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79" r:id="rId11"/>
    <p:sldId id="274" r:id="rId12"/>
    <p:sldId id="281" r:id="rId13"/>
    <p:sldId id="284" r:id="rId14"/>
    <p:sldId id="285" r:id="rId15"/>
    <p:sldId id="268" r:id="rId16"/>
    <p:sldId id="270" r:id="rId17"/>
    <p:sldId id="273" r:id="rId18"/>
    <p:sldId id="290" r:id="rId19"/>
    <p:sldId id="306" r:id="rId20"/>
    <p:sldId id="312" r:id="rId21"/>
    <p:sldId id="317" r:id="rId22"/>
    <p:sldId id="318" r:id="rId23"/>
    <p:sldId id="316" r:id="rId24"/>
    <p:sldId id="313" r:id="rId25"/>
    <p:sldId id="314" r:id="rId26"/>
    <p:sldId id="315" r:id="rId27"/>
    <p:sldId id="271" r:id="rId28"/>
    <p:sldId id="286" r:id="rId29"/>
    <p:sldId id="289" r:id="rId30"/>
    <p:sldId id="288" r:id="rId31"/>
    <p:sldId id="275" r:id="rId32"/>
    <p:sldId id="276" r:id="rId33"/>
    <p:sldId id="291" r:id="rId34"/>
    <p:sldId id="293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7" r:id="rId47"/>
    <p:sldId id="319" r:id="rId48"/>
    <p:sldId id="308" r:id="rId49"/>
    <p:sldId id="320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09" r:id="rId58"/>
    <p:sldId id="310" r:id="rId59"/>
    <p:sldId id="304" r:id="rId60"/>
    <p:sldId id="311" r:id="rId61"/>
    <p:sldId id="305" r:id="rId62"/>
  </p:sldIdLst>
  <p:sldSz cx="9144000" cy="6858000" type="screen4x3"/>
  <p:notesSz cx="6669088" cy="987266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58E1B"/>
    <a:srgbClr val="BBE0E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6871" autoAdjust="0"/>
  </p:normalViewPr>
  <p:slideViewPr>
    <p:cSldViewPr>
      <p:cViewPr>
        <p:scale>
          <a:sx n="100" d="100"/>
          <a:sy n="100" d="100"/>
        </p:scale>
        <p:origin x="-298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C2F29D94-17CE-4368-9776-0732105C7259}" type="datetimeFigureOut">
              <a:rPr lang="de-AT" smtClean="0"/>
              <a:t>28.11.2017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10CA4B84-B733-4CFC-A312-C7A0DE3B783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097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r">
              <a:defRPr sz="1200"/>
            </a:lvl1pPr>
          </a:lstStyle>
          <a:p>
            <a:pPr>
              <a:defRPr/>
            </a:pPr>
            <a:fld id="{7528451F-5469-4776-947A-1490215C9903}" type="datetimeFigureOut">
              <a:rPr lang="de-DE"/>
              <a:pPr>
                <a:defRPr/>
              </a:pPr>
              <a:t>28.11.2017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2362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2" tIns="47256" rIns="94512" bIns="47256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4512" tIns="47256" rIns="94512" bIns="4725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r">
              <a:defRPr sz="1200"/>
            </a:lvl1pPr>
          </a:lstStyle>
          <a:p>
            <a:pPr>
              <a:defRPr/>
            </a:pPr>
            <a:fld id="{B30583D8-B1D0-4F01-A1A0-3970FDDB4AE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2788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B35639-620D-4080-9675-4B4A0D018237}" type="slidenum">
              <a:rPr lang="de-AT" smtClean="0"/>
              <a:pPr/>
              <a:t>1</a:t>
            </a:fld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92585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583D8-B1D0-4F01-A1A0-3970FDDB4AE9}" type="slidenum">
              <a:rPr lang="de-AT" smtClean="0"/>
              <a:pPr>
                <a:defRPr/>
              </a:pPr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09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alken blau Kopie"/>
          <p:cNvPicPr>
            <a:picLocks noChangeAspect="1" noChangeArrowheads="1"/>
          </p:cNvPicPr>
          <p:nvPr/>
        </p:nvPicPr>
        <p:blipFill>
          <a:blip r:embed="rId2" cstate="print"/>
          <a:srcRect r="15331"/>
          <a:stretch>
            <a:fillRect/>
          </a:stretch>
        </p:blipFill>
        <p:spPr bwMode="auto">
          <a:xfrm>
            <a:off x="0" y="0"/>
            <a:ext cx="91455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9888" y="1812925"/>
            <a:ext cx="6300787" cy="576263"/>
          </a:xfrm>
        </p:spPr>
        <p:txBody>
          <a:bodyPr wrap="none" anchor="t"/>
          <a:lstStyle>
            <a:lvl1pPr>
              <a:defRPr sz="360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8" y="2389188"/>
            <a:ext cx="6335712" cy="431800"/>
          </a:xfrm>
        </p:spPr>
        <p:txBody>
          <a:bodyPr wrap="none"/>
          <a:lstStyle>
            <a:lvl1pPr>
              <a:buFontTx/>
              <a:buNone/>
              <a:defRPr sz="240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AF8FE-0F11-456E-A605-0FF1A55BD2B6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RZ Signet Uni als Hin#EF13A"/>
          <p:cNvPicPr>
            <a:picLocks noChangeAspect="1" noChangeArrowheads="1"/>
          </p:cNvPicPr>
          <p:nvPr/>
        </p:nvPicPr>
        <p:blipFill>
          <a:blip r:embed="rId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Balken blau Kopie"/>
          <p:cNvPicPr>
            <a:picLocks noChangeAspect="1" noChangeArrowheads="1"/>
          </p:cNvPicPr>
          <p:nvPr/>
        </p:nvPicPr>
        <p:blipFill>
          <a:blip r:embed="rId5" cstate="print"/>
          <a:srcRect l="1666" t="10010" r="2333" b="14014"/>
          <a:stretch>
            <a:fillRect/>
          </a:stretch>
        </p:blipFill>
        <p:spPr bwMode="auto">
          <a:xfrm>
            <a:off x="0" y="0"/>
            <a:ext cx="9147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 Vierte Ebene</a:t>
            </a:r>
          </a:p>
          <a:p>
            <a:pPr lvl="4"/>
            <a:r>
              <a:rPr lang="de-AT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fld id="{1EEAF8FE-0F11-456E-A605-0FF1A55BD2B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542925" indent="-1841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538163" indent="83343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717550" indent="11112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Kapitel 4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8" y="2389188"/>
            <a:ext cx="6335712" cy="2119932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err="1" smtClean="0"/>
              <a:t>Traveling</a:t>
            </a:r>
            <a:r>
              <a:rPr lang="de-AT" dirty="0" smtClean="0"/>
              <a:t> </a:t>
            </a:r>
            <a:r>
              <a:rPr lang="de-AT" dirty="0" err="1" smtClean="0"/>
              <a:t>Salesman</a:t>
            </a:r>
            <a:r>
              <a:rPr lang="de-AT" dirty="0" smtClean="0"/>
              <a:t> Problem (TSP)</a:t>
            </a:r>
          </a:p>
          <a:p>
            <a:r>
              <a:rPr lang="de-AT" dirty="0" smtClean="0"/>
              <a:t>(Wiederholung aus </a:t>
            </a:r>
            <a:r>
              <a:rPr lang="de-AT" dirty="0" smtClean="0">
                <a:solidFill>
                  <a:srgbClr val="0070C0"/>
                </a:solidFill>
              </a:rPr>
              <a:t>Produktion </a:t>
            </a:r>
            <a:r>
              <a:rPr lang="de-AT" dirty="0">
                <a:solidFill>
                  <a:srgbClr val="0070C0"/>
                </a:solidFill>
              </a:rPr>
              <a:t>und Logistik </a:t>
            </a:r>
            <a:r>
              <a:rPr lang="de-AT" dirty="0" smtClean="0">
                <a:solidFill>
                  <a:srgbClr val="0070C0"/>
                </a:solidFill>
              </a:rPr>
              <a:t>II)</a:t>
            </a:r>
            <a:endParaRPr lang="de-AT" kern="12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r>
              <a:rPr lang="de-AT" dirty="0" err="1" smtClean="0"/>
              <a:t>Vehicle</a:t>
            </a:r>
            <a:r>
              <a:rPr lang="de-AT" dirty="0" smtClean="0"/>
              <a:t> Routing Problem (VRP)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Kurzzyklen: Grafisch</a:t>
            </a:r>
            <a:endParaRPr lang="de-AT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71561" y="2500304"/>
            <a:ext cx="2857500" cy="2000250"/>
            <a:chOff x="1071561" y="2500304"/>
            <a:chExt cx="2857500" cy="2000250"/>
          </a:xfrm>
        </p:grpSpPr>
        <p:sp>
          <p:nvSpPr>
            <p:cNvPr id="4" name="Ellipse 5"/>
            <p:cNvSpPr/>
            <p:nvPr/>
          </p:nvSpPr>
          <p:spPr>
            <a:xfrm>
              <a:off x="1714498" y="2500304"/>
              <a:ext cx="357188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Ellipse 6"/>
            <p:cNvSpPr/>
            <p:nvPr/>
          </p:nvSpPr>
          <p:spPr>
            <a:xfrm>
              <a:off x="1071561" y="3500429"/>
              <a:ext cx="357187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Ellipse 7"/>
            <p:cNvSpPr/>
            <p:nvPr/>
          </p:nvSpPr>
          <p:spPr>
            <a:xfrm>
              <a:off x="1785936" y="414336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Ellipse 8"/>
            <p:cNvSpPr/>
            <p:nvPr/>
          </p:nvSpPr>
          <p:spPr>
            <a:xfrm>
              <a:off x="3214686" y="357186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8" name="Ellipse 9"/>
            <p:cNvSpPr/>
            <p:nvPr/>
          </p:nvSpPr>
          <p:spPr>
            <a:xfrm>
              <a:off x="3571873" y="2714616"/>
              <a:ext cx="357188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9" name="Gerade Verbindung mit Pfeil 11"/>
            <p:cNvCxnSpPr>
              <a:stCxn id="4" idx="4"/>
              <a:endCxn id="6" idx="0"/>
            </p:cNvCxnSpPr>
            <p:nvPr/>
          </p:nvCxnSpPr>
          <p:spPr>
            <a:xfrm rot="16200000" flipH="1">
              <a:off x="1285874" y="3464709"/>
              <a:ext cx="1285875" cy="7143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Gerade Verbindung mit Pfeil 13"/>
            <p:cNvCxnSpPr>
              <a:stCxn id="6" idx="1"/>
              <a:endCxn id="5" idx="5"/>
            </p:cNvCxnSpPr>
            <p:nvPr/>
          </p:nvCxnSpPr>
          <p:spPr>
            <a:xfrm rot="16200000" flipV="1">
              <a:off x="1412158" y="3769588"/>
              <a:ext cx="390368" cy="46180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 Verbindung mit Pfeil 15"/>
            <p:cNvCxnSpPr>
              <a:stCxn id="5" idx="7"/>
              <a:endCxn id="4" idx="3"/>
            </p:cNvCxnSpPr>
            <p:nvPr/>
          </p:nvCxnSpPr>
          <p:spPr>
            <a:xfrm rot="5400000" flipH="1" flipV="1">
              <a:off x="1197845" y="2983776"/>
              <a:ext cx="747556" cy="3903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Gerade Verbindung mit Pfeil 17"/>
            <p:cNvCxnSpPr>
              <a:stCxn id="7" idx="7"/>
              <a:endCxn id="8" idx="4"/>
            </p:cNvCxnSpPr>
            <p:nvPr/>
          </p:nvCxnSpPr>
          <p:spPr>
            <a:xfrm rot="5400000" flipH="1" flipV="1">
              <a:off x="3358830" y="3232539"/>
              <a:ext cx="552371" cy="23090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Gerade Verbindung mit Pfeil 19"/>
            <p:cNvCxnSpPr>
              <a:stCxn id="8" idx="3"/>
              <a:endCxn id="7" idx="0"/>
            </p:cNvCxnSpPr>
            <p:nvPr/>
          </p:nvCxnSpPr>
          <p:spPr>
            <a:xfrm rot="5400000">
              <a:off x="3232546" y="3180229"/>
              <a:ext cx="552371" cy="23090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386340" y="2608254"/>
            <a:ext cx="2714625" cy="2000250"/>
            <a:chOff x="5357816" y="2428866"/>
            <a:chExt cx="2714625" cy="2000250"/>
          </a:xfrm>
        </p:grpSpPr>
        <p:sp>
          <p:nvSpPr>
            <p:cNvPr id="20" name="Ellipse 29"/>
            <p:cNvSpPr/>
            <p:nvPr/>
          </p:nvSpPr>
          <p:spPr>
            <a:xfrm>
              <a:off x="5929316" y="2428866"/>
              <a:ext cx="357188" cy="35718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21" name="Ellipse 30"/>
            <p:cNvSpPr/>
            <p:nvPr/>
          </p:nvSpPr>
          <p:spPr>
            <a:xfrm>
              <a:off x="5357816" y="3357554"/>
              <a:ext cx="357188" cy="3571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22" name="Ellipse 31"/>
            <p:cNvSpPr/>
            <p:nvPr/>
          </p:nvSpPr>
          <p:spPr>
            <a:xfrm>
              <a:off x="5929316" y="4071929"/>
              <a:ext cx="357188" cy="357187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23" name="Ellipse 32"/>
            <p:cNvSpPr/>
            <p:nvPr/>
          </p:nvSpPr>
          <p:spPr>
            <a:xfrm>
              <a:off x="7429504" y="3428991"/>
              <a:ext cx="357187" cy="357188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 smtClean="0">
                  <a:solidFill>
                    <a:schemeClr val="tx2"/>
                  </a:solidFill>
                </a:rPr>
                <a:t>E</a:t>
              </a:r>
              <a:endParaRPr lang="de-AT" dirty="0">
                <a:solidFill>
                  <a:schemeClr val="tx2"/>
                </a:solidFill>
              </a:endParaRPr>
            </a:p>
          </p:txBody>
        </p:sp>
        <p:sp>
          <p:nvSpPr>
            <p:cNvPr id="24" name="Ellipse 33"/>
            <p:cNvSpPr/>
            <p:nvPr/>
          </p:nvSpPr>
          <p:spPr>
            <a:xfrm>
              <a:off x="7715254" y="2643179"/>
              <a:ext cx="357187" cy="357187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2"/>
                  </a:solidFill>
                </a:rPr>
                <a:t>D</a:t>
              </a:r>
            </a:p>
          </p:txBody>
        </p:sp>
        <p:cxnSp>
          <p:nvCxnSpPr>
            <p:cNvPr id="25" name="Gerade Verbindung mit Pfeil 35"/>
            <p:cNvCxnSpPr>
              <a:stCxn id="20" idx="6"/>
              <a:endCxn id="24" idx="2"/>
            </p:cNvCxnSpPr>
            <p:nvPr/>
          </p:nvCxnSpPr>
          <p:spPr>
            <a:xfrm>
              <a:off x="6286504" y="2608254"/>
              <a:ext cx="1428750" cy="21431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Gerade Verbindung mit Pfeil 39"/>
            <p:cNvCxnSpPr>
              <a:stCxn id="24" idx="4"/>
              <a:endCxn id="23" idx="7"/>
            </p:cNvCxnSpPr>
            <p:nvPr/>
          </p:nvCxnSpPr>
          <p:spPr>
            <a:xfrm rot="5400000">
              <a:off x="7573648" y="3161100"/>
              <a:ext cx="480934" cy="1594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  <a:effec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Gerade Verbindung mit Pfeil 41"/>
            <p:cNvCxnSpPr>
              <a:cxnSpLocks noChangeShapeType="1"/>
              <a:stCxn id="23" idx="3"/>
              <a:endCxn id="22" idx="6"/>
            </p:cNvCxnSpPr>
            <p:nvPr/>
          </p:nvCxnSpPr>
          <p:spPr bwMode="auto">
            <a:xfrm flipH="1">
              <a:off x="6299204" y="3746491"/>
              <a:ext cx="1182687" cy="50482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28" name="Gerade Verbindung mit Pfeil 43"/>
            <p:cNvCxnSpPr>
              <a:stCxn id="22" idx="1"/>
              <a:endCxn id="21" idx="5"/>
            </p:cNvCxnSpPr>
            <p:nvPr/>
          </p:nvCxnSpPr>
          <p:spPr>
            <a:xfrm rot="16200000" flipV="1">
              <a:off x="5591257" y="3733870"/>
              <a:ext cx="461806" cy="31893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  <a:effec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Gerade Verbindung mit Pfeil 45"/>
            <p:cNvCxnSpPr>
              <a:cxnSpLocks noChangeShapeType="1"/>
              <a:stCxn id="21" idx="7"/>
              <a:endCxn id="20" idx="3"/>
            </p:cNvCxnSpPr>
            <p:nvPr/>
          </p:nvCxnSpPr>
          <p:spPr bwMode="auto">
            <a:xfrm flipV="1">
              <a:off x="5662616" y="2746366"/>
              <a:ext cx="319088" cy="65087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  <a:effectLst/>
          </p:spPr>
        </p:cxnSp>
      </p:grpSp>
      <p:cxnSp>
        <p:nvCxnSpPr>
          <p:cNvPr id="39" name="Gerade Verbindung mit Pfeil 45"/>
          <p:cNvCxnSpPr>
            <a:cxnSpLocks noChangeShapeType="1"/>
          </p:cNvCxnSpPr>
          <p:nvPr/>
        </p:nvCxnSpPr>
        <p:spPr bwMode="auto">
          <a:xfrm>
            <a:off x="4429124" y="3429000"/>
            <a:ext cx="571504" cy="1588"/>
          </a:xfrm>
          <a:prstGeom prst="straightConnector1">
            <a:avLst/>
          </a:prstGeom>
          <a:noFill/>
          <a:ln w="127000" algn="ctr">
            <a:solidFill>
              <a:schemeClr val="bg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827834" y="5229200"/>
            <a:ext cx="7594600" cy="1358568"/>
          </a:xfrm>
        </p:spPr>
        <p:txBody>
          <a:bodyPr/>
          <a:lstStyle/>
          <a:p>
            <a:pPr marL="0" indent="0">
              <a:buNone/>
            </a:pPr>
            <a:r>
              <a:rPr lang="de-AT" b="0" dirty="0" smtClean="0">
                <a:solidFill>
                  <a:schemeClr val="tx2"/>
                </a:solidFill>
              </a:rPr>
              <a:t>Eine </a:t>
            </a:r>
            <a:r>
              <a:rPr lang="de-AT" b="0" dirty="0">
                <a:solidFill>
                  <a:schemeClr val="tx2"/>
                </a:solidFill>
              </a:rPr>
              <a:t>Kombination von Kurzzyklen </a:t>
            </a:r>
            <a:r>
              <a:rPr lang="de-AT" b="0" dirty="0" smtClean="0">
                <a:solidFill>
                  <a:schemeClr val="tx2"/>
                </a:solidFill>
              </a:rPr>
              <a:t>(z.B</a:t>
            </a:r>
            <a:r>
              <a:rPr lang="de-AT" b="0" dirty="0">
                <a:solidFill>
                  <a:schemeClr val="tx2"/>
                </a:solidFill>
              </a:rPr>
              <a:t>. </a:t>
            </a:r>
            <a:r>
              <a:rPr lang="de-AT" b="0" dirty="0" smtClean="0">
                <a:solidFill>
                  <a:schemeClr val="tx2"/>
                </a:solidFill>
              </a:rPr>
              <a:t>1-3-2-1 </a:t>
            </a:r>
            <a:r>
              <a:rPr lang="de-AT" b="0" dirty="0">
                <a:solidFill>
                  <a:schemeClr val="tx2"/>
                </a:solidFill>
              </a:rPr>
              <a:t>und </a:t>
            </a:r>
            <a:r>
              <a:rPr lang="de-AT" b="0" dirty="0" smtClean="0">
                <a:solidFill>
                  <a:schemeClr val="tx2"/>
                </a:solidFill>
              </a:rPr>
              <a:t>4-5-4, sogenannte </a:t>
            </a:r>
            <a:r>
              <a:rPr lang="de-AT" b="0" dirty="0">
                <a:solidFill>
                  <a:schemeClr val="tx2"/>
                </a:solidFill>
              </a:rPr>
              <a:t>Subtouren) stellt keine zulässige Lösung des TSP dar</a:t>
            </a:r>
            <a:r>
              <a:rPr lang="de-AT" b="0" dirty="0" smtClean="0">
                <a:solidFill>
                  <a:schemeClr val="tx2"/>
                </a:solidFill>
              </a:rPr>
              <a:t>. Diese werden von dem beschriebenen Modell jedoch nicht verhindert, daher ist eine Erweiterung erforderlich.</a:t>
            </a: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14406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DE" dirty="0" err="1" smtClean="0"/>
              <a:t>Subtour</a:t>
            </a:r>
            <a:r>
              <a:rPr lang="de-DE" dirty="0" smtClean="0"/>
              <a:t>-Elimination nach </a:t>
            </a:r>
            <a:r>
              <a:rPr lang="de-DE" dirty="0" err="1" smtClean="0"/>
              <a:t>Dantzig</a:t>
            </a:r>
            <a:r>
              <a:rPr lang="de-DE" dirty="0" smtClean="0"/>
              <a:t>, </a:t>
            </a:r>
            <a:r>
              <a:rPr lang="de-DE" dirty="0" err="1" smtClean="0"/>
              <a:t>Fulkerson</a:t>
            </a:r>
            <a:r>
              <a:rPr lang="de-DE" dirty="0" smtClean="0"/>
              <a:t> und Johnson</a:t>
            </a:r>
            <a:endParaRPr lang="de-DE" baseline="30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3" y="1989138"/>
            <a:ext cx="7594600" cy="4868862"/>
          </a:xfrm>
        </p:spPr>
        <p:txBody>
          <a:bodyPr/>
          <a:lstStyle/>
          <a:p>
            <a:r>
              <a:rPr lang="de-DE" dirty="0" smtClean="0"/>
              <a:t>Alle potentiell möglichen </a:t>
            </a:r>
            <a:r>
              <a:rPr lang="de-DE" dirty="0" err="1" smtClean="0"/>
              <a:t>Subsets</a:t>
            </a:r>
            <a:r>
              <a:rPr lang="de-DE" dirty="0" smtClean="0"/>
              <a:t> S werden verboten </a:t>
            </a:r>
          </a:p>
          <a:p>
            <a:pPr marL="179388" lvl="1" indent="0">
              <a:buNone/>
            </a:pPr>
            <a:endParaRPr lang="de-DE" dirty="0" smtClean="0"/>
          </a:p>
          <a:p>
            <a:pPr marL="179388" lvl="1" indent="0">
              <a:buNone/>
            </a:pPr>
            <a:endParaRPr lang="de-DE" b="1" dirty="0" smtClean="0"/>
          </a:p>
          <a:p>
            <a:pPr marL="179388" lvl="1" indent="0">
              <a:buNone/>
            </a:pPr>
            <a:endParaRPr lang="de-DE" b="1" dirty="0" smtClean="0"/>
          </a:p>
          <a:p>
            <a:pPr marL="179388" lvl="1" indent="0">
              <a:buNone/>
            </a:pPr>
            <a:endParaRPr lang="de-DE" b="1" dirty="0"/>
          </a:p>
          <a:p>
            <a:r>
              <a:rPr lang="de-DE" dirty="0" smtClean="0"/>
              <a:t>Problem</a:t>
            </a:r>
            <a:r>
              <a:rPr lang="de-DE" dirty="0"/>
              <a:t>: Es existieren sehr viele solcher </a:t>
            </a:r>
            <a:r>
              <a:rPr lang="de-DE" dirty="0" err="1"/>
              <a:t>Subsets</a:t>
            </a:r>
            <a:r>
              <a:rPr lang="de-DE" dirty="0"/>
              <a:t> (2</a:t>
            </a:r>
            <a:r>
              <a:rPr lang="de-DE" baseline="30000" dirty="0"/>
              <a:t>n</a:t>
            </a:r>
            <a:r>
              <a:rPr lang="de-DE" dirty="0"/>
              <a:t> – 2), Anzahl steigt exponentiell</a:t>
            </a:r>
          </a:p>
          <a:p>
            <a:pPr marL="179388" lvl="1" indent="0">
              <a:buNone/>
            </a:pPr>
            <a:endParaRPr lang="de-DE" b="1" dirty="0" smtClean="0"/>
          </a:p>
          <a:p>
            <a:pPr marL="185738" lvl="2" indent="-185738"/>
            <a:r>
              <a:rPr lang="de-DE" b="1" dirty="0" smtClean="0"/>
              <a:t>Lösung:</a:t>
            </a:r>
            <a:r>
              <a:rPr lang="de-DE" dirty="0" smtClean="0"/>
              <a:t> Nur die bei Kurzzyklen auftretenden </a:t>
            </a:r>
            <a:r>
              <a:rPr lang="de-DE" dirty="0" err="1" smtClean="0"/>
              <a:t>Subsets</a:t>
            </a:r>
            <a:r>
              <a:rPr lang="de-DE" dirty="0" smtClean="0"/>
              <a:t> werden schrittweise verboten</a:t>
            </a:r>
          </a:p>
          <a:p>
            <a:r>
              <a:rPr lang="de-AT" dirty="0" smtClean="0"/>
              <a:t>Andere Exakte Verfahren:</a:t>
            </a:r>
            <a:endParaRPr lang="de-AT" dirty="0"/>
          </a:p>
          <a:p>
            <a:pPr lvl="2"/>
            <a:r>
              <a:rPr lang="de-AT" dirty="0" err="1" smtClean="0"/>
              <a:t>Branch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err="1" smtClean="0"/>
              <a:t>Bound</a:t>
            </a:r>
            <a:r>
              <a:rPr lang="de-AT" dirty="0" smtClean="0"/>
              <a:t>, …</a:t>
            </a:r>
            <a:endParaRPr lang="de-AT" dirty="0"/>
          </a:p>
          <a:p>
            <a:pPr marL="179388" lvl="1" indent="0">
              <a:buNone/>
            </a:pPr>
            <a:endParaRPr lang="de-DE" dirty="0" smtClean="0"/>
          </a:p>
          <a:p>
            <a:pPr lvl="1"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30846"/>
              </p:ext>
            </p:extLst>
          </p:nvPr>
        </p:nvGraphicFramePr>
        <p:xfrm>
          <a:off x="2195736" y="2708920"/>
          <a:ext cx="58467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Formel" r:id="rId3" imgW="2603160" imgH="291960" progId="Equation.3">
                  <p:embed/>
                </p:oleObj>
              </mc:Choice>
              <mc:Fallback>
                <p:oleObj name="Formel" r:id="rId3" imgW="260316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584676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/>
          <p:cNvSpPr/>
          <p:nvPr/>
        </p:nvSpPr>
        <p:spPr>
          <a:xfrm>
            <a:off x="4998525" y="1995446"/>
            <a:ext cx="3078786" cy="3888432"/>
          </a:xfrm>
          <a:prstGeom prst="roundRect">
            <a:avLst/>
          </a:prstGeom>
          <a:solidFill>
            <a:srgbClr val="DDDDDD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FF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827584" y="1988840"/>
            <a:ext cx="3078786" cy="3888432"/>
          </a:xfrm>
          <a:prstGeom prst="roundRect">
            <a:avLst/>
          </a:prstGeom>
          <a:solidFill>
            <a:srgbClr val="DDDDDD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/>
              <a:t>Kurzzyklen: </a:t>
            </a:r>
            <a:r>
              <a:rPr lang="de-AT" dirty="0" smtClean="0"/>
              <a:t>Elimination grafische Darstellung</a:t>
            </a:r>
            <a:endParaRPr lang="de-AT" dirty="0"/>
          </a:p>
        </p:txBody>
      </p:sp>
      <p:sp>
        <p:nvSpPr>
          <p:cNvPr id="4" name="Ellipse 5"/>
          <p:cNvSpPr/>
          <p:nvPr/>
        </p:nvSpPr>
        <p:spPr>
          <a:xfrm>
            <a:off x="2507230" y="2500304"/>
            <a:ext cx="797596" cy="51405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Ellipse 6"/>
          <p:cNvSpPr/>
          <p:nvPr/>
        </p:nvSpPr>
        <p:spPr>
          <a:xfrm>
            <a:off x="1071560" y="3939662"/>
            <a:ext cx="797594" cy="51405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Ellipse 7"/>
          <p:cNvSpPr/>
          <p:nvPr/>
        </p:nvSpPr>
        <p:spPr>
          <a:xfrm>
            <a:off x="2666750" y="4864963"/>
            <a:ext cx="797594" cy="51405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Ellipse 8"/>
          <p:cNvSpPr/>
          <p:nvPr/>
        </p:nvSpPr>
        <p:spPr>
          <a:xfrm>
            <a:off x="5857130" y="4042473"/>
            <a:ext cx="797594" cy="51405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Ellipse 9"/>
          <p:cNvSpPr/>
          <p:nvPr/>
        </p:nvSpPr>
        <p:spPr>
          <a:xfrm>
            <a:off x="6654724" y="2808737"/>
            <a:ext cx="797596" cy="51405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9" name="Gerade Verbindung mit Pfeil 11"/>
          <p:cNvCxnSpPr>
            <a:stCxn id="4" idx="4"/>
            <a:endCxn id="6" idx="0"/>
          </p:cNvCxnSpPr>
          <p:nvPr/>
        </p:nvCxnSpPr>
        <p:spPr>
          <a:xfrm rot="16200000" flipH="1">
            <a:off x="2060488" y="3859901"/>
            <a:ext cx="1850603" cy="1595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13"/>
          <p:cNvCxnSpPr>
            <a:stCxn id="6" idx="1"/>
            <a:endCxn id="5" idx="5"/>
          </p:cNvCxnSpPr>
          <p:nvPr/>
        </p:nvCxnSpPr>
        <p:spPr>
          <a:xfrm rot="16200000" flipV="1">
            <a:off x="1987047" y="4143737"/>
            <a:ext cx="561809" cy="10312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5"/>
          <p:cNvCxnSpPr>
            <a:stCxn id="5" idx="7"/>
            <a:endCxn id="4" idx="3"/>
          </p:cNvCxnSpPr>
          <p:nvPr/>
        </p:nvCxnSpPr>
        <p:spPr>
          <a:xfrm rot="5400000" flipH="1" flipV="1">
            <a:off x="1650259" y="3041168"/>
            <a:ext cx="1075866" cy="871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7"/>
          <p:cNvCxnSpPr>
            <a:stCxn id="7" idx="7"/>
            <a:endCxn id="8" idx="4"/>
          </p:cNvCxnSpPr>
          <p:nvPr/>
        </p:nvCxnSpPr>
        <p:spPr>
          <a:xfrm rot="5400000" flipH="1" flipV="1">
            <a:off x="6398240" y="3462474"/>
            <a:ext cx="794960" cy="51560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9"/>
          <p:cNvCxnSpPr>
            <a:stCxn id="8" idx="3"/>
            <a:endCxn id="7" idx="0"/>
          </p:cNvCxnSpPr>
          <p:nvPr/>
        </p:nvCxnSpPr>
        <p:spPr>
          <a:xfrm rot="5400000">
            <a:off x="6116250" y="3387191"/>
            <a:ext cx="794960" cy="5156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782697" y="3247511"/>
            <a:ext cx="8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1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022317" y="3535609"/>
            <a:ext cx="8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2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021975" y="4643844"/>
            <a:ext cx="8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58865" y="58639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FF0000"/>
                </a:solidFill>
              </a:rPr>
              <a:t>Subtour</a:t>
            </a:r>
            <a:r>
              <a:rPr lang="de-AT" b="1" dirty="0" smtClean="0">
                <a:solidFill>
                  <a:srgbClr val="FF0000"/>
                </a:solidFill>
              </a:rPr>
              <a:t> 1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529806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00FF"/>
                </a:solidFill>
              </a:rPr>
              <a:t>Subtour</a:t>
            </a:r>
            <a:r>
              <a:rPr lang="de-AT" b="1" dirty="0" smtClean="0">
                <a:solidFill>
                  <a:srgbClr val="0000FF"/>
                </a:solidFill>
              </a:rPr>
              <a:t> 1</a:t>
            </a:r>
            <a:endParaRPr lang="de-AT" b="1" dirty="0">
              <a:solidFill>
                <a:srgbClr val="0000FF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071701" y="3359954"/>
            <a:ext cx="8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1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56299" y="3673142"/>
            <a:ext cx="8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2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 animBg="1"/>
      <p:bldP spid="16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Kurzzyklen: Elimination im LP (Excel)</a:t>
            </a:r>
            <a:endParaRPr lang="de-AT" dirty="0"/>
          </a:p>
        </p:txBody>
      </p:sp>
      <p:graphicFrame>
        <p:nvGraphicFramePr>
          <p:cNvPr id="3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738473"/>
              </p:ext>
            </p:extLst>
          </p:nvPr>
        </p:nvGraphicFramePr>
        <p:xfrm>
          <a:off x="1547664" y="1844826"/>
          <a:ext cx="6048672" cy="2520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420046">
                <a:tc>
                  <a:txBody>
                    <a:bodyPr/>
                    <a:lstStyle/>
                    <a:p>
                      <a:pPr algn="ctr"/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A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B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C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D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E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Ellipse 34"/>
          <p:cNvSpPr/>
          <p:nvPr/>
        </p:nvSpPr>
        <p:spPr>
          <a:xfrm>
            <a:off x="4932038" y="2290158"/>
            <a:ext cx="356616" cy="34800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3887921" y="3108253"/>
            <a:ext cx="356616" cy="348008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915814" y="2701690"/>
            <a:ext cx="356616" cy="348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941552" y="3573016"/>
            <a:ext cx="356616" cy="34800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5925170" y="3945088"/>
            <a:ext cx="356616" cy="34800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/>
          <p:cNvSpPr/>
          <p:nvPr/>
        </p:nvSpPr>
        <p:spPr>
          <a:xfrm>
            <a:off x="2699793" y="1779394"/>
            <a:ext cx="2743180" cy="2657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Textfeld 41"/>
          <p:cNvSpPr txBox="1"/>
          <p:nvPr/>
        </p:nvSpPr>
        <p:spPr>
          <a:xfrm>
            <a:off x="2912763" y="4437112"/>
            <a:ext cx="221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FF0000"/>
                </a:solidFill>
              </a:rPr>
              <a:t>Subtour</a:t>
            </a:r>
            <a:r>
              <a:rPr lang="de-AT" b="1" dirty="0" smtClean="0">
                <a:solidFill>
                  <a:srgbClr val="FF0000"/>
                </a:solidFill>
              </a:rPr>
              <a:t> 1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5724129" y="1779394"/>
            <a:ext cx="1800199" cy="265771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FF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851437" y="4437112"/>
            <a:ext cx="14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00FF"/>
                </a:solidFill>
              </a:rPr>
              <a:t>Subtour</a:t>
            </a:r>
            <a:r>
              <a:rPr lang="de-AT" b="1" dirty="0" smtClean="0">
                <a:solidFill>
                  <a:srgbClr val="0000FF"/>
                </a:solidFill>
              </a:rPr>
              <a:t> 2</a:t>
            </a:r>
            <a:endParaRPr lang="de-AT" b="1" dirty="0">
              <a:solidFill>
                <a:srgbClr val="0000F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50027" y="2282132"/>
            <a:ext cx="1071562" cy="2000250"/>
            <a:chOff x="678652" y="4806444"/>
            <a:chExt cx="1071562" cy="2000250"/>
          </a:xfrm>
        </p:grpSpPr>
        <p:sp>
          <p:nvSpPr>
            <p:cNvPr id="49" name="Ellipse 5"/>
            <p:cNvSpPr/>
            <p:nvPr/>
          </p:nvSpPr>
          <p:spPr>
            <a:xfrm>
              <a:off x="1321589" y="4806444"/>
              <a:ext cx="357188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0" name="Ellipse 6"/>
            <p:cNvSpPr/>
            <p:nvPr/>
          </p:nvSpPr>
          <p:spPr>
            <a:xfrm>
              <a:off x="678652" y="5806569"/>
              <a:ext cx="357187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1" name="Ellipse 7"/>
            <p:cNvSpPr/>
            <p:nvPr/>
          </p:nvSpPr>
          <p:spPr>
            <a:xfrm>
              <a:off x="1393027" y="644950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4" name="Gerade Verbindung mit Pfeil 11"/>
            <p:cNvCxnSpPr>
              <a:stCxn id="49" idx="4"/>
              <a:endCxn id="51" idx="0"/>
            </p:cNvCxnSpPr>
            <p:nvPr/>
          </p:nvCxnSpPr>
          <p:spPr>
            <a:xfrm rot="16200000" flipH="1">
              <a:off x="892965" y="5770849"/>
              <a:ext cx="1285875" cy="7143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Gerade Verbindung mit Pfeil 13"/>
            <p:cNvCxnSpPr>
              <a:stCxn id="51" idx="1"/>
              <a:endCxn id="50" idx="5"/>
            </p:cNvCxnSpPr>
            <p:nvPr/>
          </p:nvCxnSpPr>
          <p:spPr>
            <a:xfrm rot="16200000" flipV="1">
              <a:off x="1019249" y="6075728"/>
              <a:ext cx="390368" cy="46180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Gerade Verbindung mit Pfeil 15"/>
            <p:cNvCxnSpPr>
              <a:stCxn id="50" idx="7"/>
              <a:endCxn id="49" idx="3"/>
            </p:cNvCxnSpPr>
            <p:nvPr/>
          </p:nvCxnSpPr>
          <p:spPr>
            <a:xfrm rot="5400000" flipH="1" flipV="1">
              <a:off x="804936" y="5289916"/>
              <a:ext cx="747556" cy="3903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8028384" y="2470006"/>
            <a:ext cx="714375" cy="1214438"/>
            <a:chOff x="2821777" y="5020756"/>
            <a:chExt cx="714375" cy="1214438"/>
          </a:xfrm>
        </p:grpSpPr>
        <p:sp>
          <p:nvSpPr>
            <p:cNvPr id="52" name="Ellipse 8"/>
            <p:cNvSpPr/>
            <p:nvPr/>
          </p:nvSpPr>
          <p:spPr>
            <a:xfrm>
              <a:off x="2821777" y="587800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3" name="Ellipse 9"/>
            <p:cNvSpPr/>
            <p:nvPr/>
          </p:nvSpPr>
          <p:spPr>
            <a:xfrm>
              <a:off x="3178964" y="5020756"/>
              <a:ext cx="357188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57" name="Gerade Verbindung mit Pfeil 17"/>
            <p:cNvCxnSpPr>
              <a:stCxn id="52" idx="7"/>
              <a:endCxn id="53" idx="4"/>
            </p:cNvCxnSpPr>
            <p:nvPr/>
          </p:nvCxnSpPr>
          <p:spPr>
            <a:xfrm rot="5400000" flipH="1" flipV="1">
              <a:off x="2965921" y="5538679"/>
              <a:ext cx="552371" cy="23090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Gerade Verbindung mit Pfeil 19"/>
            <p:cNvCxnSpPr>
              <a:stCxn id="53" idx="3"/>
              <a:endCxn id="52" idx="0"/>
            </p:cNvCxnSpPr>
            <p:nvPr/>
          </p:nvCxnSpPr>
          <p:spPr>
            <a:xfrm rot="5400000">
              <a:off x="2839637" y="5486369"/>
              <a:ext cx="552371" cy="23090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feld 58"/>
          <p:cNvSpPr txBox="1"/>
          <p:nvPr/>
        </p:nvSpPr>
        <p:spPr>
          <a:xfrm>
            <a:off x="201671" y="5887404"/>
            <a:ext cx="29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Subtourelimination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201671" y="5229944"/>
            <a:ext cx="294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Subtour</a:t>
            </a:r>
            <a:r>
              <a:rPr lang="de-DE" sz="1600" b="1" dirty="0" smtClean="0"/>
              <a:t>:</a:t>
            </a:r>
            <a:endParaRPr lang="de-DE" sz="16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5085011" y="5692705"/>
            <a:ext cx="3375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75000"/>
                  </a:schemeClr>
                </a:solidFill>
              </a:rPr>
              <a:t>Anzahl der Knoten in der </a:t>
            </a:r>
            <a:r>
              <a:rPr lang="de-DE" sz="1400" b="1" dirty="0" err="1" smtClean="0">
                <a:solidFill>
                  <a:schemeClr val="bg2">
                    <a:lumMod val="75000"/>
                  </a:schemeClr>
                </a:solidFill>
              </a:rPr>
              <a:t>Subtour</a:t>
            </a:r>
            <a:r>
              <a:rPr lang="de-DE" sz="1400" b="1" dirty="0" smtClean="0">
                <a:solidFill>
                  <a:schemeClr val="bg2">
                    <a:lumMod val="75000"/>
                  </a:schemeClr>
                </a:solidFill>
              </a:rPr>
              <a:t> – 1 </a:t>
            </a:r>
          </a:p>
          <a:p>
            <a:pPr algn="ctr"/>
            <a:r>
              <a:rPr lang="de-DE" sz="1400" b="1" dirty="0" smtClean="0">
                <a:solidFill>
                  <a:schemeClr val="bg2">
                    <a:lumMod val="75000"/>
                  </a:schemeClr>
                </a:solidFill>
              </a:rPr>
              <a:t>= </a:t>
            </a:r>
          </a:p>
          <a:p>
            <a:pPr algn="ctr"/>
            <a:r>
              <a:rPr lang="de-DE" sz="1400" b="1" dirty="0" smtClean="0">
                <a:solidFill>
                  <a:schemeClr val="bg2">
                    <a:lumMod val="75000"/>
                  </a:schemeClr>
                </a:solidFill>
              </a:rPr>
              <a:t>Max. Menge Verbindungen zwischen den Konten in der </a:t>
            </a:r>
            <a:r>
              <a:rPr lang="de-DE" sz="1400" b="1" dirty="0" err="1" smtClean="0">
                <a:solidFill>
                  <a:schemeClr val="bg2">
                    <a:lumMod val="75000"/>
                  </a:schemeClr>
                </a:solidFill>
              </a:rPr>
              <a:t>Subtour</a:t>
            </a:r>
            <a:endParaRPr lang="de-DE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4427984" y="5932149"/>
            <a:ext cx="594360" cy="52118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3" name="Abgerundetes Rechteck 62"/>
          <p:cNvSpPr/>
          <p:nvPr/>
        </p:nvSpPr>
        <p:spPr>
          <a:xfrm>
            <a:off x="5087828" y="5638164"/>
            <a:ext cx="3350053" cy="1063186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2627784" y="5981076"/>
                <a:ext cx="4663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981076"/>
                <a:ext cx="466338" cy="276999"/>
              </a:xfrm>
              <a:prstGeom prst="rect">
                <a:avLst/>
              </a:prstGeom>
              <a:blipFill rotWithShape="1">
                <a:blip r:embed="rId2"/>
                <a:stretch>
                  <a:fillRect r="-1299" b="-1739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2836933" y="5235782"/>
            <a:ext cx="26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A-C-B-A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083839" y="6046647"/>
            <a:ext cx="1885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+ </a:t>
            </a:r>
            <a:endParaRPr lang="de-D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3272430" y="5997722"/>
                <a:ext cx="3516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sub>
                    </m:sSub>
                  </m:oMath>
                </a14:m>
                <a:r>
                  <a:rPr lang="de-DE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de-DE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30" y="5997722"/>
                <a:ext cx="351656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7241" r="-20690" b="-1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839451" y="5997722"/>
                <a:ext cx="4050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sub>
                    </m:sSub>
                  </m:oMath>
                </a14:m>
                <a:r>
                  <a:rPr lang="de-DE" b="1" dirty="0" smtClean="0">
                    <a:solidFill>
                      <a:srgbClr val="FFC000"/>
                    </a:solidFill>
                  </a:rPr>
                  <a:t> </a:t>
                </a:r>
                <a:endParaRPr lang="de-DE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51" y="5997722"/>
                <a:ext cx="405086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5152" r="-7576" b="-1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feld 74"/>
          <p:cNvSpPr txBox="1"/>
          <p:nvPr/>
        </p:nvSpPr>
        <p:spPr>
          <a:xfrm>
            <a:off x="3650860" y="6046647"/>
            <a:ext cx="1885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+ </a:t>
            </a:r>
            <a:endParaRPr lang="de-D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4211509" y="6021288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sz="1600" b="1" dirty="0" smtClean="0">
                    <a:solidFill>
                      <a:srgbClr val="FF0000"/>
                    </a:solidFill>
                  </a:rPr>
                  <a:t> </a:t>
                </a:r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09" y="6021288"/>
                <a:ext cx="216024" cy="246221"/>
              </a:xfrm>
              <a:prstGeom prst="rect">
                <a:avLst/>
              </a:prstGeom>
              <a:blipFill rotWithShape="1">
                <a:blip r:embed="rId6"/>
                <a:stretch>
                  <a:fillRect l="-31429" r="-2857" b="-75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4414957" y="5951555"/>
            <a:ext cx="43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de-AT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/>
      <p:bldP spid="44" grpId="0" animBg="1"/>
      <p:bldP spid="47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71" grpId="0"/>
      <p:bldP spid="73" grpId="0"/>
      <p:bldP spid="74" grpId="0"/>
      <p:bldP spid="75" grpId="0"/>
      <p:bldP spid="7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/>
              <a:t>Kurzzyklen: Elimination im LP (Excel)</a:t>
            </a:r>
          </a:p>
        </p:txBody>
      </p:sp>
      <p:graphicFrame>
        <p:nvGraphicFramePr>
          <p:cNvPr id="3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346244"/>
              </p:ext>
            </p:extLst>
          </p:nvPr>
        </p:nvGraphicFramePr>
        <p:xfrm>
          <a:off x="1547664" y="1844826"/>
          <a:ext cx="6048672" cy="2520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420046">
                <a:tc>
                  <a:txBody>
                    <a:bodyPr/>
                    <a:lstStyle/>
                    <a:p>
                      <a:pPr algn="ctr"/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A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B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C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D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/>
                        <a:t>E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Ellipse 34"/>
          <p:cNvSpPr/>
          <p:nvPr/>
        </p:nvSpPr>
        <p:spPr>
          <a:xfrm>
            <a:off x="4932038" y="2290158"/>
            <a:ext cx="356616" cy="34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3887921" y="3108253"/>
            <a:ext cx="356616" cy="34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915814" y="2701690"/>
            <a:ext cx="356616" cy="34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941552" y="3573016"/>
            <a:ext cx="356616" cy="34800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5925170" y="3945088"/>
            <a:ext cx="356616" cy="34800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/>
          <p:cNvSpPr/>
          <p:nvPr/>
        </p:nvSpPr>
        <p:spPr>
          <a:xfrm>
            <a:off x="2699793" y="1779394"/>
            <a:ext cx="2808311" cy="2657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Textfeld 41"/>
          <p:cNvSpPr txBox="1"/>
          <p:nvPr/>
        </p:nvSpPr>
        <p:spPr>
          <a:xfrm>
            <a:off x="2912763" y="4437112"/>
            <a:ext cx="221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FF0000"/>
                </a:solidFill>
              </a:rPr>
              <a:t>Subtour</a:t>
            </a:r>
            <a:r>
              <a:rPr lang="de-AT" b="1" dirty="0" smtClean="0">
                <a:solidFill>
                  <a:srgbClr val="FF0000"/>
                </a:solidFill>
              </a:rPr>
              <a:t> 1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5724129" y="1779394"/>
            <a:ext cx="1800199" cy="265771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FF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851437" y="4437112"/>
            <a:ext cx="14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00FF"/>
                </a:solidFill>
              </a:rPr>
              <a:t>Subtour</a:t>
            </a:r>
            <a:r>
              <a:rPr lang="de-AT" b="1" dirty="0" smtClean="0">
                <a:solidFill>
                  <a:srgbClr val="0000FF"/>
                </a:solidFill>
              </a:rPr>
              <a:t> 2</a:t>
            </a:r>
            <a:endParaRPr lang="de-AT" b="1" dirty="0">
              <a:solidFill>
                <a:srgbClr val="0000F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50027" y="2282132"/>
            <a:ext cx="1071562" cy="2000250"/>
            <a:chOff x="678652" y="4806444"/>
            <a:chExt cx="1071562" cy="2000250"/>
          </a:xfrm>
        </p:grpSpPr>
        <p:sp>
          <p:nvSpPr>
            <p:cNvPr id="49" name="Ellipse 5"/>
            <p:cNvSpPr/>
            <p:nvPr/>
          </p:nvSpPr>
          <p:spPr>
            <a:xfrm>
              <a:off x="1321589" y="4806444"/>
              <a:ext cx="357188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0" name="Ellipse 6"/>
            <p:cNvSpPr/>
            <p:nvPr/>
          </p:nvSpPr>
          <p:spPr>
            <a:xfrm>
              <a:off x="678652" y="5806569"/>
              <a:ext cx="357187" cy="35718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1" name="Ellipse 7"/>
            <p:cNvSpPr/>
            <p:nvPr/>
          </p:nvSpPr>
          <p:spPr>
            <a:xfrm>
              <a:off x="1393027" y="644950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4" name="Gerade Verbindung mit Pfeil 11"/>
            <p:cNvCxnSpPr>
              <a:stCxn id="49" idx="4"/>
              <a:endCxn id="51" idx="0"/>
            </p:cNvCxnSpPr>
            <p:nvPr/>
          </p:nvCxnSpPr>
          <p:spPr>
            <a:xfrm rot="16200000" flipH="1">
              <a:off x="892965" y="5770849"/>
              <a:ext cx="1285875" cy="7143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Gerade Verbindung mit Pfeil 13"/>
            <p:cNvCxnSpPr>
              <a:stCxn id="51" idx="1"/>
              <a:endCxn id="50" idx="5"/>
            </p:cNvCxnSpPr>
            <p:nvPr/>
          </p:nvCxnSpPr>
          <p:spPr>
            <a:xfrm rot="16200000" flipV="1">
              <a:off x="1019249" y="6075728"/>
              <a:ext cx="390368" cy="46180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Gerade Verbindung mit Pfeil 15"/>
            <p:cNvCxnSpPr>
              <a:stCxn id="50" idx="7"/>
              <a:endCxn id="49" idx="3"/>
            </p:cNvCxnSpPr>
            <p:nvPr/>
          </p:nvCxnSpPr>
          <p:spPr>
            <a:xfrm rot="5400000" flipH="1" flipV="1">
              <a:off x="804936" y="5289916"/>
              <a:ext cx="747556" cy="3903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8028384" y="2470006"/>
            <a:ext cx="714375" cy="1214438"/>
            <a:chOff x="2821777" y="5020756"/>
            <a:chExt cx="714375" cy="1214438"/>
          </a:xfrm>
        </p:grpSpPr>
        <p:sp>
          <p:nvSpPr>
            <p:cNvPr id="52" name="Ellipse 8"/>
            <p:cNvSpPr/>
            <p:nvPr/>
          </p:nvSpPr>
          <p:spPr>
            <a:xfrm>
              <a:off x="2821777" y="5878006"/>
              <a:ext cx="357187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3" name="Ellipse 9"/>
            <p:cNvSpPr/>
            <p:nvPr/>
          </p:nvSpPr>
          <p:spPr>
            <a:xfrm>
              <a:off x="3178964" y="5020756"/>
              <a:ext cx="357188" cy="3571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57" name="Gerade Verbindung mit Pfeil 17"/>
            <p:cNvCxnSpPr>
              <a:stCxn id="52" idx="7"/>
              <a:endCxn id="53" idx="4"/>
            </p:cNvCxnSpPr>
            <p:nvPr/>
          </p:nvCxnSpPr>
          <p:spPr>
            <a:xfrm rot="5400000" flipH="1" flipV="1">
              <a:off x="2965921" y="5538679"/>
              <a:ext cx="552371" cy="23090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Gerade Verbindung mit Pfeil 19"/>
            <p:cNvCxnSpPr>
              <a:stCxn id="53" idx="3"/>
              <a:endCxn id="52" idx="0"/>
            </p:cNvCxnSpPr>
            <p:nvPr/>
          </p:nvCxnSpPr>
          <p:spPr>
            <a:xfrm rot="5400000">
              <a:off x="2839637" y="5486369"/>
              <a:ext cx="552371" cy="23090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feld 58"/>
          <p:cNvSpPr txBox="1"/>
          <p:nvPr/>
        </p:nvSpPr>
        <p:spPr>
          <a:xfrm>
            <a:off x="201671" y="5887404"/>
            <a:ext cx="29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Subtourelimination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201671" y="5229944"/>
            <a:ext cx="294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Subtour</a:t>
            </a:r>
            <a:r>
              <a:rPr lang="de-DE" sz="1600" b="1" dirty="0" smtClean="0"/>
              <a:t>:</a:t>
            </a:r>
            <a:endParaRPr lang="de-DE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2909513" y="5970927"/>
                <a:ext cx="26700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sub>
                    </m:sSub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𝑪𝑩</m:t>
                        </m:r>
                      </m:sub>
                    </m:sSub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𝑩𝑨</m:t>
                        </m:r>
                      </m:sub>
                    </m:sSub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2 </a:t>
                </a:r>
                <a:endParaRPr lang="de-DE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13" y="5970927"/>
                <a:ext cx="2670048" cy="276999"/>
              </a:xfrm>
              <a:prstGeom prst="rect">
                <a:avLst/>
              </a:prstGeom>
              <a:blipFill rotWithShape="1">
                <a:blip r:embed="rId2"/>
                <a:stretch>
                  <a:fillRect t="-28261" b="-478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2699793" y="5235782"/>
            <a:ext cx="287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A-C-B-A</a:t>
            </a:r>
            <a:endParaRPr lang="de-D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724128" y="5933570"/>
                <a:ext cx="18722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𝑫𝑬</m:t>
                        </m:r>
                      </m:sub>
                    </m:sSub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de-AT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933570"/>
                <a:ext cx="1872209" cy="276999"/>
              </a:xfrm>
              <a:prstGeom prst="rect">
                <a:avLst/>
              </a:prstGeom>
              <a:blipFill rotWithShape="1">
                <a:blip r:embed="rId3"/>
                <a:stretch>
                  <a:fillRect t="-28261" b="-478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/>
          <p:cNvSpPr txBox="1"/>
          <p:nvPr/>
        </p:nvSpPr>
        <p:spPr>
          <a:xfrm>
            <a:off x="5724129" y="525068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00FF"/>
                </a:solidFill>
              </a:rPr>
              <a:t>D-E-D</a:t>
            </a:r>
            <a:endParaRPr 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4.1.4 Heuristische Verfahren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dirty="0"/>
              <a:t>Möglichst  gute Lösungen in annehmbarer Rechenzeit</a:t>
            </a:r>
          </a:p>
          <a:p>
            <a:pPr lvl="1"/>
            <a:r>
              <a:rPr lang="de-AT" dirty="0"/>
              <a:t>Keine Garantie für Optimalität</a:t>
            </a:r>
          </a:p>
          <a:p>
            <a:endParaRPr lang="de-AT" dirty="0" smtClean="0"/>
          </a:p>
          <a:p>
            <a:r>
              <a:rPr lang="de-AT" dirty="0" smtClean="0"/>
              <a:t>Eröffnungsverfahren (Konstruktionsverfahren)</a:t>
            </a:r>
          </a:p>
          <a:p>
            <a:pPr lvl="1"/>
            <a:r>
              <a:rPr lang="de-AT" dirty="0" smtClean="0"/>
              <a:t>Bestimmung einer zulässigen Startlösung</a:t>
            </a:r>
          </a:p>
          <a:p>
            <a:pPr lvl="1"/>
            <a:r>
              <a:rPr lang="de-AT" dirty="0" smtClean="0"/>
              <a:t>Bsp. für TSP: Nearest Neighbor, Cheapest Insertion, ...</a:t>
            </a:r>
          </a:p>
          <a:p>
            <a:endParaRPr lang="de-AT" dirty="0" smtClean="0"/>
          </a:p>
          <a:p>
            <a:r>
              <a:rPr lang="de-AT" dirty="0" smtClean="0"/>
              <a:t>Verbesserungsverfahren</a:t>
            </a:r>
          </a:p>
          <a:p>
            <a:pPr lvl="1"/>
            <a:r>
              <a:rPr lang="de-AT" dirty="0" smtClean="0"/>
              <a:t>Verbesserung ausgehend von einer Startlösung (zufällig oder Ergebnis eines Eröffnungsverfahrens)</a:t>
            </a:r>
          </a:p>
          <a:p>
            <a:pPr lvl="1"/>
            <a:r>
              <a:rPr lang="de-AT" dirty="0" smtClean="0"/>
              <a:t>Bsp. für TSP: r-optimales Verfahren, ...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Nearest Neighbor - Heuristik</a:t>
            </a:r>
            <a:endParaRPr lang="de-AT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634980" cy="18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err="1"/>
              <a:t>Nearest</a:t>
            </a:r>
            <a:r>
              <a:rPr lang="de-AT" dirty="0"/>
              <a:t> </a:t>
            </a:r>
            <a:r>
              <a:rPr lang="de-AT" dirty="0" err="1"/>
              <a:t>Neighbor</a:t>
            </a:r>
            <a:r>
              <a:rPr lang="de-AT" dirty="0"/>
              <a:t> - Heuristik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90228"/>
              </p:ext>
            </p:extLst>
          </p:nvPr>
        </p:nvGraphicFramePr>
        <p:xfrm>
          <a:off x="1351936" y="1893083"/>
          <a:ext cx="6363336" cy="3750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048"/>
                <a:gridCol w="909048"/>
                <a:gridCol w="909048"/>
                <a:gridCol w="909048"/>
                <a:gridCol w="909048"/>
                <a:gridCol w="909048"/>
                <a:gridCol w="909048"/>
              </a:tblGrid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57290" y="5857892"/>
            <a:ext cx="635798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Startlösung: </a:t>
            </a:r>
            <a:r>
              <a:rPr lang="de-AT" sz="2400" dirty="0" smtClean="0">
                <a:solidFill>
                  <a:srgbClr val="C00000"/>
                </a:solidFill>
              </a:rPr>
              <a:t>1</a:t>
            </a:r>
            <a:r>
              <a:rPr lang="de-AT" sz="2400" dirty="0" smtClean="0">
                <a:solidFill>
                  <a:srgbClr val="0070C0"/>
                </a:solidFill>
              </a:rPr>
              <a:t>-</a:t>
            </a:r>
            <a:r>
              <a:rPr lang="de-AT" sz="2400" dirty="0" smtClean="0">
                <a:solidFill>
                  <a:srgbClr val="0000FF"/>
                </a:solidFill>
              </a:rPr>
              <a:t>2</a:t>
            </a:r>
            <a:r>
              <a:rPr lang="de-AT" sz="2400" dirty="0" smtClean="0">
                <a:solidFill>
                  <a:srgbClr val="0070C0"/>
                </a:solidFill>
              </a:rPr>
              <a:t>-</a:t>
            </a:r>
            <a:r>
              <a:rPr lang="de-AT" sz="2400" dirty="0" smtClean="0">
                <a:solidFill>
                  <a:srgbClr val="00B050"/>
                </a:solidFill>
              </a:rPr>
              <a:t>6</a:t>
            </a:r>
            <a:r>
              <a:rPr lang="de-AT" sz="2400" dirty="0" smtClean="0">
                <a:solidFill>
                  <a:srgbClr val="0070C0"/>
                </a:solidFill>
              </a:rPr>
              <a:t>-</a:t>
            </a:r>
            <a:r>
              <a:rPr lang="de-AT" sz="2400" dirty="0" smtClean="0">
                <a:solidFill>
                  <a:srgbClr val="E58E1B"/>
                </a:solidFill>
              </a:rPr>
              <a:t>5</a:t>
            </a:r>
            <a:r>
              <a:rPr lang="de-AT" sz="2400" dirty="0" smtClean="0">
                <a:solidFill>
                  <a:srgbClr val="0070C0"/>
                </a:solidFill>
              </a:rPr>
              <a:t>-3-4-1 mit Kosten von 1860</a:t>
            </a:r>
            <a:endParaRPr lang="de-AT" sz="2400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475656" y="2492896"/>
            <a:ext cx="64807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275856" y="2492896"/>
            <a:ext cx="64807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mit Pfeil 7"/>
          <p:cNvCxnSpPr>
            <a:stCxn id="7" idx="3"/>
            <a:endCxn id="11" idx="6"/>
          </p:cNvCxnSpPr>
          <p:nvPr/>
        </p:nvCxnSpPr>
        <p:spPr>
          <a:xfrm flipH="1">
            <a:off x="2123728" y="2861672"/>
            <a:ext cx="1247036" cy="3533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475656" y="2998987"/>
            <a:ext cx="648072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4" name="Gerade Verbindung 13"/>
          <p:cNvCxnSpPr/>
          <p:nvPr/>
        </p:nvCxnSpPr>
        <p:spPr>
          <a:xfrm>
            <a:off x="2747246" y="1916832"/>
            <a:ext cx="0" cy="36724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603938" y="1988840"/>
            <a:ext cx="0" cy="367240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948264" y="3005687"/>
            <a:ext cx="648072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Gerade Verbindung mit Pfeil 20"/>
          <p:cNvCxnSpPr>
            <a:stCxn id="20" idx="3"/>
          </p:cNvCxnSpPr>
          <p:nvPr/>
        </p:nvCxnSpPr>
        <p:spPr>
          <a:xfrm flipH="1">
            <a:off x="2028820" y="3374463"/>
            <a:ext cx="5014352" cy="190027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1481132" y="5137017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6" name="Gerade Verbindung 25"/>
          <p:cNvCxnSpPr/>
          <p:nvPr/>
        </p:nvCxnSpPr>
        <p:spPr>
          <a:xfrm>
            <a:off x="7272300" y="1988840"/>
            <a:ext cx="0" cy="367240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012160" y="5157192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8" name="Gerade Verbindung mit Pfeil 27"/>
          <p:cNvCxnSpPr>
            <a:stCxn id="27" idx="2"/>
            <a:endCxn id="30" idx="6"/>
          </p:cNvCxnSpPr>
          <p:nvPr/>
        </p:nvCxnSpPr>
        <p:spPr>
          <a:xfrm flipH="1" flipV="1">
            <a:off x="2142794" y="4869160"/>
            <a:ext cx="3869366" cy="5040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1494722" y="4653136"/>
            <a:ext cx="648072" cy="432048"/>
          </a:xfrm>
          <a:prstGeom prst="ellipse">
            <a:avLst/>
          </a:prstGeom>
          <a:noFill/>
          <a:ln>
            <a:solidFill>
              <a:srgbClr val="E58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3" name="Gerade Verbindung 32"/>
          <p:cNvCxnSpPr/>
          <p:nvPr/>
        </p:nvCxnSpPr>
        <p:spPr>
          <a:xfrm>
            <a:off x="6336196" y="1988840"/>
            <a:ext cx="0" cy="3672408"/>
          </a:xfrm>
          <a:prstGeom prst="line">
            <a:avLst/>
          </a:prstGeom>
          <a:ln w="25400">
            <a:solidFill>
              <a:srgbClr val="E58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4212245" y="4611858"/>
            <a:ext cx="648072" cy="432048"/>
          </a:xfrm>
          <a:prstGeom prst="ellipse">
            <a:avLst/>
          </a:prstGeom>
          <a:noFill/>
          <a:ln>
            <a:solidFill>
              <a:srgbClr val="E58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>
            <a:endCxn id="7" idx="2"/>
          </p:cNvCxnSpPr>
          <p:nvPr/>
        </p:nvCxnSpPr>
        <p:spPr>
          <a:xfrm>
            <a:off x="2144822" y="2708920"/>
            <a:ext cx="113103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11" idx="6"/>
            <a:endCxn id="20" idx="2"/>
          </p:cNvCxnSpPr>
          <p:nvPr/>
        </p:nvCxnSpPr>
        <p:spPr>
          <a:xfrm>
            <a:off x="2123728" y="3215011"/>
            <a:ext cx="4824536" cy="67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24" idx="6"/>
            <a:endCxn id="27" idx="2"/>
          </p:cNvCxnSpPr>
          <p:nvPr/>
        </p:nvCxnSpPr>
        <p:spPr>
          <a:xfrm>
            <a:off x="2129204" y="5353041"/>
            <a:ext cx="3882956" cy="201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35" idx="2"/>
          </p:cNvCxnSpPr>
          <p:nvPr/>
        </p:nvCxnSpPr>
        <p:spPr>
          <a:xfrm flipV="1">
            <a:off x="2144822" y="4827882"/>
            <a:ext cx="2067423" cy="41278"/>
          </a:xfrm>
          <a:prstGeom prst="straightConnector1">
            <a:avLst/>
          </a:prstGeom>
          <a:ln w="25400">
            <a:solidFill>
              <a:srgbClr val="E58E1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endCxn id="53" idx="6"/>
          </p:cNvCxnSpPr>
          <p:nvPr/>
        </p:nvCxnSpPr>
        <p:spPr>
          <a:xfrm flipH="1" flipV="1">
            <a:off x="2123728" y="3825044"/>
            <a:ext cx="2159446" cy="875304"/>
          </a:xfrm>
          <a:prstGeom prst="straightConnector1">
            <a:avLst/>
          </a:prstGeom>
          <a:ln w="25400">
            <a:solidFill>
              <a:srgbClr val="E58E1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1475656" y="3609020"/>
            <a:ext cx="648072" cy="432048"/>
          </a:xfrm>
          <a:prstGeom prst="ellipse">
            <a:avLst/>
          </a:prstGeom>
          <a:noFill/>
          <a:ln>
            <a:solidFill>
              <a:srgbClr val="E58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20" grpId="0" animBg="1"/>
      <p:bldP spid="24" grpId="0" animBg="1"/>
      <p:bldP spid="27" grpId="0" animBg="1"/>
      <p:bldP spid="30" grpId="0" animBg="1"/>
      <p:bldP spid="35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200"/>
              </a:spcBef>
            </a:pPr>
            <a:r>
              <a:rPr lang="de-AT" dirty="0" smtClean="0"/>
              <a:t>Es werden schrittweise alle Knoten in eine Teilroute eingefügt, bis die Route vollständig ist</a:t>
            </a:r>
          </a:p>
          <a:p>
            <a:pPr lvl="1">
              <a:lnSpc>
                <a:spcPts val="2800"/>
              </a:lnSpc>
              <a:spcBef>
                <a:spcPts val="200"/>
              </a:spcBef>
            </a:pPr>
            <a:r>
              <a:rPr lang="de-AT" dirty="0"/>
              <a:t>Start meist mit </a:t>
            </a:r>
            <a:r>
              <a:rPr lang="de-AT" dirty="0" smtClean="0"/>
              <a:t>einem </a:t>
            </a:r>
            <a:r>
              <a:rPr lang="de-AT" dirty="0"/>
              <a:t>einzigen, zufällig gewählten </a:t>
            </a:r>
            <a:r>
              <a:rPr lang="de-AT" dirty="0" smtClean="0"/>
              <a:t>Knoten (oder auch dem Knotenpaar, das am weitesten voneinander entfernt ist)</a:t>
            </a:r>
          </a:p>
          <a:p>
            <a:pPr>
              <a:lnSpc>
                <a:spcPts val="2800"/>
              </a:lnSpc>
              <a:spcBef>
                <a:spcPts val="200"/>
              </a:spcBef>
            </a:pPr>
            <a:r>
              <a:rPr lang="de-AT" dirty="0" smtClean="0"/>
              <a:t>Basis ist meist „</a:t>
            </a:r>
            <a:r>
              <a:rPr lang="de-AT" dirty="0" err="1" smtClean="0"/>
              <a:t>cheapest</a:t>
            </a:r>
            <a:r>
              <a:rPr lang="de-AT" dirty="0" smtClean="0"/>
              <a:t> </a:t>
            </a:r>
            <a:r>
              <a:rPr lang="de-AT" dirty="0" err="1" smtClean="0"/>
              <a:t>insertion</a:t>
            </a:r>
            <a:r>
              <a:rPr lang="de-AT" dirty="0" smtClean="0"/>
              <a:t>“, also einfügen des nächsten Knotens an der besten/billigsten Position</a:t>
            </a:r>
          </a:p>
          <a:p>
            <a:pPr>
              <a:lnSpc>
                <a:spcPts val="2800"/>
              </a:lnSpc>
              <a:spcBef>
                <a:spcPts val="200"/>
              </a:spcBef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Andere Eröffnungsverfahren</a:t>
            </a:r>
            <a:r>
              <a:rPr lang="de-AT" dirty="0"/>
              <a:t>: Insertion </a:t>
            </a:r>
            <a:r>
              <a:rPr lang="de-AT" dirty="0" smtClean="0"/>
              <a:t>Verfahren (1)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87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200"/>
              </a:spcBef>
            </a:pPr>
            <a:r>
              <a:rPr lang="de-AT" dirty="0" smtClean="0"/>
              <a:t>Varianten, wie der nächste Knoten ausgesucht wird:</a:t>
            </a:r>
            <a:endParaRPr lang="de-AT" dirty="0"/>
          </a:p>
          <a:p>
            <a:pPr lvl="1">
              <a:lnSpc>
                <a:spcPts val="2800"/>
              </a:lnSpc>
              <a:spcBef>
                <a:spcPts val="200"/>
              </a:spcBef>
            </a:pPr>
            <a:r>
              <a:rPr lang="de-AT" dirty="0" smtClean="0">
                <a:solidFill>
                  <a:srgbClr val="FF0000"/>
                </a:solidFill>
              </a:rPr>
              <a:t>Nearest </a:t>
            </a:r>
            <a:r>
              <a:rPr lang="de-AT" dirty="0" err="1" smtClean="0">
                <a:solidFill>
                  <a:srgbClr val="FF0000"/>
                </a:solidFill>
              </a:rPr>
              <a:t>insertion</a:t>
            </a:r>
            <a:r>
              <a:rPr lang="de-AT" dirty="0" smtClean="0">
                <a:solidFill>
                  <a:srgbClr val="FF0000"/>
                </a:solidFill>
              </a:rPr>
              <a:t>: </a:t>
            </a:r>
            <a:r>
              <a:rPr lang="de-AT" dirty="0" smtClean="0"/>
              <a:t>wähle </a:t>
            </a:r>
            <a:r>
              <a:rPr lang="de-AT" dirty="0"/>
              <a:t>Knoten </a:t>
            </a:r>
            <a:r>
              <a:rPr lang="de-AT" dirty="0" smtClean="0"/>
              <a:t>mit </a:t>
            </a:r>
            <a:r>
              <a:rPr lang="de-AT" dirty="0"/>
              <a:t>der geringsten Entfernung </a:t>
            </a:r>
            <a:r>
              <a:rPr lang="de-AT" dirty="0" smtClean="0"/>
              <a:t>zur konstruierten Teilroute (</a:t>
            </a:r>
            <a:r>
              <a:rPr lang="de-AT" dirty="0"/>
              <a:t>bzgl. </a:t>
            </a:r>
            <a:r>
              <a:rPr lang="de-AT" dirty="0" err="1"/>
              <a:t>Einfügekosten</a:t>
            </a:r>
            <a:r>
              <a:rPr lang="de-AT" dirty="0" smtClean="0"/>
              <a:t>) </a:t>
            </a:r>
            <a:endParaRPr lang="de-AT" dirty="0"/>
          </a:p>
          <a:p>
            <a:pPr lvl="1">
              <a:lnSpc>
                <a:spcPts val="2800"/>
              </a:lnSpc>
              <a:spcBef>
                <a:spcPts val="200"/>
              </a:spcBef>
            </a:pPr>
            <a:r>
              <a:rPr lang="de-AT" dirty="0" err="1" smtClean="0">
                <a:solidFill>
                  <a:srgbClr val="FF0000"/>
                </a:solidFill>
              </a:rPr>
              <a:t>Farthest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insertion</a:t>
            </a:r>
            <a:r>
              <a:rPr lang="de-AT" dirty="0">
                <a:solidFill>
                  <a:srgbClr val="FF0000"/>
                </a:solidFill>
              </a:rPr>
              <a:t>:</a:t>
            </a:r>
            <a:r>
              <a:rPr lang="de-AT" dirty="0"/>
              <a:t> wähle </a:t>
            </a:r>
            <a:r>
              <a:rPr lang="de-AT" dirty="0" smtClean="0"/>
              <a:t>den </a:t>
            </a:r>
            <a:r>
              <a:rPr lang="de-AT" dirty="0"/>
              <a:t>von der bereits berechneten Teilroute am weitesten entfernten </a:t>
            </a:r>
            <a:r>
              <a:rPr lang="de-AT" dirty="0" smtClean="0"/>
              <a:t>Knoten (bzgl. </a:t>
            </a:r>
            <a:r>
              <a:rPr lang="de-AT" dirty="0" err="1" smtClean="0"/>
              <a:t>Einfügekosten</a:t>
            </a:r>
            <a:r>
              <a:rPr lang="de-AT" dirty="0" smtClean="0"/>
              <a:t>)</a:t>
            </a:r>
          </a:p>
          <a:p>
            <a:pPr lvl="1">
              <a:lnSpc>
                <a:spcPts val="2800"/>
              </a:lnSpc>
              <a:spcBef>
                <a:spcPts val="200"/>
              </a:spcBef>
            </a:pPr>
            <a:r>
              <a:rPr lang="de-AT" dirty="0" smtClean="0">
                <a:solidFill>
                  <a:srgbClr val="FF0000"/>
                </a:solidFill>
              </a:rPr>
              <a:t>Random </a:t>
            </a:r>
            <a:r>
              <a:rPr lang="de-AT" dirty="0" err="1" smtClean="0">
                <a:solidFill>
                  <a:srgbClr val="FF0000"/>
                </a:solidFill>
              </a:rPr>
              <a:t>insertion</a:t>
            </a:r>
            <a:r>
              <a:rPr lang="de-AT" dirty="0" smtClean="0">
                <a:solidFill>
                  <a:srgbClr val="FF0000"/>
                </a:solidFill>
              </a:rPr>
              <a:t>: </a:t>
            </a:r>
            <a:r>
              <a:rPr lang="de-AT" dirty="0" smtClean="0"/>
              <a:t>wähle zufällig</a:t>
            </a:r>
          </a:p>
          <a:p>
            <a:pPr>
              <a:lnSpc>
                <a:spcPts val="2800"/>
              </a:lnSpc>
              <a:spcBef>
                <a:spcPts val="200"/>
              </a:spcBef>
            </a:pPr>
            <a:r>
              <a:rPr lang="de-AT" dirty="0" smtClean="0"/>
              <a:t>Varianten </a:t>
            </a:r>
            <a:r>
              <a:rPr lang="de-AT" dirty="0"/>
              <a:t>bei </a:t>
            </a:r>
            <a:r>
              <a:rPr lang="de-AT" dirty="0" smtClean="0"/>
              <a:t>Nearest/</a:t>
            </a:r>
            <a:r>
              <a:rPr lang="de-AT" dirty="0" err="1" smtClean="0"/>
              <a:t>Farthest</a:t>
            </a:r>
            <a:r>
              <a:rPr lang="de-AT" dirty="0" smtClean="0"/>
              <a:t> </a:t>
            </a:r>
            <a:r>
              <a:rPr lang="de-AT" dirty="0" err="1" smtClean="0"/>
              <a:t>insertion</a:t>
            </a:r>
            <a:r>
              <a:rPr lang="de-AT" dirty="0"/>
              <a:t>: </a:t>
            </a:r>
            <a:r>
              <a:rPr lang="de-AT" b="0" dirty="0" smtClean="0"/>
              <a:t>messe </a:t>
            </a:r>
            <a:r>
              <a:rPr lang="de-AT" b="0" dirty="0"/>
              <a:t>Entfernung </a:t>
            </a:r>
            <a:r>
              <a:rPr lang="de-AT" b="0" dirty="0" smtClean="0"/>
              <a:t>zur Teilroute nicht über </a:t>
            </a:r>
            <a:r>
              <a:rPr lang="de-AT" b="0" dirty="0" err="1" smtClean="0"/>
              <a:t>Einfügekosten</a:t>
            </a:r>
            <a:r>
              <a:rPr lang="de-AT" b="0" dirty="0"/>
              <a:t> sondern über </a:t>
            </a:r>
            <a:r>
              <a:rPr lang="de-AT" b="0" dirty="0" smtClean="0"/>
              <a:t>geringste </a:t>
            </a:r>
            <a:r>
              <a:rPr lang="de-AT" b="0" dirty="0"/>
              <a:t>Entfernung zu einem Knoten der </a:t>
            </a:r>
            <a:r>
              <a:rPr lang="de-AT" b="0" dirty="0" smtClean="0"/>
              <a:t>konstruierten Teilroute (einfacher zu berechnen)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Andere Eröffnungsverfahren</a:t>
            </a:r>
            <a:r>
              <a:rPr lang="de-AT" dirty="0"/>
              <a:t>: Insertion </a:t>
            </a:r>
            <a:r>
              <a:rPr lang="de-AT" dirty="0" smtClean="0"/>
              <a:t>Verfahren (2)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4.1 </a:t>
            </a:r>
            <a:r>
              <a:rPr lang="de-AT" dirty="0" err="1"/>
              <a:t>Traveling</a:t>
            </a:r>
            <a:r>
              <a:rPr lang="de-AT" dirty="0"/>
              <a:t> </a:t>
            </a:r>
            <a:r>
              <a:rPr lang="de-AT" dirty="0" err="1"/>
              <a:t>Salesman</a:t>
            </a:r>
            <a:r>
              <a:rPr lang="de-AT" dirty="0"/>
              <a:t> Problem (TSP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b="0" dirty="0" smtClean="0"/>
          </a:p>
          <a:p>
            <a:endParaRPr lang="de-AT" b="0" dirty="0" smtClean="0"/>
          </a:p>
          <a:p>
            <a:endParaRPr lang="de-AT" b="0" dirty="0" smtClean="0"/>
          </a:p>
          <a:p>
            <a:endParaRPr lang="de-AT" b="0" dirty="0" smtClean="0"/>
          </a:p>
          <a:p>
            <a:endParaRPr lang="de-AT" b="0" dirty="0" smtClean="0"/>
          </a:p>
          <a:p>
            <a:endParaRPr lang="de-AT" b="0" dirty="0" smtClean="0"/>
          </a:p>
          <a:p>
            <a:r>
              <a:rPr lang="de-AT" b="0" dirty="0" smtClean="0"/>
              <a:t>n Städte</a:t>
            </a:r>
          </a:p>
          <a:p>
            <a:r>
              <a:rPr lang="de-AT" b="0" dirty="0" smtClean="0"/>
              <a:t> Ausgangspunkt in (Heimat-)Stadt 1</a:t>
            </a:r>
          </a:p>
          <a:p>
            <a:r>
              <a:rPr lang="de-AT" b="0" dirty="0" smtClean="0"/>
              <a:t> Alle restlichen Städte (2, 3,…,n) sind genau einmal zu besuchen</a:t>
            </a:r>
          </a:p>
          <a:p>
            <a:r>
              <a:rPr lang="de-AT" b="0" dirty="0" smtClean="0"/>
              <a:t> Anschließend Rückkehr zum Ausgangspunkt</a:t>
            </a:r>
          </a:p>
          <a:p>
            <a:r>
              <a:rPr lang="de-AT" b="0" dirty="0" smtClean="0"/>
              <a:t> Ziel: Minimierung der Reisezeit / Reisestrecke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90772" y="1633534"/>
            <a:ext cx="4495800" cy="2514600"/>
            <a:chOff x="2390772" y="1633534"/>
            <a:chExt cx="4495800" cy="2514600"/>
          </a:xfrm>
        </p:grpSpPr>
        <p:cxnSp>
          <p:nvCxnSpPr>
            <p:cNvPr id="4" name="Gerade Verbindung mit Pfeil 27"/>
            <p:cNvCxnSpPr/>
            <p:nvPr/>
          </p:nvCxnSpPr>
          <p:spPr>
            <a:xfrm rot="16200000" flipV="1">
              <a:off x="2455066" y="2986878"/>
              <a:ext cx="746125" cy="28098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30"/>
            <p:cNvCxnSpPr/>
            <p:nvPr/>
          </p:nvCxnSpPr>
          <p:spPr>
            <a:xfrm rot="5400000" flipH="1" flipV="1">
              <a:off x="2759072" y="2111372"/>
              <a:ext cx="420688" cy="56356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32"/>
            <p:cNvCxnSpPr/>
            <p:nvPr/>
          </p:nvCxnSpPr>
          <p:spPr>
            <a:xfrm rot="16200000" flipH="1">
              <a:off x="4134641" y="1450178"/>
              <a:ext cx="352425" cy="181768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34"/>
            <p:cNvCxnSpPr>
              <a:endCxn id="15" idx="3"/>
            </p:cNvCxnSpPr>
            <p:nvPr/>
          </p:nvCxnSpPr>
          <p:spPr>
            <a:xfrm flipV="1">
              <a:off x="5434010" y="1958972"/>
              <a:ext cx="1127125" cy="57626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36"/>
            <p:cNvCxnSpPr/>
            <p:nvPr/>
          </p:nvCxnSpPr>
          <p:spPr>
            <a:xfrm rot="5400000">
              <a:off x="6049166" y="2321716"/>
              <a:ext cx="992187" cy="2857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38"/>
            <p:cNvCxnSpPr/>
            <p:nvPr/>
          </p:nvCxnSpPr>
          <p:spPr>
            <a:xfrm rot="5400000">
              <a:off x="5670547" y="3160710"/>
              <a:ext cx="674687" cy="63976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41"/>
            <p:cNvCxnSpPr/>
            <p:nvPr/>
          </p:nvCxnSpPr>
          <p:spPr>
            <a:xfrm rot="10800000">
              <a:off x="4505322" y="3178172"/>
              <a:ext cx="1000125" cy="71437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43"/>
            <p:cNvCxnSpPr>
              <a:cxnSpLocks noChangeShapeType="1"/>
              <a:endCxn id="19" idx="6"/>
            </p:cNvCxnSpPr>
            <p:nvPr/>
          </p:nvCxnSpPr>
          <p:spPr bwMode="auto">
            <a:xfrm flipH="1">
              <a:off x="3076572" y="3178172"/>
              <a:ext cx="1214438" cy="322262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2390772" y="23955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3228972" y="19383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5210172" y="23193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6505572" y="16335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6124572" y="29289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Oval 26"/>
            <p:cNvSpPr>
              <a:spLocks noChangeArrowheads="1"/>
            </p:cNvSpPr>
            <p:nvPr/>
          </p:nvSpPr>
          <p:spPr bwMode="auto">
            <a:xfrm>
              <a:off x="5362572" y="37671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pitchFamily="34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4143372" y="2928934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dirty="0">
                  <a:latin typeface="Arial" pitchFamily="34" charset="0"/>
                </a:rPr>
                <a:t>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2695572" y="3309934"/>
              <a:ext cx="381000" cy="381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r>
              <a:rPr lang="de-AT" dirty="0" smtClean="0"/>
              <a:t>Start: </a:t>
            </a:r>
            <a:r>
              <a:rPr lang="de-AT" b="0" dirty="0" smtClean="0"/>
              <a:t>Das am weitesten von einander </a:t>
            </a:r>
            <a:br>
              <a:rPr lang="de-AT" b="0" dirty="0" smtClean="0"/>
            </a:br>
            <a:r>
              <a:rPr lang="de-AT" b="0" dirty="0" smtClean="0"/>
              <a:t>entfernte Knotenpaar ist </a:t>
            </a:r>
            <a:r>
              <a:rPr lang="de-AT" b="0" dirty="0" smtClean="0">
                <a:solidFill>
                  <a:srgbClr val="0000FF"/>
                </a:solidFill>
              </a:rPr>
              <a:t>1-4-1</a:t>
            </a:r>
            <a:br>
              <a:rPr lang="de-AT" b="0" dirty="0" smtClean="0">
                <a:solidFill>
                  <a:srgbClr val="0000FF"/>
                </a:solidFill>
              </a:rPr>
            </a:br>
            <a:r>
              <a:rPr lang="de-AT" b="0" dirty="0" smtClean="0"/>
              <a:t>Kosten K = 740 + 740 = </a:t>
            </a:r>
            <a:r>
              <a:rPr lang="de-AT" dirty="0" smtClean="0">
                <a:solidFill>
                  <a:srgbClr val="0000FF"/>
                </a:solidFill>
              </a:rPr>
              <a:t>1480</a:t>
            </a:r>
          </a:p>
          <a:p>
            <a:r>
              <a:rPr lang="de-AT" dirty="0" smtClean="0">
                <a:solidFill>
                  <a:srgbClr val="0000FF"/>
                </a:solidFill>
              </a:rPr>
              <a:t>Zunächst zeigen wir das Einfügen in </a:t>
            </a:r>
            <a:r>
              <a:rPr lang="de-AT" u="sng" dirty="0" smtClean="0">
                <a:solidFill>
                  <a:srgbClr val="0000FF"/>
                </a:solidFill>
              </a:rPr>
              <a:t>vorgegebener Reihenfolge </a:t>
            </a:r>
            <a:r>
              <a:rPr lang="de-AT" dirty="0" smtClean="0">
                <a:solidFill>
                  <a:srgbClr val="0000FF"/>
                </a:solidFill>
              </a:rPr>
              <a:t/>
            </a:r>
            <a:br>
              <a:rPr lang="de-AT" dirty="0" smtClean="0">
                <a:solidFill>
                  <a:srgbClr val="0000FF"/>
                </a:solidFill>
              </a:rPr>
            </a:br>
            <a:r>
              <a:rPr lang="de-AT" dirty="0" smtClean="0">
                <a:solidFill>
                  <a:srgbClr val="0000FF"/>
                </a:solidFill>
              </a:rPr>
              <a:t>(z.B. zufällig). Wir wählen hier die Reihenfolge 2, 3, 5, 6</a:t>
            </a:r>
          </a:p>
          <a:p>
            <a:r>
              <a:rPr lang="de-AT" dirty="0" smtClean="0"/>
              <a:t>Iteration 1: </a:t>
            </a:r>
            <a:r>
              <a:rPr lang="de-AT" b="0" dirty="0" smtClean="0"/>
              <a:t>Testweises Einfügen von </a:t>
            </a:r>
            <a:r>
              <a:rPr lang="de-AT" dirty="0" smtClean="0">
                <a:solidFill>
                  <a:srgbClr val="0000FF"/>
                </a:solidFill>
              </a:rPr>
              <a:t>Knoten 2</a:t>
            </a:r>
            <a:r>
              <a:rPr lang="de-AT" b="0" dirty="0" smtClean="0"/>
              <a:t> an beiden mögl. Stellen:</a:t>
            </a:r>
            <a:br>
              <a:rPr lang="de-AT" b="0" dirty="0" smtClean="0"/>
            </a:br>
            <a:r>
              <a:rPr lang="de-AT" b="0" dirty="0" smtClean="0"/>
              <a:t>1-</a:t>
            </a:r>
            <a:r>
              <a:rPr lang="de-AT" dirty="0" smtClean="0"/>
              <a:t>2</a:t>
            </a:r>
            <a:r>
              <a:rPr lang="de-AT" b="0" dirty="0" smtClean="0"/>
              <a:t>-4-1</a:t>
            </a:r>
            <a:r>
              <a:rPr lang="de-AT" b="0" dirty="0"/>
              <a:t>:   </a:t>
            </a:r>
            <a:r>
              <a:rPr lang="de-AT" b="0" dirty="0" err="1"/>
              <a:t>Einfügekosten</a:t>
            </a:r>
            <a:r>
              <a:rPr lang="de-AT" b="0" dirty="0"/>
              <a:t> 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190 </a:t>
            </a:r>
            <a:r>
              <a:rPr lang="de-AT" b="0" dirty="0"/>
              <a:t>+ </a:t>
            </a:r>
            <a:r>
              <a:rPr lang="de-AT" b="0" dirty="0" smtClean="0"/>
              <a:t>520 – </a:t>
            </a:r>
            <a:r>
              <a:rPr lang="de-AT" b="0" dirty="0"/>
              <a:t>740 = </a:t>
            </a:r>
            <a:r>
              <a:rPr lang="de-AT" b="0" dirty="0">
                <a:solidFill>
                  <a:srgbClr val="C00000"/>
                </a:solidFill>
              </a:rPr>
              <a:t>-</a:t>
            </a:r>
            <a:r>
              <a:rPr lang="de-AT" b="0" dirty="0" smtClean="0">
                <a:solidFill>
                  <a:srgbClr val="C00000"/>
                </a:solidFill>
              </a:rPr>
              <a:t>30</a:t>
            </a:r>
            <a:br>
              <a:rPr lang="de-AT" b="0" dirty="0" smtClean="0">
                <a:solidFill>
                  <a:srgbClr val="C00000"/>
                </a:solidFill>
              </a:rPr>
            </a:br>
            <a:r>
              <a:rPr lang="de-AT" b="0" dirty="0" smtClean="0"/>
              <a:t>(</a:t>
            </a:r>
            <a:r>
              <a:rPr lang="de-AT" b="0" dirty="0"/>
              <a:t>wenn die Dreiecksungleichung nicht gilt, können Kosten sinken!)</a:t>
            </a:r>
            <a:br>
              <a:rPr lang="de-AT" b="0" dirty="0"/>
            </a:br>
            <a:r>
              <a:rPr lang="de-AT" dirty="0"/>
              <a:t>Dreiecksungleichung bedeutet </a:t>
            </a:r>
            <a:r>
              <a:rPr lang="de-AT" dirty="0" err="1"/>
              <a:t>d</a:t>
            </a:r>
            <a:r>
              <a:rPr lang="de-AT" baseline="-25000" dirty="0" err="1"/>
              <a:t>ij</a:t>
            </a:r>
            <a:r>
              <a:rPr lang="de-AT" dirty="0"/>
              <a:t> + </a:t>
            </a:r>
            <a:r>
              <a:rPr lang="de-AT" dirty="0" err="1"/>
              <a:t>d</a:t>
            </a:r>
            <a:r>
              <a:rPr lang="de-AT" baseline="-25000" dirty="0" err="1"/>
              <a:t>jk</a:t>
            </a:r>
            <a:r>
              <a:rPr lang="de-AT" baseline="-25000" dirty="0"/>
              <a:t> </a:t>
            </a:r>
            <a:r>
              <a:rPr lang="de-AT" dirty="0"/>
              <a:t> ≤ </a:t>
            </a:r>
            <a:r>
              <a:rPr lang="de-AT" dirty="0" err="1"/>
              <a:t>d</a:t>
            </a:r>
            <a:r>
              <a:rPr lang="de-AT" baseline="-25000" dirty="0" err="1"/>
              <a:t>ik</a:t>
            </a:r>
            <a:r>
              <a:rPr lang="de-AT" dirty="0"/>
              <a:t>  (gilt in </a:t>
            </a:r>
            <a:r>
              <a:rPr lang="de-AT" dirty="0" err="1"/>
              <a:t>Strassennetzen</a:t>
            </a:r>
            <a:r>
              <a:rPr lang="de-AT" dirty="0"/>
              <a:t>)</a:t>
            </a:r>
            <a:br>
              <a:rPr lang="de-AT" dirty="0"/>
            </a:br>
            <a:r>
              <a:rPr lang="de-AT" b="0" dirty="0" smtClean="0"/>
              <a:t>1-4-</a:t>
            </a:r>
            <a:r>
              <a:rPr lang="de-AT" dirty="0" smtClean="0"/>
              <a:t>2</a:t>
            </a:r>
            <a:r>
              <a:rPr lang="de-AT" b="0" dirty="0" smtClean="0"/>
              <a:t>-1:   </a:t>
            </a:r>
            <a:r>
              <a:rPr lang="de-AT" b="0" dirty="0" err="1" smtClean="0"/>
              <a:t>Einfügekosten</a:t>
            </a:r>
            <a:r>
              <a:rPr lang="de-AT" b="0" dirty="0" smtClean="0"/>
              <a:t> 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42</a:t>
            </a:r>
            <a:r>
              <a:rPr lang="de-AT" b="0" dirty="0" smtClean="0"/>
              <a:t> + d</a:t>
            </a:r>
            <a:r>
              <a:rPr lang="de-AT" b="0" baseline="-25000" dirty="0" smtClean="0"/>
              <a:t>21</a:t>
            </a:r>
            <a:r>
              <a:rPr lang="de-AT" b="0" dirty="0" smtClean="0"/>
              <a:t> – d</a:t>
            </a:r>
            <a:r>
              <a:rPr lang="de-AT" b="0" baseline="-25000" dirty="0" smtClean="0"/>
              <a:t>41</a:t>
            </a:r>
            <a:r>
              <a:rPr lang="de-AT" b="0" dirty="0" smtClean="0"/>
              <a:t> = 520 + 190 – 740 = </a:t>
            </a:r>
            <a:r>
              <a:rPr lang="de-AT" b="0" dirty="0" smtClean="0">
                <a:solidFill>
                  <a:srgbClr val="C00000"/>
                </a:solidFill>
              </a:rPr>
              <a:t>-30</a:t>
            </a:r>
            <a:br>
              <a:rPr lang="de-AT" b="0" dirty="0" smtClean="0">
                <a:solidFill>
                  <a:srgbClr val="C00000"/>
                </a:solidFill>
              </a:rPr>
            </a:br>
            <a:r>
              <a:rPr lang="de-AT" b="0" dirty="0" smtClean="0"/>
              <a:t>(</a:t>
            </a:r>
            <a:r>
              <a:rPr lang="de-AT" b="0" dirty="0"/>
              <a:t>symmetrisch, 1-4</a:t>
            </a:r>
            <a:r>
              <a:rPr lang="de-AT" dirty="0"/>
              <a:t>-2-</a:t>
            </a:r>
            <a:r>
              <a:rPr lang="de-AT" b="0" dirty="0"/>
              <a:t>1 und 1</a:t>
            </a:r>
            <a:r>
              <a:rPr lang="de-AT" dirty="0"/>
              <a:t>-2-</a:t>
            </a:r>
            <a:r>
              <a:rPr lang="de-AT" b="0" dirty="0"/>
              <a:t>4-1 sind gleich</a:t>
            </a:r>
            <a:r>
              <a:rPr lang="de-AT" b="0" dirty="0" smtClean="0"/>
              <a:t>):</a:t>
            </a:r>
          </a:p>
          <a:p>
            <a:r>
              <a:rPr lang="de-AT" b="0" dirty="0" smtClean="0"/>
              <a:t>Neue Teillösung</a:t>
            </a:r>
            <a:r>
              <a:rPr lang="de-AT" b="0" dirty="0" smtClean="0">
                <a:solidFill>
                  <a:srgbClr val="C00000"/>
                </a:solidFill>
              </a:rPr>
              <a:t> </a:t>
            </a:r>
            <a:r>
              <a:rPr lang="de-AT" b="0" dirty="0" smtClean="0"/>
              <a:t>1-2-4-1 mit Kosten K = </a:t>
            </a:r>
            <a:r>
              <a:rPr lang="de-AT" dirty="0" smtClean="0">
                <a:solidFill>
                  <a:srgbClr val="0000FF"/>
                </a:solidFill>
              </a:rPr>
              <a:t>1480 </a:t>
            </a:r>
            <a:r>
              <a:rPr lang="de-AT" b="0" dirty="0">
                <a:solidFill>
                  <a:srgbClr val="C00000"/>
                </a:solidFill>
              </a:rPr>
              <a:t>-</a:t>
            </a:r>
            <a:r>
              <a:rPr lang="de-AT" b="0" dirty="0" smtClean="0">
                <a:solidFill>
                  <a:srgbClr val="C00000"/>
                </a:solidFill>
              </a:rPr>
              <a:t>30 </a:t>
            </a:r>
            <a:r>
              <a:rPr lang="de-AT" b="0" dirty="0" smtClean="0"/>
              <a:t>= 1450</a:t>
            </a:r>
          </a:p>
          <a:p>
            <a:r>
              <a:rPr lang="de-AT" dirty="0" smtClean="0"/>
              <a:t>Iteration 2:</a:t>
            </a:r>
            <a:r>
              <a:rPr lang="de-AT" b="0" dirty="0" smtClean="0"/>
              <a:t> Testweises </a:t>
            </a:r>
            <a:r>
              <a:rPr lang="de-AT" b="0" dirty="0"/>
              <a:t>Einfügen </a:t>
            </a:r>
            <a:r>
              <a:rPr lang="de-AT" b="0" dirty="0" smtClean="0"/>
              <a:t>des nächsten Knotens x = 3 möglichen Stellen: 1-</a:t>
            </a:r>
            <a:r>
              <a:rPr lang="de-AT" dirty="0" smtClean="0"/>
              <a:t>3-</a:t>
            </a:r>
            <a:r>
              <a:rPr lang="de-AT" b="0" dirty="0" smtClean="0"/>
              <a:t>2-4-1 , 1-2-</a:t>
            </a:r>
            <a:r>
              <a:rPr lang="de-AT" dirty="0"/>
              <a:t>3-</a:t>
            </a:r>
            <a:r>
              <a:rPr lang="de-AT" b="0" dirty="0" smtClean="0"/>
              <a:t>4-1 , 1-2-4-</a:t>
            </a:r>
            <a:r>
              <a:rPr lang="de-AT" dirty="0"/>
              <a:t>3-</a:t>
            </a:r>
            <a:r>
              <a:rPr lang="de-AT" b="0" dirty="0" smtClean="0"/>
              <a:t>1  (3 Versuche)</a:t>
            </a:r>
            <a:endParaRPr lang="de-AT" dirty="0"/>
          </a:p>
          <a:p>
            <a:pPr marL="0" indent="0">
              <a:buNone/>
            </a:pP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/>
            </a:r>
            <a:br>
              <a:rPr lang="de-AT" b="0" dirty="0" smtClean="0"/>
            </a:b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413"/>
            <a:ext cx="8065145" cy="504825"/>
          </a:xfrm>
        </p:spPr>
        <p:txBody>
          <a:bodyPr/>
          <a:lstStyle/>
          <a:p>
            <a:r>
              <a:rPr lang="de-AT" dirty="0" smtClean="0">
                <a:solidFill>
                  <a:srgbClr val="0000FF"/>
                </a:solidFill>
              </a:rPr>
              <a:t>Random</a:t>
            </a:r>
            <a:r>
              <a:rPr lang="de-AT" dirty="0" smtClean="0">
                <a:solidFill>
                  <a:schemeClr val="tx1"/>
                </a:solidFill>
              </a:rPr>
              <a:t> 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99800"/>
              </p:ext>
            </p:extLst>
          </p:nvPr>
        </p:nvGraphicFramePr>
        <p:xfrm>
          <a:off x="5039543" y="32023"/>
          <a:ext cx="4104457" cy="280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99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652120" y="1628800"/>
            <a:ext cx="504056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7463244" y="404664"/>
            <a:ext cx="504056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7812360" y="407707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r>
              <a:rPr lang="de-AT" dirty="0" smtClean="0"/>
              <a:t>Iteration 2:</a:t>
            </a:r>
            <a:r>
              <a:rPr lang="de-AT" b="0" dirty="0" smtClean="0"/>
              <a:t> </a:t>
            </a:r>
            <a:r>
              <a:rPr lang="de-AT" b="0" dirty="0"/>
              <a:t>Ausgehend von 1-2-4-1 </a:t>
            </a:r>
            <a:r>
              <a:rPr lang="de-AT" b="0" dirty="0" smtClean="0"/>
              <a:t> </a:t>
            </a:r>
            <a:br>
              <a:rPr lang="de-AT" b="0" dirty="0" smtClean="0"/>
            </a:br>
            <a:r>
              <a:rPr lang="de-AT" b="0" dirty="0" smtClean="0"/>
              <a:t>testweises </a:t>
            </a:r>
            <a:r>
              <a:rPr lang="de-AT" b="0" dirty="0"/>
              <a:t>Einfügen </a:t>
            </a:r>
            <a:r>
              <a:rPr lang="de-AT" b="0" dirty="0" smtClean="0"/>
              <a:t>von </a:t>
            </a:r>
            <a:r>
              <a:rPr lang="de-AT" dirty="0" smtClean="0">
                <a:solidFill>
                  <a:srgbClr val="0000FF"/>
                </a:solidFill>
              </a:rPr>
              <a:t>Knoten 3 </a:t>
            </a:r>
            <a:br>
              <a:rPr lang="de-AT" dirty="0" smtClean="0">
                <a:solidFill>
                  <a:srgbClr val="0000FF"/>
                </a:solidFill>
              </a:rPr>
            </a:br>
            <a:r>
              <a:rPr lang="de-AT" b="0" dirty="0" smtClean="0"/>
              <a:t>an allen 3 möglichen Stellen: </a:t>
            </a:r>
          </a:p>
          <a:p>
            <a:r>
              <a:rPr lang="de-AT" b="0" dirty="0" smtClean="0"/>
              <a:t>1-</a:t>
            </a:r>
            <a:r>
              <a:rPr lang="de-AT" dirty="0" smtClean="0"/>
              <a:t>3-</a:t>
            </a:r>
            <a:r>
              <a:rPr lang="de-AT" b="0" dirty="0" smtClean="0"/>
              <a:t>2-4-1: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13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32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200 </a:t>
            </a:r>
            <a:r>
              <a:rPr lang="de-AT" b="0" dirty="0"/>
              <a:t>+ </a:t>
            </a:r>
            <a:r>
              <a:rPr lang="de-AT" b="0" dirty="0" smtClean="0"/>
              <a:t>390 </a:t>
            </a:r>
            <a:r>
              <a:rPr lang="de-AT" b="0" dirty="0"/>
              <a:t>– </a:t>
            </a:r>
            <a:r>
              <a:rPr lang="de-AT" b="0" dirty="0" smtClean="0"/>
              <a:t>190 </a:t>
            </a:r>
            <a:r>
              <a:rPr lang="de-AT" b="0" dirty="0"/>
              <a:t>= </a:t>
            </a:r>
            <a:r>
              <a:rPr lang="de-AT" b="0" dirty="0" smtClean="0"/>
              <a:t>400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1-2-</a:t>
            </a:r>
            <a:r>
              <a:rPr lang="de-AT" dirty="0" smtClean="0"/>
              <a:t>3-</a:t>
            </a:r>
            <a:r>
              <a:rPr lang="de-AT" b="0" dirty="0" smtClean="0"/>
              <a:t>4-1: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23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34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24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390 </a:t>
            </a:r>
            <a:r>
              <a:rPr lang="de-AT" b="0" dirty="0"/>
              <a:t>+ </a:t>
            </a:r>
            <a:r>
              <a:rPr lang="de-AT" b="0" dirty="0" smtClean="0"/>
              <a:t>200 </a:t>
            </a:r>
            <a:r>
              <a:rPr lang="de-AT" b="0" dirty="0"/>
              <a:t>– </a:t>
            </a:r>
            <a:r>
              <a:rPr lang="de-AT" b="0" dirty="0" smtClean="0"/>
              <a:t>520 </a:t>
            </a:r>
            <a:r>
              <a:rPr lang="de-AT" b="0" dirty="0"/>
              <a:t>= </a:t>
            </a:r>
            <a:r>
              <a:rPr lang="de-AT" b="0" dirty="0" smtClean="0"/>
              <a:t>70</a:t>
            </a:r>
            <a:br>
              <a:rPr lang="de-AT" b="0" dirty="0" smtClean="0"/>
            </a:br>
            <a:r>
              <a:rPr lang="de-AT" b="0" dirty="0" smtClean="0"/>
              <a:t>1-2-4-</a:t>
            </a:r>
            <a:r>
              <a:rPr lang="de-AT" dirty="0" smtClean="0"/>
              <a:t>3-</a:t>
            </a:r>
            <a:r>
              <a:rPr lang="de-AT" b="0" dirty="0" smtClean="0"/>
              <a:t>1: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41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200 </a:t>
            </a:r>
            <a:r>
              <a:rPr lang="de-AT" b="0" dirty="0"/>
              <a:t>+ </a:t>
            </a:r>
            <a:r>
              <a:rPr lang="de-AT" b="0" dirty="0" smtClean="0"/>
              <a:t>200 </a:t>
            </a:r>
            <a:r>
              <a:rPr lang="de-AT" b="0" dirty="0"/>
              <a:t>– 740 = </a:t>
            </a:r>
            <a:r>
              <a:rPr lang="de-AT" b="0" dirty="0">
                <a:solidFill>
                  <a:srgbClr val="C00000"/>
                </a:solidFill>
              </a:rPr>
              <a:t>-</a:t>
            </a:r>
            <a:r>
              <a:rPr lang="de-AT" b="0" dirty="0" smtClean="0">
                <a:solidFill>
                  <a:srgbClr val="C00000"/>
                </a:solidFill>
              </a:rPr>
              <a:t>340</a:t>
            </a:r>
            <a:endParaRPr lang="de-AT" b="0" dirty="0" smtClean="0"/>
          </a:p>
          <a:p>
            <a:r>
              <a:rPr lang="de-AT" b="0" dirty="0"/>
              <a:t>Neue Teillösung</a:t>
            </a:r>
            <a:r>
              <a:rPr lang="de-AT" b="0" dirty="0">
                <a:solidFill>
                  <a:srgbClr val="C00000"/>
                </a:solidFill>
              </a:rPr>
              <a:t> </a:t>
            </a:r>
            <a:r>
              <a:rPr lang="de-AT" b="0" dirty="0"/>
              <a:t>1-2-4-3-1</a:t>
            </a:r>
            <a:r>
              <a:rPr lang="de-AT" b="0" dirty="0" smtClean="0"/>
              <a:t> </a:t>
            </a:r>
            <a:r>
              <a:rPr lang="de-AT" b="0" dirty="0"/>
              <a:t>mit Kosten K = </a:t>
            </a:r>
            <a:r>
              <a:rPr lang="de-AT" dirty="0" smtClean="0">
                <a:solidFill>
                  <a:srgbClr val="0000FF"/>
                </a:solidFill>
              </a:rPr>
              <a:t>1450 </a:t>
            </a:r>
            <a:r>
              <a:rPr lang="de-AT" b="0" dirty="0">
                <a:solidFill>
                  <a:srgbClr val="C00000"/>
                </a:solidFill>
              </a:rPr>
              <a:t>-340 </a:t>
            </a:r>
            <a:r>
              <a:rPr lang="de-AT" b="0" dirty="0"/>
              <a:t>= </a:t>
            </a:r>
            <a:r>
              <a:rPr lang="de-AT" dirty="0" smtClean="0"/>
              <a:t>1110</a:t>
            </a:r>
            <a:endParaRPr lang="de-AT" dirty="0"/>
          </a:p>
          <a:p>
            <a:r>
              <a:rPr lang="de-AT" dirty="0"/>
              <a:t>Iteration </a:t>
            </a:r>
            <a:r>
              <a:rPr lang="de-AT" dirty="0" smtClean="0"/>
              <a:t>3: </a:t>
            </a:r>
            <a:r>
              <a:rPr lang="de-AT" b="0" dirty="0"/>
              <a:t>Testweises Einfügen von </a:t>
            </a:r>
            <a:r>
              <a:rPr lang="de-AT" dirty="0">
                <a:solidFill>
                  <a:srgbClr val="0000FF"/>
                </a:solidFill>
              </a:rPr>
              <a:t>Knoten </a:t>
            </a:r>
            <a:r>
              <a:rPr lang="de-AT" dirty="0" smtClean="0">
                <a:solidFill>
                  <a:srgbClr val="0000FF"/>
                </a:solidFill>
              </a:rPr>
              <a:t>5</a:t>
            </a:r>
            <a:r>
              <a:rPr lang="de-AT" b="0" dirty="0" smtClean="0"/>
              <a:t> </a:t>
            </a:r>
            <a:r>
              <a:rPr lang="de-AT" b="0" dirty="0"/>
              <a:t>an </a:t>
            </a:r>
            <a:r>
              <a:rPr lang="de-AT" b="0" dirty="0" smtClean="0"/>
              <a:t>4 möglichen </a:t>
            </a:r>
            <a:r>
              <a:rPr lang="de-AT" b="0" dirty="0"/>
              <a:t>Stellen</a:t>
            </a:r>
            <a:r>
              <a:rPr lang="de-AT" b="0" dirty="0" smtClean="0"/>
              <a:t>:</a:t>
            </a:r>
          </a:p>
          <a:p>
            <a:r>
              <a:rPr lang="de-AT" b="0" dirty="0" smtClean="0"/>
              <a:t>1-</a:t>
            </a:r>
            <a:r>
              <a:rPr lang="de-AT" dirty="0" smtClean="0"/>
              <a:t>5-</a:t>
            </a:r>
            <a:r>
              <a:rPr lang="de-AT" b="0" dirty="0" smtClean="0"/>
              <a:t>2-4-3-1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52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390 </a:t>
            </a:r>
            <a:r>
              <a:rPr lang="de-AT" b="0" dirty="0"/>
              <a:t>+ </a:t>
            </a:r>
            <a:r>
              <a:rPr lang="de-AT" b="0" dirty="0" smtClean="0"/>
              <a:t>330 </a:t>
            </a:r>
            <a:r>
              <a:rPr lang="de-AT" b="0" dirty="0"/>
              <a:t>– </a:t>
            </a:r>
            <a:r>
              <a:rPr lang="de-AT" b="0" dirty="0" smtClean="0"/>
              <a:t>190 </a:t>
            </a:r>
            <a:r>
              <a:rPr lang="de-AT" b="0" dirty="0"/>
              <a:t>= </a:t>
            </a:r>
            <a:r>
              <a:rPr lang="de-AT" b="0" dirty="0" smtClean="0"/>
              <a:t>530</a:t>
            </a:r>
            <a:br>
              <a:rPr lang="de-AT" b="0" dirty="0" smtClean="0"/>
            </a:br>
            <a:r>
              <a:rPr lang="de-AT" b="0" dirty="0" smtClean="0"/>
              <a:t>1-2-</a:t>
            </a:r>
            <a:r>
              <a:rPr lang="de-AT" dirty="0" smtClean="0"/>
              <a:t>5-</a:t>
            </a:r>
            <a:r>
              <a:rPr lang="de-AT" b="0" dirty="0" smtClean="0"/>
              <a:t>4-3-1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25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24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330 </a:t>
            </a:r>
            <a:r>
              <a:rPr lang="de-AT" b="0" dirty="0"/>
              <a:t>+ </a:t>
            </a:r>
            <a:r>
              <a:rPr lang="de-AT" b="0" dirty="0" smtClean="0"/>
              <a:t>310 </a:t>
            </a:r>
            <a:r>
              <a:rPr lang="de-AT" b="0" dirty="0"/>
              <a:t>– </a:t>
            </a:r>
            <a:r>
              <a:rPr lang="de-AT" b="0" dirty="0" smtClean="0"/>
              <a:t>520 </a:t>
            </a:r>
            <a:r>
              <a:rPr lang="de-AT" b="0" dirty="0"/>
              <a:t>= </a:t>
            </a:r>
            <a:r>
              <a:rPr lang="de-AT" b="0" dirty="0" smtClean="0">
                <a:solidFill>
                  <a:srgbClr val="FF0000"/>
                </a:solidFill>
              </a:rPr>
              <a:t>120</a:t>
            </a:r>
            <a:br>
              <a:rPr lang="de-AT" b="0" dirty="0" smtClean="0">
                <a:solidFill>
                  <a:srgbClr val="FF0000"/>
                </a:solidFill>
              </a:rPr>
            </a:br>
            <a:r>
              <a:rPr lang="de-AT" b="0" dirty="0" smtClean="0"/>
              <a:t>1-2-4-</a:t>
            </a:r>
            <a:r>
              <a:rPr lang="de-AT" dirty="0"/>
              <a:t>5-</a:t>
            </a:r>
            <a:r>
              <a:rPr lang="de-AT" b="0" dirty="0" smtClean="0"/>
              <a:t>3-1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53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310 </a:t>
            </a:r>
            <a:r>
              <a:rPr lang="de-AT" b="0" dirty="0"/>
              <a:t>+ </a:t>
            </a:r>
            <a:r>
              <a:rPr lang="de-AT" b="0" dirty="0" smtClean="0"/>
              <a:t>160 </a:t>
            </a:r>
            <a:r>
              <a:rPr lang="de-AT" b="0" dirty="0"/>
              <a:t>– </a:t>
            </a:r>
            <a:r>
              <a:rPr lang="de-AT" b="0" dirty="0" smtClean="0"/>
              <a:t>200 = 270</a:t>
            </a:r>
            <a:br>
              <a:rPr lang="de-AT" b="0" dirty="0" smtClean="0"/>
            </a:br>
            <a:r>
              <a:rPr lang="de-AT" b="0" dirty="0" smtClean="0"/>
              <a:t>1-2-4-3-</a:t>
            </a:r>
            <a:r>
              <a:rPr lang="de-AT" dirty="0"/>
              <a:t>5-</a:t>
            </a:r>
            <a:r>
              <a:rPr lang="de-AT" b="0" dirty="0" smtClean="0"/>
              <a:t>1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51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160 </a:t>
            </a:r>
            <a:r>
              <a:rPr lang="de-AT" b="0" dirty="0"/>
              <a:t>+ </a:t>
            </a:r>
            <a:r>
              <a:rPr lang="de-AT" b="0" dirty="0" smtClean="0"/>
              <a:t>390 </a:t>
            </a:r>
            <a:r>
              <a:rPr lang="de-AT" b="0" dirty="0"/>
              <a:t>– </a:t>
            </a:r>
            <a:r>
              <a:rPr lang="de-AT" b="0" dirty="0" smtClean="0"/>
              <a:t>200 = 350</a:t>
            </a:r>
          </a:p>
          <a:p>
            <a:r>
              <a:rPr lang="de-AT" b="0" dirty="0" smtClean="0"/>
              <a:t>Neue </a:t>
            </a:r>
            <a:r>
              <a:rPr lang="de-AT" b="0" dirty="0"/>
              <a:t>Teillösung</a:t>
            </a:r>
            <a:r>
              <a:rPr lang="de-AT" b="0" dirty="0">
                <a:solidFill>
                  <a:srgbClr val="C00000"/>
                </a:solidFill>
              </a:rPr>
              <a:t> </a:t>
            </a:r>
            <a:r>
              <a:rPr lang="de-AT" b="0" dirty="0" smtClean="0"/>
              <a:t>1-2-5-4-3-1 </a:t>
            </a:r>
            <a:r>
              <a:rPr lang="de-AT" b="0" dirty="0"/>
              <a:t>mit Kosten K = </a:t>
            </a:r>
            <a:r>
              <a:rPr lang="de-AT" dirty="0" smtClean="0">
                <a:solidFill>
                  <a:srgbClr val="0000FF"/>
                </a:solidFill>
              </a:rPr>
              <a:t>1110 </a:t>
            </a:r>
            <a:r>
              <a:rPr lang="de-AT" b="0" dirty="0" smtClean="0">
                <a:solidFill>
                  <a:srgbClr val="C00000"/>
                </a:solidFill>
              </a:rPr>
              <a:t>+ 120 </a:t>
            </a:r>
            <a:r>
              <a:rPr lang="de-AT" b="0" dirty="0" smtClean="0"/>
              <a:t>= </a:t>
            </a:r>
            <a:r>
              <a:rPr lang="de-AT" dirty="0" smtClean="0"/>
              <a:t>1230</a:t>
            </a:r>
            <a:endParaRPr lang="de-AT" dirty="0"/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413"/>
            <a:ext cx="8065145" cy="504825"/>
          </a:xfrm>
        </p:spPr>
        <p:txBody>
          <a:bodyPr/>
          <a:lstStyle/>
          <a:p>
            <a:r>
              <a:rPr lang="de-AT" dirty="0" smtClean="0">
                <a:solidFill>
                  <a:srgbClr val="0000FF"/>
                </a:solidFill>
              </a:rPr>
              <a:t>Random</a:t>
            </a:r>
            <a:r>
              <a:rPr lang="de-AT" dirty="0" smtClean="0">
                <a:solidFill>
                  <a:schemeClr val="tx1"/>
                </a:solidFill>
              </a:rPr>
              <a:t> 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50594"/>
              </p:ext>
            </p:extLst>
          </p:nvPr>
        </p:nvGraphicFramePr>
        <p:xfrm>
          <a:off x="5039543" y="32023"/>
          <a:ext cx="4104457" cy="280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99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H="1">
            <a:off x="6444208" y="378904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6696236" y="515719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r>
              <a:rPr lang="de-AT" dirty="0" smtClean="0"/>
              <a:t>Iteration 4:</a:t>
            </a:r>
            <a:r>
              <a:rPr lang="de-AT" b="0" dirty="0" smtClean="0"/>
              <a:t> Ausgehend </a:t>
            </a:r>
            <a:r>
              <a:rPr lang="de-AT" b="0" dirty="0"/>
              <a:t>von 1-2-5-4-3-1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testweises </a:t>
            </a:r>
            <a:r>
              <a:rPr lang="de-AT" b="0" dirty="0"/>
              <a:t>Einfügen </a:t>
            </a:r>
            <a:r>
              <a:rPr lang="de-AT" b="0" dirty="0" smtClean="0"/>
              <a:t>von </a:t>
            </a:r>
            <a:r>
              <a:rPr lang="de-AT" dirty="0" smtClean="0">
                <a:solidFill>
                  <a:srgbClr val="0000FF"/>
                </a:solidFill>
              </a:rPr>
              <a:t>Knoten 6 </a:t>
            </a:r>
            <a:r>
              <a:rPr lang="de-AT" b="0" dirty="0" smtClean="0"/>
              <a:t>an </a:t>
            </a:r>
            <a:br>
              <a:rPr lang="de-AT" b="0" dirty="0" smtClean="0"/>
            </a:br>
            <a:r>
              <a:rPr lang="de-AT" b="0" dirty="0" smtClean="0"/>
              <a:t>allen 5 möglichen Stellen: </a:t>
            </a:r>
          </a:p>
          <a:p>
            <a:r>
              <a:rPr lang="de-AT" b="0" dirty="0" smtClean="0"/>
              <a:t>1-</a:t>
            </a:r>
            <a:r>
              <a:rPr lang="de-AT" dirty="0" smtClean="0"/>
              <a:t>6-</a:t>
            </a:r>
            <a:r>
              <a:rPr lang="de-AT" b="0" dirty="0" smtClean="0"/>
              <a:t>2-5-4-3-1 :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/>
              <a:t>6</a:t>
            </a:r>
            <a:r>
              <a:rPr lang="de-AT" b="0" baseline="-25000" dirty="0" smtClean="0"/>
              <a:t>2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290 </a:t>
            </a:r>
            <a:r>
              <a:rPr lang="de-AT" b="0" dirty="0"/>
              <a:t>+ </a:t>
            </a:r>
            <a:r>
              <a:rPr lang="de-AT" b="0" dirty="0" smtClean="0"/>
              <a:t>310 </a:t>
            </a:r>
            <a:r>
              <a:rPr lang="de-AT" b="0" dirty="0"/>
              <a:t>– </a:t>
            </a:r>
            <a:r>
              <a:rPr lang="de-AT" b="0" dirty="0" smtClean="0"/>
              <a:t>190 = 410</a:t>
            </a:r>
            <a:br>
              <a:rPr lang="de-AT" b="0" dirty="0" smtClean="0"/>
            </a:br>
            <a:r>
              <a:rPr lang="de-AT" b="0" dirty="0" smtClean="0"/>
              <a:t>1-2-</a:t>
            </a:r>
            <a:r>
              <a:rPr lang="de-AT" dirty="0" smtClean="0"/>
              <a:t>6-</a:t>
            </a:r>
            <a:r>
              <a:rPr lang="de-AT" b="0" dirty="0" smtClean="0"/>
              <a:t>5-4-3-1 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26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65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25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310 </a:t>
            </a:r>
            <a:r>
              <a:rPr lang="de-AT" b="0" dirty="0"/>
              <a:t>+ </a:t>
            </a:r>
            <a:r>
              <a:rPr lang="de-AT" b="0" dirty="0" smtClean="0"/>
              <a:t>260 </a:t>
            </a:r>
            <a:r>
              <a:rPr lang="de-AT" b="0" dirty="0"/>
              <a:t>– </a:t>
            </a:r>
            <a:r>
              <a:rPr lang="de-AT" b="0" dirty="0" smtClean="0"/>
              <a:t>330 = </a:t>
            </a:r>
            <a:r>
              <a:rPr lang="de-AT" b="0" dirty="0" smtClean="0">
                <a:solidFill>
                  <a:srgbClr val="FF0000"/>
                </a:solidFill>
              </a:rPr>
              <a:t>240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1-2-5-</a:t>
            </a:r>
            <a:r>
              <a:rPr lang="de-AT" dirty="0"/>
              <a:t>6-</a:t>
            </a:r>
            <a:r>
              <a:rPr lang="de-AT" b="0" dirty="0" smtClean="0"/>
              <a:t>4-3-1 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56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54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260 </a:t>
            </a:r>
            <a:r>
              <a:rPr lang="de-AT" b="0" dirty="0"/>
              <a:t>+ </a:t>
            </a:r>
            <a:r>
              <a:rPr lang="de-AT" b="0" dirty="0" smtClean="0"/>
              <a:t>420 </a:t>
            </a:r>
            <a:r>
              <a:rPr lang="de-AT" b="0" dirty="0"/>
              <a:t>– </a:t>
            </a:r>
            <a:r>
              <a:rPr lang="de-AT" b="0" dirty="0" smtClean="0"/>
              <a:t>310 = 370</a:t>
            </a:r>
            <a:r>
              <a:rPr lang="de-AT" b="0" dirty="0" smtClean="0">
                <a:solidFill>
                  <a:srgbClr val="C00000"/>
                </a:solidFill>
              </a:rPr>
              <a:t/>
            </a:r>
            <a:br>
              <a:rPr lang="de-AT" b="0" dirty="0" smtClean="0">
                <a:solidFill>
                  <a:srgbClr val="C00000"/>
                </a:solidFill>
              </a:rPr>
            </a:br>
            <a:r>
              <a:rPr lang="de-AT" b="0" dirty="0" smtClean="0"/>
              <a:t>1-2-5-4-</a:t>
            </a:r>
            <a:r>
              <a:rPr lang="de-AT" dirty="0" smtClean="0"/>
              <a:t>6-</a:t>
            </a:r>
            <a:r>
              <a:rPr lang="de-AT" b="0" dirty="0" smtClean="0"/>
              <a:t>3-1 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63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420 </a:t>
            </a:r>
            <a:r>
              <a:rPr lang="de-AT" b="0" dirty="0"/>
              <a:t>+ </a:t>
            </a:r>
            <a:r>
              <a:rPr lang="de-AT" b="0" dirty="0" smtClean="0"/>
              <a:t>270 </a:t>
            </a:r>
            <a:r>
              <a:rPr lang="de-AT" b="0" dirty="0"/>
              <a:t>– </a:t>
            </a:r>
            <a:r>
              <a:rPr lang="de-AT" b="0" dirty="0" smtClean="0"/>
              <a:t>200 = 490</a:t>
            </a:r>
            <a:r>
              <a:rPr lang="de-AT" b="0" dirty="0" smtClean="0">
                <a:solidFill>
                  <a:srgbClr val="C00000"/>
                </a:solidFill>
              </a:rPr>
              <a:t/>
            </a:r>
            <a:br>
              <a:rPr lang="de-AT" b="0" dirty="0" smtClean="0">
                <a:solidFill>
                  <a:srgbClr val="C00000"/>
                </a:solidFill>
              </a:rPr>
            </a:br>
            <a:r>
              <a:rPr lang="de-AT" b="0" dirty="0" smtClean="0"/>
              <a:t>1-2-5-4-3-</a:t>
            </a:r>
            <a:r>
              <a:rPr lang="de-AT" dirty="0" smtClean="0"/>
              <a:t>6-</a:t>
            </a:r>
            <a:r>
              <a:rPr lang="de-AT" b="0" dirty="0" smtClean="0"/>
              <a:t>1 </a:t>
            </a:r>
            <a:r>
              <a:rPr lang="de-AT" b="0" dirty="0"/>
              <a:t>: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61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270 </a:t>
            </a:r>
            <a:r>
              <a:rPr lang="de-AT" b="0" dirty="0"/>
              <a:t>+ </a:t>
            </a:r>
            <a:r>
              <a:rPr lang="de-AT" b="0" dirty="0" smtClean="0"/>
              <a:t>290 </a:t>
            </a:r>
            <a:r>
              <a:rPr lang="de-AT" b="0" dirty="0"/>
              <a:t>– </a:t>
            </a:r>
            <a:r>
              <a:rPr lang="de-AT" b="0" dirty="0" smtClean="0"/>
              <a:t>200 </a:t>
            </a:r>
            <a:r>
              <a:rPr lang="de-AT" b="0" dirty="0"/>
              <a:t>= </a:t>
            </a:r>
            <a:r>
              <a:rPr lang="de-AT" b="0" dirty="0" smtClean="0"/>
              <a:t> 540</a:t>
            </a:r>
          </a:p>
          <a:p>
            <a:r>
              <a:rPr lang="de-AT" b="0" dirty="0"/>
              <a:t>Vollständige Lösung</a:t>
            </a:r>
            <a:r>
              <a:rPr lang="de-AT" b="0" dirty="0">
                <a:solidFill>
                  <a:srgbClr val="C00000"/>
                </a:solidFill>
              </a:rPr>
              <a:t> </a:t>
            </a:r>
            <a:r>
              <a:rPr lang="de-AT" dirty="0"/>
              <a:t>1-2-6-5-4-3-1</a:t>
            </a:r>
            <a:r>
              <a:rPr lang="de-AT" dirty="0" smtClean="0"/>
              <a:t> </a:t>
            </a:r>
            <a:r>
              <a:rPr lang="de-AT" b="0" dirty="0"/>
              <a:t>mit </a:t>
            </a:r>
            <a:r>
              <a:rPr lang="de-AT" b="0" dirty="0" smtClean="0"/>
              <a:t>Kosten </a:t>
            </a:r>
            <a:r>
              <a:rPr lang="de-AT" b="0" dirty="0"/>
              <a:t>K = </a:t>
            </a:r>
            <a:r>
              <a:rPr lang="de-AT" dirty="0">
                <a:solidFill>
                  <a:srgbClr val="0000FF"/>
                </a:solidFill>
              </a:rPr>
              <a:t>1230 </a:t>
            </a:r>
            <a:r>
              <a:rPr lang="de-AT" b="0" dirty="0">
                <a:solidFill>
                  <a:srgbClr val="C00000"/>
                </a:solidFill>
              </a:rPr>
              <a:t>+ 240 </a:t>
            </a:r>
            <a:r>
              <a:rPr lang="de-AT" b="0" dirty="0"/>
              <a:t>= </a:t>
            </a:r>
            <a:r>
              <a:rPr lang="de-AT" dirty="0"/>
              <a:t>1470</a:t>
            </a:r>
          </a:p>
          <a:p>
            <a:r>
              <a:rPr lang="de-AT" b="0" dirty="0"/>
              <a:t>Besser als NN mit K = 1860</a:t>
            </a:r>
            <a:br>
              <a:rPr lang="de-AT" b="0" dirty="0"/>
            </a:br>
            <a:r>
              <a:rPr lang="de-AT" b="0" dirty="0"/>
              <a:t>(muss nicht sein, ist aber meist so)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413"/>
            <a:ext cx="8065145" cy="504825"/>
          </a:xfrm>
        </p:spPr>
        <p:txBody>
          <a:bodyPr/>
          <a:lstStyle/>
          <a:p>
            <a:r>
              <a:rPr lang="de-AT" dirty="0" smtClean="0">
                <a:solidFill>
                  <a:srgbClr val="0000FF"/>
                </a:solidFill>
              </a:rPr>
              <a:t>Random</a:t>
            </a:r>
            <a:r>
              <a:rPr lang="de-AT" dirty="0" smtClean="0">
                <a:solidFill>
                  <a:schemeClr val="tx1"/>
                </a:solidFill>
              </a:rPr>
              <a:t> 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56477"/>
              </p:ext>
            </p:extLst>
          </p:nvPr>
        </p:nvGraphicFramePr>
        <p:xfrm>
          <a:off x="5039543" y="32023"/>
          <a:ext cx="4104457" cy="280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99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H="1">
            <a:off x="6959188" y="3449191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r>
              <a:rPr lang="de-AT" dirty="0" smtClean="0"/>
              <a:t>Start: </a:t>
            </a:r>
            <a:r>
              <a:rPr lang="de-AT" b="0" dirty="0" smtClean="0"/>
              <a:t>Das am weitesten von einander </a:t>
            </a:r>
            <a:br>
              <a:rPr lang="de-AT" b="0" dirty="0" smtClean="0"/>
            </a:br>
            <a:r>
              <a:rPr lang="de-AT" b="0" dirty="0" smtClean="0"/>
              <a:t>entfernte Knotenpaar ist </a:t>
            </a:r>
            <a:r>
              <a:rPr lang="de-AT" b="0" dirty="0" smtClean="0">
                <a:solidFill>
                  <a:srgbClr val="0000FF"/>
                </a:solidFill>
              </a:rPr>
              <a:t>1-4-1</a:t>
            </a:r>
            <a:br>
              <a:rPr lang="de-AT" b="0" dirty="0" smtClean="0">
                <a:solidFill>
                  <a:srgbClr val="0000FF"/>
                </a:solidFill>
              </a:rPr>
            </a:br>
            <a:r>
              <a:rPr lang="de-AT" b="0" dirty="0" smtClean="0"/>
              <a:t>Kosten K = 740 + 740 = </a:t>
            </a:r>
            <a:r>
              <a:rPr lang="de-AT" dirty="0" smtClean="0">
                <a:solidFill>
                  <a:srgbClr val="0000FF"/>
                </a:solidFill>
              </a:rPr>
              <a:t>1480</a:t>
            </a:r>
          </a:p>
          <a:p>
            <a:r>
              <a:rPr lang="de-AT" dirty="0" smtClean="0"/>
              <a:t>Iteration 1: </a:t>
            </a:r>
            <a:r>
              <a:rPr lang="de-AT" b="0" dirty="0" smtClean="0"/>
              <a:t>Testweises Einfügen </a:t>
            </a:r>
            <a:r>
              <a:rPr lang="de-AT" dirty="0" smtClean="0"/>
              <a:t>aller Knoten </a:t>
            </a:r>
            <a:r>
              <a:rPr lang="de-AT" b="0" dirty="0" smtClean="0"/>
              <a:t>an allen möglichen Stellen:</a:t>
            </a:r>
            <a:br>
              <a:rPr lang="de-AT" b="0" dirty="0" smtClean="0"/>
            </a:br>
            <a:r>
              <a:rPr lang="de-AT" b="0" dirty="0" smtClean="0"/>
              <a:t>(symmetrisch, </a:t>
            </a:r>
            <a:r>
              <a:rPr lang="de-AT" dirty="0" smtClean="0"/>
              <a:t>1-4-x-1</a:t>
            </a:r>
            <a:r>
              <a:rPr lang="de-AT" b="0" dirty="0" smtClean="0"/>
              <a:t> und 1-x-4-1 gleiche kosten)</a:t>
            </a:r>
            <a:br>
              <a:rPr lang="de-AT" b="0" dirty="0" smtClean="0"/>
            </a:br>
            <a:r>
              <a:rPr lang="de-AT" b="0" dirty="0" smtClean="0"/>
              <a:t>1-4-</a:t>
            </a:r>
            <a:r>
              <a:rPr lang="de-AT" dirty="0" smtClean="0"/>
              <a:t>2</a:t>
            </a:r>
            <a:r>
              <a:rPr lang="de-AT" b="0" dirty="0" smtClean="0"/>
              <a:t>-1:   </a:t>
            </a:r>
            <a:r>
              <a:rPr lang="de-AT" b="0" dirty="0" err="1" smtClean="0"/>
              <a:t>Einfügekosten</a:t>
            </a:r>
            <a:r>
              <a:rPr lang="de-AT" b="0" dirty="0" smtClean="0"/>
              <a:t> 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42</a:t>
            </a:r>
            <a:r>
              <a:rPr lang="de-AT" b="0" dirty="0" smtClean="0"/>
              <a:t> + d</a:t>
            </a:r>
            <a:r>
              <a:rPr lang="de-AT" b="0" baseline="-25000" dirty="0" smtClean="0"/>
              <a:t>21</a:t>
            </a:r>
            <a:r>
              <a:rPr lang="de-AT" b="0" dirty="0" smtClean="0"/>
              <a:t> – d</a:t>
            </a:r>
            <a:r>
              <a:rPr lang="de-AT" b="0" baseline="-25000" dirty="0" smtClean="0"/>
              <a:t>41</a:t>
            </a:r>
            <a:r>
              <a:rPr lang="de-AT" b="0" dirty="0" smtClean="0"/>
              <a:t> = 520 + 190 – 740 = </a:t>
            </a:r>
            <a:r>
              <a:rPr lang="de-AT" b="0" dirty="0" smtClean="0">
                <a:solidFill>
                  <a:srgbClr val="C00000"/>
                </a:solidFill>
              </a:rPr>
              <a:t>-30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(wenn die Dreiecksungleichung nicht gilt, können Kosten sinken!)</a:t>
            </a:r>
            <a:br>
              <a:rPr lang="de-AT" b="0" dirty="0" smtClean="0"/>
            </a:br>
            <a:r>
              <a:rPr lang="de-AT" b="0" dirty="0"/>
              <a:t>Dreiecksungleichung </a:t>
            </a:r>
            <a:r>
              <a:rPr lang="de-AT" b="0" dirty="0" smtClean="0"/>
              <a:t>bedeutet </a:t>
            </a:r>
            <a:r>
              <a:rPr lang="de-AT" b="0" dirty="0" err="1" smtClean="0"/>
              <a:t>d</a:t>
            </a:r>
            <a:r>
              <a:rPr lang="de-AT" b="0" baseline="-25000" dirty="0" err="1" smtClean="0"/>
              <a:t>ij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err="1" smtClean="0"/>
              <a:t>d</a:t>
            </a:r>
            <a:r>
              <a:rPr lang="de-AT" b="0" baseline="-25000" dirty="0" err="1" smtClean="0"/>
              <a:t>jk</a:t>
            </a:r>
            <a:r>
              <a:rPr lang="de-AT" b="0" baseline="-25000" dirty="0" smtClean="0"/>
              <a:t> </a:t>
            </a:r>
            <a:r>
              <a:rPr lang="de-AT" b="0" dirty="0" smtClean="0"/>
              <a:t> ≤ </a:t>
            </a:r>
            <a:r>
              <a:rPr lang="de-AT" b="0" dirty="0" err="1" smtClean="0"/>
              <a:t>d</a:t>
            </a:r>
            <a:r>
              <a:rPr lang="de-AT" b="0" baseline="-25000" dirty="0" err="1" smtClean="0"/>
              <a:t>ik</a:t>
            </a:r>
            <a:r>
              <a:rPr lang="de-AT" b="0" dirty="0" smtClean="0"/>
              <a:t>  (gilt in </a:t>
            </a:r>
            <a:r>
              <a:rPr lang="de-AT" b="0" dirty="0" err="1" smtClean="0"/>
              <a:t>Strassennetzen</a:t>
            </a:r>
            <a:r>
              <a:rPr lang="de-AT" b="0" dirty="0" smtClean="0"/>
              <a:t>)</a:t>
            </a:r>
            <a:br>
              <a:rPr lang="de-AT" b="0" dirty="0" smtClean="0"/>
            </a:br>
            <a:r>
              <a:rPr lang="de-AT" b="0" dirty="0" smtClean="0"/>
              <a:t>1-4-</a:t>
            </a:r>
            <a:r>
              <a:rPr lang="de-AT" dirty="0" smtClean="0"/>
              <a:t>3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 err="1"/>
              <a:t>Einfügekosten</a:t>
            </a:r>
            <a:r>
              <a:rPr lang="de-AT" b="0" dirty="0"/>
              <a:t>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41</a:t>
            </a:r>
            <a:r>
              <a:rPr lang="de-AT" b="0" dirty="0"/>
              <a:t> = </a:t>
            </a:r>
            <a:r>
              <a:rPr lang="de-AT" b="0" dirty="0" smtClean="0"/>
              <a:t>200 + 200 </a:t>
            </a:r>
            <a:r>
              <a:rPr lang="de-AT" b="0" dirty="0"/>
              <a:t>– 740 = </a:t>
            </a:r>
            <a:r>
              <a:rPr lang="de-AT" b="0" dirty="0">
                <a:solidFill>
                  <a:srgbClr val="C00000"/>
                </a:solidFill>
              </a:rPr>
              <a:t>-</a:t>
            </a:r>
            <a:r>
              <a:rPr lang="de-AT" b="0" dirty="0" smtClean="0">
                <a:solidFill>
                  <a:srgbClr val="C00000"/>
                </a:solidFill>
              </a:rPr>
              <a:t>340 </a:t>
            </a:r>
            <a:br>
              <a:rPr lang="de-AT" b="0" dirty="0" smtClean="0">
                <a:solidFill>
                  <a:srgbClr val="C00000"/>
                </a:solidFill>
              </a:rPr>
            </a:br>
            <a:r>
              <a:rPr lang="de-AT" b="0" dirty="0" smtClean="0"/>
              <a:t>1-4-</a:t>
            </a:r>
            <a:r>
              <a:rPr lang="de-AT" dirty="0" smtClean="0"/>
              <a:t>5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 err="1"/>
              <a:t>Einfügekosten</a:t>
            </a:r>
            <a:r>
              <a:rPr lang="de-AT" b="0" dirty="0"/>
              <a:t>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45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41</a:t>
            </a:r>
            <a:r>
              <a:rPr lang="de-AT" b="0" dirty="0"/>
              <a:t> = </a:t>
            </a:r>
            <a:r>
              <a:rPr lang="de-AT" b="0" dirty="0" smtClean="0"/>
              <a:t>310 + 390 </a:t>
            </a:r>
            <a:r>
              <a:rPr lang="de-AT" b="0" dirty="0"/>
              <a:t>– 740 = </a:t>
            </a:r>
            <a:r>
              <a:rPr lang="de-AT" b="0" dirty="0" smtClean="0">
                <a:solidFill>
                  <a:srgbClr val="C00000"/>
                </a:solidFill>
              </a:rPr>
              <a:t>-</a:t>
            </a:r>
            <a:r>
              <a:rPr lang="de-AT" b="0" dirty="0">
                <a:solidFill>
                  <a:srgbClr val="C00000"/>
                </a:solidFill>
              </a:rPr>
              <a:t>4</a:t>
            </a:r>
            <a:r>
              <a:rPr lang="de-AT" b="0" dirty="0" smtClean="0">
                <a:solidFill>
                  <a:srgbClr val="C00000"/>
                </a:solidFill>
              </a:rPr>
              <a:t>0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1-4-</a:t>
            </a:r>
            <a:r>
              <a:rPr lang="de-AT" dirty="0" smtClean="0"/>
              <a:t>6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 err="1"/>
              <a:t>Einfügekosten</a:t>
            </a:r>
            <a:r>
              <a:rPr lang="de-AT" b="0" dirty="0"/>
              <a:t>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46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41</a:t>
            </a:r>
            <a:r>
              <a:rPr lang="de-AT" b="0" dirty="0"/>
              <a:t> = </a:t>
            </a:r>
            <a:r>
              <a:rPr lang="de-AT" b="0" dirty="0" smtClean="0"/>
              <a:t>420 </a:t>
            </a:r>
            <a:r>
              <a:rPr lang="de-AT" b="0" dirty="0"/>
              <a:t>+ </a:t>
            </a:r>
            <a:r>
              <a:rPr lang="de-AT" b="0" dirty="0" smtClean="0"/>
              <a:t>290 </a:t>
            </a:r>
            <a:r>
              <a:rPr lang="de-AT" b="0" dirty="0"/>
              <a:t>– 740 = </a:t>
            </a:r>
            <a:r>
              <a:rPr lang="de-AT" b="0" dirty="0">
                <a:solidFill>
                  <a:srgbClr val="C00000"/>
                </a:solidFill>
              </a:rPr>
              <a:t>-</a:t>
            </a:r>
            <a:r>
              <a:rPr lang="de-AT" b="0" dirty="0" smtClean="0">
                <a:solidFill>
                  <a:srgbClr val="C00000"/>
                </a:solidFill>
              </a:rPr>
              <a:t>30</a:t>
            </a:r>
          </a:p>
          <a:p>
            <a:r>
              <a:rPr lang="de-AT" b="0" dirty="0" smtClean="0"/>
              <a:t>Neue Teillösung</a:t>
            </a:r>
            <a:r>
              <a:rPr lang="de-AT" b="0" dirty="0" smtClean="0">
                <a:solidFill>
                  <a:srgbClr val="C00000"/>
                </a:solidFill>
              </a:rPr>
              <a:t> </a:t>
            </a:r>
            <a:r>
              <a:rPr lang="de-AT" b="0" dirty="0" smtClean="0"/>
              <a:t>1-4-3-1 mit Kosten K = </a:t>
            </a:r>
            <a:r>
              <a:rPr lang="de-AT" dirty="0" smtClean="0">
                <a:solidFill>
                  <a:srgbClr val="0000FF"/>
                </a:solidFill>
              </a:rPr>
              <a:t>1480 </a:t>
            </a:r>
            <a:r>
              <a:rPr lang="de-AT" b="0" dirty="0">
                <a:solidFill>
                  <a:srgbClr val="C00000"/>
                </a:solidFill>
              </a:rPr>
              <a:t>-340 </a:t>
            </a:r>
            <a:r>
              <a:rPr lang="de-AT" b="0" dirty="0" smtClean="0"/>
              <a:t>= 1140</a:t>
            </a:r>
          </a:p>
          <a:p>
            <a:r>
              <a:rPr lang="de-AT" dirty="0" smtClean="0"/>
              <a:t>Iteration 2:</a:t>
            </a:r>
            <a:r>
              <a:rPr lang="de-AT" b="0" dirty="0" smtClean="0"/>
              <a:t> Testweises </a:t>
            </a:r>
            <a:r>
              <a:rPr lang="de-AT" b="0" dirty="0"/>
              <a:t>Einfügen aller </a:t>
            </a:r>
            <a:r>
              <a:rPr lang="de-AT" b="0" dirty="0" smtClean="0"/>
              <a:t>verbleibenden Knoten x = 2, 5, 6 an allen 3 möglichen Stellen: </a:t>
            </a:r>
            <a:r>
              <a:rPr lang="de-AT" dirty="0" smtClean="0"/>
              <a:t>1</a:t>
            </a:r>
            <a:r>
              <a:rPr lang="de-AT" dirty="0"/>
              <a:t>-x</a:t>
            </a:r>
            <a:r>
              <a:rPr lang="de-AT" dirty="0" smtClean="0"/>
              <a:t>-4</a:t>
            </a:r>
            <a:r>
              <a:rPr lang="de-AT" b="0" dirty="0" smtClean="0"/>
              <a:t>-3-1</a:t>
            </a:r>
            <a:r>
              <a:rPr lang="de-AT" b="0" dirty="0"/>
              <a:t>, </a:t>
            </a:r>
            <a:r>
              <a:rPr lang="de-AT" b="0" dirty="0" smtClean="0"/>
              <a:t>1-</a:t>
            </a:r>
            <a:r>
              <a:rPr lang="de-AT" dirty="0" smtClean="0"/>
              <a:t>4</a:t>
            </a:r>
            <a:r>
              <a:rPr lang="de-AT" dirty="0"/>
              <a:t>-x</a:t>
            </a:r>
            <a:r>
              <a:rPr lang="de-AT" dirty="0" smtClean="0"/>
              <a:t>-3</a:t>
            </a:r>
            <a:r>
              <a:rPr lang="de-AT" b="0" dirty="0" smtClean="0"/>
              <a:t>-1</a:t>
            </a:r>
            <a:r>
              <a:rPr lang="de-AT" b="0" dirty="0"/>
              <a:t>, </a:t>
            </a:r>
            <a:r>
              <a:rPr lang="de-AT" b="0" dirty="0" smtClean="0"/>
              <a:t>1-4-</a:t>
            </a:r>
            <a:r>
              <a:rPr lang="de-AT" dirty="0" smtClean="0"/>
              <a:t>3-x-1</a:t>
            </a:r>
            <a:r>
              <a:rPr lang="de-AT" b="0" dirty="0"/>
              <a:t> </a:t>
            </a:r>
            <a:r>
              <a:rPr lang="de-AT" b="0" dirty="0" smtClean="0"/>
              <a:t> (3*3 = 9 Versuche)</a:t>
            </a:r>
            <a:endParaRPr lang="de-AT" dirty="0"/>
          </a:p>
          <a:p>
            <a:pPr marL="0" indent="0">
              <a:buNone/>
            </a:pP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/>
            </a:r>
            <a:br>
              <a:rPr lang="de-AT" b="0" dirty="0" smtClean="0"/>
            </a:b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413"/>
            <a:ext cx="8065145" cy="504825"/>
          </a:xfrm>
        </p:spPr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Nearest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23241"/>
              </p:ext>
            </p:extLst>
          </p:nvPr>
        </p:nvGraphicFramePr>
        <p:xfrm>
          <a:off x="5039543" y="32023"/>
          <a:ext cx="4104457" cy="280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99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40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652120" y="1628800"/>
            <a:ext cx="504056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7463244" y="404664"/>
            <a:ext cx="504056" cy="36004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7967300" y="465313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r>
              <a:rPr lang="de-AT" dirty="0" smtClean="0"/>
              <a:t>Iteration 2:</a:t>
            </a:r>
            <a:r>
              <a:rPr lang="de-AT" b="0" dirty="0" smtClean="0"/>
              <a:t> Testweises Einfügen von x = 2</a:t>
            </a:r>
            <a:br>
              <a:rPr lang="de-AT" b="0" dirty="0" smtClean="0"/>
            </a:br>
            <a:r>
              <a:rPr lang="de-AT" dirty="0" smtClean="0"/>
              <a:t>1-2-4</a:t>
            </a:r>
            <a:r>
              <a:rPr lang="de-AT" b="0" dirty="0" smtClean="0"/>
              <a:t>-3-1: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14</a:t>
            </a:r>
            <a:r>
              <a:rPr lang="de-AT" b="0" dirty="0" smtClean="0"/>
              <a:t> = 190 + 520 – 740 = -30</a:t>
            </a:r>
            <a:br>
              <a:rPr lang="de-AT" b="0" dirty="0" smtClean="0"/>
            </a:br>
            <a:r>
              <a:rPr lang="de-AT" b="0" dirty="0" smtClean="0"/>
              <a:t>1-</a:t>
            </a:r>
            <a:r>
              <a:rPr lang="de-AT" dirty="0" smtClean="0"/>
              <a:t>4-2-3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23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520 </a:t>
            </a:r>
            <a:r>
              <a:rPr lang="de-AT" b="0" dirty="0"/>
              <a:t>+ </a:t>
            </a:r>
            <a:r>
              <a:rPr lang="de-AT" b="0" dirty="0" smtClean="0"/>
              <a:t>390 </a:t>
            </a:r>
            <a:r>
              <a:rPr lang="de-AT" b="0" dirty="0"/>
              <a:t>– </a:t>
            </a:r>
            <a:r>
              <a:rPr lang="de-AT" b="0" dirty="0" smtClean="0"/>
              <a:t>200 </a:t>
            </a:r>
            <a:r>
              <a:rPr lang="de-AT" b="0" dirty="0"/>
              <a:t>= </a:t>
            </a:r>
            <a:r>
              <a:rPr lang="de-AT" b="0" dirty="0" smtClean="0"/>
              <a:t>+710</a:t>
            </a:r>
            <a:br>
              <a:rPr lang="de-AT" b="0" dirty="0" smtClean="0"/>
            </a:br>
            <a:r>
              <a:rPr lang="de-AT" b="0" dirty="0" smtClean="0"/>
              <a:t>1-4-</a:t>
            </a:r>
            <a:r>
              <a:rPr lang="de-AT" dirty="0" smtClean="0"/>
              <a:t>3-2-1</a:t>
            </a:r>
            <a:r>
              <a:rPr lang="de-AT" b="0" dirty="0" smtClean="0"/>
              <a:t>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21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390 </a:t>
            </a:r>
            <a:r>
              <a:rPr lang="de-AT" b="0" dirty="0"/>
              <a:t>+ </a:t>
            </a:r>
            <a:r>
              <a:rPr lang="de-AT" b="0" dirty="0" smtClean="0"/>
              <a:t>190 </a:t>
            </a:r>
            <a:r>
              <a:rPr lang="de-AT" b="0" dirty="0"/>
              <a:t>– 200 = </a:t>
            </a:r>
            <a:r>
              <a:rPr lang="de-AT" b="0" dirty="0" smtClean="0"/>
              <a:t>+380</a:t>
            </a:r>
          </a:p>
          <a:p>
            <a:r>
              <a:rPr lang="de-AT" b="0" dirty="0" smtClean="0"/>
              <a:t>Testweises Einfügen </a:t>
            </a:r>
            <a:r>
              <a:rPr lang="de-AT" b="0" dirty="0"/>
              <a:t>von x = </a:t>
            </a:r>
            <a:r>
              <a:rPr lang="de-AT" b="0" dirty="0" smtClean="0"/>
              <a:t>5</a:t>
            </a:r>
            <a:r>
              <a:rPr lang="de-AT" b="0" dirty="0"/>
              <a:t/>
            </a:r>
            <a:br>
              <a:rPr lang="de-AT" b="0" dirty="0"/>
            </a:br>
            <a:r>
              <a:rPr lang="de-AT" dirty="0" smtClean="0"/>
              <a:t>1-5-4</a:t>
            </a:r>
            <a:r>
              <a:rPr lang="de-AT" b="0" dirty="0" smtClean="0"/>
              <a:t>-3-1</a:t>
            </a:r>
            <a:r>
              <a:rPr lang="de-AT" b="0" dirty="0"/>
              <a:t>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54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14</a:t>
            </a:r>
            <a:r>
              <a:rPr lang="de-AT" b="0" dirty="0"/>
              <a:t> = </a:t>
            </a:r>
            <a:r>
              <a:rPr lang="de-AT" b="0" dirty="0" smtClean="0"/>
              <a:t>390 </a:t>
            </a:r>
            <a:r>
              <a:rPr lang="de-AT" b="0" dirty="0"/>
              <a:t>+ </a:t>
            </a:r>
            <a:r>
              <a:rPr lang="de-AT" b="0" dirty="0" smtClean="0"/>
              <a:t>310 – </a:t>
            </a:r>
            <a:r>
              <a:rPr lang="de-AT" b="0" dirty="0"/>
              <a:t>740 = </a:t>
            </a:r>
            <a:r>
              <a:rPr lang="de-AT" b="0" dirty="0" smtClean="0">
                <a:solidFill>
                  <a:srgbClr val="FF0000"/>
                </a:solidFill>
              </a:rPr>
              <a:t>-40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</a:t>
            </a:r>
            <a:r>
              <a:rPr lang="de-AT" dirty="0" smtClean="0"/>
              <a:t>4-5-3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53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43</a:t>
            </a:r>
            <a:r>
              <a:rPr lang="de-AT" b="0" dirty="0"/>
              <a:t> = </a:t>
            </a:r>
            <a:r>
              <a:rPr lang="de-AT" b="0" dirty="0" smtClean="0"/>
              <a:t>310 </a:t>
            </a:r>
            <a:r>
              <a:rPr lang="de-AT" b="0" dirty="0"/>
              <a:t>+ </a:t>
            </a:r>
            <a:r>
              <a:rPr lang="de-AT" b="0" dirty="0" smtClean="0"/>
              <a:t>160 – </a:t>
            </a:r>
            <a:r>
              <a:rPr lang="de-AT" b="0" dirty="0"/>
              <a:t>200 = </a:t>
            </a:r>
            <a:r>
              <a:rPr lang="de-AT" b="0" dirty="0" smtClean="0"/>
              <a:t>+270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1-4-</a:t>
            </a:r>
            <a:r>
              <a:rPr lang="de-AT" dirty="0" smtClean="0"/>
              <a:t>3-5-1</a:t>
            </a:r>
            <a:r>
              <a:rPr lang="de-AT" b="0" dirty="0"/>
              <a:t>:  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35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51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31</a:t>
            </a:r>
            <a:r>
              <a:rPr lang="de-AT" b="0" dirty="0"/>
              <a:t> = </a:t>
            </a:r>
            <a:r>
              <a:rPr lang="de-AT" b="0" dirty="0" smtClean="0"/>
              <a:t>160 </a:t>
            </a:r>
            <a:r>
              <a:rPr lang="de-AT" b="0" dirty="0"/>
              <a:t>+ </a:t>
            </a:r>
            <a:r>
              <a:rPr lang="de-AT" b="0" dirty="0" smtClean="0"/>
              <a:t>390 </a:t>
            </a:r>
            <a:r>
              <a:rPr lang="de-AT" b="0" dirty="0"/>
              <a:t>– 200 = +</a:t>
            </a:r>
            <a:r>
              <a:rPr lang="de-AT" b="0" dirty="0" smtClean="0"/>
              <a:t>350</a:t>
            </a:r>
          </a:p>
          <a:p>
            <a:r>
              <a:rPr lang="de-AT" b="0" dirty="0" smtClean="0"/>
              <a:t>Testweises </a:t>
            </a:r>
            <a:r>
              <a:rPr lang="de-AT" b="0" dirty="0"/>
              <a:t>Einfügen von x = </a:t>
            </a:r>
            <a:r>
              <a:rPr lang="de-AT" b="0" dirty="0" smtClean="0"/>
              <a:t>6</a:t>
            </a:r>
            <a:r>
              <a:rPr lang="de-AT" b="0" dirty="0"/>
              <a:t/>
            </a:r>
            <a:br>
              <a:rPr lang="de-AT" b="0" dirty="0"/>
            </a:br>
            <a:r>
              <a:rPr lang="de-AT" dirty="0" smtClean="0"/>
              <a:t>1-6-4</a:t>
            </a:r>
            <a:r>
              <a:rPr lang="de-AT" b="0" dirty="0" smtClean="0"/>
              <a:t>-3-1</a:t>
            </a:r>
            <a:r>
              <a:rPr lang="de-AT" b="0" dirty="0"/>
              <a:t>: 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64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14</a:t>
            </a:r>
            <a:r>
              <a:rPr lang="de-AT" b="0" dirty="0"/>
              <a:t> = </a:t>
            </a:r>
            <a:r>
              <a:rPr lang="de-AT" b="0" dirty="0" smtClean="0"/>
              <a:t>290 </a:t>
            </a:r>
            <a:r>
              <a:rPr lang="de-AT" b="0" dirty="0"/>
              <a:t>+ </a:t>
            </a:r>
            <a:r>
              <a:rPr lang="de-AT" b="0" dirty="0" smtClean="0"/>
              <a:t>420 </a:t>
            </a:r>
            <a:r>
              <a:rPr lang="de-AT" b="0" dirty="0"/>
              <a:t>– 740 = </a:t>
            </a:r>
            <a:r>
              <a:rPr lang="de-AT" b="0" dirty="0" smtClean="0"/>
              <a:t>-30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</a:t>
            </a:r>
            <a:r>
              <a:rPr lang="de-AT" dirty="0" smtClean="0"/>
              <a:t>4-6-3</a:t>
            </a:r>
            <a:r>
              <a:rPr lang="de-AT" b="0" dirty="0" smtClean="0"/>
              <a:t>-1</a:t>
            </a:r>
            <a:r>
              <a:rPr lang="de-AT" b="0" dirty="0"/>
              <a:t>: 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63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43</a:t>
            </a:r>
            <a:r>
              <a:rPr lang="de-AT" b="0" dirty="0"/>
              <a:t> = </a:t>
            </a:r>
            <a:r>
              <a:rPr lang="de-AT" b="0" dirty="0" smtClean="0"/>
              <a:t>420 </a:t>
            </a:r>
            <a:r>
              <a:rPr lang="de-AT" b="0" dirty="0"/>
              <a:t>+ </a:t>
            </a:r>
            <a:r>
              <a:rPr lang="de-AT" b="0" dirty="0" smtClean="0"/>
              <a:t>270 </a:t>
            </a:r>
            <a:r>
              <a:rPr lang="de-AT" b="0" dirty="0"/>
              <a:t>– 200 = </a:t>
            </a:r>
            <a:r>
              <a:rPr lang="de-AT" b="0" dirty="0" smtClean="0"/>
              <a:t>+490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1-4-</a:t>
            </a:r>
            <a:r>
              <a:rPr lang="de-AT" dirty="0" smtClean="0"/>
              <a:t>3-6-1</a:t>
            </a:r>
            <a:r>
              <a:rPr lang="de-AT" b="0" dirty="0"/>
              <a:t>:  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31</a:t>
            </a:r>
            <a:r>
              <a:rPr lang="de-AT" b="0" dirty="0"/>
              <a:t> = </a:t>
            </a:r>
            <a:r>
              <a:rPr lang="de-AT" b="0" dirty="0" smtClean="0"/>
              <a:t>270 </a:t>
            </a:r>
            <a:r>
              <a:rPr lang="de-AT" b="0" dirty="0"/>
              <a:t>+ </a:t>
            </a:r>
            <a:r>
              <a:rPr lang="de-AT" b="0" dirty="0" smtClean="0"/>
              <a:t>290 </a:t>
            </a:r>
            <a:r>
              <a:rPr lang="de-AT" b="0" dirty="0"/>
              <a:t>– 200 = +</a:t>
            </a:r>
            <a:r>
              <a:rPr lang="de-AT" b="0" dirty="0" smtClean="0"/>
              <a:t>360</a:t>
            </a:r>
            <a:endParaRPr lang="de-AT" b="0" dirty="0"/>
          </a:p>
          <a:p>
            <a:r>
              <a:rPr lang="de-AT" b="0" dirty="0"/>
              <a:t>Neue Teillösung</a:t>
            </a:r>
            <a:r>
              <a:rPr lang="de-AT" b="0" dirty="0">
                <a:solidFill>
                  <a:srgbClr val="C00000"/>
                </a:solidFill>
              </a:rPr>
              <a:t> </a:t>
            </a:r>
            <a:r>
              <a:rPr lang="de-AT" b="0" dirty="0" smtClean="0"/>
              <a:t>1-5-4-3-1 </a:t>
            </a:r>
            <a:r>
              <a:rPr lang="de-AT" b="0" dirty="0"/>
              <a:t>mit Kosten K = </a:t>
            </a:r>
            <a:r>
              <a:rPr lang="de-AT" dirty="0" smtClean="0">
                <a:solidFill>
                  <a:srgbClr val="0000FF"/>
                </a:solidFill>
              </a:rPr>
              <a:t>1140 </a:t>
            </a:r>
            <a:r>
              <a:rPr lang="de-AT" b="0" dirty="0" smtClean="0">
                <a:solidFill>
                  <a:srgbClr val="C00000"/>
                </a:solidFill>
              </a:rPr>
              <a:t>- 40 </a:t>
            </a:r>
            <a:r>
              <a:rPr lang="de-AT" b="0" dirty="0"/>
              <a:t>= </a:t>
            </a:r>
            <a:r>
              <a:rPr lang="de-AT" b="0" dirty="0" smtClean="0"/>
              <a:t>1100</a:t>
            </a:r>
            <a:endParaRPr lang="de-AT" b="0" dirty="0"/>
          </a:p>
          <a:p>
            <a:pPr marL="0" indent="0">
              <a:buNone/>
            </a:pPr>
            <a:r>
              <a:rPr lang="de-AT" b="0" dirty="0" smtClean="0"/>
              <a:t/>
            </a:r>
            <a:br>
              <a:rPr lang="de-AT" b="0" dirty="0" smtClean="0"/>
            </a:b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65145" cy="504825"/>
          </a:xfrm>
        </p:spPr>
        <p:txBody>
          <a:bodyPr/>
          <a:lstStyle/>
          <a:p>
            <a:r>
              <a:rPr lang="de-AT" dirty="0" err="1">
                <a:solidFill>
                  <a:schemeClr val="tx1"/>
                </a:solidFill>
              </a:rPr>
              <a:t>Nearest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21922"/>
              </p:ext>
            </p:extLst>
          </p:nvPr>
        </p:nvGraphicFramePr>
        <p:xfrm>
          <a:off x="5039543" y="4449174"/>
          <a:ext cx="4104457" cy="2408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30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H="1">
            <a:off x="6444208" y="371703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087 -0.6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752230"/>
          </a:xfrm>
        </p:spPr>
        <p:txBody>
          <a:bodyPr/>
          <a:lstStyle/>
          <a:p>
            <a:r>
              <a:rPr lang="de-AT" dirty="0" smtClean="0"/>
              <a:t>Iteration 3: </a:t>
            </a:r>
            <a:r>
              <a:rPr lang="de-AT" b="0" dirty="0" smtClean="0"/>
              <a:t>Ausgehend von </a:t>
            </a:r>
            <a:r>
              <a:rPr lang="de-AT" b="0" dirty="0"/>
              <a:t>1-5-4-3-1 </a:t>
            </a:r>
            <a:r>
              <a:rPr lang="de-AT" b="0" dirty="0" smtClean="0"/>
              <a:t> testweises </a:t>
            </a:r>
            <a:r>
              <a:rPr lang="de-AT" b="0" dirty="0"/>
              <a:t>Einfügen aller verbleibenden Knoten x = 2, </a:t>
            </a:r>
            <a:r>
              <a:rPr lang="de-AT" b="0" dirty="0" smtClean="0"/>
              <a:t>6 </a:t>
            </a:r>
            <a:r>
              <a:rPr lang="de-AT" b="0" dirty="0"/>
              <a:t>an allen </a:t>
            </a:r>
            <a:r>
              <a:rPr lang="de-AT" b="0" dirty="0" smtClean="0"/>
              <a:t>4 </a:t>
            </a:r>
            <a:r>
              <a:rPr lang="de-AT" b="0" dirty="0"/>
              <a:t>möglichen Stellen: </a:t>
            </a:r>
            <a:r>
              <a:rPr lang="de-AT" dirty="0" smtClean="0"/>
              <a:t>1-x-5</a:t>
            </a:r>
            <a:r>
              <a:rPr lang="de-AT" b="0" dirty="0" smtClean="0"/>
              <a:t>-4-3-1, </a:t>
            </a:r>
            <a:br>
              <a:rPr lang="de-AT" b="0" dirty="0" smtClean="0"/>
            </a:br>
            <a:r>
              <a:rPr lang="de-AT" b="0" dirty="0" smtClean="0"/>
              <a:t>1-</a:t>
            </a:r>
            <a:r>
              <a:rPr lang="de-AT" dirty="0" smtClean="0"/>
              <a:t>5-x-4</a:t>
            </a:r>
            <a:r>
              <a:rPr lang="de-AT" b="0" dirty="0" smtClean="0"/>
              <a:t>-3-1, 1-5-</a:t>
            </a:r>
            <a:r>
              <a:rPr lang="de-AT" dirty="0" smtClean="0"/>
              <a:t>4-</a:t>
            </a:r>
            <a:r>
              <a:rPr lang="de-AT" dirty="0"/>
              <a:t>x-</a:t>
            </a:r>
            <a:r>
              <a:rPr lang="de-AT" dirty="0" smtClean="0"/>
              <a:t>3</a:t>
            </a:r>
            <a:r>
              <a:rPr lang="de-AT" b="0" dirty="0" smtClean="0"/>
              <a:t>-1, 1-5-4-</a:t>
            </a:r>
            <a:r>
              <a:rPr lang="de-AT" dirty="0" smtClean="0"/>
              <a:t>3-</a:t>
            </a:r>
            <a:r>
              <a:rPr lang="de-AT" dirty="0"/>
              <a:t>x-</a:t>
            </a:r>
            <a:r>
              <a:rPr lang="de-AT" dirty="0" smtClean="0"/>
              <a:t>1</a:t>
            </a:r>
            <a:r>
              <a:rPr lang="de-AT" b="0" dirty="0" smtClean="0"/>
              <a:t>      (2*4 </a:t>
            </a:r>
            <a:r>
              <a:rPr lang="de-AT" b="0" dirty="0"/>
              <a:t>= </a:t>
            </a:r>
            <a:r>
              <a:rPr lang="de-AT" b="0" dirty="0" smtClean="0"/>
              <a:t>8 Versuche) </a:t>
            </a:r>
          </a:p>
          <a:p>
            <a:r>
              <a:rPr lang="de-AT" b="0" dirty="0" smtClean="0"/>
              <a:t>Testweises Einfügen von x = 2</a:t>
            </a:r>
            <a:br>
              <a:rPr lang="de-AT" b="0" dirty="0" smtClean="0"/>
            </a:br>
            <a:r>
              <a:rPr lang="de-AT" dirty="0" smtClean="0"/>
              <a:t>1-2-5</a:t>
            </a:r>
            <a:r>
              <a:rPr lang="de-AT" b="0" dirty="0" smtClean="0"/>
              <a:t>-4-3-1: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25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15</a:t>
            </a:r>
            <a:r>
              <a:rPr lang="de-AT" b="0" dirty="0" smtClean="0"/>
              <a:t> </a:t>
            </a:r>
            <a:r>
              <a:rPr lang="de-AT" b="0" dirty="0"/>
              <a:t>= 190 + </a:t>
            </a:r>
            <a:r>
              <a:rPr lang="de-AT" b="0" dirty="0" smtClean="0"/>
              <a:t>330 – 390 </a:t>
            </a:r>
            <a:r>
              <a:rPr lang="de-AT" b="0" dirty="0"/>
              <a:t>= </a:t>
            </a:r>
            <a:r>
              <a:rPr lang="de-AT" b="0" dirty="0" smtClean="0">
                <a:solidFill>
                  <a:srgbClr val="FF0000"/>
                </a:solidFill>
              </a:rPr>
              <a:t>+130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</a:t>
            </a:r>
            <a:r>
              <a:rPr lang="de-AT" dirty="0" smtClean="0"/>
              <a:t>5-2-4</a:t>
            </a:r>
            <a:r>
              <a:rPr lang="de-AT" b="0" dirty="0" smtClean="0"/>
              <a:t>-3-1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52</a:t>
            </a:r>
            <a:r>
              <a:rPr lang="de-AT" b="0" dirty="0" smtClean="0"/>
              <a:t> </a:t>
            </a:r>
            <a:r>
              <a:rPr lang="de-AT" b="0" dirty="0"/>
              <a:t>+ d</a:t>
            </a:r>
            <a:r>
              <a:rPr lang="de-AT" b="0" baseline="-25000" dirty="0"/>
              <a:t>24</a:t>
            </a:r>
            <a:r>
              <a:rPr lang="de-AT" b="0" dirty="0"/>
              <a:t> – </a:t>
            </a:r>
            <a:r>
              <a:rPr lang="de-AT" b="0" dirty="0" smtClean="0"/>
              <a:t>d</a:t>
            </a:r>
            <a:r>
              <a:rPr lang="de-AT" b="0" baseline="-25000" dirty="0" smtClean="0"/>
              <a:t>54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330 + </a:t>
            </a:r>
            <a:r>
              <a:rPr lang="de-AT" b="0" dirty="0"/>
              <a:t>520 – </a:t>
            </a:r>
            <a:r>
              <a:rPr lang="de-AT" b="0" dirty="0" smtClean="0"/>
              <a:t>310 </a:t>
            </a:r>
            <a:r>
              <a:rPr lang="de-AT" b="0" dirty="0"/>
              <a:t>= </a:t>
            </a:r>
            <a:r>
              <a:rPr lang="de-AT" b="0" dirty="0" smtClean="0"/>
              <a:t>+540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1-5-</a:t>
            </a:r>
            <a:r>
              <a:rPr lang="de-AT" dirty="0" smtClean="0"/>
              <a:t>4-2-3</a:t>
            </a:r>
            <a:r>
              <a:rPr lang="de-AT" b="0" dirty="0" smtClean="0"/>
              <a:t>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23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520 </a:t>
            </a:r>
            <a:r>
              <a:rPr lang="de-AT" b="0" dirty="0"/>
              <a:t>+ </a:t>
            </a:r>
            <a:r>
              <a:rPr lang="de-AT" b="0" dirty="0" smtClean="0"/>
              <a:t>390 </a:t>
            </a:r>
            <a:r>
              <a:rPr lang="de-AT" b="0" dirty="0"/>
              <a:t>– </a:t>
            </a:r>
            <a:r>
              <a:rPr lang="de-AT" b="0" dirty="0" smtClean="0"/>
              <a:t>200 </a:t>
            </a:r>
            <a:r>
              <a:rPr lang="de-AT" b="0" dirty="0"/>
              <a:t>= </a:t>
            </a:r>
            <a:r>
              <a:rPr lang="de-AT" b="0" dirty="0" smtClean="0"/>
              <a:t>+710	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1-5-4-</a:t>
            </a:r>
            <a:r>
              <a:rPr lang="de-AT" dirty="0" smtClean="0"/>
              <a:t>3-2-1</a:t>
            </a:r>
            <a:r>
              <a:rPr lang="de-AT" b="0" dirty="0" smtClean="0"/>
              <a:t>: </a:t>
            </a:r>
            <a:r>
              <a:rPr lang="de-AT" b="0" dirty="0" smtClean="0">
                <a:latin typeface="DaunPenh"/>
                <a:cs typeface="DaunPenh"/>
                <a:sym typeface="Symbol"/>
              </a:rPr>
              <a:t></a:t>
            </a:r>
            <a:r>
              <a:rPr lang="de-AT" b="0" dirty="0" smtClean="0">
                <a:latin typeface="DaunPenh"/>
                <a:cs typeface="DaunPenh"/>
              </a:rPr>
              <a:t> </a:t>
            </a:r>
            <a:r>
              <a:rPr lang="de-AT" b="0" dirty="0" smtClean="0"/>
              <a:t>= d</a:t>
            </a:r>
            <a:r>
              <a:rPr lang="de-AT" b="0" baseline="-25000" dirty="0" smtClean="0"/>
              <a:t>32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21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31</a:t>
            </a:r>
            <a:r>
              <a:rPr lang="de-AT" b="0" dirty="0" smtClean="0"/>
              <a:t> = 390 + 190 – 200 = +380	</a:t>
            </a:r>
          </a:p>
          <a:p>
            <a:r>
              <a:rPr lang="de-AT" b="0" dirty="0" smtClean="0"/>
              <a:t>Testweises </a:t>
            </a:r>
            <a:r>
              <a:rPr lang="de-AT" b="0" dirty="0"/>
              <a:t>Einfügen von x = </a:t>
            </a:r>
            <a:r>
              <a:rPr lang="de-AT" b="0" dirty="0" smtClean="0"/>
              <a:t>6</a:t>
            </a:r>
            <a:r>
              <a:rPr lang="de-AT" b="0" dirty="0"/>
              <a:t/>
            </a:r>
            <a:br>
              <a:rPr lang="de-AT" b="0" dirty="0"/>
            </a:br>
            <a:r>
              <a:rPr lang="de-AT" dirty="0" smtClean="0"/>
              <a:t>1-6-5</a:t>
            </a:r>
            <a:r>
              <a:rPr lang="de-AT" b="0" dirty="0" smtClean="0"/>
              <a:t>-4-3-1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65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15</a:t>
            </a:r>
            <a:r>
              <a:rPr lang="de-AT" b="0" dirty="0"/>
              <a:t> = </a:t>
            </a:r>
            <a:r>
              <a:rPr lang="de-AT" b="0" dirty="0" smtClean="0"/>
              <a:t>290 </a:t>
            </a:r>
            <a:r>
              <a:rPr lang="de-AT" b="0" dirty="0"/>
              <a:t>+ </a:t>
            </a:r>
            <a:r>
              <a:rPr lang="de-AT" b="0" dirty="0" smtClean="0"/>
              <a:t>260 </a:t>
            </a:r>
            <a:r>
              <a:rPr lang="de-AT" b="0" dirty="0"/>
              <a:t>– 390 = +</a:t>
            </a:r>
            <a:r>
              <a:rPr lang="de-AT" b="0" dirty="0" smtClean="0"/>
              <a:t>160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</a:t>
            </a:r>
            <a:r>
              <a:rPr lang="de-AT" dirty="0" smtClean="0"/>
              <a:t>5-6-4</a:t>
            </a:r>
            <a:r>
              <a:rPr lang="de-AT" b="0" dirty="0" smtClean="0"/>
              <a:t>-3-1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56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64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54</a:t>
            </a:r>
            <a:r>
              <a:rPr lang="de-AT" b="0" dirty="0"/>
              <a:t> = </a:t>
            </a:r>
            <a:r>
              <a:rPr lang="de-AT" b="0" dirty="0" smtClean="0"/>
              <a:t>260 </a:t>
            </a:r>
            <a:r>
              <a:rPr lang="de-AT" b="0" dirty="0"/>
              <a:t>+ </a:t>
            </a:r>
            <a:r>
              <a:rPr lang="de-AT" b="0" dirty="0" smtClean="0"/>
              <a:t>420 </a:t>
            </a:r>
            <a:r>
              <a:rPr lang="de-AT" b="0" dirty="0"/>
              <a:t>– 310 = </a:t>
            </a:r>
            <a:r>
              <a:rPr lang="de-AT" b="0" dirty="0" smtClean="0"/>
              <a:t>+370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1-5-</a:t>
            </a:r>
            <a:r>
              <a:rPr lang="de-AT" dirty="0" smtClean="0"/>
              <a:t>4-6-3</a:t>
            </a:r>
            <a:r>
              <a:rPr lang="de-AT" b="0" dirty="0" smtClean="0"/>
              <a:t>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63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43</a:t>
            </a:r>
            <a:r>
              <a:rPr lang="de-AT" b="0" dirty="0"/>
              <a:t> = </a:t>
            </a:r>
            <a:r>
              <a:rPr lang="de-AT" b="0" dirty="0" smtClean="0"/>
              <a:t>420 </a:t>
            </a:r>
            <a:r>
              <a:rPr lang="de-AT" b="0" dirty="0"/>
              <a:t>+ </a:t>
            </a:r>
            <a:r>
              <a:rPr lang="de-AT" b="0" dirty="0" smtClean="0"/>
              <a:t>270 </a:t>
            </a:r>
            <a:r>
              <a:rPr lang="de-AT" b="0" dirty="0"/>
              <a:t>– 200 = </a:t>
            </a:r>
            <a:r>
              <a:rPr lang="de-AT" b="0" dirty="0" smtClean="0"/>
              <a:t>+490</a:t>
            </a:r>
            <a:r>
              <a:rPr lang="de-AT" b="0" dirty="0"/>
              <a:t>	</a:t>
            </a:r>
            <a:br>
              <a:rPr lang="de-AT" b="0" dirty="0"/>
            </a:br>
            <a:r>
              <a:rPr lang="de-AT" b="0" dirty="0" smtClean="0"/>
              <a:t>1-5-4-</a:t>
            </a:r>
            <a:r>
              <a:rPr lang="de-AT" dirty="0" smtClean="0"/>
              <a:t>3-6-1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36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61</a:t>
            </a:r>
            <a:r>
              <a:rPr lang="de-AT" b="0" dirty="0" smtClean="0"/>
              <a:t> </a:t>
            </a:r>
            <a:r>
              <a:rPr lang="de-AT" b="0" dirty="0"/>
              <a:t>– d</a:t>
            </a:r>
            <a:r>
              <a:rPr lang="de-AT" b="0" baseline="-25000" dirty="0"/>
              <a:t>31</a:t>
            </a:r>
            <a:r>
              <a:rPr lang="de-AT" b="0" dirty="0"/>
              <a:t> = </a:t>
            </a:r>
            <a:r>
              <a:rPr lang="de-AT" b="0" dirty="0" smtClean="0"/>
              <a:t>270 </a:t>
            </a:r>
            <a:r>
              <a:rPr lang="de-AT" b="0" dirty="0"/>
              <a:t>+ </a:t>
            </a:r>
            <a:r>
              <a:rPr lang="de-AT" b="0" dirty="0" smtClean="0"/>
              <a:t>290 </a:t>
            </a:r>
            <a:r>
              <a:rPr lang="de-AT" b="0" dirty="0"/>
              <a:t>– 200 = +</a:t>
            </a:r>
            <a:r>
              <a:rPr lang="de-AT" b="0" dirty="0" smtClean="0"/>
              <a:t>360</a:t>
            </a:r>
            <a:r>
              <a:rPr lang="de-AT" b="0" dirty="0"/>
              <a:t>	</a:t>
            </a:r>
            <a:endParaRPr lang="de-AT" b="0" dirty="0" smtClean="0"/>
          </a:p>
          <a:p>
            <a:r>
              <a:rPr lang="de-AT" b="0" dirty="0" smtClean="0"/>
              <a:t>Neue </a:t>
            </a:r>
            <a:r>
              <a:rPr lang="de-AT" b="0" dirty="0"/>
              <a:t>Teillösung</a:t>
            </a:r>
            <a:r>
              <a:rPr lang="de-AT" b="0" dirty="0">
                <a:solidFill>
                  <a:srgbClr val="C00000"/>
                </a:solidFill>
              </a:rPr>
              <a:t> </a:t>
            </a:r>
            <a:r>
              <a:rPr lang="de-AT" b="0" dirty="0"/>
              <a:t>1-2-5-4-3-1 </a:t>
            </a:r>
            <a:r>
              <a:rPr lang="de-AT" b="0" dirty="0" smtClean="0"/>
              <a:t>mit </a:t>
            </a:r>
            <a:r>
              <a:rPr lang="de-AT" b="0" dirty="0"/>
              <a:t>Kosten K = </a:t>
            </a:r>
            <a:r>
              <a:rPr lang="de-AT" dirty="0" smtClean="0">
                <a:solidFill>
                  <a:srgbClr val="0000FF"/>
                </a:solidFill>
              </a:rPr>
              <a:t>1100 </a:t>
            </a:r>
            <a:r>
              <a:rPr lang="de-AT" b="0" dirty="0" smtClean="0">
                <a:solidFill>
                  <a:srgbClr val="C00000"/>
                </a:solidFill>
              </a:rPr>
              <a:t>+ 130 </a:t>
            </a:r>
            <a:r>
              <a:rPr lang="de-AT" b="0" dirty="0" smtClean="0"/>
              <a:t>= 1230</a:t>
            </a:r>
            <a:endParaRPr lang="de-AT" b="0" dirty="0"/>
          </a:p>
          <a:p>
            <a:pPr marL="0" indent="0">
              <a:buNone/>
            </a:pPr>
            <a:r>
              <a:rPr lang="de-AT" b="0" dirty="0" smtClean="0"/>
              <a:t/>
            </a:r>
            <a:br>
              <a:rPr lang="de-AT" b="0" dirty="0" smtClean="0"/>
            </a:b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65145" cy="504825"/>
          </a:xfrm>
        </p:spPr>
        <p:txBody>
          <a:bodyPr/>
          <a:lstStyle/>
          <a:p>
            <a:r>
              <a:rPr lang="de-AT" dirty="0" err="1">
                <a:solidFill>
                  <a:schemeClr val="tx1"/>
                </a:solidFill>
              </a:rPr>
              <a:t>Nearest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41147"/>
              </p:ext>
            </p:extLst>
          </p:nvPr>
        </p:nvGraphicFramePr>
        <p:xfrm>
          <a:off x="5039543" y="0"/>
          <a:ext cx="4104457" cy="2408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30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H="1">
            <a:off x="6732240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752230"/>
          </a:xfrm>
        </p:spPr>
        <p:txBody>
          <a:bodyPr/>
          <a:lstStyle/>
          <a:p>
            <a:r>
              <a:rPr lang="de-AT" dirty="0" smtClean="0"/>
              <a:t>Iteration 4: </a:t>
            </a:r>
            <a:r>
              <a:rPr lang="de-AT" b="0" dirty="0" smtClean="0"/>
              <a:t>Ausgehend von 1-2-5-4-3-1 testweises </a:t>
            </a:r>
            <a:r>
              <a:rPr lang="de-AT" b="0" dirty="0"/>
              <a:t>Einfügen </a:t>
            </a:r>
            <a:r>
              <a:rPr lang="de-AT" b="0" dirty="0" smtClean="0"/>
              <a:t>des verbleibenden Knotens </a:t>
            </a:r>
            <a:r>
              <a:rPr lang="de-AT" b="0" dirty="0"/>
              <a:t>x = </a:t>
            </a:r>
            <a:r>
              <a:rPr lang="de-AT" b="0" dirty="0" smtClean="0"/>
              <a:t>6 </a:t>
            </a:r>
            <a:r>
              <a:rPr lang="de-AT" b="0" dirty="0"/>
              <a:t>an allen </a:t>
            </a:r>
            <a:r>
              <a:rPr lang="de-AT" b="0" dirty="0" smtClean="0"/>
              <a:t>5 </a:t>
            </a:r>
            <a:r>
              <a:rPr lang="de-AT" b="0" dirty="0"/>
              <a:t>möglichen Stellen</a:t>
            </a:r>
            <a:r>
              <a:rPr lang="de-AT" b="0" dirty="0" smtClean="0"/>
              <a:t>:</a:t>
            </a:r>
          </a:p>
          <a:p>
            <a:r>
              <a:rPr lang="de-AT" b="0" dirty="0" smtClean="0"/>
              <a:t>Testweises </a:t>
            </a:r>
            <a:r>
              <a:rPr lang="de-AT" b="0" dirty="0"/>
              <a:t>Einfügen von x = </a:t>
            </a:r>
            <a:r>
              <a:rPr lang="de-AT" b="0" dirty="0" smtClean="0"/>
              <a:t>6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</a:t>
            </a:r>
            <a:r>
              <a:rPr lang="de-AT" dirty="0" smtClean="0"/>
              <a:t>-6-</a:t>
            </a:r>
            <a:r>
              <a:rPr lang="de-AT" b="0" dirty="0" smtClean="0"/>
              <a:t>2-5-4-3-1 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16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62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12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290 </a:t>
            </a:r>
            <a:r>
              <a:rPr lang="de-AT" b="0" dirty="0"/>
              <a:t>+ </a:t>
            </a:r>
            <a:r>
              <a:rPr lang="de-AT" b="0" dirty="0" smtClean="0"/>
              <a:t>310 </a:t>
            </a:r>
            <a:r>
              <a:rPr lang="de-AT" b="0" dirty="0"/>
              <a:t>– </a:t>
            </a:r>
            <a:r>
              <a:rPr lang="de-AT" b="0" dirty="0" smtClean="0"/>
              <a:t>190 </a:t>
            </a:r>
            <a:r>
              <a:rPr lang="de-AT" b="0" dirty="0"/>
              <a:t>= </a:t>
            </a:r>
            <a:r>
              <a:rPr lang="de-AT" b="0" dirty="0" smtClean="0"/>
              <a:t>+410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1-2</a:t>
            </a:r>
            <a:r>
              <a:rPr lang="de-AT" dirty="0" smtClean="0"/>
              <a:t>-</a:t>
            </a:r>
            <a:r>
              <a:rPr lang="de-AT" dirty="0"/>
              <a:t>6-</a:t>
            </a:r>
            <a:r>
              <a:rPr lang="de-AT" b="0" dirty="0" smtClean="0"/>
              <a:t>5-4-3-1 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26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65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25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310 </a:t>
            </a:r>
            <a:r>
              <a:rPr lang="de-AT" b="0" dirty="0"/>
              <a:t>+ </a:t>
            </a:r>
            <a:r>
              <a:rPr lang="de-AT" b="0" dirty="0" smtClean="0"/>
              <a:t>260 </a:t>
            </a:r>
            <a:r>
              <a:rPr lang="de-AT" b="0" dirty="0"/>
              <a:t>– </a:t>
            </a:r>
            <a:r>
              <a:rPr lang="de-AT" b="0" dirty="0" smtClean="0"/>
              <a:t>330 </a:t>
            </a:r>
            <a:r>
              <a:rPr lang="de-AT" b="0" dirty="0"/>
              <a:t>= </a:t>
            </a:r>
            <a:r>
              <a:rPr lang="de-AT" b="0" dirty="0" smtClean="0">
                <a:solidFill>
                  <a:srgbClr val="FF0000"/>
                </a:solidFill>
              </a:rPr>
              <a:t>+240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1-2-5</a:t>
            </a:r>
            <a:r>
              <a:rPr lang="de-AT" dirty="0" smtClean="0"/>
              <a:t>-</a:t>
            </a:r>
            <a:r>
              <a:rPr lang="de-AT" dirty="0"/>
              <a:t>6-</a:t>
            </a:r>
            <a:r>
              <a:rPr lang="de-AT" b="0" dirty="0" smtClean="0"/>
              <a:t>4-3-1 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56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64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54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260 </a:t>
            </a:r>
            <a:r>
              <a:rPr lang="de-AT" b="0" dirty="0"/>
              <a:t>+ </a:t>
            </a:r>
            <a:r>
              <a:rPr lang="de-AT" b="0" dirty="0" smtClean="0"/>
              <a:t>420 </a:t>
            </a:r>
            <a:r>
              <a:rPr lang="de-AT" b="0" dirty="0"/>
              <a:t>– </a:t>
            </a:r>
            <a:r>
              <a:rPr lang="de-AT" b="0" dirty="0" smtClean="0"/>
              <a:t>310 </a:t>
            </a:r>
            <a:r>
              <a:rPr lang="de-AT" b="0" dirty="0"/>
              <a:t>= </a:t>
            </a:r>
            <a:r>
              <a:rPr lang="de-AT" b="0" dirty="0" smtClean="0"/>
              <a:t>+370</a:t>
            </a:r>
            <a:r>
              <a:rPr lang="de-AT" b="0" dirty="0"/>
              <a:t>	</a:t>
            </a:r>
            <a:br>
              <a:rPr lang="de-AT" b="0" dirty="0"/>
            </a:br>
            <a:r>
              <a:rPr lang="de-AT" b="0" dirty="0"/>
              <a:t>1-2-5-4</a:t>
            </a:r>
            <a:r>
              <a:rPr lang="de-AT" dirty="0"/>
              <a:t>-6-</a:t>
            </a:r>
            <a:r>
              <a:rPr lang="de-AT" b="0" dirty="0"/>
              <a:t>3-1 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</a:t>
            </a:r>
            <a:r>
              <a:rPr lang="de-AT" b="0" dirty="0" smtClean="0"/>
              <a:t>d</a:t>
            </a:r>
            <a:r>
              <a:rPr lang="de-AT" b="0" baseline="-25000" dirty="0" smtClean="0"/>
              <a:t>46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d</a:t>
            </a:r>
            <a:r>
              <a:rPr lang="de-AT" b="0" baseline="-25000" dirty="0" smtClean="0"/>
              <a:t>63</a:t>
            </a:r>
            <a:r>
              <a:rPr lang="de-AT" b="0" dirty="0" smtClean="0"/>
              <a:t> </a:t>
            </a:r>
            <a:r>
              <a:rPr lang="de-AT" b="0" dirty="0"/>
              <a:t>– </a:t>
            </a:r>
            <a:r>
              <a:rPr lang="de-AT" b="0" dirty="0" smtClean="0"/>
              <a:t>d</a:t>
            </a:r>
            <a:r>
              <a:rPr lang="de-AT" b="0" baseline="-25000" dirty="0" smtClean="0"/>
              <a:t>43</a:t>
            </a:r>
            <a:r>
              <a:rPr lang="de-AT" b="0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420 </a:t>
            </a:r>
            <a:r>
              <a:rPr lang="de-AT" b="0" dirty="0"/>
              <a:t>+ </a:t>
            </a:r>
            <a:r>
              <a:rPr lang="de-AT" b="0" dirty="0" smtClean="0"/>
              <a:t>270 </a:t>
            </a:r>
            <a:r>
              <a:rPr lang="de-AT" b="0" dirty="0"/>
              <a:t>– 200 = </a:t>
            </a:r>
            <a:r>
              <a:rPr lang="de-AT" b="0" dirty="0" smtClean="0"/>
              <a:t>+490 </a:t>
            </a:r>
            <a:r>
              <a:rPr lang="de-AT" b="0" dirty="0"/>
              <a:t/>
            </a:r>
            <a:br>
              <a:rPr lang="de-AT" b="0" dirty="0"/>
            </a:br>
            <a:r>
              <a:rPr lang="de-AT" b="0" dirty="0" smtClean="0"/>
              <a:t>1-2-5-4-3</a:t>
            </a:r>
            <a:r>
              <a:rPr lang="de-AT" dirty="0" smtClean="0"/>
              <a:t>-6-</a:t>
            </a:r>
            <a:r>
              <a:rPr lang="de-AT" b="0" dirty="0" smtClean="0"/>
              <a:t>1 </a:t>
            </a:r>
            <a:r>
              <a:rPr lang="de-AT" b="0" dirty="0"/>
              <a:t>: </a:t>
            </a:r>
            <a:r>
              <a:rPr lang="de-AT" b="0" dirty="0">
                <a:latin typeface="DaunPenh"/>
                <a:cs typeface="DaunPenh"/>
                <a:sym typeface="Symbol"/>
              </a:rPr>
              <a:t></a:t>
            </a:r>
            <a:r>
              <a:rPr lang="de-AT" b="0" dirty="0">
                <a:latin typeface="DaunPenh"/>
                <a:cs typeface="DaunPenh"/>
              </a:rPr>
              <a:t> </a:t>
            </a:r>
            <a:r>
              <a:rPr lang="de-AT" b="0" dirty="0"/>
              <a:t>= d</a:t>
            </a:r>
            <a:r>
              <a:rPr lang="de-AT" b="0" baseline="-25000" dirty="0"/>
              <a:t>36</a:t>
            </a:r>
            <a:r>
              <a:rPr lang="de-AT" b="0" dirty="0"/>
              <a:t> + d</a:t>
            </a:r>
            <a:r>
              <a:rPr lang="de-AT" b="0" baseline="-25000" dirty="0"/>
              <a:t>61</a:t>
            </a:r>
            <a:r>
              <a:rPr lang="de-AT" b="0" dirty="0"/>
              <a:t> – d</a:t>
            </a:r>
            <a:r>
              <a:rPr lang="de-AT" b="0" baseline="-25000" dirty="0"/>
              <a:t>31</a:t>
            </a:r>
            <a:r>
              <a:rPr lang="de-AT" b="0" dirty="0"/>
              <a:t> = 270 + 290 – 200 = +360 	</a:t>
            </a:r>
            <a:endParaRPr lang="de-AT" b="0" dirty="0" smtClean="0"/>
          </a:p>
          <a:p>
            <a:r>
              <a:rPr lang="de-AT" b="0" dirty="0" smtClean="0"/>
              <a:t>Vollständige Lösung</a:t>
            </a:r>
            <a:r>
              <a:rPr lang="de-AT" b="0" dirty="0" smtClean="0">
                <a:solidFill>
                  <a:srgbClr val="C00000"/>
                </a:solidFill>
              </a:rPr>
              <a:t> </a:t>
            </a:r>
            <a:r>
              <a:rPr lang="de-AT" b="0" dirty="0"/>
              <a:t>1-2</a:t>
            </a:r>
            <a:r>
              <a:rPr lang="de-AT" dirty="0"/>
              <a:t>-6-</a:t>
            </a:r>
            <a:r>
              <a:rPr lang="de-AT" b="0" dirty="0"/>
              <a:t>5-4-3-1</a:t>
            </a:r>
            <a:r>
              <a:rPr lang="de-AT" b="0" dirty="0" smtClean="0"/>
              <a:t> mit </a:t>
            </a:r>
            <a:br>
              <a:rPr lang="de-AT" b="0" dirty="0" smtClean="0"/>
            </a:br>
            <a:r>
              <a:rPr lang="de-AT" b="0" dirty="0" smtClean="0"/>
              <a:t>Kosten </a:t>
            </a:r>
            <a:r>
              <a:rPr lang="de-AT" b="0" dirty="0"/>
              <a:t>K = </a:t>
            </a:r>
            <a:r>
              <a:rPr lang="de-AT" dirty="0" smtClean="0">
                <a:solidFill>
                  <a:srgbClr val="0000FF"/>
                </a:solidFill>
              </a:rPr>
              <a:t>1230 </a:t>
            </a:r>
            <a:r>
              <a:rPr lang="de-AT" b="0" dirty="0" smtClean="0">
                <a:solidFill>
                  <a:srgbClr val="C00000"/>
                </a:solidFill>
              </a:rPr>
              <a:t>+ 240 </a:t>
            </a:r>
            <a:r>
              <a:rPr lang="de-AT" b="0" dirty="0" smtClean="0"/>
              <a:t>= 1470</a:t>
            </a:r>
          </a:p>
          <a:p>
            <a:r>
              <a:rPr lang="de-AT" b="0" dirty="0"/>
              <a:t>Besser als NN mit K = </a:t>
            </a:r>
            <a:r>
              <a:rPr lang="de-AT" b="0" dirty="0" smtClean="0"/>
              <a:t>1860,</a:t>
            </a:r>
            <a:br>
              <a:rPr lang="de-AT" b="0" dirty="0" smtClean="0"/>
            </a:br>
            <a:r>
              <a:rPr lang="de-AT" b="0" dirty="0"/>
              <a:t>(muss nicht sein, ist aber meist so)</a:t>
            </a:r>
          </a:p>
          <a:p>
            <a:r>
              <a:rPr lang="de-AT" b="0" dirty="0" smtClean="0"/>
              <a:t>Gleich wie </a:t>
            </a:r>
            <a:r>
              <a:rPr lang="de-AT" b="0" dirty="0" err="1" smtClean="0"/>
              <a:t>random</a:t>
            </a:r>
            <a:r>
              <a:rPr lang="de-AT" b="0" dirty="0" smtClean="0"/>
              <a:t> </a:t>
            </a:r>
            <a:r>
              <a:rPr lang="de-AT" b="0" dirty="0" err="1" smtClean="0"/>
              <a:t>insertion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(muss nicht sein, oft besser)</a:t>
            </a:r>
            <a:endParaRPr lang="de-AT" b="0" dirty="0"/>
          </a:p>
          <a:p>
            <a:endParaRPr lang="de-AT" b="0" dirty="0"/>
          </a:p>
          <a:p>
            <a:pPr marL="0" indent="0">
              <a:buNone/>
            </a:pPr>
            <a:r>
              <a:rPr lang="de-AT" b="0" dirty="0" smtClean="0"/>
              <a:t/>
            </a:r>
            <a:br>
              <a:rPr lang="de-AT" b="0" dirty="0" smtClean="0"/>
            </a:b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65145" cy="504825"/>
          </a:xfrm>
        </p:spPr>
        <p:txBody>
          <a:bodyPr/>
          <a:lstStyle/>
          <a:p>
            <a:r>
              <a:rPr lang="de-AT" dirty="0" err="1">
                <a:solidFill>
                  <a:schemeClr val="tx1"/>
                </a:solidFill>
              </a:rPr>
              <a:t>Nearest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Insertion: Beispiel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60310"/>
              </p:ext>
            </p:extLst>
          </p:nvPr>
        </p:nvGraphicFramePr>
        <p:xfrm>
          <a:off x="5039543" y="4449174"/>
          <a:ext cx="4104457" cy="2408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230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34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∞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H="1">
            <a:off x="7020272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Verbesserungsverfahren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Startlösung x </a:t>
            </a:r>
            <a:r>
              <a:rPr lang="de-AT" dirty="0" smtClean="0">
                <a:sym typeface="Wingdings"/>
              </a:rPr>
              <a:t> schrittweise Verbesserung der Lösung</a:t>
            </a:r>
            <a:r>
              <a:rPr lang="de-AT" dirty="0" smtClean="0"/>
              <a:t> </a:t>
            </a:r>
          </a:p>
          <a:p>
            <a:r>
              <a:rPr lang="de-AT" dirty="0" smtClean="0"/>
              <a:t>Auswahlregel einer Lösung x‘ aus der Nachbarschaft NB(x)</a:t>
            </a:r>
          </a:p>
          <a:p>
            <a:pPr lvl="1"/>
            <a:r>
              <a:rPr lang="de-AT" dirty="0" smtClean="0"/>
              <a:t>zufällige Auswahl einer Nachbarlösung</a:t>
            </a:r>
          </a:p>
          <a:p>
            <a:pPr lvl="1"/>
            <a:r>
              <a:rPr lang="de-AT" dirty="0" smtClean="0"/>
              <a:t>first fit (first improvement): die erstbeste Lösung aus der Nachbarschaft wird gewählt</a:t>
            </a:r>
          </a:p>
          <a:p>
            <a:pPr lvl="1"/>
            <a:r>
              <a:rPr lang="de-AT" dirty="0" smtClean="0"/>
              <a:t>best fit (best improvement): die beste Lösung aus der Nachbarschaft wird gewählt</a:t>
            </a:r>
          </a:p>
          <a:p>
            <a:r>
              <a:rPr lang="de-AT" dirty="0" smtClean="0"/>
              <a:t>... endet sobald in einer Iteration keine verbessernde Nachbarlösung existiert.</a:t>
            </a:r>
          </a:p>
          <a:p>
            <a:r>
              <a:rPr lang="de-AT" dirty="0" smtClean="0"/>
              <a:t>Gefundene Lösung = lokales Optimum (= globales Optimum?)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Nachbarschaften: 2 - </a:t>
            </a:r>
            <a:r>
              <a:rPr lang="de-AT" dirty="0" err="1" smtClean="0"/>
              <a:t>opt</a:t>
            </a:r>
            <a:endParaRPr lang="de-A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453336"/>
            <a:ext cx="75946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0">
              <a:buFontTx/>
              <a:buNone/>
            </a:pPr>
            <a:r>
              <a:rPr lang="de-AT" sz="1100" kern="0" dirty="0" smtClean="0"/>
              <a:t>(in Anlehnung an: http://link.springer.com/referenceworkentry/10.1007/978-3-540-92910-9_49)</a:t>
            </a:r>
            <a:endParaRPr lang="de-AT" sz="1100" kern="0" dirty="0"/>
          </a:p>
        </p:txBody>
      </p:sp>
      <p:grpSp>
        <p:nvGrpSpPr>
          <p:cNvPr id="15" name="Gruppieren 14"/>
          <p:cNvGrpSpPr/>
          <p:nvPr/>
        </p:nvGrpSpPr>
        <p:grpSpPr>
          <a:xfrm rot="5400000" flipH="1">
            <a:off x="395536" y="2338137"/>
            <a:ext cx="2376264" cy="2376264"/>
            <a:chOff x="251520" y="2204864"/>
            <a:chExt cx="2376264" cy="2376264"/>
          </a:xfrm>
        </p:grpSpPr>
        <p:sp>
          <p:nvSpPr>
            <p:cNvPr id="4" name="Ellipse 3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Ellipse 8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Ellipse 9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Gerade Verbindung mit Pfeil 15"/>
            <p:cNvCxnSpPr>
              <a:stCxn id="4" idx="6"/>
              <a:endCxn id="7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7" idx="4"/>
              <a:endCxn id="9" idx="7"/>
            </p:cNvCxnSpPr>
            <p:nvPr/>
          </p:nvCxnSpPr>
          <p:spPr>
            <a:xfrm rot="5400000">
              <a:off x="669934" y="2186862"/>
              <a:ext cx="895732" cy="136378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stCxn id="9" idx="5"/>
              <a:endCxn id="10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stCxn id="10" idx="6"/>
              <a:endCxn id="11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11" idx="7"/>
              <a:endCxn id="12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2" idx="4"/>
              <a:endCxn id="13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stCxn id="13" idx="2"/>
              <a:endCxn id="4" idx="4"/>
            </p:cNvCxnSpPr>
            <p:nvPr/>
          </p:nvCxnSpPr>
          <p:spPr>
            <a:xfrm rot="5400000" flipH="1">
              <a:off x="1079612" y="2420888"/>
              <a:ext cx="1332148" cy="133214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Textfeld 4104"/>
          <p:cNvSpPr txBox="1"/>
          <p:nvPr/>
        </p:nvSpPr>
        <p:spPr>
          <a:xfrm>
            <a:off x="251520" y="50131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Startlösung</a:t>
            </a:r>
            <a:endParaRPr lang="de-AT" sz="16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3131840" y="50131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Nach Entfernung von 2 Kanten</a:t>
            </a:r>
            <a:endParaRPr lang="de-AT" sz="16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6012160" y="505934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Neue Lösung nach Einfügen</a:t>
            </a:r>
            <a:endParaRPr lang="de-AT" sz="1600" b="1" dirty="0"/>
          </a:p>
        </p:txBody>
      </p:sp>
      <p:sp>
        <p:nvSpPr>
          <p:cNvPr id="70" name="Abgerundetes Rechteck 69"/>
          <p:cNvSpPr/>
          <p:nvPr/>
        </p:nvSpPr>
        <p:spPr>
          <a:xfrm>
            <a:off x="5940152" y="5597951"/>
            <a:ext cx="2544080" cy="45449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Schlechtere Lösung</a:t>
            </a:r>
            <a:endParaRPr lang="de-AT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89" name="Gruppieren 88"/>
          <p:cNvGrpSpPr/>
          <p:nvPr/>
        </p:nvGrpSpPr>
        <p:grpSpPr>
          <a:xfrm rot="5400000" flipH="1">
            <a:off x="6107968" y="2348880"/>
            <a:ext cx="2376264" cy="2376264"/>
            <a:chOff x="251520" y="2204864"/>
            <a:chExt cx="2376264" cy="2376264"/>
          </a:xfrm>
        </p:grpSpPr>
        <p:sp>
          <p:nvSpPr>
            <p:cNvPr id="90" name="Ellipse 89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Ellipse 91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3" name="Ellipse 92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5" name="Ellipse 94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97" name="Gerade Verbindung mit Pfeil 96"/>
            <p:cNvCxnSpPr>
              <a:stCxn id="95" idx="1"/>
              <a:endCxn id="90" idx="6"/>
            </p:cNvCxnSpPr>
            <p:nvPr/>
          </p:nvCxnSpPr>
          <p:spPr>
            <a:xfrm rot="5400000" flipH="1">
              <a:off x="1493658" y="2006842"/>
              <a:ext cx="643704" cy="12557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>
              <a:stCxn id="91" idx="4"/>
              <a:endCxn id="92" idx="7"/>
            </p:cNvCxnSpPr>
            <p:nvPr/>
          </p:nvCxnSpPr>
          <p:spPr>
            <a:xfrm rot="5400000">
              <a:off x="669934" y="2186862"/>
              <a:ext cx="895732" cy="136378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>
              <a:stCxn id="92" idx="5"/>
              <a:endCxn id="93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>
              <a:stCxn id="93" idx="6"/>
              <a:endCxn id="94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/>
            <p:cNvCxnSpPr>
              <a:stCxn id="94" idx="7"/>
              <a:endCxn id="95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stCxn id="96" idx="0"/>
              <a:endCxn id="91" idx="4"/>
            </p:cNvCxnSpPr>
            <p:nvPr/>
          </p:nvCxnSpPr>
          <p:spPr>
            <a:xfrm rot="5400000" flipH="1">
              <a:off x="1547664" y="2672916"/>
              <a:ext cx="1224136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>
              <a:stCxn id="96" idx="2"/>
              <a:endCxn id="90" idx="4"/>
            </p:cNvCxnSpPr>
            <p:nvPr/>
          </p:nvCxnSpPr>
          <p:spPr>
            <a:xfrm rot="5400000" flipH="1">
              <a:off x="1079612" y="2420888"/>
              <a:ext cx="1332148" cy="133214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pieren 103"/>
          <p:cNvGrpSpPr/>
          <p:nvPr/>
        </p:nvGrpSpPr>
        <p:grpSpPr>
          <a:xfrm rot="5400000" flipH="1">
            <a:off x="3275856" y="2348880"/>
            <a:ext cx="2376264" cy="2376264"/>
            <a:chOff x="251520" y="2204864"/>
            <a:chExt cx="2376264" cy="2376264"/>
          </a:xfrm>
        </p:grpSpPr>
        <p:sp>
          <p:nvSpPr>
            <p:cNvPr id="105" name="Ellipse 104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12" name="Gerade Verbindung mit Pfeil 111"/>
            <p:cNvCxnSpPr>
              <a:stCxn id="105" idx="6"/>
              <a:endCxn id="106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6" idx="4"/>
              <a:endCxn id="107" idx="7"/>
            </p:cNvCxnSpPr>
            <p:nvPr/>
          </p:nvCxnSpPr>
          <p:spPr>
            <a:xfrm rot="5400000">
              <a:off x="669934" y="2186862"/>
              <a:ext cx="895732" cy="136378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107" idx="5"/>
              <a:endCxn id="108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8" idx="6"/>
              <a:endCxn id="109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stCxn id="109" idx="7"/>
              <a:endCxn id="110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>
              <a:stCxn id="110" idx="4"/>
              <a:endCxn id="111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mit Pfeil 117"/>
            <p:cNvCxnSpPr>
              <a:stCxn id="111" idx="2"/>
              <a:endCxn id="105" idx="4"/>
            </p:cNvCxnSpPr>
            <p:nvPr/>
          </p:nvCxnSpPr>
          <p:spPr>
            <a:xfrm rot="5400000" flipH="1">
              <a:off x="1079612" y="2420888"/>
              <a:ext cx="1332148" cy="133214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bgerundetes Rechteck 52"/>
          <p:cNvSpPr/>
          <p:nvPr/>
        </p:nvSpPr>
        <p:spPr>
          <a:xfrm>
            <a:off x="388004" y="6064746"/>
            <a:ext cx="7160124" cy="45449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Alle </a:t>
            </a:r>
            <a:r>
              <a:rPr lang="de-AT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solche Ersetzungen von 2 Kanten müssen probiert werden </a:t>
            </a:r>
            <a:endParaRPr lang="de-AT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70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Nachbarschaften: 2 - </a:t>
            </a:r>
            <a:r>
              <a:rPr lang="de-AT" dirty="0" err="1" smtClean="0"/>
              <a:t>opt</a:t>
            </a:r>
            <a:endParaRPr lang="de-A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453336"/>
            <a:ext cx="75946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0">
              <a:buFontTx/>
              <a:buNone/>
            </a:pPr>
            <a:r>
              <a:rPr lang="de-AT" sz="1100" kern="0" dirty="0" smtClean="0"/>
              <a:t>(in Anlehnung an: http://link.springer.com/referenceworkentry/10.1007/978-3-540-92910-9_49)</a:t>
            </a:r>
            <a:endParaRPr lang="de-AT" sz="1100" kern="0" dirty="0"/>
          </a:p>
        </p:txBody>
      </p:sp>
      <p:grpSp>
        <p:nvGrpSpPr>
          <p:cNvPr id="15" name="Gruppieren 14"/>
          <p:cNvGrpSpPr/>
          <p:nvPr/>
        </p:nvGrpSpPr>
        <p:grpSpPr>
          <a:xfrm rot="5400000" flipH="1">
            <a:off x="395536" y="2338137"/>
            <a:ext cx="2376264" cy="2376264"/>
            <a:chOff x="251520" y="2204864"/>
            <a:chExt cx="2376264" cy="2376264"/>
          </a:xfrm>
        </p:grpSpPr>
        <p:sp>
          <p:nvSpPr>
            <p:cNvPr id="4" name="Ellipse 3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Ellipse 8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Ellipse 9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Gerade Verbindung mit Pfeil 15"/>
            <p:cNvCxnSpPr>
              <a:stCxn id="4" idx="6"/>
              <a:endCxn id="7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7" idx="4"/>
              <a:endCxn id="9" idx="7"/>
            </p:cNvCxnSpPr>
            <p:nvPr/>
          </p:nvCxnSpPr>
          <p:spPr>
            <a:xfrm rot="5400000">
              <a:off x="669934" y="2186862"/>
              <a:ext cx="895732" cy="136378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stCxn id="9" idx="5"/>
              <a:endCxn id="10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stCxn id="10" idx="6"/>
              <a:endCxn id="11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11" idx="7"/>
              <a:endCxn id="12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12" idx="4"/>
              <a:endCxn id="13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stCxn id="13" idx="2"/>
              <a:endCxn id="4" idx="4"/>
            </p:cNvCxnSpPr>
            <p:nvPr/>
          </p:nvCxnSpPr>
          <p:spPr>
            <a:xfrm rot="5400000" flipH="1">
              <a:off x="1079612" y="2420888"/>
              <a:ext cx="1332148" cy="133214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Textfeld 4104"/>
          <p:cNvSpPr txBox="1"/>
          <p:nvPr/>
        </p:nvSpPr>
        <p:spPr>
          <a:xfrm>
            <a:off x="251520" y="50131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Startlösung</a:t>
            </a:r>
            <a:endParaRPr lang="de-AT" sz="16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3131840" y="50131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Nach Entfernung von 2 Kanten</a:t>
            </a:r>
            <a:endParaRPr lang="de-AT" sz="16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6012160" y="505934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Neue Lösung nach Einfügen</a:t>
            </a:r>
            <a:endParaRPr lang="de-AT" sz="1600" b="1" dirty="0"/>
          </a:p>
        </p:txBody>
      </p:sp>
      <p:grpSp>
        <p:nvGrpSpPr>
          <p:cNvPr id="53" name="Gruppieren 52"/>
          <p:cNvGrpSpPr/>
          <p:nvPr/>
        </p:nvGrpSpPr>
        <p:grpSpPr>
          <a:xfrm rot="5400000" flipH="1">
            <a:off x="3280224" y="2348880"/>
            <a:ext cx="2376264" cy="2376264"/>
            <a:chOff x="251520" y="2204864"/>
            <a:chExt cx="2376264" cy="2376264"/>
          </a:xfrm>
        </p:grpSpPr>
        <p:sp>
          <p:nvSpPr>
            <p:cNvPr id="54" name="Ellipse 53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Ellipse 56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61" name="Gerade Verbindung mit Pfeil 60"/>
            <p:cNvCxnSpPr>
              <a:stCxn id="54" idx="6"/>
              <a:endCxn id="55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5" idx="4"/>
              <a:endCxn id="56" idx="7"/>
            </p:cNvCxnSpPr>
            <p:nvPr/>
          </p:nvCxnSpPr>
          <p:spPr>
            <a:xfrm rot="5400000">
              <a:off x="669934" y="2186862"/>
              <a:ext cx="895732" cy="136378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stCxn id="56" idx="5"/>
              <a:endCxn id="57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>
              <a:stCxn id="57" idx="6"/>
              <a:endCxn id="58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>
              <a:stCxn id="58" idx="7"/>
              <a:endCxn id="59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>
              <a:stCxn id="59" idx="4"/>
              <a:endCxn id="60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stCxn id="60" idx="2"/>
              <a:endCxn id="54" idx="4"/>
            </p:cNvCxnSpPr>
            <p:nvPr/>
          </p:nvCxnSpPr>
          <p:spPr>
            <a:xfrm rot="5400000" flipH="1">
              <a:off x="1079612" y="2420888"/>
              <a:ext cx="1332148" cy="133214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 rot="5400000" flipH="1">
            <a:off x="6107968" y="2348880"/>
            <a:ext cx="2376264" cy="2376264"/>
            <a:chOff x="251520" y="2204864"/>
            <a:chExt cx="2376264" cy="2376264"/>
          </a:xfrm>
        </p:grpSpPr>
        <p:sp>
          <p:nvSpPr>
            <p:cNvPr id="69" name="Ellipse 68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" name="Ellipse 70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" name="Ellipse 71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Ellipse 72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7" name="Gerade Verbindung mit Pfeil 76"/>
            <p:cNvCxnSpPr>
              <a:stCxn id="69" idx="6"/>
              <a:endCxn id="71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>
              <a:stCxn id="71" idx="5"/>
              <a:endCxn id="76" idx="1"/>
            </p:cNvCxnSpPr>
            <p:nvPr/>
          </p:nvCxnSpPr>
          <p:spPr>
            <a:xfrm rot="5400000" flipV="1">
              <a:off x="1516028" y="2749292"/>
              <a:ext cx="1287408" cy="5673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2" idx="5"/>
              <a:endCxn id="73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stCxn id="73" idx="6"/>
              <a:endCxn id="74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74" idx="7"/>
              <a:endCxn id="75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75" idx="4"/>
              <a:endCxn id="76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69" idx="3"/>
              <a:endCxn id="72" idx="0"/>
            </p:cNvCxnSpPr>
            <p:nvPr/>
          </p:nvCxnSpPr>
          <p:spPr>
            <a:xfrm rot="5400000">
              <a:off x="233518" y="2515266"/>
              <a:ext cx="895732" cy="6437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Abgerundetes Rechteck 87"/>
          <p:cNvSpPr/>
          <p:nvPr/>
        </p:nvSpPr>
        <p:spPr>
          <a:xfrm>
            <a:off x="5940152" y="5638804"/>
            <a:ext cx="2544080" cy="4544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Ende der 1. Iteration</a:t>
            </a:r>
            <a:endParaRPr lang="de-AT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Abgerundetes Rechteck 118"/>
          <p:cNvSpPr/>
          <p:nvPr/>
        </p:nvSpPr>
        <p:spPr>
          <a:xfrm rot="20853057">
            <a:off x="7872164" y="4108708"/>
            <a:ext cx="122413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Fit</a:t>
            </a:r>
            <a:endParaRPr lang="de-AT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4.1.1 Anwendungen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TSP: Reisen</a:t>
            </a:r>
          </a:p>
          <a:p>
            <a:pPr lvl="1"/>
            <a:r>
              <a:rPr lang="de-AT" dirty="0" smtClean="0"/>
              <a:t>Handlungsreisende (Traveling Salesman)</a:t>
            </a:r>
          </a:p>
          <a:p>
            <a:pPr lvl="1"/>
            <a:r>
              <a:rPr lang="de-AT" dirty="0" smtClean="0"/>
              <a:t>Touristische Rundreisen</a:t>
            </a:r>
          </a:p>
          <a:p>
            <a:r>
              <a:rPr lang="de-AT" dirty="0" smtClean="0"/>
              <a:t>Mehrere Fahrzeuge (</a:t>
            </a:r>
            <a:r>
              <a:rPr lang="de-AT" dirty="0" err="1" smtClean="0"/>
              <a:t>Kapazizät</a:t>
            </a:r>
            <a:r>
              <a:rPr lang="de-AT" dirty="0" smtClean="0"/>
              <a:t>, maximale </a:t>
            </a:r>
            <a:r>
              <a:rPr lang="de-AT" dirty="0" err="1"/>
              <a:t>T</a:t>
            </a:r>
            <a:r>
              <a:rPr lang="de-AT" dirty="0" err="1" smtClean="0"/>
              <a:t>ourlänge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dirty="0" err="1" smtClean="0"/>
              <a:t>Vehicle</a:t>
            </a:r>
            <a:r>
              <a:rPr lang="de-AT" dirty="0" smtClean="0"/>
              <a:t> Routing Problems</a:t>
            </a:r>
          </a:p>
          <a:p>
            <a:pPr lvl="1"/>
            <a:r>
              <a:rPr lang="de-AT" dirty="0" smtClean="0"/>
              <a:t>Zustellungen und Abholungen</a:t>
            </a:r>
          </a:p>
          <a:p>
            <a:pPr lvl="1"/>
            <a:r>
              <a:rPr lang="de-AT" dirty="0" smtClean="0"/>
              <a:t>Zeitfenster, …</a:t>
            </a:r>
          </a:p>
          <a:p>
            <a:r>
              <a:rPr lang="de-AT" dirty="0" smtClean="0"/>
              <a:t>Leiterplatten</a:t>
            </a:r>
          </a:p>
          <a:p>
            <a:pPr lvl="1"/>
            <a:r>
              <a:rPr lang="de-AT" dirty="0" smtClean="0"/>
              <a:t>Löcher bohren</a:t>
            </a:r>
          </a:p>
          <a:p>
            <a:pPr lvl="1"/>
            <a:r>
              <a:rPr lang="de-AT" dirty="0" smtClean="0"/>
              <a:t>Minimierung der dazu </a:t>
            </a:r>
            <a:br>
              <a:rPr lang="de-AT" dirty="0" smtClean="0"/>
            </a:br>
            <a:r>
              <a:rPr lang="de-AT" dirty="0" smtClean="0"/>
              <a:t>benötigten Zeit</a:t>
            </a:r>
          </a:p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42810"/>
              </p:ext>
            </p:extLst>
          </p:nvPr>
        </p:nvGraphicFramePr>
        <p:xfrm>
          <a:off x="5004048" y="4581128"/>
          <a:ext cx="3833771" cy="195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fik" r:id="rId3" imgW="2286000" imgH="1165860" progId="Word.Picture.8">
                  <p:embed/>
                </p:oleObj>
              </mc:Choice>
              <mc:Fallback>
                <p:oleObj name="Grafik" r:id="rId3" imgW="2286000" imgH="116586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581128"/>
                        <a:ext cx="3833771" cy="1953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Nachbarschaften: 2 - </a:t>
            </a:r>
            <a:r>
              <a:rPr lang="de-AT" dirty="0" err="1" smtClean="0"/>
              <a:t>opt</a:t>
            </a:r>
            <a:endParaRPr lang="de-A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453336"/>
            <a:ext cx="75946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0">
              <a:buFontTx/>
              <a:buNone/>
            </a:pPr>
            <a:r>
              <a:rPr lang="de-AT" sz="1100" kern="0" dirty="0" smtClean="0"/>
              <a:t>(in Anlehnung an: http://link.springer.com/referenceworkentry/10.1007/978-3-540-92910-9_49)</a:t>
            </a:r>
            <a:endParaRPr lang="de-AT" sz="1100" kern="0" dirty="0"/>
          </a:p>
        </p:txBody>
      </p:sp>
      <p:sp>
        <p:nvSpPr>
          <p:cNvPr id="4105" name="Textfeld 4104"/>
          <p:cNvSpPr txBox="1"/>
          <p:nvPr/>
        </p:nvSpPr>
        <p:spPr>
          <a:xfrm>
            <a:off x="251520" y="50131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Startlösung</a:t>
            </a:r>
            <a:endParaRPr lang="de-AT" sz="16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3131840" y="50131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Nach Entfernung von 2 Kanten</a:t>
            </a:r>
            <a:endParaRPr lang="de-AT" sz="16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6012160" y="505934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/>
              <a:t>Neue Lösung nach Einfügen</a:t>
            </a:r>
            <a:endParaRPr lang="de-AT" sz="1600" b="1" dirty="0"/>
          </a:p>
        </p:txBody>
      </p:sp>
      <p:sp>
        <p:nvSpPr>
          <p:cNvPr id="70" name="Abgerundetes Rechteck 69"/>
          <p:cNvSpPr/>
          <p:nvPr/>
        </p:nvSpPr>
        <p:spPr>
          <a:xfrm>
            <a:off x="5940152" y="5638804"/>
            <a:ext cx="2544080" cy="4544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Ende der 2. Iteration</a:t>
            </a:r>
            <a:endParaRPr lang="de-AT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88138" y="5807005"/>
            <a:ext cx="87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ym typeface="Wingdings" panose="05000000000000000000" pitchFamily="2" charset="2"/>
              </a:rPr>
              <a:t> (zufällig) Optimale Lösung; </a:t>
            </a:r>
            <a:br>
              <a:rPr lang="de-AT" b="1" dirty="0" smtClean="0">
                <a:sym typeface="Wingdings" panose="05000000000000000000" pitchFamily="2" charset="2"/>
              </a:rPr>
            </a:br>
            <a:r>
              <a:rPr lang="de-AT" b="1" dirty="0" smtClean="0">
                <a:sym typeface="Wingdings" panose="05000000000000000000" pitchFamily="2" charset="2"/>
              </a:rPr>
              <a:t>allgemein 2-optimale Lösung (lokales Optimum)</a:t>
            </a:r>
            <a:endParaRPr lang="de-AT" b="1" dirty="0"/>
          </a:p>
        </p:txBody>
      </p:sp>
      <p:grpSp>
        <p:nvGrpSpPr>
          <p:cNvPr id="106" name="Gruppieren 105"/>
          <p:cNvGrpSpPr/>
          <p:nvPr/>
        </p:nvGrpSpPr>
        <p:grpSpPr>
          <a:xfrm rot="5400000" flipH="1">
            <a:off x="323528" y="2348880"/>
            <a:ext cx="2376264" cy="2376264"/>
            <a:chOff x="251520" y="2204864"/>
            <a:chExt cx="2376264" cy="2376264"/>
          </a:xfrm>
        </p:grpSpPr>
        <p:sp>
          <p:nvSpPr>
            <p:cNvPr id="107" name="Ellipse 106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14" name="Gerade Verbindung mit Pfeil 113"/>
            <p:cNvCxnSpPr>
              <a:stCxn id="107" idx="6"/>
              <a:endCxn id="108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8" idx="5"/>
              <a:endCxn id="113" idx="1"/>
            </p:cNvCxnSpPr>
            <p:nvPr/>
          </p:nvCxnSpPr>
          <p:spPr>
            <a:xfrm rot="5400000" flipV="1">
              <a:off x="1516028" y="2749292"/>
              <a:ext cx="1287408" cy="56732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stCxn id="109" idx="5"/>
              <a:endCxn id="110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>
              <a:stCxn id="110" idx="6"/>
              <a:endCxn id="111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mit Pfeil 117"/>
            <p:cNvCxnSpPr>
              <a:stCxn id="111" idx="7"/>
              <a:endCxn id="112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mit Pfeil 118"/>
            <p:cNvCxnSpPr>
              <a:stCxn id="112" idx="4"/>
              <a:endCxn id="113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mit Pfeil 119"/>
            <p:cNvCxnSpPr>
              <a:stCxn id="107" idx="3"/>
              <a:endCxn id="109" idx="0"/>
            </p:cNvCxnSpPr>
            <p:nvPr/>
          </p:nvCxnSpPr>
          <p:spPr>
            <a:xfrm rot="5400000">
              <a:off x="233518" y="2515266"/>
              <a:ext cx="895732" cy="64370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 rot="5400000" flipH="1">
            <a:off x="6084168" y="2348880"/>
            <a:ext cx="2376264" cy="2376264"/>
            <a:chOff x="251520" y="2204864"/>
            <a:chExt cx="2376264" cy="2376264"/>
          </a:xfrm>
        </p:grpSpPr>
        <p:sp>
          <p:nvSpPr>
            <p:cNvPr id="122" name="Ellipse 121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29" name="Gerade Verbindung mit Pfeil 128"/>
            <p:cNvCxnSpPr>
              <a:stCxn id="122" idx="6"/>
              <a:endCxn id="123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129"/>
            <p:cNvCxnSpPr>
              <a:stCxn id="123" idx="5"/>
              <a:endCxn id="127" idx="1"/>
            </p:cNvCxnSpPr>
            <p:nvPr/>
          </p:nvCxnSpPr>
          <p:spPr>
            <a:xfrm rot="5400000" flipV="1">
              <a:off x="1876068" y="2389252"/>
              <a:ext cx="567328" cy="56732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/>
            <p:cNvCxnSpPr>
              <a:stCxn id="124" idx="5"/>
              <a:endCxn id="125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131"/>
            <p:cNvCxnSpPr>
              <a:stCxn id="125" idx="6"/>
              <a:endCxn id="126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>
              <a:stCxn id="126" idx="7"/>
              <a:endCxn id="128" idx="3"/>
            </p:cNvCxnSpPr>
            <p:nvPr/>
          </p:nvCxnSpPr>
          <p:spPr>
            <a:xfrm rot="5400000" flipH="1" flipV="1">
              <a:off x="1876068" y="3829412"/>
              <a:ext cx="567328" cy="5673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133"/>
            <p:cNvCxnSpPr>
              <a:stCxn id="127" idx="4"/>
              <a:endCxn id="128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134"/>
            <p:cNvCxnSpPr>
              <a:stCxn id="122" idx="3"/>
              <a:endCxn id="124" idx="0"/>
            </p:cNvCxnSpPr>
            <p:nvPr/>
          </p:nvCxnSpPr>
          <p:spPr>
            <a:xfrm rot="5400000">
              <a:off x="233518" y="2515266"/>
              <a:ext cx="895732" cy="64370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en 135"/>
          <p:cNvGrpSpPr/>
          <p:nvPr/>
        </p:nvGrpSpPr>
        <p:grpSpPr>
          <a:xfrm rot="5400000" flipH="1">
            <a:off x="3275856" y="2348880"/>
            <a:ext cx="2376264" cy="2376264"/>
            <a:chOff x="251520" y="2204864"/>
            <a:chExt cx="2376264" cy="2376264"/>
          </a:xfrm>
        </p:grpSpPr>
        <p:sp>
          <p:nvSpPr>
            <p:cNvPr id="137" name="Ellipse 136"/>
            <p:cNvSpPr/>
            <p:nvPr/>
          </p:nvSpPr>
          <p:spPr>
            <a:xfrm>
              <a:off x="97160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1691680" y="220486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251520" y="328498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97160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1691680" y="436510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2411760" y="292494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2411760" y="3645024"/>
              <a:ext cx="216024" cy="216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4" name="Gerade Verbindung mit Pfeil 143"/>
            <p:cNvCxnSpPr>
              <a:stCxn id="137" idx="6"/>
              <a:endCxn id="138" idx="2"/>
            </p:cNvCxnSpPr>
            <p:nvPr/>
          </p:nvCxnSpPr>
          <p:spPr>
            <a:xfrm>
              <a:off x="1187624" y="231287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>
              <a:stCxn id="138" idx="5"/>
              <a:endCxn id="143" idx="1"/>
            </p:cNvCxnSpPr>
            <p:nvPr/>
          </p:nvCxnSpPr>
          <p:spPr>
            <a:xfrm rot="5400000" flipV="1">
              <a:off x="1516028" y="2749292"/>
              <a:ext cx="1287408" cy="56732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>
              <a:stCxn id="139" idx="5"/>
              <a:endCxn id="140" idx="2"/>
            </p:cNvCxnSpPr>
            <p:nvPr/>
          </p:nvCxnSpPr>
          <p:spPr>
            <a:xfrm rot="5400000" flipV="1">
              <a:off x="201882" y="3703398"/>
              <a:ext cx="1003744" cy="53569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mit Pfeil 146"/>
            <p:cNvCxnSpPr>
              <a:stCxn id="140" idx="6"/>
              <a:endCxn id="141" idx="2"/>
            </p:cNvCxnSpPr>
            <p:nvPr/>
          </p:nvCxnSpPr>
          <p:spPr>
            <a:xfrm>
              <a:off x="1187624" y="447311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mit Pfeil 147"/>
            <p:cNvCxnSpPr>
              <a:stCxn id="141" idx="7"/>
              <a:endCxn id="142" idx="3"/>
            </p:cNvCxnSpPr>
            <p:nvPr/>
          </p:nvCxnSpPr>
          <p:spPr>
            <a:xfrm flipV="1">
              <a:off x="1876068" y="3109332"/>
              <a:ext cx="567328" cy="128740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mit Pfeil 148"/>
            <p:cNvCxnSpPr>
              <a:stCxn id="142" idx="4"/>
              <a:endCxn id="143" idx="0"/>
            </p:cNvCxnSpPr>
            <p:nvPr/>
          </p:nvCxnSpPr>
          <p:spPr>
            <a:xfrm rot="5400000">
              <a:off x="2267744" y="3392996"/>
              <a:ext cx="504056" cy="0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mit Pfeil 149"/>
            <p:cNvCxnSpPr>
              <a:stCxn id="137" idx="3"/>
              <a:endCxn id="139" idx="0"/>
            </p:cNvCxnSpPr>
            <p:nvPr/>
          </p:nvCxnSpPr>
          <p:spPr>
            <a:xfrm rot="5400000">
              <a:off x="233518" y="2515266"/>
              <a:ext cx="895732" cy="643704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9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70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en-US" dirty="0" smtClean="0"/>
              <a:t>2-Opt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 smtClean="0"/>
              <a:t>Fortsetzung des Beispiels</a:t>
            </a:r>
          </a:p>
          <a:p>
            <a:r>
              <a:rPr lang="de-AT" b="0" dirty="0" smtClean="0"/>
              <a:t>Startlösung </a:t>
            </a:r>
            <a:r>
              <a:rPr lang="de-AT" b="0" dirty="0" err="1" smtClean="0"/>
              <a:t>Nearest</a:t>
            </a:r>
            <a:r>
              <a:rPr lang="de-AT" b="0" dirty="0" smtClean="0"/>
              <a:t> </a:t>
            </a:r>
            <a:r>
              <a:rPr lang="de-AT" b="0" dirty="0" err="1" smtClean="0"/>
              <a:t>Neighbor</a:t>
            </a:r>
            <a:r>
              <a:rPr lang="de-AT" b="0" dirty="0" smtClean="0"/>
              <a:t>: </a:t>
            </a:r>
            <a:r>
              <a:rPr lang="de-DE" b="0" dirty="0" smtClean="0"/>
              <a:t>1-2-6-5-3-4-1 mit Kosten von 1860</a:t>
            </a:r>
          </a:p>
          <a:p>
            <a:pPr>
              <a:buNone/>
            </a:pPr>
            <a:endParaRPr lang="de-DE" b="0" dirty="0" smtClean="0"/>
          </a:p>
          <a:p>
            <a:r>
              <a:rPr lang="de-DE" dirty="0" smtClean="0"/>
              <a:t>2-Opt: </a:t>
            </a:r>
            <a:r>
              <a:rPr lang="de-DE" b="0" dirty="0" smtClean="0"/>
              <a:t>Tausch von 2 Knoten</a:t>
            </a:r>
          </a:p>
          <a:p>
            <a:pPr lvl="1">
              <a:buNone/>
            </a:pPr>
            <a:r>
              <a:rPr lang="de-AT" dirty="0" smtClean="0"/>
              <a:t>1-</a:t>
            </a:r>
            <a:r>
              <a:rPr lang="de-AT" b="1" dirty="0" smtClean="0"/>
              <a:t>6-2</a:t>
            </a:r>
            <a:r>
              <a:rPr lang="de-AT" dirty="0" smtClean="0"/>
              <a:t>-5-3-4-1 = 2030  </a:t>
            </a:r>
            <a:br>
              <a:rPr lang="de-AT" dirty="0" smtClean="0"/>
            </a:br>
            <a:r>
              <a:rPr lang="de-AT" dirty="0" smtClean="0"/>
              <a:t>(1860 - c</a:t>
            </a:r>
            <a:r>
              <a:rPr lang="de-AT" baseline="-25000" dirty="0" smtClean="0"/>
              <a:t>12</a:t>
            </a:r>
            <a:r>
              <a:rPr lang="de-AT" dirty="0" smtClean="0"/>
              <a:t> - c</a:t>
            </a:r>
            <a:r>
              <a:rPr lang="de-AT" baseline="-25000" dirty="0" smtClean="0"/>
              <a:t>65 </a:t>
            </a:r>
            <a:r>
              <a:rPr lang="de-AT" dirty="0"/>
              <a:t>+ </a:t>
            </a:r>
            <a:r>
              <a:rPr lang="de-AT" dirty="0" smtClean="0"/>
              <a:t>c</a:t>
            </a:r>
            <a:r>
              <a:rPr lang="de-AT" baseline="-25000" dirty="0" smtClean="0"/>
              <a:t>16</a:t>
            </a:r>
            <a:r>
              <a:rPr lang="de-AT" dirty="0" smtClean="0"/>
              <a:t> + c</a:t>
            </a:r>
            <a:r>
              <a:rPr lang="de-AT" baseline="-25000" dirty="0" smtClean="0"/>
              <a:t>25 </a:t>
            </a:r>
            <a:r>
              <a:rPr lang="de-AT" dirty="0" smtClean="0"/>
              <a:t>= 1860 - 190 - 260</a:t>
            </a:r>
            <a:r>
              <a:rPr lang="de-AT" baseline="-25000" dirty="0" smtClean="0"/>
              <a:t> </a:t>
            </a:r>
            <a:r>
              <a:rPr lang="de-AT" dirty="0"/>
              <a:t>+ </a:t>
            </a:r>
            <a:r>
              <a:rPr lang="de-AT" dirty="0" smtClean="0"/>
              <a:t>290 + 330)</a:t>
            </a:r>
          </a:p>
          <a:p>
            <a:pPr lvl="1">
              <a:buNone/>
            </a:pPr>
            <a:r>
              <a:rPr lang="de-AT" dirty="0" smtClean="0"/>
              <a:t>1-2-</a:t>
            </a:r>
            <a:r>
              <a:rPr lang="de-AT" b="1" dirty="0" smtClean="0"/>
              <a:t>5-6</a:t>
            </a:r>
            <a:r>
              <a:rPr lang="de-AT" dirty="0" smtClean="0"/>
              <a:t>-3-4-1 = 1990</a:t>
            </a:r>
          </a:p>
          <a:p>
            <a:pPr lvl="1">
              <a:buNone/>
            </a:pPr>
            <a:r>
              <a:rPr lang="de-AT" dirty="0" smtClean="0"/>
              <a:t>1-2-6-</a:t>
            </a:r>
            <a:r>
              <a:rPr lang="de-AT" b="1" dirty="0" smtClean="0"/>
              <a:t>3-5</a:t>
            </a:r>
            <a:r>
              <a:rPr lang="de-AT" dirty="0" smtClean="0"/>
              <a:t>-4-1 = 1980</a:t>
            </a:r>
          </a:p>
          <a:p>
            <a:pPr lvl="1">
              <a:buNone/>
            </a:pPr>
            <a:r>
              <a:rPr lang="de-AT" dirty="0" smtClean="0"/>
              <a:t>1-2-6-5-</a:t>
            </a:r>
            <a:r>
              <a:rPr lang="de-AT" b="1" dirty="0" smtClean="0"/>
              <a:t>4-3</a:t>
            </a:r>
            <a:r>
              <a:rPr lang="de-AT" dirty="0" smtClean="0"/>
              <a:t>-1 = </a:t>
            </a:r>
            <a:r>
              <a:rPr lang="de-AT" b="1" dirty="0" smtClean="0"/>
              <a:t>1470 </a:t>
            </a:r>
            <a:br>
              <a:rPr lang="de-AT" b="1" dirty="0" smtClean="0"/>
            </a:br>
            <a:r>
              <a:rPr lang="de-AT" dirty="0" smtClean="0"/>
              <a:t>(</a:t>
            </a:r>
            <a:r>
              <a:rPr lang="de-AT" dirty="0"/>
              <a:t>1860 </a:t>
            </a:r>
            <a:r>
              <a:rPr lang="de-AT" dirty="0" smtClean="0"/>
              <a:t>- c</a:t>
            </a:r>
            <a:r>
              <a:rPr lang="de-AT" baseline="-25000" dirty="0" smtClean="0"/>
              <a:t>53</a:t>
            </a:r>
            <a:r>
              <a:rPr lang="de-AT" dirty="0" smtClean="0"/>
              <a:t> - c</a:t>
            </a:r>
            <a:r>
              <a:rPr lang="de-AT" baseline="-25000" dirty="0" smtClean="0"/>
              <a:t>41 </a:t>
            </a:r>
            <a:r>
              <a:rPr lang="de-AT" dirty="0"/>
              <a:t>+ </a:t>
            </a:r>
            <a:r>
              <a:rPr lang="de-AT" dirty="0" smtClean="0"/>
              <a:t>c</a:t>
            </a:r>
            <a:r>
              <a:rPr lang="de-AT" baseline="-25000" dirty="0" smtClean="0"/>
              <a:t>54</a:t>
            </a:r>
            <a:r>
              <a:rPr lang="de-AT" dirty="0" smtClean="0"/>
              <a:t> </a:t>
            </a:r>
            <a:r>
              <a:rPr lang="de-AT" dirty="0"/>
              <a:t>+ </a:t>
            </a:r>
            <a:r>
              <a:rPr lang="de-AT" dirty="0" smtClean="0"/>
              <a:t>c</a:t>
            </a:r>
            <a:r>
              <a:rPr lang="de-AT" baseline="-25000" dirty="0" smtClean="0"/>
              <a:t>31 </a:t>
            </a:r>
            <a:r>
              <a:rPr lang="de-AT" dirty="0"/>
              <a:t>= 1860 - </a:t>
            </a:r>
            <a:r>
              <a:rPr lang="de-AT" dirty="0" smtClean="0"/>
              <a:t>160 </a:t>
            </a:r>
            <a:r>
              <a:rPr lang="de-AT" dirty="0"/>
              <a:t>- </a:t>
            </a:r>
            <a:r>
              <a:rPr lang="de-AT" dirty="0" smtClean="0"/>
              <a:t>740</a:t>
            </a:r>
            <a:r>
              <a:rPr lang="de-AT" baseline="-25000" dirty="0" smtClean="0"/>
              <a:t> </a:t>
            </a:r>
            <a:r>
              <a:rPr lang="de-AT" dirty="0"/>
              <a:t>+ </a:t>
            </a:r>
            <a:r>
              <a:rPr lang="de-AT" dirty="0" smtClean="0"/>
              <a:t>310 </a:t>
            </a:r>
            <a:r>
              <a:rPr lang="de-AT" dirty="0"/>
              <a:t>+ </a:t>
            </a:r>
            <a:r>
              <a:rPr lang="de-AT" dirty="0" smtClean="0"/>
              <a:t>200)</a:t>
            </a:r>
            <a:r>
              <a:rPr lang="de-AT" dirty="0"/>
              <a:t> </a:t>
            </a:r>
            <a:endParaRPr lang="de-AT" dirty="0" smtClean="0"/>
          </a:p>
          <a:p>
            <a:r>
              <a:rPr lang="de-AT" dirty="0" smtClean="0"/>
              <a:t>Ende </a:t>
            </a:r>
            <a:r>
              <a:rPr lang="de-AT" dirty="0"/>
              <a:t>der 1. Iteration nach </a:t>
            </a:r>
            <a:r>
              <a:rPr lang="de-AT" b="1" dirty="0" smtClean="0"/>
              <a:t>First-Fit-Regel</a:t>
            </a:r>
            <a:r>
              <a:rPr lang="en-US" dirty="0" smtClean="0"/>
              <a:t> </a:t>
            </a:r>
            <a:r>
              <a:rPr lang="en-US" dirty="0" err="1" smtClean="0"/>
              <a:t>sobald</a:t>
            </a:r>
            <a:r>
              <a:rPr lang="en-US" dirty="0" smtClean="0"/>
              <a:t> </a:t>
            </a:r>
            <a:r>
              <a:rPr lang="en-US" dirty="0" err="1" smtClean="0"/>
              <a:t>Verbesserung</a:t>
            </a:r>
            <a:r>
              <a:rPr lang="en-US" dirty="0"/>
              <a:t/>
            </a:r>
            <a:br>
              <a:rPr lang="en-US" dirty="0"/>
            </a:br>
            <a:endParaRPr lang="de-AT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en-US" dirty="0" smtClean="0"/>
              <a:t>2-Opt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 smtClean="0"/>
              <a:t>Nach der </a:t>
            </a:r>
            <a:r>
              <a:rPr lang="de-AT" dirty="0" smtClean="0"/>
              <a:t>First-Fit-Regel </a:t>
            </a:r>
            <a:r>
              <a:rPr lang="de-AT" b="0" dirty="0" smtClean="0"/>
              <a:t>wird 1-2-6-5-4-3-1 zur neuen aktuellen (amtierenden, </a:t>
            </a:r>
            <a:r>
              <a:rPr lang="de-AT" b="0" dirty="0" err="1" smtClean="0"/>
              <a:t>incumbent</a:t>
            </a:r>
            <a:r>
              <a:rPr lang="de-AT" b="0" dirty="0" smtClean="0"/>
              <a:t>) Lösung und das Verfahren startet von vorne</a:t>
            </a:r>
          </a:p>
          <a:p>
            <a:r>
              <a:rPr lang="de-AT" b="0" dirty="0"/>
              <a:t>Nach der </a:t>
            </a:r>
            <a:r>
              <a:rPr lang="de-AT" dirty="0" smtClean="0"/>
              <a:t>Best-Fit-Regel </a:t>
            </a:r>
            <a:r>
              <a:rPr lang="de-AT" b="0" dirty="0" smtClean="0"/>
              <a:t>muss man ausgehend von der ursprünglichen </a:t>
            </a:r>
            <a:r>
              <a:rPr lang="de-AT" b="0" dirty="0"/>
              <a:t>Startlösung : </a:t>
            </a:r>
            <a:r>
              <a:rPr lang="de-DE" b="0" dirty="0" smtClean="0"/>
              <a:t>1-2-6-5-3-4-1 mit Kosten von 1860 alle Inversionen von längeren Teilsequenzen probieren und dann die beste durchführen:</a:t>
            </a:r>
          </a:p>
          <a:p>
            <a:pPr>
              <a:buNone/>
            </a:pPr>
            <a:r>
              <a:rPr lang="en-US" dirty="0" smtClean="0"/>
              <a:t>2-Opt:</a:t>
            </a:r>
            <a:r>
              <a:rPr lang="en-US" b="0" dirty="0" smtClean="0"/>
              <a:t> </a:t>
            </a:r>
            <a:r>
              <a:rPr lang="en-US" b="0" dirty="0" err="1" smtClean="0"/>
              <a:t>Tausch</a:t>
            </a:r>
            <a:r>
              <a:rPr lang="en-US" b="0" dirty="0" smtClean="0"/>
              <a:t> von 3 </a:t>
            </a:r>
            <a:r>
              <a:rPr lang="en-US" b="0" dirty="0" err="1" smtClean="0"/>
              <a:t>Knoten</a:t>
            </a:r>
            <a:r>
              <a:rPr lang="en-US" b="0" dirty="0" smtClean="0"/>
              <a:t>	</a:t>
            </a:r>
            <a:r>
              <a:rPr lang="en-US" dirty="0" smtClean="0"/>
              <a:t>2-Opt:</a:t>
            </a:r>
            <a:r>
              <a:rPr lang="en-US" b="0" dirty="0" smtClean="0"/>
              <a:t> </a:t>
            </a:r>
            <a:r>
              <a:rPr lang="en-US" b="0" dirty="0" err="1" smtClean="0"/>
              <a:t>Tausch</a:t>
            </a:r>
            <a:r>
              <a:rPr lang="en-US" b="0" dirty="0" smtClean="0"/>
              <a:t>  von 4 </a:t>
            </a:r>
            <a:r>
              <a:rPr lang="en-US" b="0" dirty="0" err="1" smtClean="0"/>
              <a:t>Knoten</a:t>
            </a:r>
            <a:r>
              <a:rPr lang="en-US" b="0" dirty="0" smtClean="0"/>
              <a:t>  </a:t>
            </a:r>
          </a:p>
          <a:p>
            <a:pPr lvl="1">
              <a:buNone/>
            </a:pPr>
            <a:r>
              <a:rPr lang="en-US" dirty="0" smtClean="0"/>
              <a:t>1-</a:t>
            </a:r>
            <a:r>
              <a:rPr lang="en-US" b="1" dirty="0" smtClean="0"/>
              <a:t>5-6-2</a:t>
            </a:r>
            <a:r>
              <a:rPr lang="en-US" dirty="0" smtClean="0"/>
              <a:t>-3-4-1 = 2290		  1-</a:t>
            </a:r>
            <a:r>
              <a:rPr lang="en-US" b="1" dirty="0" smtClean="0"/>
              <a:t>3-5-6-2</a:t>
            </a:r>
            <a:r>
              <a:rPr lang="en-US" dirty="0" smtClean="0"/>
              <a:t>-4-1 = 2190 </a:t>
            </a:r>
          </a:p>
          <a:p>
            <a:pPr lvl="1">
              <a:buNone/>
            </a:pPr>
            <a:r>
              <a:rPr lang="en-US" dirty="0" smtClean="0"/>
              <a:t>1-2-</a:t>
            </a:r>
            <a:r>
              <a:rPr lang="en-US" b="1" dirty="0" smtClean="0"/>
              <a:t>3-5-6</a:t>
            </a:r>
            <a:r>
              <a:rPr lang="en-US" dirty="0" smtClean="0"/>
              <a:t>-4-1 = 2160		  1-2-</a:t>
            </a:r>
            <a:r>
              <a:rPr lang="en-US" b="1" dirty="0" smtClean="0"/>
              <a:t>4-3-5-6</a:t>
            </a:r>
            <a:r>
              <a:rPr lang="en-US" dirty="0" smtClean="0"/>
              <a:t>-1  = 1620</a:t>
            </a:r>
          </a:p>
          <a:p>
            <a:pPr lvl="1">
              <a:buNone/>
            </a:pPr>
            <a:r>
              <a:rPr lang="en-US" dirty="0" smtClean="0"/>
              <a:t>1-2-6-</a:t>
            </a:r>
            <a:r>
              <a:rPr lang="en-US" b="1" dirty="0" smtClean="0"/>
              <a:t>4-3-5</a:t>
            </a:r>
            <a:r>
              <a:rPr lang="en-US" dirty="0" smtClean="0"/>
              <a:t>-1 = 1670			</a:t>
            </a:r>
          </a:p>
          <a:p>
            <a:r>
              <a:rPr lang="en-US" b="0" dirty="0" smtClean="0"/>
              <a:t>In </a:t>
            </a:r>
            <a:r>
              <a:rPr lang="en-US" b="0" dirty="0" err="1" smtClean="0"/>
              <a:t>diesem</a:t>
            </a:r>
            <a:r>
              <a:rPr lang="en-US" b="0" dirty="0" smtClean="0"/>
              <a:t> </a:t>
            </a:r>
            <a:r>
              <a:rPr lang="en-US" b="0" dirty="0" err="1" smtClean="0"/>
              <a:t>Falle</a:t>
            </a:r>
            <a:r>
              <a:rPr lang="en-US" b="0" dirty="0" smtClean="0"/>
              <a:t> </a:t>
            </a:r>
            <a:r>
              <a:rPr lang="en-US" b="0" dirty="0" err="1" smtClean="0"/>
              <a:t>hätte</a:t>
            </a:r>
            <a:r>
              <a:rPr lang="en-US" b="0" dirty="0" smtClean="0"/>
              <a:t> </a:t>
            </a:r>
            <a:r>
              <a:rPr lang="de-AT" dirty="0" smtClean="0"/>
              <a:t>Best-Fit </a:t>
            </a:r>
            <a:r>
              <a:rPr lang="de-AT" b="0" dirty="0" smtClean="0"/>
              <a:t>zufällig die gleiche neue aktuelle Lösung 1-2-6-5-4-3-1 gewählt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 smtClean="0"/>
              <a:t>Falls Kapazitätsbeschränkungen vorliegen, können nicht mehr alle Kunden auf einer Tour besuchet werden </a:t>
            </a:r>
            <a:r>
              <a:rPr lang="de-AT" b="0" dirty="0" smtClean="0">
                <a:sym typeface="Symbol"/>
              </a:rPr>
              <a:t> CVRP (</a:t>
            </a:r>
            <a:r>
              <a:rPr lang="de-AT" b="0" dirty="0" err="1" smtClean="0">
                <a:sym typeface="Symbol"/>
              </a:rPr>
              <a:t>capacitated</a:t>
            </a:r>
            <a:r>
              <a:rPr lang="de-AT" b="0" dirty="0" smtClean="0">
                <a:sym typeface="Symbol"/>
              </a:rPr>
              <a:t> VRP)</a:t>
            </a:r>
          </a:p>
          <a:p>
            <a:pPr lvl="1">
              <a:lnSpc>
                <a:spcPct val="100000"/>
              </a:lnSpc>
            </a:pPr>
            <a:r>
              <a:rPr lang="de-AT" b="0" dirty="0" smtClean="0">
                <a:sym typeface="Symbol"/>
              </a:rPr>
              <a:t>Ebenso führen </a:t>
            </a:r>
            <a:br>
              <a:rPr lang="de-AT" b="0" dirty="0" smtClean="0">
                <a:sym typeface="Symbol"/>
              </a:rPr>
            </a:br>
            <a:r>
              <a:rPr lang="de-AT" b="0" dirty="0" err="1" smtClean="0">
                <a:sym typeface="Symbol"/>
              </a:rPr>
              <a:t>Tourlängenbeschränkungen</a:t>
            </a:r>
            <a:r>
              <a:rPr lang="de-AT" b="0" dirty="0" smtClean="0">
                <a:sym typeface="Symbol"/>
              </a:rPr>
              <a:t> </a:t>
            </a:r>
            <a:br>
              <a:rPr lang="de-AT" b="0" dirty="0" smtClean="0">
                <a:sym typeface="Symbol"/>
              </a:rPr>
            </a:br>
            <a:r>
              <a:rPr lang="de-AT" b="0" dirty="0" smtClean="0">
                <a:sym typeface="Symbol"/>
              </a:rPr>
              <a:t>zur Aufteilung der Kunden </a:t>
            </a:r>
            <a:br>
              <a:rPr lang="de-AT" b="0" dirty="0" smtClean="0">
                <a:sym typeface="Symbol"/>
              </a:rPr>
            </a:br>
            <a:r>
              <a:rPr lang="de-AT" b="0" dirty="0" smtClean="0">
                <a:sym typeface="Symbol"/>
              </a:rPr>
              <a:t>auf mehrere Touren </a:t>
            </a:r>
            <a:br>
              <a:rPr lang="de-AT" b="0" dirty="0" smtClean="0">
                <a:sym typeface="Symbol"/>
              </a:rPr>
            </a:br>
            <a:r>
              <a:rPr lang="de-AT" b="0" dirty="0" smtClean="0">
                <a:sym typeface="Symbol"/>
              </a:rPr>
              <a:t>oder Fahrzeuge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 </a:t>
            </a:r>
            <a:r>
              <a:rPr lang="de-AT" dirty="0" err="1" smtClean="0"/>
              <a:t>Vehicle</a:t>
            </a:r>
            <a:r>
              <a:rPr lang="de-AT" dirty="0" smtClean="0"/>
              <a:t> </a:t>
            </a:r>
            <a:r>
              <a:rPr lang="de-AT" dirty="0"/>
              <a:t>Routing Problem (VRP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0600"/>
            <a:ext cx="3945965" cy="41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sym typeface="Symbol"/>
              </a:rPr>
              <a:t>Das </a:t>
            </a:r>
            <a:r>
              <a:rPr lang="de-AT" dirty="0">
                <a:sym typeface="Symbol"/>
              </a:rPr>
              <a:t>CVRP </a:t>
            </a:r>
            <a:r>
              <a:rPr lang="de-AT" dirty="0" smtClean="0">
                <a:sym typeface="Symbol"/>
              </a:rPr>
              <a:t>kombiniert 2 schwierige kombinatorische Probleme miteinander </a:t>
            </a:r>
          </a:p>
          <a:p>
            <a:pPr lvl="1">
              <a:lnSpc>
                <a:spcPct val="100000"/>
              </a:lnSpc>
            </a:pPr>
            <a:r>
              <a:rPr lang="de-AT" b="1" dirty="0" smtClean="0">
                <a:sym typeface="Symbol"/>
              </a:rPr>
              <a:t>Bin </a:t>
            </a:r>
            <a:r>
              <a:rPr lang="de-AT" b="1" dirty="0" err="1" smtClean="0">
                <a:sym typeface="Symbol"/>
              </a:rPr>
              <a:t>Packing</a:t>
            </a:r>
            <a:r>
              <a:rPr lang="de-AT" dirty="0" smtClean="0">
                <a:sym typeface="Symbol"/>
              </a:rPr>
              <a:t>: </a:t>
            </a:r>
            <a:r>
              <a:rPr lang="de-AT" b="0" dirty="0" smtClean="0">
                <a:sym typeface="Symbol"/>
              </a:rPr>
              <a:t>Aufteilung der Kunden auf (wenige) Fahrzeuge, sodass die Kapazitätsbeschränkungen eingehalten werden</a:t>
            </a:r>
          </a:p>
          <a:p>
            <a:pPr lvl="1">
              <a:lnSpc>
                <a:spcPct val="100000"/>
              </a:lnSpc>
            </a:pPr>
            <a:r>
              <a:rPr lang="de-AT" b="1" dirty="0" smtClean="0">
                <a:sym typeface="Symbol"/>
              </a:rPr>
              <a:t>TSP</a:t>
            </a:r>
            <a:r>
              <a:rPr lang="de-AT" dirty="0" smtClean="0">
                <a:sym typeface="Symbol"/>
              </a:rPr>
              <a:t>:</a:t>
            </a:r>
            <a:r>
              <a:rPr lang="de-AT" b="0" dirty="0" smtClean="0">
                <a:sym typeface="Symbol"/>
              </a:rPr>
              <a:t> für jedes Fahrzeug bilde die optimale TSP Tour </a:t>
            </a:r>
          </a:p>
          <a:p>
            <a:pPr lvl="1">
              <a:lnSpc>
                <a:spcPct val="100000"/>
              </a:lnSpc>
            </a:pPr>
            <a:endParaRPr lang="de-AT" b="0" dirty="0" smtClean="0">
              <a:sym typeface="Symbol"/>
            </a:endParaRPr>
          </a:p>
          <a:p>
            <a:r>
              <a:rPr lang="de-AT" b="0" dirty="0" smtClean="0">
                <a:sym typeface="Symbol"/>
              </a:rPr>
              <a:t>TSP mit tausenden Knoten exakt lösbar (größtes exakt gelöste TSP fast 100.000 </a:t>
            </a:r>
            <a:r>
              <a:rPr lang="de-AT" b="0" dirty="0">
                <a:sym typeface="Symbol"/>
              </a:rPr>
              <a:t>Knoten):</a:t>
            </a:r>
            <a:br>
              <a:rPr lang="de-AT" b="0" dirty="0">
                <a:sym typeface="Symbol"/>
              </a:rPr>
            </a:br>
            <a:r>
              <a:rPr lang="de-AT" b="0" dirty="0">
                <a:sym typeface="Symbol"/>
              </a:rPr>
              <a:t>http://www.math.uwaterloo.ca/tsp/optimal/</a:t>
            </a:r>
            <a:endParaRPr lang="de-AT" b="0" dirty="0" smtClean="0">
              <a:sym typeface="Symbol"/>
            </a:endParaRPr>
          </a:p>
          <a:p>
            <a:endParaRPr lang="de-AT" b="0" dirty="0" smtClean="0">
              <a:sym typeface="Symbol"/>
            </a:endParaRPr>
          </a:p>
          <a:p>
            <a:r>
              <a:rPr lang="de-AT" b="0" dirty="0" smtClean="0">
                <a:sym typeface="Symbol"/>
              </a:rPr>
              <a:t>VRPs können maximal mit ein paar Dutzend Knoten exakt gelöst werden  viel schwieriger als TSP </a:t>
            </a:r>
            <a:r>
              <a:rPr lang="de-AT" b="0" dirty="0">
                <a:sym typeface="Symbol"/>
              </a:rPr>
              <a:t> </a:t>
            </a:r>
            <a:r>
              <a:rPr lang="de-AT" dirty="0" smtClean="0">
                <a:sym typeface="Symbol"/>
              </a:rPr>
              <a:t>Heuristiken</a:t>
            </a:r>
            <a:r>
              <a:rPr lang="de-AT" b="0" dirty="0" smtClean="0">
                <a:sym typeface="Symbol"/>
              </a:rPr>
              <a:t> wichtig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Vehicle</a:t>
            </a:r>
            <a:r>
              <a:rPr lang="de-AT" dirty="0" smtClean="0"/>
              <a:t> </a:t>
            </a:r>
            <a:r>
              <a:rPr lang="de-AT" dirty="0"/>
              <a:t>Routing Problem (VRP</a:t>
            </a:r>
            <a:r>
              <a:rPr lang="de-AT" dirty="0" smtClean="0"/>
              <a:t>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3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Basis ist meist MIP Formulierung wie für das TSP</a:t>
            </a:r>
          </a:p>
          <a:p>
            <a:r>
              <a:rPr lang="de-AT" dirty="0" smtClean="0"/>
              <a:t>2 Varianten</a:t>
            </a:r>
          </a:p>
          <a:p>
            <a:pPr lvl="1"/>
            <a:r>
              <a:rPr lang="de-AT" b="1" dirty="0" smtClean="0"/>
              <a:t>3-Index</a:t>
            </a:r>
            <a:r>
              <a:rPr lang="de-AT" dirty="0" smtClean="0"/>
              <a:t> Formulierung: die Variablen </a:t>
            </a:r>
            <a:r>
              <a:rPr lang="de-AT" dirty="0" err="1" smtClean="0"/>
              <a:t>x</a:t>
            </a:r>
            <a:r>
              <a:rPr lang="de-AT" baseline="-25000" dirty="0" err="1" smtClean="0"/>
              <a:t>ij</a:t>
            </a:r>
            <a:r>
              <a:rPr lang="de-AT" dirty="0" smtClean="0"/>
              <a:t> des TSP erhalten noch ein </a:t>
            </a:r>
            <a:r>
              <a:rPr lang="de-AT" b="1" dirty="0" smtClean="0"/>
              <a:t>Superskript k </a:t>
            </a:r>
            <a:r>
              <a:rPr lang="de-AT" dirty="0" smtClean="0"/>
              <a:t>für die Fahrzeugnummer dazu:</a:t>
            </a:r>
            <a:br>
              <a:rPr lang="de-AT" dirty="0" smtClean="0"/>
            </a:br>
            <a:r>
              <a:rPr lang="de-AT" dirty="0" err="1" smtClean="0"/>
              <a:t>x</a:t>
            </a:r>
            <a:r>
              <a:rPr lang="de-AT" baseline="-25000" dirty="0" err="1" smtClean="0"/>
              <a:t>ij</a:t>
            </a:r>
            <a:r>
              <a:rPr lang="de-AT" b="1" baseline="30000" dirty="0" err="1" smtClean="0"/>
              <a:t>k</a:t>
            </a:r>
            <a:r>
              <a:rPr lang="de-AT" dirty="0" smtClean="0"/>
              <a:t> = 1 wenn </a:t>
            </a:r>
            <a:r>
              <a:rPr lang="de-AT" b="1" dirty="0" smtClean="0"/>
              <a:t>Fahrzeug k</a:t>
            </a:r>
            <a:r>
              <a:rPr lang="de-AT" dirty="0" smtClean="0"/>
              <a:t> direkt v</a:t>
            </a:r>
            <a:r>
              <a:rPr lang="de-AT" dirty="0"/>
              <a:t>on i nach j </a:t>
            </a:r>
            <a:r>
              <a:rPr lang="de-AT" dirty="0" smtClean="0"/>
              <a:t>fährt</a:t>
            </a:r>
            <a:br>
              <a:rPr lang="de-AT" dirty="0" smtClean="0"/>
            </a:br>
            <a:r>
              <a:rPr lang="de-AT" dirty="0" smtClean="0"/>
              <a:t>(einfacher zu verstehen,</a:t>
            </a:r>
            <a:r>
              <a:rPr lang="de-AT" dirty="0"/>
              <a:t> auf alle VRP Varianten anwendbar</a:t>
            </a:r>
            <a:r>
              <a:rPr lang="de-AT" dirty="0" smtClean="0"/>
              <a:t>)</a:t>
            </a:r>
          </a:p>
          <a:p>
            <a:pPr lvl="1"/>
            <a:r>
              <a:rPr lang="de-AT" b="1" dirty="0" smtClean="0"/>
              <a:t>2-Index</a:t>
            </a:r>
            <a:r>
              <a:rPr lang="de-AT" dirty="0" smtClean="0"/>
              <a:t> Formulierung (Fluss-Formulierung): </a:t>
            </a:r>
            <a:br>
              <a:rPr lang="de-AT" dirty="0" smtClean="0"/>
            </a:br>
            <a:r>
              <a:rPr lang="de-AT" dirty="0" smtClean="0"/>
              <a:t>die </a:t>
            </a:r>
            <a:r>
              <a:rPr lang="de-AT" dirty="0"/>
              <a:t>Variablen </a:t>
            </a:r>
            <a:r>
              <a:rPr lang="de-AT" b="1" dirty="0" err="1"/>
              <a:t>x</a:t>
            </a:r>
            <a:r>
              <a:rPr lang="de-AT" b="1" baseline="-25000" dirty="0" err="1"/>
              <a:t>ij</a:t>
            </a:r>
            <a:r>
              <a:rPr lang="de-AT" dirty="0"/>
              <a:t> des TSP </a:t>
            </a:r>
            <a:r>
              <a:rPr lang="de-AT" dirty="0" smtClean="0"/>
              <a:t>bleiben mit 2 Indices und geben die </a:t>
            </a:r>
            <a:r>
              <a:rPr lang="de-AT" dirty="0"/>
              <a:t>Anzahl </a:t>
            </a:r>
            <a:r>
              <a:rPr lang="de-AT" dirty="0" smtClean="0"/>
              <a:t>der Fahrzeug an, die die Kante </a:t>
            </a:r>
            <a:r>
              <a:rPr lang="de-AT" dirty="0" err="1" smtClean="0"/>
              <a:t>ij</a:t>
            </a:r>
            <a:r>
              <a:rPr lang="de-AT" dirty="0" smtClean="0"/>
              <a:t> benutzen</a:t>
            </a:r>
            <a:br>
              <a:rPr lang="de-AT" dirty="0" smtClean="0"/>
            </a:br>
            <a:r>
              <a:rPr lang="de-AT" dirty="0" smtClean="0"/>
              <a:t>(schwieriger zu verstehen, nicht auf alle VRP Varianten anwendbar, aber viel weniger Binärvariablen </a:t>
            </a:r>
            <a:r>
              <a:rPr lang="de-AT" dirty="0" smtClean="0">
                <a:sym typeface="Symbol"/>
              </a:rPr>
              <a:t> viel effizienter</a:t>
            </a:r>
            <a:r>
              <a:rPr lang="de-AT" dirty="0" smtClean="0"/>
              <a:t>)</a:t>
            </a:r>
            <a:endParaRPr lang="de-AT" dirty="0"/>
          </a:p>
          <a:p>
            <a:pPr lvl="1"/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4.2.1 Exakte Lösung </a:t>
            </a:r>
            <a:r>
              <a:rPr lang="de-AT" dirty="0" err="1" smtClean="0"/>
              <a:t>f.d</a:t>
            </a:r>
            <a:r>
              <a:rPr lang="de-AT" dirty="0" smtClean="0"/>
              <a:t>. VRP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25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 smtClean="0"/>
              <a:t>Startheuristik (Eröffnungsverfahren):</a:t>
            </a:r>
            <a:endParaRPr lang="de-AT" b="0" dirty="0"/>
          </a:p>
          <a:p>
            <a:pPr lvl="1"/>
            <a:r>
              <a:rPr lang="en-US" b="1" dirty="0"/>
              <a:t>Savings</a:t>
            </a:r>
            <a:r>
              <a:rPr lang="en-US" dirty="0"/>
              <a:t> </a:t>
            </a:r>
            <a:r>
              <a:rPr lang="en-US" dirty="0" err="1" smtClean="0"/>
              <a:t>Algorithmus</a:t>
            </a:r>
            <a:r>
              <a:rPr lang="en-US" dirty="0" smtClean="0"/>
              <a:t> von </a:t>
            </a:r>
            <a:r>
              <a:rPr lang="en-US" b="0" dirty="0" smtClean="0"/>
              <a:t>Clarke </a:t>
            </a:r>
            <a:r>
              <a:rPr lang="en-US" b="0" dirty="0"/>
              <a:t>and </a:t>
            </a:r>
            <a:r>
              <a:rPr lang="en-US" b="0" dirty="0" smtClean="0"/>
              <a:t>Wright</a:t>
            </a:r>
            <a:endParaRPr lang="en-US" b="0" dirty="0"/>
          </a:p>
          <a:p>
            <a:pPr lvl="1"/>
            <a:r>
              <a:rPr lang="en-US" b="0" dirty="0" err="1" smtClean="0"/>
              <a:t>Sequentielle</a:t>
            </a:r>
            <a:r>
              <a:rPr lang="en-US" b="0" dirty="0" smtClean="0"/>
              <a:t> </a:t>
            </a:r>
            <a:r>
              <a:rPr lang="en-US" b="1" dirty="0" smtClean="0"/>
              <a:t>Insertion</a:t>
            </a:r>
            <a:r>
              <a:rPr lang="en-US" b="0" dirty="0" smtClean="0"/>
              <a:t> </a:t>
            </a:r>
            <a:r>
              <a:rPr lang="en-US" b="0" dirty="0" err="1" smtClean="0"/>
              <a:t>Heuristiken</a:t>
            </a:r>
            <a:r>
              <a:rPr lang="en-US" b="0" dirty="0" smtClean="0"/>
              <a:t> </a:t>
            </a:r>
            <a:r>
              <a:rPr lang="en-US" dirty="0"/>
              <a:t>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smtClean="0"/>
              <a:t>TSP, </a:t>
            </a:r>
            <a:r>
              <a:rPr lang="en-US" dirty="0" err="1" smtClean="0"/>
              <a:t>ähnlich</a:t>
            </a:r>
            <a:r>
              <a:rPr lang="en-US" dirty="0" smtClean="0"/>
              <a:t> next fit):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wenn</a:t>
            </a:r>
            <a:r>
              <a:rPr lang="en-US" b="0" dirty="0" smtClean="0"/>
              <a:t> </a:t>
            </a:r>
            <a:r>
              <a:rPr lang="en-US" b="0" dirty="0" err="1" smtClean="0"/>
              <a:t>eine</a:t>
            </a:r>
            <a:r>
              <a:rPr lang="en-US" b="0" dirty="0" smtClean="0"/>
              <a:t> Tour </a:t>
            </a:r>
            <a:r>
              <a:rPr lang="en-US" b="0" dirty="0" err="1" smtClean="0"/>
              <a:t>nicht</a:t>
            </a:r>
            <a:r>
              <a:rPr lang="en-US" b="0" dirty="0" smtClean="0"/>
              <a:t> </a:t>
            </a:r>
            <a:r>
              <a:rPr lang="en-US" b="0" dirty="0" err="1" smtClean="0"/>
              <a:t>mehr</a:t>
            </a:r>
            <a:r>
              <a:rPr lang="en-US" b="0" dirty="0" smtClean="0"/>
              <a:t> </a:t>
            </a:r>
            <a:r>
              <a:rPr lang="en-US" b="0" dirty="0" err="1" smtClean="0"/>
              <a:t>erweitert</a:t>
            </a:r>
            <a:r>
              <a:rPr lang="en-US" b="0" dirty="0" smtClean="0"/>
              <a:t> </a:t>
            </a:r>
            <a:r>
              <a:rPr lang="en-US" b="0" dirty="0" err="1" smtClean="0"/>
              <a:t>werden</a:t>
            </a:r>
            <a:r>
              <a:rPr lang="en-US" b="0" dirty="0" smtClean="0"/>
              <a:t> </a:t>
            </a:r>
            <a:r>
              <a:rPr lang="en-US" b="0" dirty="0" err="1" smtClean="0"/>
              <a:t>kann</a:t>
            </a:r>
            <a:r>
              <a:rPr lang="en-US" b="0" dirty="0" smtClean="0"/>
              <a:t> </a:t>
            </a:r>
            <a:r>
              <a:rPr lang="en-US" b="0" dirty="0" smtClean="0">
                <a:sym typeface="Symbol"/>
              </a:rPr>
              <a:t> </a:t>
            </a:r>
            <a:r>
              <a:rPr lang="en-US" b="0" dirty="0" err="1" smtClean="0">
                <a:sym typeface="Symbol"/>
              </a:rPr>
              <a:t>neue</a:t>
            </a:r>
            <a:r>
              <a:rPr lang="en-US" b="0" dirty="0" smtClean="0">
                <a:sym typeface="Symbol"/>
              </a:rPr>
              <a:t> Tour</a:t>
            </a:r>
            <a:endParaRPr lang="en-US" b="0" dirty="0" smtClean="0"/>
          </a:p>
          <a:p>
            <a:pPr lvl="1"/>
            <a:r>
              <a:rPr lang="en-US" dirty="0" err="1" smtClean="0"/>
              <a:t>Parallele</a:t>
            </a:r>
            <a:r>
              <a:rPr lang="en-US" dirty="0" smtClean="0"/>
              <a:t> </a:t>
            </a:r>
            <a:r>
              <a:rPr lang="en-US" b="1" dirty="0" smtClean="0"/>
              <a:t>Insertion</a:t>
            </a:r>
            <a:r>
              <a:rPr lang="en-US" dirty="0" smtClean="0"/>
              <a:t> </a:t>
            </a:r>
            <a:r>
              <a:rPr lang="en-US" dirty="0" err="1" smtClean="0"/>
              <a:t>Heuristiken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gleichzeitig</a:t>
            </a:r>
            <a:r>
              <a:rPr lang="en-US" dirty="0" smtClean="0"/>
              <a:t>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Touren</a:t>
            </a:r>
            <a:r>
              <a:rPr lang="en-US" dirty="0" smtClean="0"/>
              <a:t> </a:t>
            </a:r>
            <a:r>
              <a:rPr lang="en-US" dirty="0" err="1" smtClean="0"/>
              <a:t>offen</a:t>
            </a:r>
            <a:r>
              <a:rPr lang="en-US" dirty="0" smtClean="0"/>
              <a:t>, </a:t>
            </a:r>
            <a:r>
              <a:rPr lang="en-US" dirty="0" err="1" smtClean="0"/>
              <a:t>Einfügen</a:t>
            </a:r>
            <a:r>
              <a:rPr lang="en-US" dirty="0" smtClean="0"/>
              <a:t> in </a:t>
            </a:r>
            <a:r>
              <a:rPr lang="en-US" dirty="0" err="1" smtClean="0"/>
              <a:t>beste</a:t>
            </a:r>
            <a:r>
              <a:rPr lang="en-US" dirty="0" smtClean="0"/>
              <a:t> Tour (best fit)</a:t>
            </a:r>
            <a:endParaRPr lang="en-US" dirty="0"/>
          </a:p>
          <a:p>
            <a:pPr lvl="1"/>
            <a:r>
              <a:rPr lang="en-US" b="1" dirty="0" smtClean="0"/>
              <a:t>Cluster </a:t>
            </a:r>
            <a:r>
              <a:rPr lang="en-US" b="1" dirty="0"/>
              <a:t>first route second </a:t>
            </a:r>
            <a:r>
              <a:rPr lang="en-US" b="0" dirty="0" err="1" smtClean="0"/>
              <a:t>Heuristiken</a:t>
            </a:r>
            <a:endParaRPr lang="en-US" b="0" dirty="0"/>
          </a:p>
          <a:p>
            <a:pPr lvl="1"/>
            <a:r>
              <a:rPr lang="en-US" b="1" dirty="0"/>
              <a:t>Route first cluster second </a:t>
            </a:r>
            <a:r>
              <a:rPr lang="en-US" dirty="0"/>
              <a:t>heuristics</a:t>
            </a:r>
            <a:endParaRPr lang="de-AT" dirty="0"/>
          </a:p>
          <a:p>
            <a:pPr lvl="1"/>
            <a:r>
              <a:rPr lang="de-AT" dirty="0" err="1" smtClean="0"/>
              <a:t>Sweep</a:t>
            </a:r>
            <a:r>
              <a:rPr lang="de-AT" dirty="0" smtClean="0"/>
              <a:t> Algorithmus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4.2.2 Heuristische Lösung von VRPs: </a:t>
            </a:r>
            <a:r>
              <a:rPr lang="de-AT" dirty="0" err="1" smtClean="0"/>
              <a:t>Startheuristiken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08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Startlösung: </a:t>
            </a:r>
            <a:r>
              <a:rPr lang="de-AT" b="0" dirty="0" smtClean="0"/>
              <a:t>alle Kunden werden von Pendeltouren besucht</a:t>
            </a:r>
          </a:p>
          <a:p>
            <a:endParaRPr lang="de-AT" b="0" dirty="0"/>
          </a:p>
          <a:p>
            <a:endParaRPr lang="de-AT" b="0" dirty="0" smtClean="0"/>
          </a:p>
          <a:p>
            <a:endParaRPr lang="de-AT" b="0" dirty="0"/>
          </a:p>
          <a:p>
            <a:endParaRPr lang="de-AT" b="0" dirty="0" smtClean="0"/>
          </a:p>
          <a:p>
            <a:endParaRPr lang="de-AT" b="0" dirty="0" smtClean="0"/>
          </a:p>
          <a:p>
            <a:endParaRPr lang="de-AT" b="0" dirty="0"/>
          </a:p>
          <a:p>
            <a:endParaRPr lang="de-AT" b="0" dirty="0" smtClean="0"/>
          </a:p>
          <a:p>
            <a:r>
              <a:rPr lang="de-AT" b="0" dirty="0" smtClean="0"/>
              <a:t>Man berechnet </a:t>
            </a:r>
            <a:r>
              <a:rPr lang="de-AT" dirty="0" err="1" smtClean="0"/>
              <a:t>Savings</a:t>
            </a:r>
            <a:r>
              <a:rPr lang="de-AT" dirty="0" smtClean="0"/>
              <a:t> </a:t>
            </a:r>
            <a:r>
              <a:rPr lang="de-AT" dirty="0" err="1" smtClean="0"/>
              <a:t>s</a:t>
            </a:r>
            <a:r>
              <a:rPr lang="de-AT" baseline="-25000" dirty="0" err="1" smtClean="0"/>
              <a:t>ij</a:t>
            </a:r>
            <a:r>
              <a:rPr lang="de-AT" dirty="0" smtClean="0"/>
              <a:t> = c</a:t>
            </a:r>
            <a:r>
              <a:rPr lang="de-AT" baseline="-25000" dirty="0" smtClean="0"/>
              <a:t>i0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dirty="0" smtClean="0"/>
              <a:t>c</a:t>
            </a:r>
            <a:r>
              <a:rPr lang="de-AT" baseline="-25000" dirty="0" smtClean="0"/>
              <a:t>0j</a:t>
            </a:r>
            <a:r>
              <a:rPr lang="de-AT" b="0" dirty="0" smtClean="0"/>
              <a:t> - </a:t>
            </a:r>
            <a:r>
              <a:rPr lang="de-AT" dirty="0" err="1" smtClean="0"/>
              <a:t>c</a:t>
            </a:r>
            <a:r>
              <a:rPr lang="de-AT" baseline="-25000" dirty="0" err="1" smtClean="0"/>
              <a:t>ij</a:t>
            </a:r>
            <a:r>
              <a:rPr lang="de-AT" b="0" dirty="0" smtClean="0"/>
              <a:t>  die entstehen, wenn 2 Touren 0-…-i-0 und 0-j-…-0 zusammengelegt werden zu </a:t>
            </a:r>
            <a:r>
              <a:rPr lang="de-AT" dirty="0"/>
              <a:t>0-…-</a:t>
            </a:r>
            <a:r>
              <a:rPr lang="de-AT" dirty="0" smtClean="0"/>
              <a:t>i - j-</a:t>
            </a:r>
            <a:r>
              <a:rPr lang="de-AT" dirty="0"/>
              <a:t>…-0 </a:t>
            </a:r>
            <a:endParaRPr lang="de-AT" dirty="0" smtClean="0"/>
          </a:p>
          <a:p>
            <a:r>
              <a:rPr lang="de-AT" dirty="0" smtClean="0"/>
              <a:t>Führe alle zulässigen solchen Zusammenlegungen durch, beginnend mit den größten </a:t>
            </a:r>
            <a:r>
              <a:rPr lang="de-AT" dirty="0" err="1" smtClean="0"/>
              <a:t>Savingswerten</a:t>
            </a:r>
            <a:r>
              <a:rPr lang="de-AT" dirty="0" smtClean="0"/>
              <a:t> </a:t>
            </a:r>
            <a:r>
              <a:rPr lang="de-AT" dirty="0" err="1"/>
              <a:t>s</a:t>
            </a:r>
            <a:r>
              <a:rPr lang="de-AT" baseline="-25000" dirty="0" err="1"/>
              <a:t>ij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4.2.2.1 Savings </a:t>
            </a:r>
            <a:r>
              <a:rPr lang="en-US" dirty="0" err="1"/>
              <a:t>Algorithmus</a:t>
            </a:r>
            <a:r>
              <a:rPr lang="en-US" dirty="0"/>
              <a:t> von Clarke and Wright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2226564" cy="24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244852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r>
              <a:rPr lang="de-AT" dirty="0" smtClean="0"/>
              <a:t>s</a:t>
            </a:r>
            <a:r>
              <a:rPr lang="de-AT" baseline="-25000" dirty="0" smtClean="0"/>
              <a:t>12</a:t>
            </a:r>
            <a:r>
              <a:rPr lang="de-AT" dirty="0" smtClean="0"/>
              <a:t> </a:t>
            </a:r>
            <a:r>
              <a:rPr lang="de-AT" b="0" dirty="0"/>
              <a:t>= </a:t>
            </a:r>
            <a:r>
              <a:rPr lang="de-AT" b="0" dirty="0" smtClean="0"/>
              <a:t>c</a:t>
            </a:r>
            <a:r>
              <a:rPr lang="de-AT" b="0" baseline="-25000" dirty="0" smtClean="0"/>
              <a:t>10</a:t>
            </a:r>
            <a:r>
              <a:rPr lang="de-AT" b="0" dirty="0" smtClean="0"/>
              <a:t> </a:t>
            </a:r>
            <a:r>
              <a:rPr lang="de-AT" b="0" dirty="0"/>
              <a:t>+ </a:t>
            </a:r>
            <a:r>
              <a:rPr lang="de-AT" b="0" dirty="0" smtClean="0"/>
              <a:t>c</a:t>
            </a:r>
            <a:r>
              <a:rPr lang="de-AT" b="0" baseline="-25000" dirty="0" smtClean="0"/>
              <a:t>02 </a:t>
            </a:r>
            <a:r>
              <a:rPr lang="de-AT" b="0" dirty="0" smtClean="0"/>
              <a:t>- c</a:t>
            </a:r>
            <a:r>
              <a:rPr lang="de-AT" b="0" baseline="-25000" dirty="0" smtClean="0"/>
              <a:t>12 </a:t>
            </a:r>
            <a:r>
              <a:rPr lang="de-AT" b="0" dirty="0"/>
              <a:t>= </a:t>
            </a:r>
            <a:r>
              <a:rPr lang="de-AT" b="0" dirty="0" smtClean="0"/>
              <a:t>4,5 </a:t>
            </a:r>
            <a:r>
              <a:rPr lang="de-AT" b="0" dirty="0"/>
              <a:t>+ </a:t>
            </a:r>
            <a:r>
              <a:rPr lang="de-AT" b="0" dirty="0" smtClean="0"/>
              <a:t>3,6</a:t>
            </a:r>
            <a:r>
              <a:rPr lang="de-AT" b="0" baseline="-25000" dirty="0" smtClean="0"/>
              <a:t> </a:t>
            </a:r>
            <a:r>
              <a:rPr lang="de-AT" b="0" dirty="0" smtClean="0"/>
              <a:t>- 2,2 = </a:t>
            </a:r>
            <a:r>
              <a:rPr lang="de-AT" dirty="0" smtClean="0"/>
              <a:t>5,9 </a:t>
            </a:r>
            <a:r>
              <a:rPr lang="de-AT" b="0" dirty="0" smtClean="0"/>
              <a:t>(bzw. 5,8 durch Rundungsfehler)</a:t>
            </a:r>
            <a:endParaRPr lang="de-AT" b="0" dirty="0"/>
          </a:p>
          <a:p>
            <a:r>
              <a:rPr lang="de-AT" dirty="0" smtClean="0"/>
              <a:t>S</a:t>
            </a:r>
            <a:r>
              <a:rPr lang="de-AT" baseline="-25000" dirty="0" smtClean="0"/>
              <a:t>13 </a:t>
            </a:r>
            <a:r>
              <a:rPr lang="de-AT" b="0" dirty="0"/>
              <a:t>= c</a:t>
            </a:r>
            <a:r>
              <a:rPr lang="de-AT" b="0" baseline="-25000" dirty="0"/>
              <a:t>10</a:t>
            </a:r>
            <a:r>
              <a:rPr lang="de-AT" b="0" dirty="0"/>
              <a:t> + </a:t>
            </a:r>
            <a:r>
              <a:rPr lang="de-AT" b="0" dirty="0" smtClean="0"/>
              <a:t>c</a:t>
            </a:r>
            <a:r>
              <a:rPr lang="de-AT" b="0" baseline="-25000" dirty="0" smtClean="0"/>
              <a:t>03 </a:t>
            </a:r>
            <a:r>
              <a:rPr lang="de-AT" b="0" dirty="0"/>
              <a:t>- </a:t>
            </a:r>
            <a:r>
              <a:rPr lang="de-AT" b="0" dirty="0" smtClean="0"/>
              <a:t>c</a:t>
            </a:r>
            <a:r>
              <a:rPr lang="de-AT" b="0" baseline="-25000" dirty="0" smtClean="0"/>
              <a:t>13 </a:t>
            </a:r>
            <a:r>
              <a:rPr lang="de-AT" b="0" dirty="0" smtClean="0"/>
              <a:t>= 4,5 </a:t>
            </a:r>
            <a:r>
              <a:rPr lang="de-AT" b="0" dirty="0"/>
              <a:t>+ </a:t>
            </a:r>
            <a:r>
              <a:rPr lang="de-AT" b="0" dirty="0" smtClean="0"/>
              <a:t>5,1</a:t>
            </a:r>
            <a:r>
              <a:rPr lang="de-AT" b="0" baseline="-25000" dirty="0" smtClean="0"/>
              <a:t> </a:t>
            </a:r>
            <a:r>
              <a:rPr lang="de-AT" b="0" dirty="0"/>
              <a:t>- </a:t>
            </a:r>
            <a:r>
              <a:rPr lang="de-AT" b="0" dirty="0" smtClean="0"/>
              <a:t>4,2 </a:t>
            </a:r>
            <a:r>
              <a:rPr lang="de-AT" b="0" dirty="0"/>
              <a:t>= </a:t>
            </a:r>
            <a:r>
              <a:rPr lang="de-AT" dirty="0" smtClean="0"/>
              <a:t>5,4 </a:t>
            </a:r>
            <a:r>
              <a:rPr lang="de-AT" b="0" dirty="0"/>
              <a:t>(bzw. </a:t>
            </a:r>
            <a:r>
              <a:rPr lang="de-AT" b="0" dirty="0" smtClean="0"/>
              <a:t>5,3 </a:t>
            </a:r>
            <a:r>
              <a:rPr lang="de-AT" b="0" dirty="0"/>
              <a:t>durch Rundungsfehler</a:t>
            </a:r>
            <a:r>
              <a:rPr lang="de-AT" b="0" dirty="0" smtClean="0"/>
              <a:t>)</a:t>
            </a:r>
          </a:p>
          <a:p>
            <a:pPr lvl="8"/>
            <a:r>
              <a:rPr lang="de-AT" dirty="0"/>
              <a:t> </a:t>
            </a:r>
            <a:r>
              <a:rPr lang="de-AT" dirty="0" smtClean="0"/>
              <a:t>                                                           </a:t>
            </a:r>
            <a:r>
              <a:rPr lang="de-AT" dirty="0" err="1" smtClean="0"/>
              <a:t>usw</a:t>
            </a:r>
            <a:r>
              <a:rPr lang="de-AT" dirty="0" smtClean="0"/>
              <a:t>…</a:t>
            </a:r>
            <a:endParaRPr lang="de-AT" b="0" dirty="0"/>
          </a:p>
          <a:p>
            <a:pPr lvl="8"/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Berechnung der </a:t>
            </a:r>
            <a:r>
              <a:rPr lang="de-AT" dirty="0" err="1" smtClean="0"/>
              <a:t>Savingswerte</a:t>
            </a:r>
            <a:r>
              <a:rPr lang="de-AT" dirty="0" smtClean="0"/>
              <a:t> </a:t>
            </a:r>
            <a:r>
              <a:rPr lang="de-AT" dirty="0" err="1" smtClean="0"/>
              <a:t>s</a:t>
            </a:r>
            <a:r>
              <a:rPr lang="de-AT" baseline="-25000" dirty="0" err="1" smtClean="0"/>
              <a:t>ij</a:t>
            </a:r>
            <a:endParaRPr lang="de-A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2" y="2742812"/>
            <a:ext cx="6686550" cy="403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327733" y="2060848"/>
            <a:ext cx="4521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755576" y="3429000"/>
            <a:ext cx="4521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923927" y="2060848"/>
            <a:ext cx="36004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835696" y="3141856"/>
            <a:ext cx="4521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355976" y="2069376"/>
            <a:ext cx="4521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816264" y="3425840"/>
            <a:ext cx="4521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s</a:t>
            </a:r>
            <a:r>
              <a:rPr lang="de-AT" baseline="-25000" dirty="0" err="1" smtClean="0"/>
              <a:t>ij</a:t>
            </a:r>
            <a:r>
              <a:rPr lang="de-AT" baseline="-25000" dirty="0" smtClean="0"/>
              <a:t> </a:t>
            </a:r>
            <a:r>
              <a:rPr lang="de-AT" dirty="0" smtClean="0"/>
              <a:t>groß, wenn i und j weit weg vom Depot und i nahe j</a:t>
            </a:r>
            <a:endParaRPr lang="de-AT" dirty="0"/>
          </a:p>
          <a:p>
            <a:r>
              <a:rPr lang="de-AT" dirty="0" smtClean="0">
                <a:solidFill>
                  <a:srgbClr val="FF0000"/>
                </a:solidFill>
              </a:rPr>
              <a:t>Z.B. i=9, j=10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Ergibt Tabelle der </a:t>
            </a:r>
            <a:r>
              <a:rPr lang="de-AT" dirty="0" err="1"/>
              <a:t>Savingswerte</a:t>
            </a:r>
            <a:r>
              <a:rPr lang="de-AT" dirty="0"/>
              <a:t> </a:t>
            </a:r>
            <a:r>
              <a:rPr lang="de-AT" dirty="0" err="1"/>
              <a:t>s</a:t>
            </a:r>
            <a:r>
              <a:rPr lang="de-AT" baseline="-25000" dirty="0" err="1"/>
              <a:t>ij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6000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5328592" y="450912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4824536" y="479715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64" y="2310599"/>
            <a:ext cx="2845236" cy="30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8316416" y="4941167"/>
            <a:ext cx="504056" cy="440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8580196" y="4068457"/>
            <a:ext cx="504056" cy="440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26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Anwendungen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Maschinenbelegung</a:t>
            </a:r>
          </a:p>
          <a:p>
            <a:pPr lvl="1"/>
            <a:r>
              <a:rPr lang="de-AT" dirty="0" smtClean="0"/>
              <a:t>reihenfolgeabhängige Umrüstvorgänge (Reinigen bei Farben)</a:t>
            </a:r>
          </a:p>
          <a:p>
            <a:pPr lvl="1"/>
            <a:r>
              <a:rPr lang="de-AT" dirty="0" smtClean="0"/>
              <a:t>Produkte entsprechen den Städten</a:t>
            </a:r>
          </a:p>
          <a:p>
            <a:pPr lvl="1"/>
            <a:r>
              <a:rPr lang="de-AT" dirty="0" smtClean="0"/>
              <a:t>Rüstkosten / -zeiten anstelle von Reisezeiten / Distanzen</a:t>
            </a:r>
          </a:p>
          <a:p>
            <a:pPr lvl="1"/>
            <a:r>
              <a:rPr lang="de-AT" dirty="0" smtClean="0"/>
              <a:t>gesucht: optimale Reihenfolge der herzustellenden Produkte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Kapazität C = 4, Kundennachfragen d</a:t>
            </a:r>
            <a:r>
              <a:rPr lang="de-AT" baseline="-25000" dirty="0" smtClean="0"/>
              <a:t>i</a:t>
            </a:r>
            <a:r>
              <a:rPr lang="de-AT" dirty="0" smtClean="0"/>
              <a:t> wie angegeben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Durchführung der größten zulässigen </a:t>
            </a:r>
            <a:r>
              <a:rPr lang="de-AT" dirty="0" err="1" smtClean="0"/>
              <a:t>Savings</a:t>
            </a:r>
            <a:r>
              <a:rPr lang="de-AT" dirty="0" smtClean="0"/>
              <a:t> (1. Iteration)</a:t>
            </a:r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" y="2420888"/>
            <a:ext cx="9010650" cy="417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 flipH="1">
            <a:off x="8748464" y="2852936"/>
            <a:ext cx="1" cy="266429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571998" y="4725144"/>
            <a:ext cx="443951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8246982" y="4941168"/>
            <a:ext cx="26305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87624" y="1124744"/>
            <a:ext cx="7751883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Da nun klar ist, wohin man von 9 weiterfährt und von wo man kommt, wenn man Kunden 10 erreicht, können </a:t>
            </a:r>
            <a:r>
              <a:rPr lang="de-AT" dirty="0"/>
              <a:t>Z</a:t>
            </a:r>
            <a:r>
              <a:rPr lang="de-AT" dirty="0" smtClean="0"/>
              <a:t>eile 9 und Spalte 10 gestrichen  werden. </a:t>
            </a:r>
          </a:p>
          <a:p>
            <a:r>
              <a:rPr lang="de-AT" dirty="0" smtClean="0"/>
              <a:t>Ebenso kann man die umgekehrte Kante 10-9 verbieten (Kurzzyklus)</a:t>
            </a:r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8454104" y="458112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4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Kapazität C = 4, Kundennachfragen d</a:t>
            </a:r>
            <a:r>
              <a:rPr lang="de-AT" baseline="-25000" dirty="0"/>
              <a:t>i</a:t>
            </a:r>
            <a:r>
              <a:rPr lang="de-AT" dirty="0"/>
              <a:t> wie angegeben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der größten zulässigen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smtClean="0"/>
              <a:t>(2. </a:t>
            </a:r>
            <a:r>
              <a:rPr lang="de-AT" dirty="0"/>
              <a:t>Iteration)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" y="2402116"/>
            <a:ext cx="8851392" cy="426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 flipH="1">
            <a:off x="8748464" y="2852936"/>
            <a:ext cx="1" cy="266429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1998" y="4725144"/>
            <a:ext cx="443951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8246982" y="4941168"/>
            <a:ext cx="26305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785209" y="4812704"/>
            <a:ext cx="504056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 Verbindung 12"/>
          <p:cNvCxnSpPr/>
          <p:nvPr/>
        </p:nvCxnSpPr>
        <p:spPr>
          <a:xfrm>
            <a:off x="8172400" y="3573016"/>
            <a:ext cx="33763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571998" y="4956720"/>
            <a:ext cx="4439515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6037238" y="2852936"/>
            <a:ext cx="1" cy="266429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3707904" y="4149081"/>
            <a:ext cx="0" cy="700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187624" y="1124744"/>
            <a:ext cx="7751883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Die Tour 0-9-10-3-0 ist nun voll, das die eingeladenen Bedarfsmengen 1+2+1= 4 sind, und die Kapazität des Fahrzeugs auch c = 4 ist. </a:t>
            </a:r>
            <a:br>
              <a:rPr lang="de-AT" dirty="0" smtClean="0"/>
            </a:br>
            <a:r>
              <a:rPr lang="de-AT" dirty="0" smtClean="0"/>
              <a:t>Es können also keine Kunden mehr in diese Tour eingefügt werden.</a:t>
            </a:r>
          </a:p>
          <a:p>
            <a:r>
              <a:rPr lang="de-AT" dirty="0" smtClean="0">
                <a:solidFill>
                  <a:srgbClr val="00B050"/>
                </a:solidFill>
              </a:rPr>
              <a:t>Daher können alle Zeilen und Spalten 3, 9, und 10 gestrichen werden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>
          <a:xfrm>
            <a:off x="4528778" y="3573016"/>
            <a:ext cx="4439515" cy="0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8339604" y="2887613"/>
            <a:ext cx="1" cy="2664296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454104" y="458112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5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Kapazität C = 4, Kundennachfragen d</a:t>
            </a:r>
            <a:r>
              <a:rPr lang="de-AT" baseline="-25000" dirty="0"/>
              <a:t>i</a:t>
            </a:r>
            <a:r>
              <a:rPr lang="de-AT" dirty="0"/>
              <a:t> wie angegeben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der größten zulässigen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smtClean="0"/>
              <a:t>(3. </a:t>
            </a:r>
            <a:r>
              <a:rPr lang="de-AT" dirty="0"/>
              <a:t>Iteration)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7461"/>
            <a:ext cx="8700516" cy="42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 flipH="1">
            <a:off x="8793687" y="2887613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17221" y="4759821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8292205" y="4975845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830432" y="4847381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8"/>
          <p:cNvCxnSpPr/>
          <p:nvPr/>
        </p:nvCxnSpPr>
        <p:spPr>
          <a:xfrm>
            <a:off x="8217623" y="3607693"/>
            <a:ext cx="337633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17221" y="4991397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6082461" y="2887613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74001" y="3607693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8384827" y="2922290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8499327" y="4615805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508104" y="3068960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5761888" y="2905894"/>
            <a:ext cx="1" cy="266429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74001" y="3213645"/>
            <a:ext cx="443951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45053" y="3429000"/>
            <a:ext cx="263051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Kapazität C = 4, Kundennachfragen d</a:t>
            </a:r>
            <a:r>
              <a:rPr lang="de-AT" baseline="-25000" dirty="0"/>
              <a:t>i</a:t>
            </a:r>
            <a:r>
              <a:rPr lang="de-AT" dirty="0"/>
              <a:t> wie angegeben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der größten zulässigen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smtClean="0"/>
              <a:t>(4. </a:t>
            </a:r>
            <a:r>
              <a:rPr lang="de-AT" dirty="0"/>
              <a:t>Iteration)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641842" cy="42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 flipH="1">
            <a:off x="8760306" y="2928292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83840" y="4800500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8258824" y="5016524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97051" y="4888060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8"/>
          <p:cNvCxnSpPr/>
          <p:nvPr/>
        </p:nvCxnSpPr>
        <p:spPr>
          <a:xfrm>
            <a:off x="8184242" y="3648372"/>
            <a:ext cx="337633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83840" y="5032076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6049080" y="2928292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40620" y="3648372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8351446" y="2962969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8465946" y="4656484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4723" y="3109639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5728507" y="2946573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40620" y="3254324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11672" y="3469679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49813" y="3718978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6876256" y="2928292"/>
            <a:ext cx="1" cy="266429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25855" y="3869701"/>
            <a:ext cx="443951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350050" y="4079018"/>
            <a:ext cx="263051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Kapazität C = 4, Kundennachfragen d</a:t>
            </a:r>
            <a:r>
              <a:rPr lang="de-AT" baseline="-25000" dirty="0"/>
              <a:t>i</a:t>
            </a:r>
            <a:r>
              <a:rPr lang="de-AT" dirty="0"/>
              <a:t> wie angegeben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der größten zulässigen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smtClean="0"/>
              <a:t>(5. </a:t>
            </a:r>
            <a:r>
              <a:rPr lang="de-AT" dirty="0"/>
              <a:t>Iteration)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75370" cy="41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 flipH="1">
            <a:off x="8760306" y="2972394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83840" y="4844602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8258824" y="5060626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97051" y="4932162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8"/>
          <p:cNvCxnSpPr/>
          <p:nvPr/>
        </p:nvCxnSpPr>
        <p:spPr>
          <a:xfrm>
            <a:off x="8184242" y="3692474"/>
            <a:ext cx="337633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83840" y="5076178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6049080" y="2972394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40620" y="3692474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8351446" y="3007071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8465946" y="4700586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4723" y="3153741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5728507" y="2990675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40620" y="3298426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098869" y="3512837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49813" y="3763080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6876256" y="2972394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25855" y="3913803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286762" y="4078482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254352" y="4090403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7524325" y="2902271"/>
            <a:ext cx="1" cy="266429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540620" y="4241126"/>
            <a:ext cx="443951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7053869" y="4450443"/>
            <a:ext cx="263051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641842" cy="41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Kapazität C = 4, Kundennachfragen d</a:t>
            </a:r>
            <a:r>
              <a:rPr lang="de-AT" baseline="-25000" dirty="0"/>
              <a:t>i</a:t>
            </a:r>
            <a:r>
              <a:rPr lang="de-AT" dirty="0"/>
              <a:t> wie </a:t>
            </a:r>
            <a:r>
              <a:rPr lang="de-AT" dirty="0" smtClean="0"/>
              <a:t>angegeben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lvl="8"/>
            <a:r>
              <a:rPr lang="de-AT" b="1" dirty="0" smtClean="0"/>
              <a:t>Keine weiteren Zusammenlegungen möglich</a:t>
            </a:r>
            <a:endParaRPr lang="de-AT" b="1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der größten zulässigen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smtClean="0"/>
              <a:t>(6. </a:t>
            </a:r>
            <a:r>
              <a:rPr lang="de-AT" dirty="0"/>
              <a:t>Iteration)</a:t>
            </a:r>
          </a:p>
        </p:txBody>
      </p:sp>
      <p:cxnSp>
        <p:nvCxnSpPr>
          <p:cNvPr id="5" name="Gerade Verbindung 4"/>
          <p:cNvCxnSpPr/>
          <p:nvPr/>
        </p:nvCxnSpPr>
        <p:spPr>
          <a:xfrm flipH="1">
            <a:off x="8753738" y="2888417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577272" y="4760625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8252256" y="4976649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90483" y="4848185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8"/>
          <p:cNvCxnSpPr/>
          <p:nvPr/>
        </p:nvCxnSpPr>
        <p:spPr>
          <a:xfrm>
            <a:off x="8177674" y="3608497"/>
            <a:ext cx="337633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77272" y="4992201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6042512" y="2888417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534052" y="3608497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8344878" y="2923094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8459378" y="4616609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68155" y="3069764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5721939" y="2906698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34052" y="3214449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092301" y="3428860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43245" y="3679103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6869688" y="2888417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19287" y="3829826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280194" y="3994505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247784" y="4006426"/>
            <a:ext cx="504056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7517757" y="2818294"/>
            <a:ext cx="1" cy="26642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534052" y="4157149"/>
            <a:ext cx="443951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7047301" y="4366466"/>
            <a:ext cx="26305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916115" y="4402802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7191432" y="2888417"/>
            <a:ext cx="1" cy="266429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577272" y="4563625"/>
            <a:ext cx="443951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812360" y="4402802"/>
            <a:ext cx="263051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916832"/>
            <a:ext cx="7594600" cy="4319587"/>
          </a:xfrm>
        </p:spPr>
        <p:txBody>
          <a:bodyPr/>
          <a:lstStyle/>
          <a:p>
            <a:r>
              <a:rPr lang="de-AT" sz="1800" b="0" dirty="0" smtClean="0"/>
              <a:t>Alle Insertion verfahren für VRPs verwenden </a:t>
            </a:r>
            <a:r>
              <a:rPr lang="de-AT" sz="1800" dirty="0" err="1" smtClean="0"/>
              <a:t>cheapest</a:t>
            </a:r>
            <a:r>
              <a:rPr lang="de-AT" sz="1800" dirty="0" smtClean="0"/>
              <a:t> </a:t>
            </a:r>
            <a:r>
              <a:rPr lang="de-AT" sz="1800" dirty="0" err="1" smtClean="0"/>
              <a:t>insertion</a:t>
            </a:r>
            <a:r>
              <a:rPr lang="de-AT" sz="1800" dirty="0" smtClean="0"/>
              <a:t> </a:t>
            </a:r>
            <a:r>
              <a:rPr lang="de-AT" sz="1800" b="0" dirty="0" smtClean="0"/>
              <a:t>wie beim TSP. </a:t>
            </a:r>
            <a:r>
              <a:rPr lang="de-AT" sz="1800" b="0" dirty="0" smtClean="0"/>
              <a:t>Jeder Kunde wird also </a:t>
            </a:r>
            <a:r>
              <a:rPr lang="de-AT" sz="1800" dirty="0" smtClean="0"/>
              <a:t>IMMER</a:t>
            </a:r>
            <a:r>
              <a:rPr lang="de-AT" sz="1800" b="0" dirty="0" smtClean="0"/>
              <a:t> in der </a:t>
            </a:r>
            <a:r>
              <a:rPr lang="de-AT" sz="1800" dirty="0" smtClean="0"/>
              <a:t>günstigsten Position </a:t>
            </a:r>
            <a:r>
              <a:rPr lang="de-AT" sz="1800" b="0" dirty="0" smtClean="0"/>
              <a:t>eingefügt. </a:t>
            </a:r>
            <a:r>
              <a:rPr lang="de-AT" sz="1800" b="0" dirty="0" smtClean="0"/>
              <a:t>Man unterscheidet</a:t>
            </a:r>
            <a:endParaRPr lang="de-AT" sz="1800" b="0" dirty="0" smtClean="0"/>
          </a:p>
          <a:p>
            <a:r>
              <a:rPr lang="de-AT" sz="1800" u="sng" dirty="0" err="1" smtClean="0"/>
              <a:t>Sequential</a:t>
            </a:r>
            <a:r>
              <a:rPr lang="de-AT" sz="1800" dirty="0" smtClean="0"/>
              <a:t> </a:t>
            </a:r>
            <a:r>
              <a:rPr lang="de-AT" sz="1800" dirty="0" err="1" smtClean="0"/>
              <a:t>insertion</a:t>
            </a:r>
            <a:r>
              <a:rPr lang="de-AT" sz="1800" dirty="0" smtClean="0"/>
              <a:t> </a:t>
            </a:r>
            <a:r>
              <a:rPr lang="de-AT" sz="1800" dirty="0" err="1" smtClean="0"/>
              <a:t>algorithm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b="0" dirty="0" smtClean="0"/>
              <a:t>Dabei ist immer nur eine Tour geöffnet, in die solange Kunden eingefügt werden, bis kein Platz mehr ist. Erst dann wird eine neue </a:t>
            </a:r>
            <a:r>
              <a:rPr lang="de-AT" sz="1800" b="0" dirty="0"/>
              <a:t>Tour </a:t>
            </a:r>
            <a:r>
              <a:rPr lang="de-AT" sz="1800" b="0" dirty="0" smtClean="0"/>
              <a:t>eröffnet.</a:t>
            </a:r>
          </a:p>
          <a:p>
            <a:r>
              <a:rPr lang="de-AT" sz="1800" u="sng" dirty="0" smtClean="0"/>
              <a:t>Parallel </a:t>
            </a:r>
            <a:r>
              <a:rPr lang="de-AT" sz="1800" dirty="0" err="1"/>
              <a:t>insertion</a:t>
            </a:r>
            <a:r>
              <a:rPr lang="de-AT" sz="1800" dirty="0"/>
              <a:t>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b="0" dirty="0" smtClean="0"/>
              <a:t>Dabei sind immer mehrere/alle Touren </a:t>
            </a:r>
            <a:r>
              <a:rPr lang="de-AT" sz="1800" b="0" dirty="0"/>
              <a:t>geöffnet, </a:t>
            </a:r>
            <a:r>
              <a:rPr lang="de-AT" sz="1800" b="0" dirty="0" smtClean="0"/>
              <a:t>und </a:t>
            </a:r>
            <a:r>
              <a:rPr lang="de-AT" sz="1800" b="0" dirty="0"/>
              <a:t>e</a:t>
            </a:r>
            <a:r>
              <a:rPr lang="de-AT" sz="1800" b="0" dirty="0" smtClean="0"/>
              <a:t>s wird immer in die günstigste Route </a:t>
            </a:r>
            <a:r>
              <a:rPr lang="de-AT" sz="1800" b="0" dirty="0"/>
              <a:t>in der </a:t>
            </a:r>
            <a:r>
              <a:rPr lang="de-AT" sz="1800" dirty="0"/>
              <a:t>günstigsten Position </a:t>
            </a:r>
            <a:r>
              <a:rPr lang="de-AT" sz="1800" b="0" dirty="0"/>
              <a:t>eingefügt </a:t>
            </a:r>
          </a:p>
          <a:p>
            <a:pPr marL="0" indent="0">
              <a:buNone/>
            </a:pPr>
            <a:endParaRPr lang="de-AT" sz="1800" b="0" dirty="0" smtClean="0"/>
          </a:p>
          <a:p>
            <a:pPr marL="0" indent="0">
              <a:buNone/>
            </a:pPr>
            <a:r>
              <a:rPr lang="de-AT" sz="1800" b="0" dirty="0" smtClean="0"/>
              <a:t>Bei beiden Verfahren hat man wiederum 2 Möglichkeiten bezüglich der Reihenfolge der Kunden:</a:t>
            </a:r>
          </a:p>
          <a:p>
            <a:r>
              <a:rPr lang="de-AT" sz="1800" b="0" dirty="0" smtClean="0"/>
              <a:t>Man fügt in vorgegebener (z.B. zufälliger) Reihenfolge ein</a:t>
            </a:r>
          </a:p>
          <a:p>
            <a:r>
              <a:rPr lang="de-AT" sz="1800" b="0" dirty="0" smtClean="0"/>
              <a:t>Man fügt immer jenen mit den geringsten </a:t>
            </a:r>
            <a:r>
              <a:rPr lang="de-AT" sz="1800" b="0" dirty="0" err="1" smtClean="0"/>
              <a:t>Einfügekosten</a:t>
            </a:r>
            <a:r>
              <a:rPr lang="de-AT" sz="1800" b="0" dirty="0" smtClean="0"/>
              <a:t> ein </a:t>
            </a:r>
            <a:br>
              <a:rPr lang="de-AT" sz="1800" b="0" dirty="0" smtClean="0"/>
            </a:br>
            <a:r>
              <a:rPr lang="de-AT" sz="1800" b="0" dirty="0" smtClean="0"/>
              <a:t>(</a:t>
            </a:r>
            <a:r>
              <a:rPr lang="de-AT" sz="1800" b="0" dirty="0" err="1" smtClean="0"/>
              <a:t>Nearest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insertion</a:t>
            </a:r>
            <a:r>
              <a:rPr lang="de-AT" sz="1800" b="0" dirty="0" smtClean="0"/>
              <a:t>)</a:t>
            </a:r>
            <a:endParaRPr lang="de-AT" sz="1800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4.2.2.3 Insertion </a:t>
            </a:r>
            <a:r>
              <a:rPr lang="en-US" dirty="0" err="1" smtClean="0"/>
              <a:t>Verfahren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7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87624" y="1988840"/>
            <a:ext cx="7594600" cy="4319587"/>
          </a:xfrm>
        </p:spPr>
        <p:txBody>
          <a:bodyPr/>
          <a:lstStyle/>
          <a:p>
            <a:endParaRPr lang="de-AT" b="0" dirty="0" smtClean="0"/>
          </a:p>
          <a:p>
            <a:pPr marL="457200" indent="-457200">
              <a:buFont typeface="+mj-lt"/>
              <a:buAutoNum type="arabicPeriod"/>
            </a:pPr>
            <a:r>
              <a:rPr lang="de-AT" b="0" dirty="0" smtClean="0"/>
              <a:t>Öffne </a:t>
            </a:r>
            <a:r>
              <a:rPr lang="de-AT" b="0" dirty="0" smtClean="0"/>
              <a:t>eine neue Route mit einem einzigen Kunden (</a:t>
            </a:r>
            <a:r>
              <a:rPr lang="de-AT" b="0" dirty="0" err="1" smtClean="0"/>
              <a:t>seed</a:t>
            </a:r>
            <a:r>
              <a:rPr lang="de-AT" b="0" dirty="0" smtClean="0"/>
              <a:t> </a:t>
            </a:r>
            <a:r>
              <a:rPr lang="de-AT" b="0" dirty="0" err="1" smtClean="0"/>
              <a:t>customer</a:t>
            </a:r>
            <a:r>
              <a:rPr lang="de-AT" b="0" dirty="0" smtClean="0"/>
              <a:t>) nach einem gewissen Kriterium 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(</a:t>
            </a:r>
            <a:r>
              <a:rPr lang="de-AT" b="0" dirty="0" smtClean="0"/>
              <a:t>nächste zum Depot, </a:t>
            </a:r>
            <a:r>
              <a:rPr lang="de-AT" dirty="0" smtClean="0"/>
              <a:t>entfernteste </a:t>
            </a:r>
            <a:r>
              <a:rPr lang="de-AT" dirty="0" smtClean="0"/>
              <a:t>vom Depot</a:t>
            </a:r>
            <a:r>
              <a:rPr lang="de-AT" b="0" dirty="0" smtClean="0"/>
              <a:t>, oder zufällig)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Füge</a:t>
            </a:r>
            <a:r>
              <a:rPr lang="en-US" b="0" dirty="0" smtClean="0"/>
              <a:t> in </a:t>
            </a:r>
            <a:r>
              <a:rPr lang="en-US" b="0" dirty="0" err="1" smtClean="0"/>
              <a:t>diese</a:t>
            </a:r>
            <a:r>
              <a:rPr lang="en-US" b="0" dirty="0" smtClean="0"/>
              <a:t> </a:t>
            </a:r>
            <a:r>
              <a:rPr lang="en-US" b="0" dirty="0" err="1" smtClean="0"/>
              <a:t>neue</a:t>
            </a:r>
            <a:r>
              <a:rPr lang="en-US" b="0" dirty="0" smtClean="0"/>
              <a:t> Route der </a:t>
            </a:r>
            <a:r>
              <a:rPr lang="en-US" b="0" dirty="0" err="1" smtClean="0"/>
              <a:t>Reihe</a:t>
            </a:r>
            <a:r>
              <a:rPr lang="en-US" b="0" dirty="0" smtClean="0"/>
              <a:t> </a:t>
            </a:r>
            <a:r>
              <a:rPr lang="en-US" b="0" dirty="0" err="1" smtClean="0"/>
              <a:t>nach</a:t>
            </a:r>
            <a:r>
              <a:rPr lang="en-US" b="0" dirty="0" smtClean="0"/>
              <a:t> </a:t>
            </a:r>
            <a:r>
              <a:rPr lang="en-US" b="0" dirty="0" err="1" smtClean="0"/>
              <a:t>Kunden</a:t>
            </a:r>
            <a:r>
              <a:rPr lang="en-US" b="0" dirty="0" smtClean="0"/>
              <a:t> </a:t>
            </a:r>
            <a:r>
              <a:rPr lang="en-US" b="0" dirty="0" err="1" smtClean="0"/>
              <a:t>mit</a:t>
            </a:r>
            <a:r>
              <a:rPr lang="en-US" b="0" dirty="0" smtClean="0"/>
              <a:t> </a:t>
            </a:r>
            <a:r>
              <a:rPr lang="de-AT" b="0" dirty="0" err="1"/>
              <a:t>cheapest</a:t>
            </a:r>
            <a:r>
              <a:rPr lang="de-AT" b="0" dirty="0"/>
              <a:t> </a:t>
            </a:r>
            <a:r>
              <a:rPr lang="de-AT" b="0" dirty="0" err="1"/>
              <a:t>insertion</a:t>
            </a:r>
            <a:r>
              <a:rPr lang="de-AT" b="0" dirty="0"/>
              <a:t> </a:t>
            </a:r>
            <a:r>
              <a:rPr lang="de-AT" b="0" dirty="0" smtClean="0"/>
              <a:t>ein, bis kein Kunde mehr eingefügt werden kann (Kapazität oder </a:t>
            </a:r>
            <a:r>
              <a:rPr lang="de-AT" b="0" dirty="0" err="1" smtClean="0"/>
              <a:t>Tourlänge</a:t>
            </a:r>
            <a:r>
              <a:rPr lang="de-AT" b="0" dirty="0" smtClean="0"/>
              <a:t>)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de-AT" b="0" dirty="0"/>
              <a:t>Solange es noch nicht eingeplante Kunden gibt</a:t>
            </a:r>
            <a:r>
              <a:rPr lang="de-AT" b="0" dirty="0" smtClean="0"/>
              <a:t>, gehe zu 1. 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Es wird dann wieder z.B. der </a:t>
            </a:r>
            <a:r>
              <a:rPr lang="de-AT" dirty="0" smtClean="0"/>
              <a:t>entferntest vom Depot</a:t>
            </a:r>
            <a:r>
              <a:rPr lang="de-AT" b="0" dirty="0" smtClean="0"/>
              <a:t> liegende Kunde gewählt, der noch nicht eingeplant ist </a:t>
            </a:r>
            <a:endParaRPr lang="de-AT" b="0" dirty="0" smtClean="0"/>
          </a:p>
          <a:p>
            <a:pPr marL="457200" indent="-457200">
              <a:buFont typeface="+mj-lt"/>
              <a:buAutoNum type="arabicPeriod"/>
            </a:pPr>
            <a:endParaRPr lang="de-AT" b="0" dirty="0"/>
          </a:p>
          <a:p>
            <a:r>
              <a:rPr lang="de-AT" b="0" dirty="0" smtClean="0"/>
              <a:t>Die Routen werden einzeln, eine nach der anderen, gefüllt</a:t>
            </a:r>
            <a:endParaRPr lang="de-AT" b="0" dirty="0"/>
          </a:p>
          <a:p>
            <a:endParaRPr lang="de-AT" b="0" dirty="0" smtClean="0"/>
          </a:p>
          <a:p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4.2.2.3 </a:t>
            </a:r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en-US" dirty="0" smtClean="0"/>
              <a:t>Insertion </a:t>
            </a:r>
            <a:r>
              <a:rPr lang="en-US" dirty="0" err="1" smtClean="0"/>
              <a:t>Verfahren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</a:t>
            </a:r>
            <a:r>
              <a:rPr lang="de-AT" b="0" dirty="0" smtClean="0"/>
              <a:t>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4344312" y="1988840"/>
            <a:ext cx="4788024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err="1" smtClean="0"/>
              <a:t>Seed</a:t>
            </a:r>
            <a:r>
              <a:rPr lang="de-AT" b="0" kern="0" dirty="0" smtClean="0"/>
              <a:t> </a:t>
            </a:r>
            <a:r>
              <a:rPr lang="de-AT" b="0" kern="0" dirty="0" err="1" smtClean="0"/>
              <a:t>customer</a:t>
            </a:r>
            <a:r>
              <a:rPr lang="de-AT" b="0" kern="0" dirty="0" smtClean="0"/>
              <a:t> = 9 (entfernteste)</a:t>
            </a:r>
          </a:p>
          <a:p>
            <a:r>
              <a:rPr lang="de-AT" b="0" kern="0" dirty="0" smtClean="0"/>
              <a:t>Vorgegebene Reihenfolge 1→2→3→4→5… </a:t>
            </a:r>
            <a:endParaRPr lang="de-AT" b="0" kern="0" dirty="0"/>
          </a:p>
        </p:txBody>
      </p:sp>
      <p:sp>
        <p:nvSpPr>
          <p:cNvPr id="7" name="Rechteck 6"/>
          <p:cNvSpPr/>
          <p:nvPr/>
        </p:nvSpPr>
        <p:spPr>
          <a:xfrm>
            <a:off x="4788025" y="3933056"/>
            <a:ext cx="43443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8244408" y="3933056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11"/>
          <p:cNvCxnSpPr/>
          <p:nvPr/>
        </p:nvCxnSpPr>
        <p:spPr>
          <a:xfrm>
            <a:off x="1691680" y="4077072"/>
            <a:ext cx="1224136" cy="1512168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4283968" y="1916831"/>
            <a:ext cx="4860031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Vorgegebene </a:t>
            </a:r>
            <a:r>
              <a:rPr lang="de-AT" b="0" kern="0" dirty="0"/>
              <a:t>Reihenfolge 1→2→3→4→5… </a:t>
            </a:r>
          </a:p>
          <a:p>
            <a:r>
              <a:rPr lang="de-AT" b="0" kern="0" dirty="0" smtClean="0"/>
              <a:t>Als erstes wird Kunde 1 eingefügt </a:t>
            </a:r>
          </a:p>
          <a:p>
            <a:r>
              <a:rPr lang="de-AT" b="0" kern="0" dirty="0" smtClean="0"/>
              <a:t>Da die Matrix symmetrisch ist, ist egal ob bei Hin- oder Rückfahrt </a:t>
            </a:r>
          </a:p>
          <a:p>
            <a:r>
              <a:rPr lang="de-AT" b="0" kern="0" dirty="0" smtClean="0"/>
              <a:t>Wähle 0 – 1 – 9 – 0 (noch 1 Einheit </a:t>
            </a:r>
            <a:r>
              <a:rPr lang="de-AT" b="0" kern="0" dirty="0" err="1" smtClean="0"/>
              <a:t>Kapaz</a:t>
            </a:r>
            <a:r>
              <a:rPr lang="de-AT" b="0" kern="0" dirty="0" smtClean="0"/>
              <a:t>.)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1691680" y="4077072"/>
            <a:ext cx="1224136" cy="1512168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4.1.2 Lösungsverfahren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1" indent="0">
              <a:buNone/>
            </a:pPr>
            <a:r>
              <a:rPr lang="de-AT" dirty="0" smtClean="0"/>
              <a:t>Vollständige Enumeration</a:t>
            </a:r>
          </a:p>
          <a:p>
            <a:pPr lvl="2"/>
            <a:r>
              <a:rPr lang="de-AT" dirty="0" smtClean="0"/>
              <a:t>Endliche Lösungsmenge</a:t>
            </a:r>
          </a:p>
          <a:p>
            <a:pPr lvl="2"/>
            <a:r>
              <a:rPr lang="de-AT" dirty="0" smtClean="0"/>
              <a:t>Anzahl aller möglichen Rundreisen bei n Knoten: (n – 1)! (asymmetrisch) bzw. (n – 1)!/2 (symmetrisch)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lvl="2"/>
            <a:r>
              <a:rPr lang="de-AT" dirty="0" smtClean="0"/>
              <a:t>Lösung eines symmetrischen 16 Städte-Problems mit </a:t>
            </a:r>
            <a:r>
              <a:rPr lang="de-AT" b="1" dirty="0" smtClean="0"/>
              <a:t>vollständiger </a:t>
            </a:r>
            <a:r>
              <a:rPr lang="de-AT" b="1" dirty="0" err="1" smtClean="0"/>
              <a:t>Enumeration</a:t>
            </a:r>
            <a:r>
              <a:rPr lang="de-AT" dirty="0" smtClean="0"/>
              <a:t> auf gängigem PC: 92 Stunden</a:t>
            </a:r>
          </a:p>
          <a:p>
            <a:pPr marL="358775" lvl="2" indent="0">
              <a:buNone/>
            </a:pPr>
            <a:r>
              <a:rPr lang="de-AT" dirty="0" smtClean="0"/>
              <a:t>Gibt es intelligentere Lösungsverfahren?</a:t>
            </a:r>
            <a:endParaRPr lang="de-A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40058"/>
              </p:ext>
            </p:extLst>
          </p:nvPr>
        </p:nvGraphicFramePr>
        <p:xfrm>
          <a:off x="1763688" y="3645024"/>
          <a:ext cx="6363335" cy="1071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743"/>
                <a:gridCol w="368617"/>
                <a:gridCol w="497205"/>
                <a:gridCol w="625793"/>
                <a:gridCol w="1075055"/>
                <a:gridCol w="1468755"/>
                <a:gridCol w="1340167"/>
              </a:tblGrid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/>
                </a:tc>
              </a:tr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 – 1)!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362.880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121,6 * 10</a:t>
                      </a:r>
                      <a:r>
                        <a:rPr lang="de-AT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8,84 * 10</a:t>
                      </a:r>
                      <a:r>
                        <a:rPr lang="de-AT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Als nächstes wird Kunde 2 eingefügt </a:t>
            </a:r>
          </a:p>
          <a:p>
            <a:pPr marL="0" indent="0">
              <a:buNone/>
            </a:pPr>
            <a:r>
              <a:rPr lang="de-AT" b="0" kern="0" dirty="0" smtClean="0"/>
              <a:t>Dabei gibt es 3 Möglichkeiten:</a:t>
            </a:r>
          </a:p>
          <a:p>
            <a:r>
              <a:rPr lang="de-AT" kern="0" dirty="0" smtClean="0">
                <a:solidFill>
                  <a:srgbClr val="0070C0"/>
                </a:solidFill>
              </a:rPr>
              <a:t>0-2-1</a:t>
            </a:r>
            <a:r>
              <a:rPr lang="de-AT" b="0" kern="0" dirty="0" smtClean="0"/>
              <a:t>-9-0: </a:t>
            </a:r>
            <a:r>
              <a:rPr lang="de-AT" b="0" kern="0" dirty="0" err="1" smtClean="0"/>
              <a:t>Einfügekosten</a:t>
            </a:r>
            <a:r>
              <a:rPr lang="de-AT" b="0" kern="0" dirty="0" smtClean="0"/>
              <a:t>  3,6 + 2,2 – 4,5 = 1,3</a:t>
            </a:r>
          </a:p>
          <a:p>
            <a:pPr marL="185738" lvl="2" indent="-185738"/>
            <a:r>
              <a:rPr lang="de-AT" kern="0" dirty="0" smtClean="0"/>
              <a:t>0-</a:t>
            </a:r>
            <a:r>
              <a:rPr lang="de-AT" b="1" kern="0" dirty="0" smtClean="0">
                <a:solidFill>
                  <a:srgbClr val="0070C0"/>
                </a:solidFill>
              </a:rPr>
              <a:t>1-2-9</a:t>
            </a:r>
            <a:r>
              <a:rPr lang="de-AT" kern="0" dirty="0" smtClean="0"/>
              <a:t>-0: </a:t>
            </a:r>
            <a:r>
              <a:rPr lang="de-AT" kern="0" dirty="0" err="1" smtClean="0"/>
              <a:t>Einfügekosten</a:t>
            </a:r>
            <a:r>
              <a:rPr lang="de-AT" kern="0" dirty="0" smtClean="0"/>
              <a:t> 2,2 + 7,1 – 9,2 = 0,1</a:t>
            </a:r>
            <a:endParaRPr lang="de-AT" kern="0" dirty="0"/>
          </a:p>
          <a:p>
            <a:pPr marL="185738" lvl="2" indent="-185738"/>
            <a:r>
              <a:rPr lang="de-AT" kern="0" dirty="0" smtClean="0"/>
              <a:t>0-1-</a:t>
            </a:r>
            <a:r>
              <a:rPr lang="de-AT" b="1" kern="0" dirty="0" smtClean="0">
                <a:solidFill>
                  <a:srgbClr val="0070C0"/>
                </a:solidFill>
              </a:rPr>
              <a:t>9-2-0</a:t>
            </a:r>
            <a:r>
              <a:rPr lang="de-AT" kern="0" dirty="0" smtClean="0"/>
              <a:t>: </a:t>
            </a:r>
            <a:r>
              <a:rPr lang="de-AT" kern="0" dirty="0" err="1" smtClean="0"/>
              <a:t>Einfügekosten</a:t>
            </a:r>
            <a:r>
              <a:rPr lang="de-AT" kern="0" dirty="0" smtClean="0"/>
              <a:t> 7,1 + 3,6 – 6,4 = 4,3</a:t>
            </a:r>
            <a:endParaRPr lang="de-AT" kern="0" dirty="0"/>
          </a:p>
          <a:p>
            <a:endParaRPr lang="de-AT" b="0" kern="0" dirty="0" smtClean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2267744" y="2708920"/>
            <a:ext cx="720080" cy="2880320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6660232" y="2636912"/>
            <a:ext cx="1584176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5292080" y="3932609"/>
            <a:ext cx="288032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4860032" y="4372202"/>
            <a:ext cx="288032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4860032" y="3938551"/>
            <a:ext cx="288032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Als nächstes wird Kunde 2 eingefügt </a:t>
            </a:r>
          </a:p>
          <a:p>
            <a:pPr marL="0" indent="0">
              <a:buNone/>
            </a:pPr>
            <a:r>
              <a:rPr lang="de-AT" b="0" kern="0" dirty="0" smtClean="0"/>
              <a:t>Dabei gibt es 3 Möglichkeiten:</a:t>
            </a:r>
          </a:p>
          <a:p>
            <a:r>
              <a:rPr lang="de-AT" kern="0" dirty="0" smtClean="0">
                <a:solidFill>
                  <a:srgbClr val="0070C0"/>
                </a:solidFill>
              </a:rPr>
              <a:t>0-2-1</a:t>
            </a:r>
            <a:r>
              <a:rPr lang="de-AT" b="0" kern="0" dirty="0" smtClean="0"/>
              <a:t>-9-0: </a:t>
            </a:r>
            <a:r>
              <a:rPr lang="de-AT" b="0" kern="0" dirty="0" err="1" smtClean="0"/>
              <a:t>Einfügekosten</a:t>
            </a:r>
            <a:r>
              <a:rPr lang="de-AT" b="0" kern="0" dirty="0" smtClean="0"/>
              <a:t>  3,6 + 2,2 – 4,5 = 1,3</a:t>
            </a:r>
          </a:p>
          <a:p>
            <a:pPr marL="185738" lvl="2" indent="-185738"/>
            <a:r>
              <a:rPr lang="de-AT" kern="0" dirty="0" smtClean="0"/>
              <a:t>0-</a:t>
            </a:r>
            <a:r>
              <a:rPr lang="de-AT" b="1" kern="0" dirty="0" smtClean="0">
                <a:solidFill>
                  <a:srgbClr val="0070C0"/>
                </a:solidFill>
              </a:rPr>
              <a:t>1-2-9</a:t>
            </a:r>
            <a:r>
              <a:rPr lang="de-AT" kern="0" dirty="0" smtClean="0"/>
              <a:t>-0: </a:t>
            </a:r>
            <a:r>
              <a:rPr lang="de-AT" kern="0" dirty="0" err="1" smtClean="0"/>
              <a:t>Einfügekosten</a:t>
            </a:r>
            <a:r>
              <a:rPr lang="de-AT" kern="0" dirty="0" smtClean="0"/>
              <a:t> 2,2 + 7,1 – 9,2 = 0,1</a:t>
            </a:r>
            <a:endParaRPr lang="de-AT" kern="0" dirty="0"/>
          </a:p>
          <a:p>
            <a:pPr marL="185738" lvl="2" indent="-185738"/>
            <a:r>
              <a:rPr lang="de-AT" kern="0" dirty="0" smtClean="0"/>
              <a:t>0-1-</a:t>
            </a:r>
            <a:r>
              <a:rPr lang="de-AT" b="1" kern="0" dirty="0" smtClean="0">
                <a:solidFill>
                  <a:srgbClr val="0070C0"/>
                </a:solidFill>
              </a:rPr>
              <a:t>9-2-0</a:t>
            </a:r>
            <a:r>
              <a:rPr lang="de-AT" kern="0" dirty="0" smtClean="0"/>
              <a:t>: </a:t>
            </a:r>
            <a:r>
              <a:rPr lang="de-AT" kern="0" dirty="0" err="1" smtClean="0"/>
              <a:t>Einfügekosten</a:t>
            </a:r>
            <a:r>
              <a:rPr lang="de-AT" kern="0" dirty="0" smtClean="0"/>
              <a:t> 7,1 + 3,6 – 6,4 = 4,3</a:t>
            </a:r>
            <a:endParaRPr lang="de-AT" kern="0" dirty="0"/>
          </a:p>
          <a:p>
            <a:endParaRPr lang="de-AT" b="0" kern="0" dirty="0" smtClean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316416" y="2996952"/>
            <a:ext cx="36004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3995936" y="2982476"/>
            <a:ext cx="108012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nhaltsplatzhalter 1"/>
          <p:cNvSpPr txBox="1">
            <a:spLocks/>
          </p:cNvSpPr>
          <p:nvPr/>
        </p:nvSpPr>
        <p:spPr bwMode="auto">
          <a:xfrm>
            <a:off x="58559" y="5696582"/>
            <a:ext cx="3744416" cy="12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>
                <a:solidFill>
                  <a:srgbClr val="FF0000"/>
                </a:solidFill>
              </a:rPr>
              <a:t>Die Tour ist nun voll:</a:t>
            </a:r>
            <a:br>
              <a:rPr lang="de-AT" kern="0" dirty="0" smtClean="0">
                <a:solidFill>
                  <a:srgbClr val="FF0000"/>
                </a:solidFill>
              </a:rPr>
            </a:br>
            <a:r>
              <a:rPr lang="de-AT" kern="0" dirty="0" smtClean="0">
                <a:solidFill>
                  <a:srgbClr val="FF0000"/>
                </a:solidFill>
              </a:rPr>
              <a:t>Kundennachfrage 1+1+2 sind eingeladen = Kapazität 4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3995936" y="4293096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995936" y="4501206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995935" y="6021288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004048" y="3789040"/>
            <a:ext cx="0" cy="2952328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436096" y="3761656"/>
            <a:ext cx="0" cy="2952328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8496436" y="3761656"/>
            <a:ext cx="0" cy="2952328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Nun wird ein neuer </a:t>
            </a:r>
            <a:r>
              <a:rPr lang="de-AT" b="0" kern="0" dirty="0" err="1" smtClean="0"/>
              <a:t>Seed</a:t>
            </a:r>
            <a:r>
              <a:rPr lang="de-AT" b="0" kern="0" dirty="0" smtClean="0"/>
              <a:t> </a:t>
            </a:r>
            <a:r>
              <a:rPr lang="de-AT" b="0" kern="0" dirty="0" err="1" smtClean="0"/>
              <a:t>custumer</a:t>
            </a:r>
            <a:r>
              <a:rPr lang="de-AT" b="0" kern="0" dirty="0" smtClean="0"/>
              <a:t> gesucht (entferntest vom </a:t>
            </a:r>
            <a:r>
              <a:rPr lang="de-AT" b="0" kern="0" dirty="0"/>
              <a:t>D</a:t>
            </a:r>
            <a:r>
              <a:rPr lang="de-AT" b="0" kern="0" dirty="0" smtClean="0"/>
              <a:t>epot) – </a:t>
            </a:r>
            <a:r>
              <a:rPr lang="de-AT" kern="0" dirty="0" smtClean="0"/>
              <a:t>Kunde 10</a:t>
            </a:r>
          </a:p>
          <a:p>
            <a:r>
              <a:rPr lang="de-AT" b="0" kern="0" dirty="0" smtClean="0"/>
              <a:t>Als nächstes wird Kunde 3 eingefügt</a:t>
            </a:r>
          </a:p>
          <a:p>
            <a:r>
              <a:rPr lang="de-AT" b="0" kern="0" dirty="0" smtClean="0"/>
              <a:t>Also neue Tour </a:t>
            </a:r>
            <a:r>
              <a:rPr lang="de-AT" kern="0" dirty="0" smtClean="0"/>
              <a:t>0 – 3 – 10 – 0</a:t>
            </a:r>
          </a:p>
          <a:p>
            <a:r>
              <a:rPr lang="de-AT" b="0" kern="0" dirty="0" smtClean="0"/>
              <a:t>Noch eine Kapazitätseinheit Platz in Tour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995936" y="429309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95936" y="450120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995935" y="6021288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004048" y="3789040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43609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49643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827953" y="3941440"/>
            <a:ext cx="43443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8698165" y="3941440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6" name="Gerade Verbindung 25"/>
          <p:cNvCxnSpPr/>
          <p:nvPr/>
        </p:nvCxnSpPr>
        <p:spPr>
          <a:xfrm>
            <a:off x="1763688" y="4005064"/>
            <a:ext cx="1440160" cy="504056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691680" y="4076625"/>
            <a:ext cx="1461135" cy="504726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1735927" y="3617640"/>
            <a:ext cx="1440160" cy="27896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87793" y="3789503"/>
            <a:ext cx="0" cy="647609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Noch eine Kapazitätseinheit Platz in Tour</a:t>
            </a:r>
          </a:p>
          <a:p>
            <a:r>
              <a:rPr lang="de-AT" b="0" kern="0" dirty="0" smtClean="0"/>
              <a:t>Kunde 4 (Nachfrage 2) hat keinen Platz</a:t>
            </a:r>
          </a:p>
          <a:p>
            <a:r>
              <a:rPr lang="de-AT" b="0" kern="0" dirty="0" smtClean="0"/>
              <a:t>Daher wird Kunde 5 an der besten Stelle in </a:t>
            </a:r>
            <a:br>
              <a:rPr lang="de-AT" b="0" kern="0" dirty="0" smtClean="0"/>
            </a:br>
            <a:r>
              <a:rPr lang="de-AT" kern="0" dirty="0" smtClean="0"/>
              <a:t>0 </a:t>
            </a:r>
            <a:r>
              <a:rPr lang="de-AT" kern="0" dirty="0"/>
              <a:t>– 3 – 10 – </a:t>
            </a:r>
            <a:r>
              <a:rPr lang="de-AT" kern="0" dirty="0" smtClean="0"/>
              <a:t>0 </a:t>
            </a:r>
            <a:r>
              <a:rPr lang="de-AT" b="0" kern="0" dirty="0" smtClean="0"/>
              <a:t>eingefügt</a:t>
            </a:r>
          </a:p>
          <a:p>
            <a:r>
              <a:rPr lang="de-AT" b="0" kern="0" dirty="0" smtClean="0"/>
              <a:t>Also neue Tour </a:t>
            </a:r>
            <a:r>
              <a:rPr lang="de-AT" kern="0" dirty="0">
                <a:solidFill>
                  <a:srgbClr val="0070C0"/>
                </a:solidFill>
              </a:rPr>
              <a:t>0 </a:t>
            </a:r>
            <a:r>
              <a:rPr lang="de-AT" kern="0" dirty="0" smtClean="0">
                <a:solidFill>
                  <a:srgbClr val="0070C0"/>
                </a:solidFill>
              </a:rPr>
              <a:t>– 5 – 3 </a:t>
            </a:r>
            <a:r>
              <a:rPr lang="de-AT" kern="0" dirty="0" smtClean="0"/>
              <a:t>– </a:t>
            </a:r>
            <a:r>
              <a:rPr lang="de-AT" kern="0" dirty="0"/>
              <a:t>10 – 0 </a:t>
            </a:r>
            <a:endParaRPr lang="de-AT" b="0" kern="0" dirty="0" smtClean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995936" y="429309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95936" y="450120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995935" y="6021288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004048" y="3789040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43609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49643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691680" y="4076625"/>
            <a:ext cx="1461135" cy="504726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1735927" y="3617640"/>
            <a:ext cx="1440160" cy="27896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87793" y="3789503"/>
            <a:ext cx="0" cy="647609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1560" y="3284984"/>
            <a:ext cx="792088" cy="504519"/>
          </a:xfrm>
          <a:prstGeom prst="line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83568" y="3212976"/>
            <a:ext cx="2492519" cy="324267"/>
          </a:xfrm>
          <a:prstGeom prst="line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nhaltsplatzhalter 1"/>
          <p:cNvSpPr txBox="1">
            <a:spLocks/>
          </p:cNvSpPr>
          <p:nvPr/>
        </p:nvSpPr>
        <p:spPr bwMode="auto">
          <a:xfrm>
            <a:off x="58559" y="5696582"/>
            <a:ext cx="3744416" cy="12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>
                <a:solidFill>
                  <a:srgbClr val="FF0000"/>
                </a:solidFill>
              </a:rPr>
              <a:t>Die Tour ist nun voll:</a:t>
            </a:r>
            <a:br>
              <a:rPr lang="de-AT" kern="0" dirty="0" smtClean="0">
                <a:solidFill>
                  <a:srgbClr val="FF0000"/>
                </a:solidFill>
              </a:rPr>
            </a:br>
            <a:r>
              <a:rPr lang="de-AT" kern="0" dirty="0" smtClean="0">
                <a:solidFill>
                  <a:srgbClr val="FF0000"/>
                </a:solidFill>
              </a:rPr>
              <a:t>Kundennachfrage 1+1+2 sind eingeladen = Kapazität 4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4007599" y="4725144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995936" y="5157192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995936" y="6237312"/>
            <a:ext cx="5136401" cy="0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868144" y="3789503"/>
            <a:ext cx="0" cy="2951865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804248" y="3743708"/>
            <a:ext cx="0" cy="2951865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964488" y="3757122"/>
            <a:ext cx="0" cy="2951865"/>
          </a:xfrm>
          <a:prstGeom prst="line">
            <a:avLst/>
          </a:prstGeom>
          <a:ln w="19050" cmpd="sng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995936" y="429309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95936" y="450120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995935" y="6021288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004048" y="3789040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43609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49643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691680" y="4076625"/>
            <a:ext cx="1461135" cy="50472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87793" y="3789503"/>
            <a:ext cx="0" cy="64760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1560" y="3284984"/>
            <a:ext cx="792088" cy="50451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83568" y="3212976"/>
            <a:ext cx="2492519" cy="324267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4007599" y="4725144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995936" y="5157192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995936" y="6237312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868144" y="3789503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804248" y="3743708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964488" y="3757122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827953" y="3941440"/>
            <a:ext cx="43443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6948264" y="3921933"/>
            <a:ext cx="504056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Nun wird ein neuer </a:t>
            </a:r>
            <a:r>
              <a:rPr lang="de-AT" b="0" kern="0" dirty="0" err="1" smtClean="0"/>
              <a:t>Seed</a:t>
            </a:r>
            <a:r>
              <a:rPr lang="de-AT" b="0" kern="0" dirty="0" smtClean="0"/>
              <a:t> </a:t>
            </a:r>
            <a:r>
              <a:rPr lang="de-AT" b="0" kern="0" dirty="0" err="1" smtClean="0"/>
              <a:t>custumer</a:t>
            </a:r>
            <a:r>
              <a:rPr lang="de-AT" b="0" kern="0" dirty="0" smtClean="0"/>
              <a:t> gesucht (entferntest vom </a:t>
            </a:r>
            <a:r>
              <a:rPr lang="de-AT" b="0" kern="0" dirty="0"/>
              <a:t>D</a:t>
            </a:r>
            <a:r>
              <a:rPr lang="de-AT" b="0" kern="0" dirty="0" smtClean="0"/>
              <a:t>epot) – </a:t>
            </a:r>
            <a:r>
              <a:rPr lang="de-AT" kern="0" dirty="0" smtClean="0"/>
              <a:t>Kunde 6</a:t>
            </a:r>
          </a:p>
          <a:p>
            <a:r>
              <a:rPr lang="de-AT" b="0" kern="0" dirty="0" smtClean="0"/>
              <a:t>Als nächstes wird Kunde 4 eingefügt</a:t>
            </a:r>
          </a:p>
          <a:p>
            <a:r>
              <a:rPr lang="de-AT" b="0" kern="0" dirty="0" smtClean="0"/>
              <a:t>Also neue Tour </a:t>
            </a:r>
            <a:r>
              <a:rPr lang="de-AT" kern="0" dirty="0" smtClean="0"/>
              <a:t>0 – 4 – 6 – 0</a:t>
            </a:r>
          </a:p>
          <a:p>
            <a:r>
              <a:rPr lang="de-AT" b="0" kern="0" dirty="0" smtClean="0"/>
              <a:t>Noch eine Kapazitätseinheit Platz in Tour</a:t>
            </a:r>
          </a:p>
        </p:txBody>
      </p:sp>
      <p:cxnSp>
        <p:nvCxnSpPr>
          <p:cNvPr id="42" name="Gerade Verbindung 41"/>
          <p:cNvCxnSpPr/>
          <p:nvPr/>
        </p:nvCxnSpPr>
        <p:spPr>
          <a:xfrm flipH="1">
            <a:off x="539552" y="3999340"/>
            <a:ext cx="864096" cy="1224583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647564" y="4086469"/>
            <a:ext cx="828092" cy="1167106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395536" y="2708920"/>
            <a:ext cx="360040" cy="2510720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899592" y="2636912"/>
            <a:ext cx="576064" cy="112474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(Reihenfolge </a:t>
            </a:r>
            <a:r>
              <a:rPr lang="de-AT" b="0" dirty="0"/>
              <a:t>1→2→3→4…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995936" y="429309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95936" y="4501206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995935" y="6021288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004048" y="3789040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43609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496436" y="3761656"/>
            <a:ext cx="0" cy="29523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691680" y="4076625"/>
            <a:ext cx="1461135" cy="50472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87793" y="3789503"/>
            <a:ext cx="0" cy="64760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1560" y="3284984"/>
            <a:ext cx="792088" cy="50451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83568" y="3212976"/>
            <a:ext cx="2492519" cy="324267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4007599" y="4725144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995936" y="5157192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995936" y="6237312"/>
            <a:ext cx="513640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868144" y="3789503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804248" y="3743708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964488" y="3757122"/>
            <a:ext cx="0" cy="295186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Da Kunde 7 (Nachfrage 2) nicht eingefügt werden kann, muss </a:t>
            </a:r>
            <a:r>
              <a:rPr lang="de-AT" b="0" kern="0" dirty="0"/>
              <a:t>Kunde </a:t>
            </a:r>
            <a:r>
              <a:rPr lang="de-AT" b="0" kern="0" dirty="0" smtClean="0"/>
              <a:t>8 </a:t>
            </a:r>
            <a:r>
              <a:rPr lang="de-AT" b="0" kern="0" dirty="0"/>
              <a:t>eingefügt werden </a:t>
            </a:r>
            <a:endParaRPr lang="de-AT" b="0" kern="0" dirty="0" smtClean="0"/>
          </a:p>
          <a:p>
            <a:r>
              <a:rPr lang="de-AT" b="0" kern="0" dirty="0" smtClean="0"/>
              <a:t>Also neue Tour </a:t>
            </a:r>
            <a:r>
              <a:rPr lang="de-AT" kern="0" dirty="0" smtClean="0"/>
              <a:t>0 – 4 – </a:t>
            </a:r>
            <a:r>
              <a:rPr lang="de-AT" kern="0" dirty="0" smtClean="0">
                <a:solidFill>
                  <a:srgbClr val="0070C0"/>
                </a:solidFill>
              </a:rPr>
              <a:t>6 – 8 – 0</a:t>
            </a:r>
          </a:p>
          <a:p>
            <a:r>
              <a:rPr lang="de-AT" b="0" kern="0" dirty="0" smtClean="0"/>
              <a:t>Noch eine Kapazitätseinheit Platz in Tour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H="1" flipV="1">
            <a:off x="1547664" y="4113307"/>
            <a:ext cx="342038" cy="791634"/>
          </a:xfrm>
          <a:prstGeom prst="line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395536" y="2708920"/>
            <a:ext cx="360040" cy="2510720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899592" y="2636912"/>
            <a:ext cx="576064" cy="1124745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683568" y="5219640"/>
            <a:ext cx="1080120" cy="153576"/>
          </a:xfrm>
          <a:prstGeom prst="line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647564" y="4086469"/>
            <a:ext cx="828092" cy="1167106"/>
          </a:xfrm>
          <a:prstGeom prst="line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Inhaltsplatzhalter 1"/>
          <p:cNvSpPr txBox="1">
            <a:spLocks/>
          </p:cNvSpPr>
          <p:nvPr/>
        </p:nvSpPr>
        <p:spPr bwMode="auto">
          <a:xfrm>
            <a:off x="58558" y="5696582"/>
            <a:ext cx="4081393" cy="12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>
                <a:solidFill>
                  <a:srgbClr val="00B050"/>
                </a:solidFill>
              </a:rPr>
              <a:t>Die Tour ist nun voll</a:t>
            </a:r>
            <a:br>
              <a:rPr lang="de-AT" kern="0" dirty="0" smtClean="0">
                <a:solidFill>
                  <a:srgbClr val="00B050"/>
                </a:solidFill>
              </a:rPr>
            </a:br>
            <a:r>
              <a:rPr lang="de-AT" kern="0" dirty="0" smtClean="0">
                <a:solidFill>
                  <a:srgbClr val="00B050"/>
                </a:solidFill>
              </a:rPr>
              <a:t>Daher bekommt der verbleibende Kunde 7 eine eigene Pendeltour</a:t>
            </a:r>
          </a:p>
        </p:txBody>
      </p:sp>
      <p:cxnSp>
        <p:nvCxnSpPr>
          <p:cNvPr id="48" name="Gerade Verbindung 47"/>
          <p:cNvCxnSpPr/>
          <p:nvPr/>
        </p:nvCxnSpPr>
        <p:spPr>
          <a:xfrm flipH="1">
            <a:off x="971600" y="3994292"/>
            <a:ext cx="396044" cy="184353"/>
          </a:xfrm>
          <a:prstGeom prst="line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1007604" y="4077072"/>
            <a:ext cx="396044" cy="144016"/>
          </a:xfrm>
          <a:prstGeom prst="line">
            <a:avLst/>
          </a:prstGeom>
          <a:ln w="19050" cmpd="sng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Sequential</a:t>
            </a:r>
            <a:r>
              <a:rPr lang="de-AT" dirty="0"/>
              <a:t>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 smtClean="0"/>
              <a:t>algorithm</a:t>
            </a:r>
            <a:r>
              <a:rPr lang="de-AT" dirty="0" smtClean="0"/>
              <a:t> (</a:t>
            </a:r>
            <a:r>
              <a:rPr lang="de-AT" dirty="0" err="1" smtClean="0"/>
              <a:t>nearest</a:t>
            </a:r>
            <a:r>
              <a:rPr lang="de-AT" dirty="0" smtClean="0"/>
              <a:t> Insertion)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2060848"/>
            <a:ext cx="371094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1" y="3617640"/>
            <a:ext cx="53700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1619672" y="2636912"/>
            <a:ext cx="540060" cy="11521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619672" y="4148633"/>
            <a:ext cx="1224136" cy="15126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411760" y="2636912"/>
            <a:ext cx="144016" cy="43204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76580" y="3407100"/>
            <a:ext cx="311244" cy="218214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1691680" y="4076625"/>
            <a:ext cx="1461135" cy="50472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87793" y="3789503"/>
            <a:ext cx="0" cy="64760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1560" y="3284984"/>
            <a:ext cx="792088" cy="50451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83568" y="3212976"/>
            <a:ext cx="2492519" cy="324267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Inhaltsplatzhalter 1"/>
          <p:cNvSpPr txBox="1">
            <a:spLocks/>
          </p:cNvSpPr>
          <p:nvPr/>
        </p:nvSpPr>
        <p:spPr bwMode="auto">
          <a:xfrm>
            <a:off x="3796471" y="1844824"/>
            <a:ext cx="5335866" cy="44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5738" indent="-1857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42925" indent="-1841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b="0" kern="0" dirty="0" smtClean="0"/>
              <a:t>Lösung sehr schlecht (Reihenfolge ungünstig) Besser ist es, keine vorgegebene </a:t>
            </a:r>
            <a:r>
              <a:rPr lang="de-AT" b="0" kern="0" dirty="0"/>
              <a:t>Reihenfolge 1→2→3→4→5… </a:t>
            </a:r>
            <a:r>
              <a:rPr lang="de-AT" b="0" kern="0" dirty="0" smtClean="0"/>
              <a:t>zu wählen, sondern immer jenen Kunden zu wählen, der mit geringsten Kosten eingefügt werden kann </a:t>
            </a:r>
            <a:br>
              <a:rPr lang="de-AT" b="0" kern="0" dirty="0" smtClean="0"/>
            </a:br>
            <a:r>
              <a:rPr lang="de-AT" b="0" kern="0" dirty="0" smtClean="0">
                <a:sym typeface="Symbol"/>
              </a:rPr>
              <a:t>   </a:t>
            </a:r>
            <a:r>
              <a:rPr lang="de-AT" dirty="0" err="1" smtClean="0"/>
              <a:t>nearest</a:t>
            </a:r>
            <a:r>
              <a:rPr lang="de-AT" dirty="0" smtClean="0"/>
              <a:t> </a:t>
            </a:r>
            <a:r>
              <a:rPr lang="de-AT" dirty="0"/>
              <a:t>Insertion</a:t>
            </a:r>
            <a:endParaRPr lang="de-AT" b="0" kern="0" dirty="0"/>
          </a:p>
          <a:p>
            <a:endParaRPr lang="de-AT" b="0" kern="0" dirty="0" smtClean="0"/>
          </a:p>
        </p:txBody>
      </p:sp>
      <p:cxnSp>
        <p:nvCxnSpPr>
          <p:cNvPr id="43" name="Gerade Verbindung 42"/>
          <p:cNvCxnSpPr/>
          <p:nvPr/>
        </p:nvCxnSpPr>
        <p:spPr>
          <a:xfrm flipH="1" flipV="1">
            <a:off x="1547664" y="4113307"/>
            <a:ext cx="342038" cy="791634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395536" y="2708920"/>
            <a:ext cx="360040" cy="251072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899592" y="2636912"/>
            <a:ext cx="576064" cy="112474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683568" y="5219640"/>
            <a:ext cx="1080120" cy="15357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>
            <a:off x="971600" y="3994292"/>
            <a:ext cx="396044" cy="184353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1007604" y="4077072"/>
            <a:ext cx="396044" cy="14401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Bestimme</a:t>
            </a:r>
            <a:r>
              <a:rPr lang="en-US" b="0" dirty="0" smtClean="0"/>
              <a:t> die </a:t>
            </a:r>
            <a:r>
              <a:rPr lang="en-US" b="0" dirty="0" err="1" smtClean="0"/>
              <a:t>Mindestanzahl</a:t>
            </a:r>
            <a:r>
              <a:rPr lang="en-US" b="0" dirty="0" smtClean="0"/>
              <a:t> an </a:t>
            </a:r>
            <a:r>
              <a:rPr lang="en-US" b="0" dirty="0" err="1" smtClean="0"/>
              <a:t>Touren</a:t>
            </a:r>
            <a:r>
              <a:rPr lang="en-US" b="0" dirty="0" smtClean="0"/>
              <a:t> </a:t>
            </a:r>
            <a:r>
              <a:rPr lang="en-US" b="0" dirty="0" err="1" smtClean="0"/>
              <a:t>als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(</a:t>
            </a:r>
            <a:r>
              <a:rPr lang="en-US" b="0" dirty="0" err="1" smtClean="0"/>
              <a:t>Gesamtnachfrage</a:t>
            </a:r>
            <a:r>
              <a:rPr lang="en-US" b="0" dirty="0" smtClean="0"/>
              <a:t>)/(</a:t>
            </a:r>
            <a:r>
              <a:rPr lang="en-US" b="0" dirty="0" err="1" smtClean="0"/>
              <a:t>Fahrzeugkapazität</a:t>
            </a:r>
            <a:r>
              <a:rPr lang="en-US" b="0" dirty="0" smtClean="0"/>
              <a:t>) -&gt; </a:t>
            </a:r>
            <a:r>
              <a:rPr lang="en-US" b="0" dirty="0" err="1" smtClean="0"/>
              <a:t>aufgerundet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und </a:t>
            </a:r>
            <a:r>
              <a:rPr lang="en-US" b="0" dirty="0" err="1" smtClean="0"/>
              <a:t>initialisiere</a:t>
            </a:r>
            <a:r>
              <a:rPr lang="en-US" b="0" dirty="0" smtClean="0"/>
              <a:t> </a:t>
            </a:r>
            <a:r>
              <a:rPr lang="en-US" b="0" dirty="0" err="1" smtClean="0"/>
              <a:t>entsprechend</a:t>
            </a:r>
            <a:r>
              <a:rPr lang="en-US" b="0" dirty="0" smtClean="0"/>
              <a:t> </a:t>
            </a:r>
            <a:r>
              <a:rPr lang="en-US" b="0" dirty="0" err="1" smtClean="0"/>
              <a:t>viele</a:t>
            </a:r>
            <a:r>
              <a:rPr lang="en-US" b="0" dirty="0" smtClean="0"/>
              <a:t> </a:t>
            </a:r>
            <a:r>
              <a:rPr lang="en-US" b="0" dirty="0" err="1" smtClean="0"/>
              <a:t>Touren</a:t>
            </a:r>
            <a:r>
              <a:rPr lang="en-US" b="0" dirty="0" smtClean="0"/>
              <a:t> </a:t>
            </a:r>
            <a:r>
              <a:rPr lang="en-US" b="0" dirty="0" err="1" smtClean="0"/>
              <a:t>mit</a:t>
            </a:r>
            <a:r>
              <a:rPr lang="en-US" b="0" dirty="0" smtClean="0"/>
              <a:t> </a:t>
            </a:r>
            <a:r>
              <a:rPr lang="en-US" b="0" dirty="0" err="1" smtClean="0"/>
              <a:t>jeweils</a:t>
            </a:r>
            <a:r>
              <a:rPr lang="en-US" b="0" dirty="0" smtClean="0"/>
              <a:t> </a:t>
            </a:r>
            <a:r>
              <a:rPr lang="en-US" b="0" dirty="0" err="1" smtClean="0"/>
              <a:t>einem</a:t>
            </a:r>
            <a:r>
              <a:rPr lang="en-US" b="0" dirty="0" smtClean="0"/>
              <a:t> seed customer </a:t>
            </a:r>
            <a:r>
              <a:rPr lang="de-AT" b="0" dirty="0"/>
              <a:t>nach einem gewissen </a:t>
            </a:r>
            <a:r>
              <a:rPr lang="de-AT" b="0" dirty="0" smtClean="0"/>
              <a:t>Kriterium (</a:t>
            </a:r>
            <a:r>
              <a:rPr lang="de-AT" b="0" dirty="0"/>
              <a:t>entfernteste </a:t>
            </a:r>
            <a:r>
              <a:rPr lang="de-AT" b="0" dirty="0" smtClean="0"/>
              <a:t>zum </a:t>
            </a:r>
            <a:r>
              <a:rPr lang="de-AT" b="0" dirty="0"/>
              <a:t>Depot</a:t>
            </a:r>
            <a:r>
              <a:rPr lang="de-AT" b="0" dirty="0" smtClean="0"/>
              <a:t>,</a:t>
            </a:r>
            <a:r>
              <a:rPr lang="de-AT" b="0" dirty="0"/>
              <a:t> </a:t>
            </a:r>
            <a:r>
              <a:rPr lang="de-AT" b="0" dirty="0" smtClean="0"/>
              <a:t>nächste zum </a:t>
            </a:r>
            <a:r>
              <a:rPr lang="de-AT" b="0" dirty="0"/>
              <a:t>Depot, oder zufällig)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In </a:t>
            </a:r>
            <a:r>
              <a:rPr lang="en-US" b="0" dirty="0" err="1" smtClean="0"/>
              <a:t>einer</a:t>
            </a:r>
            <a:r>
              <a:rPr lang="en-US" b="0" dirty="0" smtClean="0"/>
              <a:t> </a:t>
            </a:r>
            <a:r>
              <a:rPr lang="en-US" b="0" dirty="0" err="1" smtClean="0"/>
              <a:t>vordefinierten</a:t>
            </a:r>
            <a:r>
              <a:rPr lang="en-US" b="0" dirty="0" smtClean="0"/>
              <a:t> </a:t>
            </a:r>
            <a:r>
              <a:rPr lang="en-US" b="0" dirty="0" err="1" smtClean="0"/>
              <a:t>Reihenfolge</a:t>
            </a:r>
            <a:r>
              <a:rPr lang="en-US" b="0" dirty="0" smtClean="0"/>
              <a:t> der </a:t>
            </a:r>
            <a:r>
              <a:rPr lang="en-US" b="0" dirty="0" err="1" smtClean="0"/>
              <a:t>Kunden</a:t>
            </a:r>
            <a:r>
              <a:rPr lang="en-US" b="0" dirty="0" smtClean="0"/>
              <a:t> </a:t>
            </a:r>
            <a:r>
              <a:rPr lang="en-US" b="0" dirty="0" err="1" smtClean="0"/>
              <a:t>füge</a:t>
            </a:r>
            <a:r>
              <a:rPr lang="en-US" b="0" dirty="0" smtClean="0"/>
              <a:t> die </a:t>
            </a:r>
            <a:r>
              <a:rPr lang="en-US" b="0" dirty="0" err="1" smtClean="0"/>
              <a:t>Kunden</a:t>
            </a:r>
            <a:r>
              <a:rPr lang="en-US" b="0" dirty="0" smtClean="0"/>
              <a:t> </a:t>
            </a:r>
            <a:r>
              <a:rPr lang="en-US" b="0" dirty="0" err="1"/>
              <a:t>mit</a:t>
            </a:r>
            <a:r>
              <a:rPr lang="en-US" b="0" dirty="0"/>
              <a:t> </a:t>
            </a:r>
            <a:r>
              <a:rPr lang="de-AT" b="0" dirty="0" err="1"/>
              <a:t>cheapest</a:t>
            </a:r>
            <a:r>
              <a:rPr lang="de-AT" b="0" dirty="0"/>
              <a:t> </a:t>
            </a:r>
            <a:r>
              <a:rPr lang="de-AT" b="0" dirty="0" err="1"/>
              <a:t>insertion</a:t>
            </a:r>
            <a:r>
              <a:rPr lang="de-AT" b="0" dirty="0"/>
              <a:t> </a:t>
            </a:r>
            <a:r>
              <a:rPr lang="de-AT" b="0" dirty="0" smtClean="0"/>
              <a:t>in die beste verfügbare Route ein, in der noch Kapazität ist. </a:t>
            </a:r>
            <a:br>
              <a:rPr lang="de-AT" b="0" dirty="0" smtClean="0"/>
            </a:br>
            <a:r>
              <a:rPr lang="de-AT" b="0" dirty="0" smtClean="0"/>
              <a:t>Falls ein Kunde nirgends mehr eingefügt werden kann, öffne eine neue Route mit diesem als </a:t>
            </a:r>
            <a:r>
              <a:rPr lang="de-AT" b="0" dirty="0" err="1" smtClean="0"/>
              <a:t>seed</a:t>
            </a:r>
            <a:r>
              <a:rPr lang="de-AT" b="0" dirty="0" smtClean="0"/>
              <a:t> </a:t>
            </a:r>
            <a:r>
              <a:rPr lang="de-AT" b="0" dirty="0" err="1" smtClean="0"/>
              <a:t>customer</a:t>
            </a:r>
            <a:r>
              <a:rPr lang="de-AT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AT" b="0" dirty="0"/>
          </a:p>
          <a:p>
            <a:r>
              <a:rPr lang="de-AT" b="0" dirty="0" smtClean="0"/>
              <a:t>Alternativ zur </a:t>
            </a:r>
            <a:r>
              <a:rPr lang="en-US" b="0" dirty="0" err="1"/>
              <a:t>vordefinierten</a:t>
            </a:r>
            <a:r>
              <a:rPr lang="en-US" b="0" dirty="0"/>
              <a:t> </a:t>
            </a:r>
            <a:r>
              <a:rPr lang="en-US" b="0" dirty="0" err="1" smtClean="0"/>
              <a:t>Rei</a:t>
            </a:r>
            <a:r>
              <a:rPr lang="en-US" b="0" dirty="0" err="1"/>
              <a:t>henfolge</a:t>
            </a:r>
            <a:r>
              <a:rPr lang="en-US" b="0" dirty="0"/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z.B</a:t>
            </a:r>
            <a:r>
              <a:rPr lang="en-US" b="0" dirty="0" smtClean="0"/>
              <a:t>. </a:t>
            </a:r>
            <a:r>
              <a:rPr lang="en-US" b="0" dirty="0" err="1" smtClean="0"/>
              <a:t>ursprüngliche</a:t>
            </a:r>
            <a:r>
              <a:rPr lang="en-US" b="0" dirty="0" smtClean="0"/>
              <a:t> </a:t>
            </a:r>
            <a:r>
              <a:rPr lang="en-US" b="0" dirty="0" err="1" smtClean="0"/>
              <a:t>Numerierung</a:t>
            </a:r>
            <a:r>
              <a:rPr lang="en-US" b="0" dirty="0" smtClean="0"/>
              <a:t>) </a:t>
            </a:r>
            <a:r>
              <a:rPr lang="en-US" b="0" dirty="0" err="1" smtClean="0"/>
              <a:t>kann</a:t>
            </a:r>
            <a:r>
              <a:rPr lang="en-US" b="0" dirty="0" smtClean="0"/>
              <a:t> man </a:t>
            </a:r>
            <a:r>
              <a:rPr lang="en-US" b="0" dirty="0" err="1" smtClean="0"/>
              <a:t>auch</a:t>
            </a:r>
            <a:r>
              <a:rPr lang="en-US" b="0" dirty="0" smtClean="0"/>
              <a:t> </a:t>
            </a:r>
            <a:r>
              <a:rPr lang="en-US" b="0" dirty="0" err="1" smtClean="0"/>
              <a:t>testweise</a:t>
            </a:r>
            <a:r>
              <a:rPr lang="en-US" b="0" dirty="0" smtClean="0"/>
              <a:t> </a:t>
            </a:r>
            <a:r>
              <a:rPr lang="en-US" b="0" dirty="0" err="1"/>
              <a:t>alle</a:t>
            </a:r>
            <a:r>
              <a:rPr lang="en-US" b="0" dirty="0"/>
              <a:t> </a:t>
            </a:r>
            <a:r>
              <a:rPr lang="en-US" b="0" dirty="0" err="1" smtClean="0"/>
              <a:t>einfügen</a:t>
            </a:r>
            <a:r>
              <a:rPr lang="en-US" b="0" dirty="0" smtClean="0"/>
              <a:t> und </a:t>
            </a:r>
            <a:r>
              <a:rPr lang="en-US" b="0" dirty="0" err="1" smtClean="0"/>
              <a:t>z.B</a:t>
            </a:r>
            <a:r>
              <a:rPr lang="en-US" b="0" dirty="0" smtClean="0"/>
              <a:t>. </a:t>
            </a:r>
            <a:r>
              <a:rPr lang="en-US" b="0" dirty="0" err="1" smtClean="0"/>
              <a:t>jenen</a:t>
            </a:r>
            <a:r>
              <a:rPr lang="en-US" b="0" dirty="0" smtClean="0"/>
              <a:t> </a:t>
            </a:r>
            <a:r>
              <a:rPr lang="en-US" b="0" dirty="0" err="1" smtClean="0"/>
              <a:t>mit</a:t>
            </a:r>
            <a:r>
              <a:rPr lang="en-US" b="0" dirty="0" smtClean="0"/>
              <a:t> den </a:t>
            </a:r>
            <a:r>
              <a:rPr lang="en-US" b="0" dirty="0" err="1" smtClean="0"/>
              <a:t>geringsten</a:t>
            </a:r>
            <a:r>
              <a:rPr lang="en-US" b="0" dirty="0" smtClean="0"/>
              <a:t> </a:t>
            </a:r>
            <a:r>
              <a:rPr lang="en-US" b="0" dirty="0" err="1" smtClean="0"/>
              <a:t>Einfügekosten</a:t>
            </a:r>
            <a:r>
              <a:rPr lang="en-US" b="0" dirty="0" smtClean="0"/>
              <a:t> </a:t>
            </a:r>
            <a:r>
              <a:rPr lang="en-US" b="0" dirty="0" err="1" smtClean="0"/>
              <a:t>nehmen</a:t>
            </a:r>
            <a:r>
              <a:rPr lang="en-US" b="0" dirty="0" smtClean="0"/>
              <a:t>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smtClean="0"/>
              <a:t>Parallel </a:t>
            </a:r>
            <a:r>
              <a:rPr lang="de-AT" dirty="0" err="1" smtClean="0"/>
              <a:t>insertion</a:t>
            </a:r>
            <a:r>
              <a:rPr lang="de-AT" dirty="0" smtClean="0"/>
              <a:t> </a:t>
            </a:r>
            <a:r>
              <a:rPr lang="de-AT" dirty="0" err="1" smtClean="0"/>
              <a:t>algorithm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06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Gesamtnachfrage = 14</a:t>
            </a:r>
          </a:p>
          <a:p>
            <a:r>
              <a:rPr lang="de-AT" dirty="0" smtClean="0"/>
              <a:t>Kapazität = 4</a:t>
            </a:r>
          </a:p>
          <a:p>
            <a:r>
              <a:rPr lang="de-AT" dirty="0" smtClean="0"/>
              <a:t>Mindestens 4 Routen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/>
              <a:t>Parallel </a:t>
            </a:r>
            <a:r>
              <a:rPr lang="de-AT" dirty="0" err="1"/>
              <a:t>insertion</a:t>
            </a:r>
            <a:r>
              <a:rPr lang="de-AT" dirty="0"/>
              <a:t> </a:t>
            </a:r>
            <a:r>
              <a:rPr lang="de-AT" dirty="0" err="1"/>
              <a:t>algorithm</a:t>
            </a:r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41061"/>
            <a:ext cx="3710940" cy="40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0" dirty="0" smtClean="0"/>
              <a:t>Man unterscheidet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Verbesserung innerhalb EINER </a:t>
            </a:r>
            <a:r>
              <a:rPr lang="de-AT" dirty="0"/>
              <a:t>Tour (</a:t>
            </a:r>
            <a:r>
              <a:rPr lang="de-AT" dirty="0" smtClean="0"/>
              <a:t>INTRA-Tour) -&gt; TSP</a:t>
            </a:r>
          </a:p>
          <a:p>
            <a:endParaRPr lang="de-AT" dirty="0"/>
          </a:p>
          <a:p>
            <a:r>
              <a:rPr lang="de-AT" dirty="0"/>
              <a:t>Verbesserung zwischen verschiedenen </a:t>
            </a:r>
            <a:r>
              <a:rPr lang="de-AT" dirty="0" smtClean="0"/>
              <a:t>Touren (INTER-Tour)</a:t>
            </a: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4.2.3 </a:t>
            </a:r>
            <a:r>
              <a:rPr lang="de-AT" dirty="0" err="1" smtClean="0"/>
              <a:t>Verbesserungsheuristiken</a:t>
            </a:r>
            <a:r>
              <a:rPr lang="de-AT" dirty="0" smtClean="0"/>
              <a:t> für VRP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96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Graphentheorie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13" y="1989138"/>
            <a:ext cx="4060829" cy="4319587"/>
          </a:xfrm>
        </p:spPr>
        <p:txBody>
          <a:bodyPr/>
          <a:lstStyle/>
          <a:p>
            <a:r>
              <a:rPr lang="de-AT" b="0" dirty="0" smtClean="0"/>
              <a:t>Vollständiger, bewerteter Graph</a:t>
            </a:r>
          </a:p>
          <a:p>
            <a:pPr marL="0" indent="0">
              <a:buNone/>
            </a:pPr>
            <a:r>
              <a:rPr lang="de-AT" b="0" dirty="0"/>
              <a:t> </a:t>
            </a:r>
            <a:r>
              <a:rPr lang="de-AT" b="0" dirty="0" smtClean="0"/>
              <a:t>  G = (V, E)</a:t>
            </a:r>
          </a:p>
          <a:p>
            <a:r>
              <a:rPr lang="de-AT" b="0" dirty="0" smtClean="0"/>
              <a:t>Städte entsprechen den Knoten</a:t>
            </a:r>
          </a:p>
          <a:p>
            <a:r>
              <a:rPr lang="de-AT" b="0" dirty="0" smtClean="0"/>
              <a:t>Verbindung zwischen zwei Städten entspricht den Kanten</a:t>
            </a:r>
          </a:p>
          <a:p>
            <a:r>
              <a:rPr lang="de-AT" b="0" dirty="0" smtClean="0"/>
              <a:t>Distanzen/Reisezeiten </a:t>
            </a:r>
            <a:br>
              <a:rPr lang="de-AT" b="0" dirty="0" smtClean="0"/>
            </a:br>
            <a:r>
              <a:rPr lang="de-AT" b="0" dirty="0" smtClean="0"/>
              <a:t>entsprechen den Bewertungen c(</a:t>
            </a:r>
            <a:r>
              <a:rPr lang="de-AT" b="0" dirty="0" err="1" smtClean="0"/>
              <a:t>i,j</a:t>
            </a:r>
            <a:r>
              <a:rPr lang="de-AT" b="0" dirty="0" smtClean="0"/>
              <a:t>) = </a:t>
            </a:r>
            <a:r>
              <a:rPr lang="de-AT" b="0" dirty="0" err="1" smtClean="0"/>
              <a:t>c</a:t>
            </a:r>
            <a:r>
              <a:rPr lang="de-AT" b="0" baseline="-25000" dirty="0" err="1" smtClean="0"/>
              <a:t>ij</a:t>
            </a:r>
            <a:r>
              <a:rPr lang="de-AT" b="0" dirty="0" smtClean="0"/>
              <a:t> der Kanten</a:t>
            </a:r>
          </a:p>
          <a:p>
            <a:endParaRPr lang="de-AT" b="0" dirty="0"/>
          </a:p>
        </p:txBody>
      </p:sp>
      <p:grpSp>
        <p:nvGrpSpPr>
          <p:cNvPr id="61" name="Group 60"/>
          <p:cNvGrpSpPr/>
          <p:nvPr/>
        </p:nvGrpSpPr>
        <p:grpSpPr>
          <a:xfrm>
            <a:off x="5143504" y="1643050"/>
            <a:ext cx="3714776" cy="4357718"/>
            <a:chOff x="5143504" y="1643050"/>
            <a:chExt cx="3714776" cy="4357718"/>
          </a:xfrm>
        </p:grpSpPr>
        <p:sp>
          <p:nvSpPr>
            <p:cNvPr id="4" name="Ellipse 6"/>
            <p:cNvSpPr/>
            <p:nvPr/>
          </p:nvSpPr>
          <p:spPr>
            <a:xfrm>
              <a:off x="6467756" y="5585732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" name="Ellipse 165"/>
            <p:cNvSpPr/>
            <p:nvPr/>
          </p:nvSpPr>
          <p:spPr>
            <a:xfrm>
              <a:off x="7524775" y="5170713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6" name="Ellipse 166"/>
            <p:cNvSpPr/>
            <p:nvPr/>
          </p:nvSpPr>
          <p:spPr>
            <a:xfrm>
              <a:off x="6405578" y="3026447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7" name="Ellipse 167"/>
            <p:cNvSpPr/>
            <p:nvPr/>
          </p:nvSpPr>
          <p:spPr>
            <a:xfrm>
              <a:off x="7835663" y="3441466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8" name="Ellipse 168"/>
            <p:cNvSpPr/>
            <p:nvPr/>
          </p:nvSpPr>
          <p:spPr>
            <a:xfrm>
              <a:off x="7338243" y="1643050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9" name="Ellipse 169"/>
            <p:cNvSpPr/>
            <p:nvPr/>
          </p:nvSpPr>
          <p:spPr>
            <a:xfrm>
              <a:off x="5348559" y="3787315"/>
              <a:ext cx="373066" cy="415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10" name="Gerade Verbindung 171"/>
            <p:cNvCxnSpPr>
              <a:stCxn id="8" idx="3"/>
              <a:endCxn id="6" idx="7"/>
            </p:cNvCxnSpPr>
            <p:nvPr/>
          </p:nvCxnSpPr>
          <p:spPr>
            <a:xfrm rot="5400000">
              <a:off x="6513476" y="2207824"/>
              <a:ext cx="1089935" cy="66886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73"/>
            <p:cNvCxnSpPr>
              <a:stCxn id="8" idx="5"/>
              <a:endCxn id="7" idx="0"/>
            </p:cNvCxnSpPr>
            <p:nvPr/>
          </p:nvCxnSpPr>
          <p:spPr>
            <a:xfrm rot="16200000" flipH="1">
              <a:off x="7117347" y="2536616"/>
              <a:ext cx="1444176" cy="365523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75"/>
            <p:cNvCxnSpPr>
              <a:stCxn id="7" idx="4"/>
              <a:endCxn id="5" idx="7"/>
            </p:cNvCxnSpPr>
            <p:nvPr/>
          </p:nvCxnSpPr>
          <p:spPr>
            <a:xfrm rot="5400000">
              <a:off x="7245200" y="4454493"/>
              <a:ext cx="1375005" cy="1789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77"/>
            <p:cNvCxnSpPr>
              <a:stCxn id="5" idx="3"/>
              <a:endCxn id="4" idx="6"/>
            </p:cNvCxnSpPr>
            <p:nvPr/>
          </p:nvCxnSpPr>
          <p:spPr>
            <a:xfrm rot="5400000">
              <a:off x="7075972" y="5289804"/>
              <a:ext cx="268289" cy="7385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9"/>
            <p:cNvCxnSpPr>
              <a:stCxn id="4" idx="1"/>
              <a:endCxn id="9" idx="4"/>
            </p:cNvCxnSpPr>
            <p:nvPr/>
          </p:nvCxnSpPr>
          <p:spPr>
            <a:xfrm rot="16200000" flipV="1">
              <a:off x="5306654" y="4430773"/>
              <a:ext cx="1444176" cy="98729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1"/>
            <p:cNvCxnSpPr>
              <a:stCxn id="6" idx="3"/>
              <a:endCxn id="9" idx="7"/>
            </p:cNvCxnSpPr>
            <p:nvPr/>
          </p:nvCxnSpPr>
          <p:spPr>
            <a:xfrm rot="5400000">
              <a:off x="5829899" y="3217779"/>
              <a:ext cx="467406" cy="793222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83"/>
            <p:cNvCxnSpPr>
              <a:stCxn id="8" idx="4"/>
              <a:endCxn id="4" idx="0"/>
            </p:cNvCxnSpPr>
            <p:nvPr/>
          </p:nvCxnSpPr>
          <p:spPr>
            <a:xfrm rot="5400000">
              <a:off x="5325702" y="3386658"/>
              <a:ext cx="3527663" cy="87048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5"/>
            <p:cNvCxnSpPr>
              <a:stCxn id="8" idx="4"/>
              <a:endCxn id="5" idx="0"/>
            </p:cNvCxnSpPr>
            <p:nvPr/>
          </p:nvCxnSpPr>
          <p:spPr>
            <a:xfrm rot="16200000" flipH="1">
              <a:off x="6061720" y="3521125"/>
              <a:ext cx="3112644" cy="186532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0"/>
            <p:cNvCxnSpPr>
              <a:stCxn id="8" idx="2"/>
              <a:endCxn id="9" idx="0"/>
            </p:cNvCxnSpPr>
            <p:nvPr/>
          </p:nvCxnSpPr>
          <p:spPr>
            <a:xfrm rot="10800000" flipV="1">
              <a:off x="5535093" y="1850559"/>
              <a:ext cx="1803150" cy="193675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93"/>
            <p:cNvCxnSpPr>
              <a:stCxn id="6" idx="4"/>
              <a:endCxn id="4" idx="0"/>
            </p:cNvCxnSpPr>
            <p:nvPr/>
          </p:nvCxnSpPr>
          <p:spPr>
            <a:xfrm rot="16200000" flipH="1">
              <a:off x="5551068" y="4482510"/>
              <a:ext cx="2144265" cy="6217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5"/>
            <p:cNvCxnSpPr>
              <a:stCxn id="6" idx="5"/>
              <a:endCxn id="5" idx="0"/>
            </p:cNvCxnSpPr>
            <p:nvPr/>
          </p:nvCxnSpPr>
          <p:spPr>
            <a:xfrm rot="16200000" flipH="1">
              <a:off x="6322646" y="3782051"/>
              <a:ext cx="1790025" cy="98729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7"/>
            <p:cNvCxnSpPr>
              <a:stCxn id="6" idx="6"/>
              <a:endCxn id="7" idx="1"/>
            </p:cNvCxnSpPr>
            <p:nvPr/>
          </p:nvCxnSpPr>
          <p:spPr>
            <a:xfrm>
              <a:off x="6778644" y="3233957"/>
              <a:ext cx="1111654" cy="268288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9"/>
            <p:cNvCxnSpPr>
              <a:stCxn id="7" idx="3"/>
              <a:endCxn id="4" idx="7"/>
            </p:cNvCxnSpPr>
            <p:nvPr/>
          </p:nvCxnSpPr>
          <p:spPr>
            <a:xfrm rot="5400000">
              <a:off x="6412841" y="4169053"/>
              <a:ext cx="1850803" cy="110411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01"/>
            <p:cNvCxnSpPr>
              <a:stCxn id="7" idx="2"/>
              <a:endCxn id="9" idx="6"/>
            </p:cNvCxnSpPr>
            <p:nvPr/>
          </p:nvCxnSpPr>
          <p:spPr>
            <a:xfrm rot="10800000" flipV="1">
              <a:off x="5721625" y="3648976"/>
              <a:ext cx="2114039" cy="34584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04"/>
            <p:cNvCxnSpPr>
              <a:stCxn id="5" idx="1"/>
              <a:endCxn id="9" idx="5"/>
            </p:cNvCxnSpPr>
            <p:nvPr/>
          </p:nvCxnSpPr>
          <p:spPr>
            <a:xfrm rot="16200000" flipV="1">
              <a:off x="6078233" y="3730314"/>
              <a:ext cx="1089935" cy="191241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05"/>
            <p:cNvSpPr txBox="1">
              <a:spLocks noChangeArrowheads="1"/>
            </p:cNvSpPr>
            <p:nvPr/>
          </p:nvSpPr>
          <p:spPr bwMode="auto">
            <a:xfrm>
              <a:off x="5143504" y="5172030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c(1,3) = 4</a:t>
              </a:r>
            </a:p>
          </p:txBody>
        </p:sp>
        <p:sp>
          <p:nvSpPr>
            <p:cNvPr id="26" name="Textfeld 207"/>
            <p:cNvSpPr txBox="1">
              <a:spLocks noChangeArrowheads="1"/>
            </p:cNvSpPr>
            <p:nvPr/>
          </p:nvSpPr>
          <p:spPr bwMode="auto">
            <a:xfrm>
              <a:off x="7720568" y="2196409"/>
              <a:ext cx="1137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c(5,6</a:t>
              </a:r>
              <a:r>
                <a:rPr lang="de-AT" sz="2000" dirty="0" smtClean="0">
                  <a:solidFill>
                    <a:schemeClr val="tx2"/>
                  </a:solidFill>
                  <a:latin typeface="Calibri" pitchFamily="34" charset="0"/>
                </a:rPr>
                <a:t>) = </a:t>
              </a:r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7" name="Textfeld 208"/>
            <p:cNvSpPr txBox="1">
              <a:spLocks noChangeArrowheads="1"/>
            </p:cNvSpPr>
            <p:nvPr/>
          </p:nvSpPr>
          <p:spPr bwMode="auto">
            <a:xfrm>
              <a:off x="5643570" y="2243072"/>
              <a:ext cx="11919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c(3,6</a:t>
              </a:r>
              <a:r>
                <a:rPr lang="de-AT" sz="2000" dirty="0" smtClean="0">
                  <a:solidFill>
                    <a:schemeClr val="tx2"/>
                  </a:solidFill>
                  <a:latin typeface="Calibri" pitchFamily="34" charset="0"/>
                </a:rPr>
                <a:t>) = </a:t>
              </a:r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8" name="Textfeld 209"/>
            <p:cNvSpPr txBox="1">
              <a:spLocks noChangeArrowheads="1"/>
            </p:cNvSpPr>
            <p:nvPr/>
          </p:nvSpPr>
          <p:spPr bwMode="auto">
            <a:xfrm>
              <a:off x="6965176" y="5600658"/>
              <a:ext cx="12501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c(1,2) = 2</a:t>
              </a:r>
            </a:p>
          </p:txBody>
        </p:sp>
        <p:sp>
          <p:nvSpPr>
            <p:cNvPr id="29" name="Textfeld 210"/>
            <p:cNvSpPr txBox="1">
              <a:spLocks noChangeArrowheads="1"/>
            </p:cNvSpPr>
            <p:nvPr/>
          </p:nvSpPr>
          <p:spPr bwMode="auto">
            <a:xfrm>
              <a:off x="5908157" y="3994825"/>
              <a:ext cx="12356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000" dirty="0">
                  <a:solidFill>
                    <a:schemeClr val="tx2"/>
                  </a:solidFill>
                  <a:latin typeface="Calibri" pitchFamily="34" charset="0"/>
                </a:rPr>
                <a:t>c(2,3) =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Verbesserung innerhalb EINER Tour</a:t>
            </a:r>
          </a:p>
          <a:p>
            <a:r>
              <a:rPr lang="de-AT" dirty="0" smtClean="0"/>
              <a:t>lambda-</a:t>
            </a:r>
            <a:r>
              <a:rPr lang="de-AT" dirty="0" err="1" smtClean="0"/>
              <a:t>opt</a:t>
            </a:r>
            <a:r>
              <a:rPr lang="de-AT" dirty="0" smtClean="0"/>
              <a:t> </a:t>
            </a:r>
            <a:r>
              <a:rPr lang="de-AT" dirty="0"/>
              <a:t>(Lin, </a:t>
            </a:r>
            <a:r>
              <a:rPr lang="de-AT" dirty="0" err="1" smtClean="0"/>
              <a:t>Kernighan</a:t>
            </a:r>
            <a:r>
              <a:rPr lang="de-AT" dirty="0" smtClean="0"/>
              <a:t>)</a:t>
            </a:r>
          </a:p>
          <a:p>
            <a:r>
              <a:rPr lang="en-US" dirty="0" smtClean="0"/>
              <a:t>2-opt:</a:t>
            </a:r>
            <a:r>
              <a:rPr lang="en-US" b="0" dirty="0" smtClean="0"/>
              <a:t> </a:t>
            </a:r>
            <a:r>
              <a:rPr lang="en-US" b="0" dirty="0" err="1" smtClean="0"/>
              <a:t>zwei</a:t>
            </a:r>
            <a:r>
              <a:rPr lang="en-US" b="0" dirty="0" smtClean="0"/>
              <a:t> </a:t>
            </a:r>
            <a:r>
              <a:rPr lang="en-US" b="0" dirty="0" err="1" smtClean="0"/>
              <a:t>Kanten</a:t>
            </a:r>
            <a:r>
              <a:rPr lang="en-US" b="0" dirty="0" smtClean="0"/>
              <a:t> </a:t>
            </a:r>
            <a:r>
              <a:rPr lang="en-US" b="0" dirty="0" err="1" smtClean="0"/>
              <a:t>werden</a:t>
            </a:r>
            <a:r>
              <a:rPr lang="en-US" b="0" dirty="0" smtClean="0"/>
              <a:t> </a:t>
            </a:r>
            <a:r>
              <a:rPr lang="en-US" b="0" dirty="0" err="1" smtClean="0"/>
              <a:t>entfernt</a:t>
            </a:r>
            <a:r>
              <a:rPr lang="en-US" b="0" dirty="0" smtClean="0"/>
              <a:t> und die </a:t>
            </a:r>
            <a:r>
              <a:rPr lang="en-US" b="0" dirty="0" err="1" smtClean="0"/>
              <a:t>Lösung</a:t>
            </a:r>
            <a:r>
              <a:rPr lang="en-US" b="0" dirty="0" smtClean="0"/>
              <a:t> auf </a:t>
            </a:r>
            <a:r>
              <a:rPr lang="en-US" b="0" dirty="0" err="1" smtClean="0"/>
              <a:t>alle</a:t>
            </a:r>
            <a:r>
              <a:rPr lang="en-US" b="0" dirty="0" smtClean="0"/>
              <a:t> </a:t>
            </a:r>
            <a:r>
              <a:rPr lang="en-US" b="0" dirty="0" err="1" smtClean="0"/>
              <a:t>möglichen</a:t>
            </a:r>
            <a:r>
              <a:rPr lang="en-US" b="0" dirty="0" smtClean="0"/>
              <a:t> </a:t>
            </a:r>
            <a:r>
              <a:rPr lang="en-US" b="0" dirty="0" err="1" smtClean="0"/>
              <a:t>Arten</a:t>
            </a:r>
            <a:r>
              <a:rPr lang="en-US" b="0" dirty="0" smtClean="0"/>
              <a:t> </a:t>
            </a:r>
            <a:r>
              <a:rPr lang="en-US" b="0" dirty="0" err="1" smtClean="0"/>
              <a:t>neu</a:t>
            </a:r>
            <a:r>
              <a:rPr lang="en-US" b="0" dirty="0" smtClean="0"/>
              <a:t> </a:t>
            </a:r>
            <a:r>
              <a:rPr lang="en-US" b="0" dirty="0" err="1" smtClean="0"/>
              <a:t>zusammengesetzt</a:t>
            </a:r>
            <a:r>
              <a:rPr lang="en-US" b="0" dirty="0" smtClean="0"/>
              <a:t> (</a:t>
            </a:r>
            <a:r>
              <a:rPr lang="en-US" b="0" dirty="0" err="1" smtClean="0"/>
              <a:t>einer</a:t>
            </a:r>
            <a:r>
              <a:rPr lang="en-US" b="0" dirty="0" smtClean="0"/>
              <a:t> der </a:t>
            </a:r>
            <a:r>
              <a:rPr lang="en-US" b="0" dirty="0" err="1" smtClean="0"/>
              <a:t>beiden</a:t>
            </a:r>
            <a:r>
              <a:rPr lang="en-US" b="0" dirty="0" smtClean="0"/>
              <a:t> </a:t>
            </a:r>
            <a:r>
              <a:rPr lang="en-US" b="0" dirty="0" err="1" smtClean="0"/>
              <a:t>Teile</a:t>
            </a:r>
            <a:r>
              <a:rPr lang="en-US" b="0" dirty="0" smtClean="0"/>
              <a:t> </a:t>
            </a:r>
            <a:r>
              <a:rPr lang="en-US" b="0" dirty="0" err="1" smtClean="0"/>
              <a:t>wird</a:t>
            </a:r>
            <a:r>
              <a:rPr lang="en-US" b="0" dirty="0" smtClean="0"/>
              <a:t> </a:t>
            </a:r>
            <a:r>
              <a:rPr lang="en-US" b="0" dirty="0" err="1" smtClean="0"/>
              <a:t>invertiert</a:t>
            </a:r>
            <a:r>
              <a:rPr lang="en-US" b="0" dirty="0" smtClean="0"/>
              <a:t>)</a:t>
            </a:r>
            <a:endParaRPr lang="de-AT" b="0" dirty="0"/>
          </a:p>
          <a:p>
            <a:r>
              <a:rPr lang="en-US" dirty="0" smtClean="0"/>
              <a:t>3-opt:</a:t>
            </a:r>
            <a:r>
              <a:rPr lang="en-US" b="0" dirty="0" smtClean="0"/>
              <a:t> </a:t>
            </a:r>
            <a:r>
              <a:rPr lang="en-US" b="0" dirty="0" err="1" smtClean="0"/>
              <a:t>drei</a:t>
            </a:r>
            <a:r>
              <a:rPr lang="en-US" b="0" dirty="0" smtClean="0"/>
              <a:t> </a:t>
            </a:r>
            <a:r>
              <a:rPr lang="en-US" b="0" dirty="0" err="1" smtClean="0"/>
              <a:t>Kanten</a:t>
            </a:r>
            <a:r>
              <a:rPr lang="en-US" b="0" dirty="0" smtClean="0"/>
              <a:t> </a:t>
            </a:r>
            <a:r>
              <a:rPr lang="en-US" b="0" dirty="0" err="1"/>
              <a:t>werden</a:t>
            </a:r>
            <a:r>
              <a:rPr lang="en-US" b="0" dirty="0"/>
              <a:t> </a:t>
            </a:r>
            <a:r>
              <a:rPr lang="en-US" b="0" dirty="0" err="1"/>
              <a:t>entfernt</a:t>
            </a:r>
            <a:r>
              <a:rPr lang="en-US" b="0" dirty="0"/>
              <a:t> und die </a:t>
            </a:r>
            <a:r>
              <a:rPr lang="en-US" b="0" dirty="0" err="1"/>
              <a:t>Lösung</a:t>
            </a:r>
            <a:r>
              <a:rPr lang="en-US" b="0" dirty="0"/>
              <a:t> auf </a:t>
            </a:r>
            <a:r>
              <a:rPr lang="en-US" b="0" dirty="0" err="1"/>
              <a:t>alle</a:t>
            </a:r>
            <a:r>
              <a:rPr lang="en-US" b="0" dirty="0"/>
              <a:t> </a:t>
            </a:r>
            <a:r>
              <a:rPr lang="en-US" b="0" dirty="0" err="1"/>
              <a:t>möglichen</a:t>
            </a:r>
            <a:r>
              <a:rPr lang="en-US" b="0" dirty="0"/>
              <a:t> </a:t>
            </a:r>
            <a:r>
              <a:rPr lang="en-US" b="0" dirty="0" err="1"/>
              <a:t>Arten</a:t>
            </a:r>
            <a:r>
              <a:rPr lang="en-US" b="0" dirty="0"/>
              <a:t> </a:t>
            </a:r>
            <a:r>
              <a:rPr lang="en-US" b="0" dirty="0" err="1"/>
              <a:t>neu</a:t>
            </a:r>
            <a:r>
              <a:rPr lang="en-US" b="0" dirty="0"/>
              <a:t> </a:t>
            </a:r>
            <a:r>
              <a:rPr lang="en-US" b="0" dirty="0" err="1"/>
              <a:t>zusammengesetzt</a:t>
            </a:r>
            <a:r>
              <a:rPr lang="en-US" b="0" dirty="0"/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Teile</a:t>
            </a:r>
            <a:r>
              <a:rPr lang="en-US" b="0" dirty="0" smtClean="0"/>
              <a:t> </a:t>
            </a:r>
            <a:r>
              <a:rPr lang="en-US" b="0" dirty="0" err="1" smtClean="0"/>
              <a:t>teilweise</a:t>
            </a:r>
            <a:r>
              <a:rPr lang="en-US" b="0" dirty="0" smtClean="0"/>
              <a:t> </a:t>
            </a:r>
            <a:r>
              <a:rPr lang="en-US" b="0" dirty="0" err="1" smtClean="0"/>
              <a:t>invertiert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r>
              <a:rPr lang="de-AT" dirty="0" err="1" smtClean="0"/>
              <a:t>Or-Opt</a:t>
            </a:r>
            <a:r>
              <a:rPr lang="de-AT" dirty="0" smtClean="0"/>
              <a:t>:</a:t>
            </a:r>
            <a:r>
              <a:rPr lang="de-AT" b="0" dirty="0" smtClean="0"/>
              <a:t> raschere eingeschränkte Version von 3-opt: </a:t>
            </a:r>
            <a:br>
              <a:rPr lang="de-AT" b="0" dirty="0" smtClean="0"/>
            </a:br>
            <a:r>
              <a:rPr lang="de-AT" b="0" dirty="0" smtClean="0"/>
              <a:t>keine Inversionen (alle 3 Teilstücke behalten Orientierung bei) </a:t>
            </a:r>
            <a:br>
              <a:rPr lang="de-AT" b="0" dirty="0" smtClean="0"/>
            </a:br>
            <a:r>
              <a:rPr lang="de-AT" b="0" dirty="0" smtClean="0"/>
              <a:t>Ein Teilstück hat nur 1, </a:t>
            </a:r>
            <a:r>
              <a:rPr lang="en-US" b="0" dirty="0" smtClean="0"/>
              <a:t>2 </a:t>
            </a:r>
            <a:r>
              <a:rPr lang="en-US" b="0" dirty="0" err="1" smtClean="0"/>
              <a:t>oder</a:t>
            </a:r>
            <a:r>
              <a:rPr lang="en-US" b="0" dirty="0" smtClean="0"/>
              <a:t> 3 </a:t>
            </a:r>
            <a:r>
              <a:rPr lang="de-AT" b="0" dirty="0" smtClean="0"/>
              <a:t>Knoten</a:t>
            </a:r>
            <a:endParaRPr lang="de-AT" b="0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4.2.3.1 INTRA-Tour </a:t>
            </a:r>
            <a:r>
              <a:rPr lang="de-AT" dirty="0" err="1" smtClean="0"/>
              <a:t>Verbesserungsheuristiken</a:t>
            </a:r>
            <a:r>
              <a:rPr lang="de-AT" dirty="0" smtClean="0"/>
              <a:t> für VRP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65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Verbesserung zwischen verschiedenen Touren</a:t>
            </a:r>
          </a:p>
          <a:p>
            <a:r>
              <a:rPr lang="de-AT" dirty="0" smtClean="0"/>
              <a:t>Move: </a:t>
            </a:r>
            <a:r>
              <a:rPr lang="de-AT" b="0" dirty="0" smtClean="0"/>
              <a:t>Verschieben</a:t>
            </a:r>
            <a:r>
              <a:rPr lang="de-AT" dirty="0" smtClean="0"/>
              <a:t> </a:t>
            </a:r>
            <a:r>
              <a:rPr lang="de-AT" b="0" dirty="0" smtClean="0"/>
              <a:t>von Knoten/Teilstücken von einer Tour zur einer anderen </a:t>
            </a:r>
          </a:p>
          <a:p>
            <a:r>
              <a:rPr lang="en-US" dirty="0" smtClean="0"/>
              <a:t>Swap/Cross: </a:t>
            </a:r>
            <a:r>
              <a:rPr lang="en-US" b="0" dirty="0" err="1" smtClean="0"/>
              <a:t>Vertauschen</a:t>
            </a:r>
            <a:r>
              <a:rPr lang="en-US" b="0" dirty="0" smtClean="0"/>
              <a:t> von </a:t>
            </a:r>
            <a:r>
              <a:rPr lang="en-US" b="0" dirty="0" err="1" smtClean="0"/>
              <a:t>Knoten</a:t>
            </a:r>
            <a:r>
              <a:rPr lang="de-AT" b="0" dirty="0"/>
              <a:t>/Teilstücken </a:t>
            </a:r>
            <a:r>
              <a:rPr lang="de-AT" b="0" dirty="0" smtClean="0"/>
              <a:t>zwischen </a:t>
            </a:r>
            <a:r>
              <a:rPr lang="en-US" b="0" dirty="0" err="1" smtClean="0"/>
              <a:t>zwei</a:t>
            </a:r>
            <a:r>
              <a:rPr lang="en-US" b="0" dirty="0" smtClean="0"/>
              <a:t> </a:t>
            </a:r>
            <a:r>
              <a:rPr lang="en-US" b="0" dirty="0" err="1" smtClean="0"/>
              <a:t>verschiedenen</a:t>
            </a:r>
            <a:r>
              <a:rPr lang="en-US" b="0" dirty="0" smtClean="0"/>
              <a:t> </a:t>
            </a:r>
            <a:r>
              <a:rPr lang="en-US" b="0" dirty="0" err="1" smtClean="0"/>
              <a:t>Routen</a:t>
            </a:r>
            <a:endParaRPr lang="en-US" b="0" dirty="0" smtClean="0"/>
          </a:p>
          <a:p>
            <a:r>
              <a:rPr lang="de-AT" dirty="0" smtClean="0"/>
              <a:t>2-opt*: </a:t>
            </a:r>
            <a:r>
              <a:rPr lang="de-AT" b="0" dirty="0" smtClean="0"/>
              <a:t>Spezialfall von Cross, wobei die Endstücke zweier Routen vertauscht werden</a:t>
            </a:r>
            <a:endParaRPr lang="de-AT" b="0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4.2.3.2 INTER-Tour </a:t>
            </a:r>
            <a:r>
              <a:rPr lang="de-AT" dirty="0" err="1" smtClean="0"/>
              <a:t>Verbesserungsheuristiken</a:t>
            </a:r>
            <a:r>
              <a:rPr lang="de-AT" dirty="0" smtClean="0"/>
              <a:t> für VRP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76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Graphentheorie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 smtClean="0"/>
              <a:t>gerichteter / ungerichteter Graph</a:t>
            </a:r>
          </a:p>
          <a:p>
            <a:r>
              <a:rPr lang="de-AT" b="0" dirty="0" smtClean="0"/>
              <a:t>symmetrische / asymmetrische Bewertung</a:t>
            </a:r>
          </a:p>
          <a:p>
            <a:endParaRPr lang="de-AT" b="0" dirty="0" smtClean="0"/>
          </a:p>
          <a:p>
            <a:endParaRPr lang="de-AT" b="0" dirty="0"/>
          </a:p>
          <a:p>
            <a:endParaRPr lang="de-AT" b="0" dirty="0" smtClean="0"/>
          </a:p>
          <a:p>
            <a:endParaRPr lang="de-AT" b="0" dirty="0"/>
          </a:p>
          <a:p>
            <a:endParaRPr lang="de-AT" b="0" dirty="0" smtClean="0"/>
          </a:p>
          <a:p>
            <a:endParaRPr lang="de-AT" b="0" dirty="0" smtClean="0"/>
          </a:p>
          <a:p>
            <a:r>
              <a:rPr lang="de-AT" b="0" dirty="0" smtClean="0"/>
              <a:t>Länge einer Tour ist die Summe der benutzten Kanten</a:t>
            </a:r>
          </a:p>
          <a:p>
            <a:r>
              <a:rPr lang="de-AT" b="0" dirty="0" smtClean="0"/>
              <a:t>Kostenmatrix C mit Elementen c</a:t>
            </a:r>
            <a:r>
              <a:rPr lang="de-AT" b="0" baseline="-25000" dirty="0" smtClean="0"/>
              <a:t>ij</a:t>
            </a:r>
            <a:r>
              <a:rPr lang="de-AT" b="0" dirty="0" smtClean="0"/>
              <a:t>:</a:t>
            </a:r>
          </a:p>
          <a:p>
            <a:pPr marL="179388" lvl="1" indent="0">
              <a:buNone/>
            </a:pPr>
            <a:r>
              <a:rPr lang="de-AT" dirty="0" smtClean="0"/>
              <a:t>nicht existierenden Kanten werden sehr große Werte zugewiesen</a:t>
            </a:r>
          </a:p>
          <a:p>
            <a:endParaRPr lang="de-AT" b="0" dirty="0"/>
          </a:p>
        </p:txBody>
      </p:sp>
      <p:sp>
        <p:nvSpPr>
          <p:cNvPr id="4" name="Abgerundetes Rechteck 3"/>
          <p:cNvSpPr/>
          <p:nvPr/>
        </p:nvSpPr>
        <p:spPr>
          <a:xfrm>
            <a:off x="1259632" y="3068960"/>
            <a:ext cx="70567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chemeClr val="tx1"/>
                </a:solidFill>
              </a:rPr>
              <a:t>Gesucht: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marL="179388" lvl="1" indent="0">
              <a:buNone/>
            </a:pPr>
            <a:r>
              <a:rPr lang="de-AT" dirty="0" smtClean="0">
                <a:solidFill>
                  <a:schemeClr val="tx1"/>
                </a:solidFill>
              </a:rPr>
              <a:t>Geschlossener Weg, der </a:t>
            </a:r>
            <a:r>
              <a:rPr lang="de-AT" dirty="0">
                <a:solidFill>
                  <a:schemeClr val="tx1"/>
                </a:solidFill>
              </a:rPr>
              <a:t>jeden Knoten von G genau einmal </a:t>
            </a:r>
            <a:r>
              <a:rPr lang="de-AT" dirty="0" smtClean="0">
                <a:solidFill>
                  <a:schemeClr val="tx1"/>
                </a:solidFill>
              </a:rPr>
              <a:t>enthält</a:t>
            </a:r>
          </a:p>
          <a:p>
            <a:pPr marL="179388" lvl="1" indent="0" algn="ctr">
              <a:buNone/>
            </a:pPr>
            <a:r>
              <a:rPr lang="de-AT" dirty="0" smtClean="0">
                <a:solidFill>
                  <a:schemeClr val="tx1"/>
                </a:solidFill>
                <a:sym typeface="Wingdings"/>
              </a:rPr>
              <a:t> </a:t>
            </a:r>
            <a:r>
              <a:rPr lang="de-AT" dirty="0" err="1">
                <a:solidFill>
                  <a:schemeClr val="tx1"/>
                </a:solidFill>
              </a:rPr>
              <a:t>Hamiltonscher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Zyklus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Graphentheorie</a:t>
            </a:r>
            <a:endParaRPr lang="de-AT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154113" y="4786322"/>
            <a:ext cx="7561291" cy="1522403"/>
          </a:xfrm>
        </p:spPr>
        <p:txBody>
          <a:bodyPr/>
          <a:lstStyle/>
          <a:p>
            <a:pPr>
              <a:buNone/>
            </a:pPr>
            <a:r>
              <a:rPr lang="de-AT" b="0" dirty="0" smtClean="0"/>
              <a:t>Die Reihenfolge 1-4-2-3-1 ist z.B. ein Hamiltonscher Zyklus und somit eine zulässige Lösung.</a:t>
            </a:r>
          </a:p>
          <a:p>
            <a:pPr>
              <a:buNone/>
            </a:pPr>
            <a:r>
              <a:rPr lang="de-AT" b="0" dirty="0" smtClean="0">
                <a:solidFill>
                  <a:schemeClr val="tx2"/>
                </a:solidFill>
              </a:rPr>
              <a:t>Eine Kombination von Kurzzyklen wie z.B. 1-3-1 und 4-2-4  (sogenannte Subtouren) stellt keine zulässige Lösung des TSP dar.</a:t>
            </a:r>
            <a:endParaRPr lang="de-AT" b="0" dirty="0" smtClean="0"/>
          </a:p>
          <a:p>
            <a:pPr>
              <a:buNone/>
            </a:pPr>
            <a:endParaRPr lang="de-AT" b="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429128" y="1500174"/>
            <a:ext cx="3739365" cy="3214697"/>
            <a:chOff x="4071938" y="1563219"/>
            <a:chExt cx="4303771" cy="3592981"/>
          </a:xfrm>
        </p:grpSpPr>
        <p:sp>
          <p:nvSpPr>
            <p:cNvPr id="6" name="Ellipse 3"/>
            <p:cNvSpPr/>
            <p:nvPr/>
          </p:nvSpPr>
          <p:spPr>
            <a:xfrm>
              <a:off x="4714875" y="1714500"/>
              <a:ext cx="642938" cy="6429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" name="Ellipse 5"/>
            <p:cNvSpPr/>
            <p:nvPr/>
          </p:nvSpPr>
          <p:spPr>
            <a:xfrm>
              <a:off x="4071938" y="4286250"/>
              <a:ext cx="642937" cy="6429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8" name="Ellipse 6"/>
            <p:cNvSpPr/>
            <p:nvPr/>
          </p:nvSpPr>
          <p:spPr>
            <a:xfrm>
              <a:off x="7358063" y="4214813"/>
              <a:ext cx="642937" cy="6429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9" name="Ellipse 7"/>
            <p:cNvSpPr/>
            <p:nvPr/>
          </p:nvSpPr>
          <p:spPr>
            <a:xfrm>
              <a:off x="7643813" y="2000250"/>
              <a:ext cx="642937" cy="6429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0" name="Gerade Verbindung mit Pfeil 9"/>
            <p:cNvCxnSpPr>
              <a:stCxn id="7" idx="0"/>
              <a:endCxn id="6" idx="3"/>
            </p:cNvCxnSpPr>
            <p:nvPr/>
          </p:nvCxnSpPr>
          <p:spPr>
            <a:xfrm rot="5400000" flipH="1" flipV="1">
              <a:off x="3589735" y="3066954"/>
              <a:ext cx="2022968" cy="415624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2"/>
            <p:cNvCxnSpPr>
              <a:stCxn id="6" idx="2"/>
              <a:endCxn id="7" idx="1"/>
            </p:cNvCxnSpPr>
            <p:nvPr/>
          </p:nvCxnSpPr>
          <p:spPr>
            <a:xfrm rot="10800000" flipV="1">
              <a:off x="4166095" y="2035968"/>
              <a:ext cx="548781" cy="234443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4"/>
            <p:cNvCxnSpPr>
              <a:stCxn id="6" idx="7"/>
              <a:endCxn id="9" idx="1"/>
            </p:cNvCxnSpPr>
            <p:nvPr/>
          </p:nvCxnSpPr>
          <p:spPr>
            <a:xfrm rot="16200000" flipH="1">
              <a:off x="6357938" y="714375"/>
              <a:ext cx="285750" cy="247332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6"/>
            <p:cNvCxnSpPr>
              <a:stCxn id="9" idx="2"/>
              <a:endCxn id="6" idx="6"/>
            </p:cNvCxnSpPr>
            <p:nvPr/>
          </p:nvCxnSpPr>
          <p:spPr>
            <a:xfrm rot="10800000">
              <a:off x="5357813" y="2035969"/>
              <a:ext cx="2286000" cy="2857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8"/>
            <p:cNvCxnSpPr>
              <a:stCxn id="9" idx="5"/>
              <a:endCxn id="8" idx="7"/>
            </p:cNvCxnSpPr>
            <p:nvPr/>
          </p:nvCxnSpPr>
          <p:spPr>
            <a:xfrm rot="5400000">
              <a:off x="7170738" y="3286125"/>
              <a:ext cx="1758950" cy="2857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2"/>
            <p:cNvCxnSpPr>
              <a:stCxn id="8" idx="0"/>
              <a:endCxn id="9" idx="4"/>
            </p:cNvCxnSpPr>
            <p:nvPr/>
          </p:nvCxnSpPr>
          <p:spPr>
            <a:xfrm rot="5400000" flipH="1" flipV="1">
              <a:off x="7036595" y="3286126"/>
              <a:ext cx="1571625" cy="2857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32"/>
            <p:cNvCxnSpPr>
              <a:stCxn id="8" idx="3"/>
              <a:endCxn id="7" idx="5"/>
            </p:cNvCxnSpPr>
            <p:nvPr/>
          </p:nvCxnSpPr>
          <p:spPr>
            <a:xfrm rot="5400000">
              <a:off x="6000750" y="3383563"/>
              <a:ext cx="71438" cy="283150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34"/>
            <p:cNvCxnSpPr>
              <a:stCxn id="7" idx="6"/>
              <a:endCxn id="8" idx="2"/>
            </p:cNvCxnSpPr>
            <p:nvPr/>
          </p:nvCxnSpPr>
          <p:spPr>
            <a:xfrm flipV="1">
              <a:off x="4714875" y="4537075"/>
              <a:ext cx="2643188" cy="7143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36"/>
            <p:cNvCxnSpPr>
              <a:stCxn id="9" idx="3"/>
              <a:endCxn id="7" idx="7"/>
            </p:cNvCxnSpPr>
            <p:nvPr/>
          </p:nvCxnSpPr>
          <p:spPr>
            <a:xfrm rot="5400000">
              <a:off x="5263657" y="1906094"/>
              <a:ext cx="1831374" cy="31172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87"/>
            <p:cNvSpPr txBox="1">
              <a:spLocks noChangeArrowheads="1"/>
            </p:cNvSpPr>
            <p:nvPr/>
          </p:nvSpPr>
          <p:spPr bwMode="auto">
            <a:xfrm>
              <a:off x="5214938" y="4786313"/>
              <a:ext cx="642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>
                  <a:solidFill>
                    <a:schemeClr val="tx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0" name="Textfeld 88"/>
            <p:cNvSpPr txBox="1">
              <a:spLocks noChangeArrowheads="1"/>
            </p:cNvSpPr>
            <p:nvPr/>
          </p:nvSpPr>
          <p:spPr bwMode="auto">
            <a:xfrm>
              <a:off x="6215063" y="4214813"/>
              <a:ext cx="642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1" name="Textfeld 89"/>
            <p:cNvSpPr txBox="1">
              <a:spLocks noChangeArrowheads="1"/>
            </p:cNvSpPr>
            <p:nvPr/>
          </p:nvSpPr>
          <p:spPr bwMode="auto">
            <a:xfrm>
              <a:off x="4154154" y="2857500"/>
              <a:ext cx="2143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2" name="Textfeld 90"/>
            <p:cNvSpPr txBox="1">
              <a:spLocks noChangeArrowheads="1"/>
            </p:cNvSpPr>
            <p:nvPr/>
          </p:nvSpPr>
          <p:spPr bwMode="auto">
            <a:xfrm>
              <a:off x="4565257" y="3071813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3" name="Textfeld 91"/>
            <p:cNvSpPr txBox="1">
              <a:spLocks noChangeArrowheads="1"/>
            </p:cNvSpPr>
            <p:nvPr/>
          </p:nvSpPr>
          <p:spPr bwMode="auto">
            <a:xfrm>
              <a:off x="8018522" y="3286125"/>
              <a:ext cx="357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4" name="Textfeld 92"/>
            <p:cNvSpPr txBox="1">
              <a:spLocks noChangeArrowheads="1"/>
            </p:cNvSpPr>
            <p:nvPr/>
          </p:nvSpPr>
          <p:spPr bwMode="auto">
            <a:xfrm>
              <a:off x="7486110" y="328612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5" name="Textfeld 93"/>
            <p:cNvSpPr txBox="1">
              <a:spLocks noChangeArrowheads="1"/>
            </p:cNvSpPr>
            <p:nvPr/>
          </p:nvSpPr>
          <p:spPr bwMode="auto">
            <a:xfrm>
              <a:off x="6143625" y="2151462"/>
              <a:ext cx="6429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6" name="Textfeld 94"/>
            <p:cNvSpPr txBox="1">
              <a:spLocks noChangeArrowheads="1"/>
            </p:cNvSpPr>
            <p:nvPr/>
          </p:nvSpPr>
          <p:spPr bwMode="auto">
            <a:xfrm>
              <a:off x="6215063" y="1563219"/>
              <a:ext cx="642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cxnSp>
          <p:nvCxnSpPr>
            <p:cNvPr id="28" name="Gerade Verbindung mit Pfeil 118"/>
            <p:cNvCxnSpPr>
              <a:stCxn id="6" idx="4"/>
              <a:endCxn id="8" idx="1"/>
            </p:cNvCxnSpPr>
            <p:nvPr/>
          </p:nvCxnSpPr>
          <p:spPr>
            <a:xfrm rot="16200000" flipH="1">
              <a:off x="5268516" y="2125265"/>
              <a:ext cx="1951531" cy="241587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120"/>
            <p:cNvSpPr txBox="1">
              <a:spLocks noChangeArrowheads="1"/>
            </p:cNvSpPr>
            <p:nvPr/>
          </p:nvSpPr>
          <p:spPr bwMode="auto">
            <a:xfrm>
              <a:off x="4976360" y="3559327"/>
              <a:ext cx="35718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30" name="Textfeld 121"/>
            <p:cNvSpPr txBox="1">
              <a:spLocks noChangeArrowheads="1"/>
            </p:cNvSpPr>
            <p:nvPr/>
          </p:nvSpPr>
          <p:spPr bwMode="auto">
            <a:xfrm>
              <a:off x="5500688" y="2857500"/>
              <a:ext cx="357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1" name="Textfeld 122"/>
            <p:cNvSpPr txBox="1">
              <a:spLocks noChangeArrowheads="1"/>
            </p:cNvSpPr>
            <p:nvPr/>
          </p:nvSpPr>
          <p:spPr bwMode="auto">
            <a:xfrm>
              <a:off x="6072198" y="2643182"/>
              <a:ext cx="357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dirty="0">
                  <a:solidFill>
                    <a:schemeClr val="tx2"/>
                  </a:solidFill>
                  <a:latin typeface="Calibri" pitchFamily="34" charset="0"/>
                </a:rPr>
                <a:t>9</a:t>
              </a:r>
            </a:p>
          </p:txBody>
        </p:sp>
        <p:cxnSp>
          <p:nvCxnSpPr>
            <p:cNvPr id="45" name="Gerade Verbindung mit Pfeil 118"/>
            <p:cNvCxnSpPr>
              <a:stCxn id="8" idx="0"/>
              <a:endCxn id="6" idx="5"/>
            </p:cNvCxnSpPr>
            <p:nvPr/>
          </p:nvCxnSpPr>
          <p:spPr>
            <a:xfrm rot="16200000" flipV="1">
              <a:off x="5495830" y="2031110"/>
              <a:ext cx="1951531" cy="241587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1223963" y="2133600"/>
          <a:ext cx="252095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Formel" r:id="rId3" imgW="1320480" imgH="914400" progId="Equation.3">
                  <p:embed/>
                </p:oleObj>
              </mc:Choice>
              <mc:Fallback>
                <p:oleObj name="Formel" r:id="rId3" imgW="132048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133600"/>
                        <a:ext cx="2520950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7594600" cy="504825"/>
          </a:xfrm>
        </p:spPr>
        <p:txBody>
          <a:bodyPr/>
          <a:lstStyle/>
          <a:p>
            <a:r>
              <a:rPr lang="de-AT" dirty="0" smtClean="0"/>
              <a:t>4.1.3 LP Modell des asymmetrischen TSP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Zielfunktion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Nebenbedingungen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3568529" y="2420888"/>
          <a:ext cx="1939575" cy="8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Formel" r:id="rId3" imgW="990360" imgH="444240" progId="Equation.3">
                  <p:embed/>
                </p:oleObj>
              </mc:Choice>
              <mc:Fallback>
                <p:oleObj name="Formel" r:id="rId3" imgW="9903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529" y="2420888"/>
                        <a:ext cx="1939575" cy="8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64273"/>
              </p:ext>
            </p:extLst>
          </p:nvPr>
        </p:nvGraphicFramePr>
        <p:xfrm>
          <a:off x="3338606" y="3941991"/>
          <a:ext cx="2457530" cy="251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Formel" r:id="rId5" imgW="1739880" imgH="1371600" progId="Equation.3">
                  <p:embed/>
                </p:oleObj>
              </mc:Choice>
              <mc:Fallback>
                <p:oleObj name="Formel" r:id="rId5" imgW="1739880" imgH="1371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606" y="3941991"/>
                        <a:ext cx="2457530" cy="2511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300192" y="386104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Ist LP </a:t>
            </a:r>
            <a:r>
              <a:rPr lang="de-AT" dirty="0" err="1" smtClean="0"/>
              <a:t>bzw</a:t>
            </a:r>
            <a:r>
              <a:rPr lang="de-AT" dirty="0" smtClean="0"/>
              <a:t> </a:t>
            </a:r>
            <a:r>
              <a:rPr lang="de-AT" dirty="0" err="1" smtClean="0"/>
              <a:t>IPModell</a:t>
            </a:r>
            <a:r>
              <a:rPr lang="de-AT" dirty="0" smtClean="0"/>
              <a:t> des linearen Zuordnungsproblems. Für das TSP müssen noch Kurzzyklen ausgeschlossen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orlage_8">
  <a:themeElements>
    <a:clrScheme name="univie-master-mit-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ie-master-mit-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Vorlage_8</Template>
  <TotalTime>0</TotalTime>
  <Words>2773</Words>
  <Application>Microsoft Office PowerPoint</Application>
  <PresentationFormat>Bildschirmpräsentation (4:3)</PresentationFormat>
  <Paragraphs>941</Paragraphs>
  <Slides>61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Vorlage_8</vt:lpstr>
      <vt:lpstr>Grafik</vt:lpstr>
      <vt:lpstr>Formel</vt:lpstr>
      <vt:lpstr>Kapitel 4</vt:lpstr>
      <vt:lpstr>4.1 Traveling Salesman Problem (TSP)</vt:lpstr>
      <vt:lpstr>4.1.1 Anwendungen</vt:lpstr>
      <vt:lpstr>Anwendungen</vt:lpstr>
      <vt:lpstr>4.1.2 Lösungsverfahren</vt:lpstr>
      <vt:lpstr>Graphentheorie</vt:lpstr>
      <vt:lpstr>Graphentheorie</vt:lpstr>
      <vt:lpstr>Graphentheorie</vt:lpstr>
      <vt:lpstr>4.1.3 LP Modell des asymmetrischen TSP</vt:lpstr>
      <vt:lpstr>Kurzzyklen: Grafisch</vt:lpstr>
      <vt:lpstr>Subtour-Elimination nach Dantzig, Fulkerson und Johnson</vt:lpstr>
      <vt:lpstr>Kurzzyklen: Elimination grafische Darstellung</vt:lpstr>
      <vt:lpstr>Kurzzyklen: Elimination im LP (Excel)</vt:lpstr>
      <vt:lpstr>Kurzzyklen: Elimination im LP (Excel)</vt:lpstr>
      <vt:lpstr>4.1.4 Heuristische Verfahren</vt:lpstr>
      <vt:lpstr>Nearest Neighbor - Heuristik</vt:lpstr>
      <vt:lpstr>Nearest Neighbor - Heuristik</vt:lpstr>
      <vt:lpstr>Andere Eröffnungsverfahren: Insertion Verfahren (1)</vt:lpstr>
      <vt:lpstr>Andere Eröffnungsverfahren: Insertion Verfahren (2)</vt:lpstr>
      <vt:lpstr>Random Insertion: Beispiel</vt:lpstr>
      <vt:lpstr>Random Insertion: Beispiel</vt:lpstr>
      <vt:lpstr>Random Insertion: Beispiel</vt:lpstr>
      <vt:lpstr>Nearest Insertion: Beispiel</vt:lpstr>
      <vt:lpstr>Nearest Insertion: Beispiel</vt:lpstr>
      <vt:lpstr>Nearest Insertion: Beispiel</vt:lpstr>
      <vt:lpstr>Nearest Insertion: Beispiel</vt:lpstr>
      <vt:lpstr>Verbesserungsverfahren</vt:lpstr>
      <vt:lpstr>Nachbarschaften: 2 - opt</vt:lpstr>
      <vt:lpstr>Nachbarschaften: 2 - opt</vt:lpstr>
      <vt:lpstr>Nachbarschaften: 2 - opt</vt:lpstr>
      <vt:lpstr>2-Opt</vt:lpstr>
      <vt:lpstr>2-Opt</vt:lpstr>
      <vt:lpstr>4.2 Vehicle Routing Problem (VRP)</vt:lpstr>
      <vt:lpstr>Vehicle Routing Problem (VRP)</vt:lpstr>
      <vt:lpstr>4.2.1 Exakte Lösung f.d. VRP</vt:lpstr>
      <vt:lpstr>4.2.2 Heuristische Lösung von VRPs: Startheuristiken</vt:lpstr>
      <vt:lpstr>4.2.2.1 Savings Algorithmus von Clarke and Wright</vt:lpstr>
      <vt:lpstr>Berechnung der Savingswerte sij</vt:lpstr>
      <vt:lpstr>Ergibt Tabelle der Savingswerte sij</vt:lpstr>
      <vt:lpstr>Durchführung der größten zulässigen Savings (1. Iteration)</vt:lpstr>
      <vt:lpstr>Durchführung der größten zulässigen Savings (2. Iteration)</vt:lpstr>
      <vt:lpstr>Durchführung der größten zulässigen Savings (3. Iteration)</vt:lpstr>
      <vt:lpstr>Durchführung der größten zulässigen Savings (4. Iteration)</vt:lpstr>
      <vt:lpstr>Durchführung der größten zulässigen Savings (5. Iteration)</vt:lpstr>
      <vt:lpstr>Durchführung der größten zulässigen Savings (6. Iteration)</vt:lpstr>
      <vt:lpstr>4.2.2.3 Insertion Verfahren</vt:lpstr>
      <vt:lpstr>4.2.2.3 Sequential Insertion Verfahren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(Reihenfolge 1→2→3→4…)</vt:lpstr>
      <vt:lpstr>Sequential insertion algorithm (nearest Insertion)</vt:lpstr>
      <vt:lpstr>Parallel insertion algorithm</vt:lpstr>
      <vt:lpstr>Parallel insertion algorithm</vt:lpstr>
      <vt:lpstr>4.2.3 Verbesserungsheuristiken für VRP</vt:lpstr>
      <vt:lpstr>4.2.3.1 INTRA-Tour Verbesserungsheuristiken für VRP</vt:lpstr>
      <vt:lpstr>4.2.3.2 INTER-Tour Verbesserungsheuristiken für VRP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Michael Schilde</dc:creator>
  <cp:lastModifiedBy>HARTL</cp:lastModifiedBy>
  <cp:revision>355</cp:revision>
  <cp:lastPrinted>2014-09-23T15:47:51Z</cp:lastPrinted>
  <dcterms:created xsi:type="dcterms:W3CDTF">2008-04-12T11:07:47Z</dcterms:created>
  <dcterms:modified xsi:type="dcterms:W3CDTF">2017-11-28T17:24:21Z</dcterms:modified>
</cp:coreProperties>
</file>