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7" r:id="rId3"/>
    <p:sldId id="258" r:id="rId4"/>
    <p:sldId id="259" r:id="rId5"/>
    <p:sldId id="260" r:id="rId6"/>
    <p:sldId id="261" r:id="rId7"/>
    <p:sldId id="314" r:id="rId8"/>
    <p:sldId id="315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2" r:id="rId38"/>
    <p:sldId id="291" r:id="rId39"/>
    <p:sldId id="293" r:id="rId40"/>
    <p:sldId id="294" r:id="rId41"/>
    <p:sldId id="295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</p:sldIdLst>
  <p:sldSz cx="9144000" cy="6858000" type="screen4x3"/>
  <p:notesSz cx="6858000" cy="9144000"/>
  <p:defaultTextStyle>
    <a:defPPr>
      <a:defRPr lang="de-A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E6"/>
    <a:srgbClr val="FF0000"/>
    <a:srgbClr val="0000FF"/>
    <a:srgbClr val="66FF33"/>
    <a:srgbClr val="FFFF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0" autoAdjust="0"/>
    <p:restoredTop sz="93287" autoAdjust="0"/>
  </p:normalViewPr>
  <p:slideViewPr>
    <p:cSldViewPr>
      <p:cViewPr varScale="1">
        <p:scale>
          <a:sx n="79" d="100"/>
          <a:sy n="79" d="100"/>
        </p:scale>
        <p:origin x="-859" y="-72"/>
      </p:cViewPr>
      <p:guideLst>
        <p:guide orient="horz" pos="1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AT" altLang="de-DE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AT" altLang="de-DE" dirty="0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AT" altLang="de-DE" dirty="0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E9568CE-C3B5-4C4B-9BBA-0796CF86CF71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48728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AT" altLang="de-DE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AT" altLang="de-DE" dirty="0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noProof="0" smtClean="0"/>
              <a:t>Textmasterformate durch Klicken bearbeiten</a:t>
            </a:r>
          </a:p>
          <a:p>
            <a:pPr lvl="1"/>
            <a:r>
              <a:rPr lang="de-AT" altLang="de-DE" noProof="0" smtClean="0"/>
              <a:t>Zweite Ebene</a:t>
            </a:r>
          </a:p>
          <a:p>
            <a:pPr lvl="2"/>
            <a:r>
              <a:rPr lang="de-AT" altLang="de-DE" noProof="0" smtClean="0"/>
              <a:t>Dritte Ebene</a:t>
            </a:r>
          </a:p>
          <a:p>
            <a:pPr lvl="3"/>
            <a:r>
              <a:rPr lang="de-AT" altLang="de-DE" noProof="0" smtClean="0"/>
              <a:t>Vierte Ebene</a:t>
            </a:r>
          </a:p>
          <a:p>
            <a:pPr lvl="4"/>
            <a:r>
              <a:rPr lang="de-AT" alt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AT" altLang="de-DE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A4EEF36-3001-4A12-BD47-C1849EC1BC80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840928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2B97B23-2109-45AA-9FF9-021A057534FC}" type="slidenum">
              <a:rPr lang="de-AT" altLang="de-DE" smtClean="0"/>
              <a:pPr/>
              <a:t>1</a:t>
            </a:fld>
            <a:endParaRPr lang="de-AT" altLang="de-DE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816093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6E09C1-6C4D-489A-964F-77753FA952E2}" type="slidenum">
              <a:rPr lang="de-AT" altLang="de-DE" smtClean="0"/>
              <a:pPr/>
              <a:t>10</a:t>
            </a:fld>
            <a:endParaRPr lang="de-AT" altLang="de-DE" dirty="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526601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7960D14-2D29-4440-AD0D-2F4435CE91EA}" type="slidenum">
              <a:rPr lang="de-AT" altLang="de-DE" smtClean="0"/>
              <a:pPr/>
              <a:t>11</a:t>
            </a:fld>
            <a:endParaRPr lang="de-AT" altLang="de-DE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444567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AD231DF-97D8-403C-80A4-8D667C19F62A}" type="slidenum">
              <a:rPr lang="de-AT" altLang="de-DE" smtClean="0"/>
              <a:pPr/>
              <a:t>12</a:t>
            </a:fld>
            <a:endParaRPr lang="de-AT" altLang="de-DE" dirty="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741345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F8E873-84A2-468D-9AA5-EE91999AE767}" type="slidenum">
              <a:rPr lang="de-AT" altLang="de-DE" smtClean="0"/>
              <a:pPr/>
              <a:t>13</a:t>
            </a:fld>
            <a:endParaRPr lang="de-AT" altLang="de-DE" dirty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806501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1E9CC77-7EDB-4BB0-806D-C58C4C913E79}" type="slidenum">
              <a:rPr lang="de-AT" altLang="de-DE" smtClean="0"/>
              <a:pPr/>
              <a:t>14</a:t>
            </a:fld>
            <a:endParaRPr lang="de-AT" altLang="de-DE" dirty="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800857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85A7F6B-5C74-442B-8BC3-868A0F0814B6}" type="slidenum">
              <a:rPr lang="de-AT" altLang="de-DE" smtClean="0"/>
              <a:pPr/>
              <a:t>15</a:t>
            </a:fld>
            <a:endParaRPr lang="de-AT" altLang="de-DE" dirty="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973778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77C0FE2-95AF-431E-9D9E-FB8CB4857468}" type="slidenum">
              <a:rPr lang="de-AT" altLang="de-DE" smtClean="0"/>
              <a:pPr/>
              <a:t>16</a:t>
            </a:fld>
            <a:endParaRPr lang="de-AT" altLang="de-DE" dirty="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5591633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33AE648-3931-43C9-B93D-0ACB054851C8}" type="slidenum">
              <a:rPr lang="de-AT" altLang="de-DE" smtClean="0"/>
              <a:pPr/>
              <a:t>17</a:t>
            </a:fld>
            <a:endParaRPr lang="de-AT" altLang="de-DE" dirty="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4179581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D1A4285-30E8-4CDF-8559-1D29C842B495}" type="slidenum">
              <a:rPr lang="de-AT" altLang="de-DE" smtClean="0"/>
              <a:pPr/>
              <a:t>18</a:t>
            </a:fld>
            <a:endParaRPr lang="de-AT" altLang="de-DE" dirty="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8310015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93654E8-FFCE-41AC-B080-96E8B0E070BA}" type="slidenum">
              <a:rPr lang="de-AT" altLang="de-DE" smtClean="0"/>
              <a:pPr/>
              <a:t>19</a:t>
            </a:fld>
            <a:endParaRPr lang="de-AT" altLang="de-DE" dirty="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729450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6CEC0BE-100B-4A12-880C-E2CBC28D96E5}" type="slidenum">
              <a:rPr lang="de-AT" altLang="de-DE" smtClean="0"/>
              <a:pPr/>
              <a:t>2</a:t>
            </a:fld>
            <a:endParaRPr lang="de-AT" altLang="de-DE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4940099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4E5C2E3-7B05-4626-9236-03475646DA41}" type="slidenum">
              <a:rPr lang="de-AT" altLang="de-DE" smtClean="0"/>
              <a:pPr/>
              <a:t>20</a:t>
            </a:fld>
            <a:endParaRPr lang="de-AT" altLang="de-DE" dirty="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8584116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F5FA2B1-8C37-43F5-A71F-69AB96899140}" type="slidenum">
              <a:rPr lang="de-AT" altLang="de-DE" smtClean="0"/>
              <a:pPr/>
              <a:t>21</a:t>
            </a:fld>
            <a:endParaRPr lang="de-AT" altLang="de-DE" dirty="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4531298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ABE2E7E-F8FD-4A53-8820-6D29BE1CFD58}" type="slidenum">
              <a:rPr lang="de-AT" altLang="de-DE" smtClean="0"/>
              <a:pPr/>
              <a:t>22</a:t>
            </a:fld>
            <a:endParaRPr lang="de-AT" altLang="de-DE" dirty="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3535829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CE9CCB6-1ADE-492A-986E-62BF4255F0CF}" type="slidenum">
              <a:rPr lang="de-AT" altLang="de-DE" smtClean="0"/>
              <a:pPr/>
              <a:t>23</a:t>
            </a:fld>
            <a:endParaRPr lang="de-AT" altLang="de-DE" dirty="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8262757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9EEA353-E1C1-4CEF-B53C-516924451890}" type="slidenum">
              <a:rPr lang="de-AT" altLang="de-DE" smtClean="0"/>
              <a:pPr/>
              <a:t>24</a:t>
            </a:fld>
            <a:endParaRPr lang="de-AT" altLang="de-DE" dirty="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2064910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002E639-555E-4CA0-AE08-C192EBAAC5C3}" type="slidenum">
              <a:rPr lang="de-AT" altLang="de-DE" smtClean="0"/>
              <a:pPr/>
              <a:t>25</a:t>
            </a:fld>
            <a:endParaRPr lang="de-AT" altLang="de-DE" dirty="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057846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567022-060C-440C-AC4C-17B007FE77E4}" type="slidenum">
              <a:rPr lang="de-AT" altLang="de-DE" smtClean="0"/>
              <a:pPr/>
              <a:t>26</a:t>
            </a:fld>
            <a:endParaRPr lang="de-AT" altLang="de-DE" dirty="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6978262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D665D7-2590-48EB-B5E8-0629125BCA8E}" type="slidenum">
              <a:rPr lang="de-AT" altLang="de-DE" smtClean="0"/>
              <a:pPr/>
              <a:t>27</a:t>
            </a:fld>
            <a:endParaRPr lang="de-AT" altLang="de-DE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4992827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BDFC1B-FD61-4CBB-871E-798D5F67535B}" type="slidenum">
              <a:rPr lang="de-AT" altLang="de-DE" smtClean="0"/>
              <a:pPr/>
              <a:t>28</a:t>
            </a:fld>
            <a:endParaRPr lang="de-AT" altLang="de-DE" dirty="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2317708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D033E06-872C-4F71-A4BE-7D97F489968F}" type="slidenum">
              <a:rPr lang="de-AT" altLang="de-DE" smtClean="0"/>
              <a:pPr/>
              <a:t>29</a:t>
            </a:fld>
            <a:endParaRPr lang="de-AT" altLang="de-DE" dirty="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387737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A2BF6E3-D9ED-43AD-9CB5-BF9CBAD05F19}" type="slidenum">
              <a:rPr lang="de-AT" altLang="de-DE" smtClean="0"/>
              <a:pPr/>
              <a:t>3</a:t>
            </a:fld>
            <a:endParaRPr lang="de-AT" altLang="de-DE" dirty="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989821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9296BD-962F-496F-A719-671E3A497347}" type="slidenum">
              <a:rPr lang="de-AT" altLang="de-DE" smtClean="0"/>
              <a:pPr/>
              <a:t>30</a:t>
            </a:fld>
            <a:endParaRPr lang="de-AT" altLang="de-DE" dirty="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4220518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B022FD-38D9-4DCE-BE4D-23AC19E54223}" type="slidenum">
              <a:rPr lang="de-AT" altLang="de-DE" smtClean="0"/>
              <a:pPr/>
              <a:t>31</a:t>
            </a:fld>
            <a:endParaRPr lang="de-AT" altLang="de-DE" dirty="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9325310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91C168A-7FAF-443C-874C-A573368CAD41}" type="slidenum">
              <a:rPr lang="de-AT" altLang="de-DE" smtClean="0"/>
              <a:pPr/>
              <a:t>32</a:t>
            </a:fld>
            <a:endParaRPr lang="de-AT" altLang="de-DE" dirty="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7533372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EC20C37-8B13-4980-8BF8-89B31A9A50B3}" type="slidenum">
              <a:rPr lang="de-AT" altLang="de-DE" smtClean="0"/>
              <a:pPr/>
              <a:t>33</a:t>
            </a:fld>
            <a:endParaRPr lang="de-AT" altLang="de-DE" dirty="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40101809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B94859C-E9B4-40C1-860E-B2583FD3FC93}" type="slidenum">
              <a:rPr lang="de-AT" altLang="de-DE" smtClean="0"/>
              <a:pPr/>
              <a:t>34</a:t>
            </a:fld>
            <a:endParaRPr lang="de-AT" altLang="de-DE" dirty="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8920311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658A13A-2B55-43F5-AB8D-B427207F6583}" type="slidenum">
              <a:rPr lang="de-AT" altLang="de-DE" smtClean="0"/>
              <a:pPr/>
              <a:t>35</a:t>
            </a:fld>
            <a:endParaRPr lang="de-AT" altLang="de-DE" dirty="0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4010818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DB70659-EE4B-47EF-99A8-D04AB8ED30AC}" type="slidenum">
              <a:rPr lang="de-AT" altLang="de-DE" smtClean="0"/>
              <a:pPr/>
              <a:t>36</a:t>
            </a:fld>
            <a:endParaRPr lang="de-AT" altLang="de-DE" dirty="0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8661181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ECB5329-7CF1-4ACC-BE08-A4E2549C533C}" type="slidenum">
              <a:rPr lang="de-AT" altLang="de-DE" smtClean="0"/>
              <a:pPr/>
              <a:t>37</a:t>
            </a:fld>
            <a:endParaRPr lang="de-AT" altLang="de-DE" dirty="0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2494204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C9B78E4-6F70-4474-80BF-527FFF29AEFC}" type="slidenum">
              <a:rPr lang="de-AT" altLang="de-DE" smtClean="0"/>
              <a:pPr/>
              <a:t>38</a:t>
            </a:fld>
            <a:endParaRPr lang="de-AT" altLang="de-DE" dirty="0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32179977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34BE226-F292-48CD-A3FF-0AD990F5BFB3}" type="slidenum">
              <a:rPr lang="de-AT" altLang="de-DE" smtClean="0"/>
              <a:pPr/>
              <a:t>39</a:t>
            </a:fld>
            <a:endParaRPr lang="de-AT" altLang="de-DE" dirty="0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58225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B8D678F-BBDA-4DD1-859C-6657632E35C8}" type="slidenum">
              <a:rPr lang="de-AT" altLang="de-DE" smtClean="0"/>
              <a:pPr/>
              <a:t>4</a:t>
            </a:fld>
            <a:endParaRPr lang="de-AT" altLang="de-DE" dirty="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48682027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5FAB4D-2E76-4B87-B1FB-F051ACD342CB}" type="slidenum">
              <a:rPr lang="de-AT" altLang="de-DE" smtClean="0"/>
              <a:pPr/>
              <a:t>40</a:t>
            </a:fld>
            <a:endParaRPr lang="de-AT" altLang="de-DE" dirty="0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0455619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AC43EF3-B64D-497E-AC54-25BE4BB07B67}" type="slidenum">
              <a:rPr lang="de-AT" altLang="de-DE" smtClean="0"/>
              <a:pPr/>
              <a:t>41</a:t>
            </a:fld>
            <a:endParaRPr lang="de-AT" altLang="de-DE" dirty="0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69168809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0B1CDC-F29F-436D-8B7D-34B47989D057}" type="slidenum">
              <a:rPr lang="de-AT" altLang="de-DE" smtClean="0"/>
              <a:pPr/>
              <a:t>42</a:t>
            </a:fld>
            <a:endParaRPr lang="de-AT" altLang="de-DE" dirty="0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91018442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34E1F-82BA-4188-89DA-944F61380C5E}" type="slidenum">
              <a:rPr lang="de-AT" altLang="de-DE" smtClean="0"/>
              <a:pPr/>
              <a:t>43</a:t>
            </a:fld>
            <a:endParaRPr lang="de-AT" altLang="de-DE" dirty="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34446470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2B71A41-289D-4A17-8AD8-F08EED47C25A}" type="slidenum">
              <a:rPr lang="de-AT" altLang="de-DE" smtClean="0"/>
              <a:pPr/>
              <a:t>44</a:t>
            </a:fld>
            <a:endParaRPr lang="de-AT" altLang="de-DE" dirty="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95854978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CB10D09-6E63-4DD7-8618-051BB4285DF3}" type="slidenum">
              <a:rPr lang="de-AT" altLang="de-DE" smtClean="0"/>
              <a:pPr/>
              <a:t>45</a:t>
            </a:fld>
            <a:endParaRPr lang="de-AT" altLang="de-DE" dirty="0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41357185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6D9B8C5-19E1-45FB-9677-9641658721B2}" type="slidenum">
              <a:rPr lang="de-AT" altLang="de-DE" smtClean="0"/>
              <a:pPr/>
              <a:t>46</a:t>
            </a:fld>
            <a:endParaRPr lang="de-AT" altLang="de-DE" dirty="0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85094322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6367143-3F21-4BCE-A7B6-ECAD9299C609}" type="slidenum">
              <a:rPr lang="de-AT" altLang="de-DE" smtClean="0"/>
              <a:pPr/>
              <a:t>47</a:t>
            </a:fld>
            <a:endParaRPr lang="de-AT" altLang="de-DE" dirty="0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59189300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8490A0-3B43-4CA2-B514-5ABAB2711B2F}" type="slidenum">
              <a:rPr lang="de-AT" altLang="de-DE" smtClean="0"/>
              <a:pPr/>
              <a:t>48</a:t>
            </a:fld>
            <a:endParaRPr lang="de-AT" altLang="de-DE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6435646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FC4AFC6-BD4A-4672-9B56-066B05ED9086}" type="slidenum">
              <a:rPr lang="de-AT" altLang="de-DE" smtClean="0"/>
              <a:pPr/>
              <a:t>49</a:t>
            </a:fld>
            <a:endParaRPr lang="de-AT" altLang="de-DE" dirty="0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22692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84E704E-E632-419A-B1E1-0FFD4058B802}" type="slidenum">
              <a:rPr lang="de-AT" altLang="de-DE" smtClean="0"/>
              <a:pPr/>
              <a:t>5</a:t>
            </a:fld>
            <a:endParaRPr lang="de-AT" altLang="de-DE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96128876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9BA7F86-0371-452A-AFC6-22766E3664B4}" type="slidenum">
              <a:rPr lang="de-AT" altLang="de-DE" smtClean="0"/>
              <a:pPr/>
              <a:t>50</a:t>
            </a:fld>
            <a:endParaRPr lang="de-AT" altLang="de-DE" dirty="0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03311228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3D096F1-8B46-4E37-8DCD-2CA76C3199E4}" type="slidenum">
              <a:rPr lang="de-AT" altLang="de-DE" smtClean="0"/>
              <a:pPr/>
              <a:t>51</a:t>
            </a:fld>
            <a:endParaRPr lang="de-AT" altLang="de-DE" dirty="0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28939269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C5F074F-23DE-4CB8-B255-C1CA59C33567}" type="slidenum">
              <a:rPr lang="de-AT" altLang="de-DE" smtClean="0"/>
              <a:pPr/>
              <a:t>52</a:t>
            </a:fld>
            <a:endParaRPr lang="de-AT" altLang="de-DE" dirty="0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30402532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20A4934-36A3-42A7-8BA5-BE94FAE2654F}" type="slidenum">
              <a:rPr lang="de-AT" altLang="de-DE" smtClean="0"/>
              <a:pPr/>
              <a:t>53</a:t>
            </a:fld>
            <a:endParaRPr lang="de-AT" altLang="de-DE" dirty="0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45802878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E6563F4-808F-4C2D-BE08-5867A9ACC3F2}" type="slidenum">
              <a:rPr lang="de-AT" altLang="de-DE" smtClean="0"/>
              <a:pPr/>
              <a:t>54</a:t>
            </a:fld>
            <a:endParaRPr lang="de-AT" altLang="de-DE" dirty="0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66583040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2C0D5F-93E4-454C-B460-A64B35FC5FF2}" type="slidenum">
              <a:rPr lang="de-AT" altLang="de-DE" smtClean="0"/>
              <a:pPr/>
              <a:t>55</a:t>
            </a:fld>
            <a:endParaRPr lang="de-AT" altLang="de-DE" dirty="0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85363826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126E24-74B4-418C-B009-D2215C9B656B}" type="slidenum">
              <a:rPr lang="de-AT" altLang="de-DE" smtClean="0"/>
              <a:pPr/>
              <a:t>56</a:t>
            </a:fld>
            <a:endParaRPr lang="de-AT" altLang="de-DE" dirty="0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65866673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E3FA2F-AA2C-43FC-BA79-7FCAC75FD504}" type="slidenum">
              <a:rPr lang="de-AT" altLang="de-DE" smtClean="0"/>
              <a:pPr/>
              <a:t>57</a:t>
            </a:fld>
            <a:endParaRPr lang="de-AT" altLang="de-DE" dirty="0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477241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FB35EF-8D65-47B4-AD05-CE01F6F8F9D1}" type="slidenum">
              <a:rPr lang="de-AT" altLang="de-DE" smtClean="0"/>
              <a:pPr/>
              <a:t>6</a:t>
            </a:fld>
            <a:endParaRPr lang="de-AT" altLang="de-DE" dirty="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662275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7F6373B-445C-4262-AE45-6C35E783C8AE}" type="slidenum">
              <a:rPr lang="de-AT" altLang="de-DE" smtClean="0"/>
              <a:pPr/>
              <a:t>7</a:t>
            </a:fld>
            <a:endParaRPr lang="de-AT" altLang="de-DE" dirty="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856635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A3FCF4-50DC-45E0-9D62-DFB69B745A4C}" type="slidenum">
              <a:rPr lang="de-AT" altLang="de-DE" smtClean="0"/>
              <a:pPr/>
              <a:t>8</a:t>
            </a:fld>
            <a:endParaRPr lang="de-AT" altLang="de-DE" dirty="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805736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D2D5FBC-0823-404C-A124-9706E7102559}" type="slidenum">
              <a:rPr lang="de-AT" altLang="de-DE" smtClean="0"/>
              <a:pPr/>
              <a:t>9</a:t>
            </a:fld>
            <a:endParaRPr lang="de-AT" altLang="de-DE" dirty="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880741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2400" dirty="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 dirty="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dirty="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dirty="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dirty="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dirty="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dirty="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dirty="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dirty="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dirty="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dirty="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dirty="0" smtClean="0">
                  <a:latin typeface="Times New Roman" pitchFamily="18" charset="0"/>
                </a:endParaRPr>
              </a:p>
            </p:txBody>
          </p:sp>
        </p:grpSp>
      </p:grpSp>
      <p:pic>
        <p:nvPicPr>
          <p:cNvPr id="18" name="Picture 21" descr="Uni-gros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0"/>
            <a:ext cx="36576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2" descr="logo_graugruen_transparent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00025"/>
            <a:ext cx="1008062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AT" altLang="de-DE" noProof="0" smtClean="0"/>
              <a:t>Titelmasterformat durch Klicken bearbeiten</a:t>
            </a:r>
          </a:p>
        </p:txBody>
      </p:sp>
      <p:sp>
        <p:nvSpPr>
          <p:cNvPr id="1577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AT" altLang="de-DE" noProof="0" smtClean="0"/>
              <a:t>Formatvorlage des Untertitelmasters durch Klicken bearbeiten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(c) Prof. Richard F. Hartl</a:t>
            </a:r>
            <a:endParaRPr lang="de-AT" altLang="de-DE" dirty="0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Transportlogistik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4D4C3-1F6B-488F-AAC9-F3F971480C4F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93464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Transportlogistik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Kapitel 3 / </a:t>
            </a:r>
            <a:fld id="{963E75C6-0EC7-42C6-B886-14EE22B15D0A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(c) Prof. Richard F. Hartl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75864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086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086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Transportlogistik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Kapitel 3 / </a:t>
            </a:r>
            <a:fld id="{9BEAE628-12A9-4F1F-8C3B-11B7552393B6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(c) Prof. Richard F. Hartl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038300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17700"/>
            <a:ext cx="4038600" cy="42481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4038600" cy="42481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Transportlogistik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Kapitel 3 / </a:t>
            </a:r>
            <a:fld id="{6B4FCA5D-47EB-44CA-8DA2-AA81226E81BA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(c) Prof. Richard F. Hartl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55243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17700"/>
            <a:ext cx="4038600" cy="42481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17700"/>
            <a:ext cx="4038600" cy="2047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4117975"/>
            <a:ext cx="4038600" cy="2047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Transportlogistik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Kapitel 3 / </a:t>
            </a:r>
            <a:fld id="{9975A895-E6DB-4A74-9236-4320670BE593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(c) Prof. Richard F. Hartl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110360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917700"/>
            <a:ext cx="4038600" cy="2047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17700"/>
            <a:ext cx="4038600" cy="2047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4117975"/>
            <a:ext cx="4038600" cy="2047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4117975"/>
            <a:ext cx="4038600" cy="2047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Transportlogistik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Kapitel 3 / </a:t>
            </a:r>
            <a:fld id="{47C5CBA0-0EDD-4B86-9AFF-6687B86754C5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(c) Prof. Richard F. Hartl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19730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Transportlogistik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Kapitel 3 / </a:t>
            </a:r>
            <a:fld id="{2CA731A1-4ECC-48E2-8913-0C7D3ADEA95C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(c) Prof. Richard F. Hartl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10597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Transportlogistik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Kapitel 3 / </a:t>
            </a:r>
            <a:fld id="{F503B6EB-AD9D-48FF-A448-352F8688B4D6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(c) Prof. Richard F. Hartl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69298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177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Transportlogistik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Kapitel 3 / </a:t>
            </a:r>
            <a:fld id="{81E106CA-417D-4564-9042-EB0FF39E5A30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(c) Prof. Richard F. Hartl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63338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Transportlogistik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Kapitel 3 / </a:t>
            </a:r>
            <a:fld id="{843BC06C-E792-44F2-AEF1-7B5F5294454C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(c) Prof. Richard F. Hartl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68199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Transportlogistik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Kapitel 3 / </a:t>
            </a:r>
            <a:fld id="{210ED299-D9BC-41F3-BC26-16970EBCB701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(c) Prof. Richard F. Hartl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21280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Transportlogistik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Kapitel 3 / </a:t>
            </a:r>
            <a:fld id="{3441FA3C-FA6A-47CA-B47E-82D423D97411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(c) Prof. Richard F. Hartl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29693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Transportlogistik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Kapitel 3 / </a:t>
            </a:r>
            <a:fld id="{7D2D25C2-E61A-46F2-9541-0FEAE2E53517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(c) Prof. Richard F. Hartl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09218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Transportlogistik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 dirty="0"/>
              <a:t>Kapitel 3 / </a:t>
            </a:r>
            <a:fld id="{3B597254-1C44-42C4-8C6E-D6C1E3502B45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(c) Prof. Richard F. Hartl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45725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de-AT" altLang="de-DE" dirty="0"/>
              <a:t>Transportlogistik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r>
              <a:rPr lang="de-AT" altLang="de-DE" dirty="0"/>
              <a:t>Kapitel 3 / </a:t>
            </a:r>
            <a:fld id="{1F3363CE-9E1D-47CE-988B-E18D39E90BE7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2400" dirty="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 dirty="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 dirty="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Titelmasterformat durch Klicken bearbeiten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7700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Textmasterformate durch Klicken bearbeiten</a:t>
            </a:r>
          </a:p>
          <a:p>
            <a:pPr lvl="1"/>
            <a:r>
              <a:rPr lang="de-AT" altLang="de-DE" smtClean="0"/>
              <a:t>Zweite Ebene</a:t>
            </a:r>
          </a:p>
          <a:p>
            <a:pPr lvl="2"/>
            <a:r>
              <a:rPr lang="de-AT" altLang="de-DE" smtClean="0"/>
              <a:t>Dritte Ebene</a:t>
            </a:r>
          </a:p>
          <a:p>
            <a:pPr lvl="3"/>
            <a:r>
              <a:rPr lang="de-AT" altLang="de-DE" smtClean="0"/>
              <a:t>Vierte Ebene</a:t>
            </a:r>
          </a:p>
          <a:p>
            <a:pPr lvl="4"/>
            <a:r>
              <a:rPr lang="de-AT" altLang="de-DE" smtClean="0"/>
              <a:t>Fünfte Ebene</a:t>
            </a:r>
          </a:p>
        </p:txBody>
      </p:sp>
      <p:sp>
        <p:nvSpPr>
          <p:cNvPr id="1566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de-DE" altLang="de-DE" dirty="0"/>
              <a:t>(c) Prof. Richard F. Hartl</a:t>
            </a:r>
            <a:endParaRPr lang="de-AT" alt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52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4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altLang="de-DE" sz="4000" dirty="0" smtClean="0">
                <a:solidFill>
                  <a:schemeClr val="bg1"/>
                </a:solidFill>
              </a:rPr>
              <a:t>Kapitel 3</a:t>
            </a:r>
            <a:endParaRPr lang="de-AT" altLang="de-DE" sz="4000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 smtClean="0"/>
              <a:t>Strategische Planungsprobleme</a:t>
            </a:r>
            <a:endParaRPr lang="de-AT" altLang="de-DE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1229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9A7F3FA9-6087-432A-9AAF-05F1B506A97D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1229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1871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de-AT" altLang="de-DE" sz="2000" dirty="0" smtClean="0"/>
          </a:p>
          <a:p>
            <a:pPr eaLnBrk="1" hangingPunct="1">
              <a:lnSpc>
                <a:spcPct val="90000"/>
              </a:lnSpc>
            </a:pPr>
            <a:r>
              <a:rPr lang="de-AT" altLang="de-DE" sz="2000" dirty="0" smtClean="0"/>
              <a:t>Fragestellungen: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AT" altLang="de-DE" sz="1000" dirty="0" smtClean="0"/>
          </a:p>
          <a:p>
            <a:pPr lvl="2" eaLnBrk="1" hangingPunct="1">
              <a:lnSpc>
                <a:spcPct val="90000"/>
              </a:lnSpc>
            </a:pPr>
            <a:r>
              <a:rPr lang="de-AT" altLang="de-DE" dirty="0" smtClean="0"/>
              <a:t>Wie viele Lager sind vorzusehen?</a:t>
            </a:r>
          </a:p>
          <a:p>
            <a:pPr lvl="2" eaLnBrk="1" hangingPunct="1">
              <a:lnSpc>
                <a:spcPct val="90000"/>
              </a:lnSpc>
            </a:pPr>
            <a:endParaRPr lang="de-AT" altLang="de-DE" dirty="0" smtClean="0"/>
          </a:p>
          <a:p>
            <a:pPr lvl="2" eaLnBrk="1" hangingPunct="1">
              <a:lnSpc>
                <a:spcPct val="90000"/>
              </a:lnSpc>
            </a:pPr>
            <a:r>
              <a:rPr lang="de-AT" altLang="de-DE" dirty="0" smtClean="0"/>
              <a:t>Wo sind sie einzurichten?</a:t>
            </a:r>
          </a:p>
          <a:p>
            <a:pPr lvl="2" eaLnBrk="1" hangingPunct="1">
              <a:lnSpc>
                <a:spcPct val="90000"/>
              </a:lnSpc>
            </a:pPr>
            <a:endParaRPr lang="de-AT" altLang="de-DE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de-AT" altLang="de-DE" sz="1600" dirty="0" smtClean="0"/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395288" y="3068638"/>
            <a:ext cx="8353425" cy="303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dirty="0"/>
              <a:t>Zielsetzung:</a:t>
            </a:r>
          </a:p>
          <a:p>
            <a:pPr eaLnBrk="1" hangingPunct="1">
              <a:buFont typeface="Wingdings" pitchFamily="2" charset="2"/>
              <a:buNone/>
            </a:pPr>
            <a:endParaRPr lang="de-AT" altLang="de-DE" sz="1000" dirty="0"/>
          </a:p>
          <a:p>
            <a:pPr lvl="2" eaLnBrk="1" hangingPunct="1">
              <a:buSzPct val="75000"/>
            </a:pPr>
            <a:r>
              <a:rPr lang="de-AT" altLang="de-DE" dirty="0"/>
              <a:t>  Volle Befriedigung der Nachfrage</a:t>
            </a:r>
          </a:p>
          <a:p>
            <a:pPr lvl="1"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AT" altLang="de-DE" sz="1800" dirty="0"/>
          </a:p>
          <a:p>
            <a:pPr lvl="2" eaLnBrk="1" hangingPunct="1">
              <a:buSzPct val="75000"/>
            </a:pPr>
            <a:r>
              <a:rPr lang="de-AT" altLang="de-DE" dirty="0"/>
              <a:t>  Minimierung der Summe aus (fixen) Lagerhaltungskosten und    </a:t>
            </a:r>
          </a:p>
          <a:p>
            <a:pPr lvl="2" eaLnBrk="1" hangingPunct="1">
              <a:buSzPct val="75000"/>
              <a:buFont typeface="Wingdings" pitchFamily="2" charset="2"/>
              <a:buNone/>
            </a:pPr>
            <a:r>
              <a:rPr lang="de-AT" altLang="de-DE" dirty="0"/>
              <a:t>    Transportkosten (Lager → Kunde)</a:t>
            </a:r>
          </a:p>
          <a:p>
            <a:pPr lvl="1"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de-AT" altLang="de-DE" sz="1800" dirty="0"/>
          </a:p>
          <a:p>
            <a:pPr lvl="2" eaLnBrk="1" hangingPunct="1">
              <a:buSzPct val="75000"/>
            </a:pPr>
            <a:r>
              <a:rPr lang="de-AT" altLang="de-DE" dirty="0"/>
              <a:t>  Annahme: Transportkosten (Fabrik → Standort) vernachlässigbar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AT" alt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  <p:bldP spid="962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ußzeilenplatzhalt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13315" name="Foliennummernplatzhalt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DD6C16BA-5B96-490A-B4BE-A0F0938308A0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13316" name="Datumsplatzhalter 7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91513" cy="1371600"/>
          </a:xfrm>
        </p:spPr>
        <p:txBody>
          <a:bodyPr/>
          <a:lstStyle/>
          <a:p>
            <a:pPr algn="l" eaLnBrk="1" hangingPunct="1"/>
            <a:r>
              <a:rPr lang="de-AT" altLang="de-DE" sz="2000" dirty="0" smtClean="0"/>
              <a:t>Beispiel: aus Domschke und Drexl </a:t>
            </a:r>
            <a:br>
              <a:rPr lang="de-AT" altLang="de-DE" sz="2000" dirty="0" smtClean="0"/>
            </a:br>
            <a:r>
              <a:rPr lang="de-AT" altLang="de-DE" sz="2000" dirty="0" smtClean="0"/>
              <a:t>(Logistik: Standorte, 1990, Kapitel 3.3.1)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17700"/>
            <a:ext cx="4043363" cy="431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AT" altLang="de-DE" sz="1600" dirty="0" smtClean="0"/>
              <a:t>Lösung 1: alle Standorte werden gebaut	</a:t>
            </a:r>
          </a:p>
        </p:txBody>
      </p:sp>
      <p:graphicFrame>
        <p:nvGraphicFramePr>
          <p:cNvPr id="97510" name="Group 230"/>
          <p:cNvGraphicFramePr>
            <a:graphicFrameLocks noGrp="1"/>
          </p:cNvGraphicFramePr>
          <p:nvPr>
            <p:ph sz="quarter" idx="2"/>
          </p:nvPr>
        </p:nvGraphicFramePr>
        <p:xfrm>
          <a:off x="684213" y="2565400"/>
          <a:ext cx="4038600" cy="2051050"/>
        </p:xfrm>
        <a:graphic>
          <a:graphicData uri="http://schemas.openxmlformats.org/drawingml/2006/table">
            <a:tbl>
              <a:tblPr/>
              <a:tblGrid>
                <a:gridCol w="449262"/>
                <a:gridCol w="447675"/>
                <a:gridCol w="449263"/>
                <a:gridCol w="449262"/>
                <a:gridCol w="447675"/>
                <a:gridCol w="449263"/>
                <a:gridCol w="449262"/>
                <a:gridCol w="447675"/>
                <a:gridCol w="449263"/>
              </a:tblGrid>
              <a:tr h="3353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5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549" name="Group 269"/>
          <p:cNvGraphicFramePr>
            <a:graphicFrameLocks noGrp="1"/>
          </p:cNvGraphicFramePr>
          <p:nvPr>
            <p:ph sz="quarter" idx="3"/>
          </p:nvPr>
        </p:nvGraphicFramePr>
        <p:xfrm>
          <a:off x="4859338" y="2565400"/>
          <a:ext cx="4038600" cy="1008064"/>
        </p:xfrm>
        <a:graphic>
          <a:graphicData uri="http://schemas.openxmlformats.org/drawingml/2006/table">
            <a:tbl>
              <a:tblPr/>
              <a:tblGrid>
                <a:gridCol w="449262"/>
                <a:gridCol w="447675"/>
                <a:gridCol w="449263"/>
                <a:gridCol w="449262"/>
                <a:gridCol w="447675"/>
                <a:gridCol w="449263"/>
                <a:gridCol w="449262"/>
                <a:gridCol w="447675"/>
                <a:gridCol w="449263"/>
              </a:tblGrid>
              <a:tr h="336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7446" name="Text Box 166"/>
          <p:cNvSpPr txBox="1">
            <a:spLocks noChangeArrowheads="1"/>
          </p:cNvSpPr>
          <p:nvPr/>
        </p:nvSpPr>
        <p:spPr bwMode="auto">
          <a:xfrm>
            <a:off x="611188" y="4797425"/>
            <a:ext cx="41052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Fixkosten = 5+7+5+6+5 = 28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Transportkosten = 1+2+0+2+3+2+3 = 13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Gesamtkosten = 28 + 13 = 41</a:t>
            </a:r>
          </a:p>
        </p:txBody>
      </p:sp>
      <p:sp>
        <p:nvSpPr>
          <p:cNvPr id="97447" name="Text Box 167"/>
          <p:cNvSpPr txBox="1">
            <a:spLocks noChangeArrowheads="1"/>
          </p:cNvSpPr>
          <p:nvPr/>
        </p:nvSpPr>
        <p:spPr bwMode="auto">
          <a:xfrm>
            <a:off x="4859338" y="4797425"/>
            <a:ext cx="41052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Fixkosten = 5+5 = 10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Transportkosten = 1+2+1+5+3+7+3 = 22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Gesamtkosten = 10 + 22 = </a:t>
            </a:r>
            <a:r>
              <a:rPr lang="de-AT" altLang="de-DE" sz="1600" b="1" dirty="0"/>
              <a:t>32</a:t>
            </a:r>
          </a:p>
        </p:txBody>
      </p:sp>
      <p:sp>
        <p:nvSpPr>
          <p:cNvPr id="97449" name="Text Box 169"/>
          <p:cNvSpPr txBox="1">
            <a:spLocks noChangeArrowheads="1"/>
          </p:cNvSpPr>
          <p:nvPr/>
        </p:nvSpPr>
        <p:spPr bwMode="auto">
          <a:xfrm>
            <a:off x="4572000" y="1916113"/>
            <a:ext cx="4392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Lösung 2: nur Standort 1 und 3 werden gebaut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  <p:bldP spid="97446" grpId="0" autoUpdateAnimBg="0"/>
      <p:bldP spid="97447" grpId="0" autoUpdateAnimBg="0"/>
      <p:bldP spid="9744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1433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62BE2AF3-AD9C-4DE1-B4F0-40680B04CED7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14340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362950" cy="1655762"/>
          </a:xfrm>
        </p:spPr>
        <p:txBody>
          <a:bodyPr/>
          <a:lstStyle/>
          <a:p>
            <a:pPr eaLnBrk="1" hangingPunct="1"/>
            <a:r>
              <a:rPr lang="de-AT" altLang="de-DE" dirty="0" smtClean="0">
                <a:cs typeface="Arial" charset="0"/>
              </a:rPr>
              <a:t>Formulierung als ganzzahliges LP-Modell (MIP)</a:t>
            </a:r>
          </a:p>
          <a:p>
            <a:pPr lvl="1" eaLnBrk="1" hangingPunct="1"/>
            <a:r>
              <a:rPr lang="de-AT" altLang="de-DE" dirty="0" smtClean="0">
                <a:cs typeface="Arial" charset="0"/>
              </a:rPr>
              <a:t>y</a:t>
            </a:r>
            <a:r>
              <a:rPr lang="de-AT" altLang="de-DE" baseline="-25000" dirty="0" smtClean="0">
                <a:cs typeface="Arial" charset="0"/>
              </a:rPr>
              <a:t>i</a:t>
            </a:r>
            <a:r>
              <a:rPr lang="de-AT" altLang="de-DE" dirty="0" smtClean="0">
                <a:cs typeface="Arial" charset="0"/>
              </a:rPr>
              <a:t> …  Binärvariable für i = 1, …, m: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de-AT" altLang="de-DE" sz="2000" dirty="0" smtClean="0">
                <a:cs typeface="Arial" charset="0"/>
              </a:rPr>
              <a:t>y</a:t>
            </a:r>
            <a:r>
              <a:rPr lang="de-AT" altLang="de-DE" sz="2000" baseline="-25000" dirty="0" smtClean="0">
                <a:cs typeface="Arial" charset="0"/>
              </a:rPr>
              <a:t>i</a:t>
            </a:r>
            <a:r>
              <a:rPr lang="de-AT" altLang="de-DE" baseline="-25000" dirty="0" smtClean="0">
                <a:cs typeface="Arial" charset="0"/>
              </a:rPr>
              <a:t> </a:t>
            </a:r>
            <a:r>
              <a:rPr lang="de-AT" altLang="de-DE" sz="2000" dirty="0" smtClean="0">
                <a:cs typeface="Arial" charset="0"/>
              </a:rPr>
              <a:t>=1 wenn am potentiellen Standort i ein Lager errichtet wird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de-AT" altLang="de-DE" sz="2000" dirty="0" smtClean="0">
                <a:cs typeface="Arial" charset="0"/>
              </a:rPr>
              <a:t>     0 sonst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395288" y="692150"/>
            <a:ext cx="8497887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dirty="0">
                <a:cs typeface="Arial" charset="0"/>
              </a:rPr>
              <a:t>   bei festgelegten Standorten:</a:t>
            </a:r>
          </a:p>
          <a:p>
            <a:pPr lvl="1" eaLnBrk="1" hangingPunct="1">
              <a:lnSpc>
                <a:spcPct val="90000"/>
              </a:lnSpc>
            </a:pPr>
            <a:r>
              <a:rPr lang="de-AT" altLang="de-DE" dirty="0"/>
              <a:t>  Kosten können sofort angegeben werden</a:t>
            </a:r>
          </a:p>
          <a:p>
            <a:pPr lvl="1" eaLnBrk="1" hangingPunct="1">
              <a:lnSpc>
                <a:spcPct val="90000"/>
              </a:lnSpc>
            </a:pPr>
            <a:r>
              <a:rPr lang="de-AT" altLang="de-DE" dirty="0"/>
              <a:t>  Problem: 2</a:t>
            </a:r>
            <a:r>
              <a:rPr lang="de-AT" altLang="de-DE" baseline="30000" dirty="0"/>
              <a:t>m</a:t>
            </a:r>
            <a:r>
              <a:rPr lang="de-AT" altLang="de-DE" dirty="0"/>
              <a:t>-1 Möglichkeiten (bei m=10 → 1023 Möglichkeiten)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AT" altLang="de-DE" sz="1800" dirty="0"/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0" y="4149725"/>
            <a:ext cx="7920038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AT" altLang="de-DE" sz="2000" dirty="0">
                <a:cs typeface="Arial" charset="0"/>
              </a:rPr>
              <a:t>  x</a:t>
            </a:r>
            <a:r>
              <a:rPr lang="de-AT" altLang="de-DE" sz="2000" baseline="-25000" dirty="0">
                <a:cs typeface="Arial" charset="0"/>
              </a:rPr>
              <a:t>ij</a:t>
            </a:r>
            <a:r>
              <a:rPr lang="de-AT" altLang="de-DE" sz="2000" dirty="0">
                <a:cs typeface="Arial" charset="0"/>
              </a:rPr>
              <a:t> … reellwertige „Zuordnungs-“ oder Transportvariable 	für i = 1, …,m und j = 1, …, n: </a:t>
            </a:r>
          </a:p>
          <a:p>
            <a:pPr lvl="2" eaLnBrk="1" hangingPunct="1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de-AT" altLang="de-DE" sz="2000" dirty="0">
                <a:cs typeface="Arial" charset="0"/>
              </a:rPr>
              <a:t>	x</a:t>
            </a:r>
            <a:r>
              <a:rPr lang="de-AT" altLang="de-DE" sz="2000" baseline="-25000" dirty="0">
                <a:cs typeface="Arial" charset="0"/>
              </a:rPr>
              <a:t>ij</a:t>
            </a:r>
            <a:r>
              <a:rPr lang="de-AT" altLang="de-DE" sz="2000" dirty="0">
                <a:cs typeface="Arial" charset="0"/>
              </a:rPr>
              <a:t> = Anteil der Nachfrage von Kunde j der von Lager 	i aus beliefert wird.</a:t>
            </a:r>
          </a:p>
          <a:p>
            <a:pPr eaLnBrk="1" hangingPunct="1"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AT" altLang="de-DE" sz="20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6" grpId="0"/>
      <p:bldP spid="1003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ußzeilenplatzhalt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15363" name="Foliennummernplatzhalt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FC292108-A714-4FE1-A0E5-70D92ED7A157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15364" name="Datumsplatzhalter 8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de-AT" altLang="de-DE" sz="2400" dirty="0" smtClean="0"/>
              <a:t>Formulierung</a:t>
            </a:r>
          </a:p>
        </p:txBody>
      </p:sp>
      <p:graphicFrame>
        <p:nvGraphicFramePr>
          <p:cNvPr id="101515" name="Group 139"/>
          <p:cNvGraphicFramePr>
            <a:graphicFrameLocks noGrp="1"/>
          </p:cNvGraphicFramePr>
          <p:nvPr>
            <p:ph sz="quarter" idx="1"/>
          </p:nvPr>
        </p:nvGraphicFramePr>
        <p:xfrm>
          <a:off x="457200" y="1917700"/>
          <a:ext cx="8507413" cy="4032250"/>
        </p:xfrm>
        <a:graphic>
          <a:graphicData uri="http://schemas.openxmlformats.org/drawingml/2006/table">
            <a:tbl>
              <a:tblPr/>
              <a:tblGrid>
                <a:gridCol w="2835275"/>
                <a:gridCol w="2836863"/>
                <a:gridCol w="2835275"/>
              </a:tblGrid>
              <a:tr h="933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231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1469" name="Object 9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924300" y="1989138"/>
          <a:ext cx="372586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8" name="Formel" r:id="rId4" imgW="2197100" imgH="444500" progId="Equation.3">
                  <p:embed/>
                </p:oleObj>
              </mc:Choice>
              <mc:Fallback>
                <p:oleObj name="Formel" r:id="rId4" imgW="2197100" imgH="444500" progId="Equation.3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1989138"/>
                        <a:ext cx="3725863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8" name="Object 10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470775" y="4699000"/>
          <a:ext cx="0" cy="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9" name="Formel" r:id="rId6" imgW="558558" imgH="431613" progId="Equation.3">
                  <p:embed/>
                </p:oleObj>
              </mc:Choice>
              <mc:Fallback>
                <p:oleObj name="Formel" r:id="rId6" imgW="558558" imgH="431613" progId="Equation.3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0775" y="4699000"/>
                        <a:ext cx="0" cy="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487" name="Text Box 111"/>
          <p:cNvSpPr txBox="1">
            <a:spLocks noChangeArrowheads="1"/>
          </p:cNvSpPr>
          <p:nvPr/>
        </p:nvSpPr>
        <p:spPr bwMode="auto">
          <a:xfrm>
            <a:off x="539750" y="2060575"/>
            <a:ext cx="26638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de-AT" altLang="de-DE" sz="1600" dirty="0"/>
              <a:t>Transportkosten + Standortkosten</a:t>
            </a:r>
          </a:p>
        </p:txBody>
      </p:sp>
      <p:sp>
        <p:nvSpPr>
          <p:cNvPr id="101495" name="Text Box 119"/>
          <p:cNvSpPr txBox="1">
            <a:spLocks noChangeArrowheads="1"/>
          </p:cNvSpPr>
          <p:nvPr/>
        </p:nvSpPr>
        <p:spPr bwMode="auto">
          <a:xfrm>
            <a:off x="539750" y="2852738"/>
            <a:ext cx="2663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de-AT" altLang="de-DE" sz="1600" dirty="0"/>
              <a:t>Nur von einem Standort i aus, wo ein Lager errichtet wurde, kann ein Kunde beliefert werden</a:t>
            </a:r>
          </a:p>
        </p:txBody>
      </p:sp>
      <p:sp>
        <p:nvSpPr>
          <p:cNvPr id="101499" name="Text Box 123"/>
          <p:cNvSpPr txBox="1">
            <a:spLocks noChangeArrowheads="1"/>
          </p:cNvSpPr>
          <p:nvPr/>
        </p:nvSpPr>
        <p:spPr bwMode="auto">
          <a:xfrm>
            <a:off x="539750" y="4076700"/>
            <a:ext cx="26638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de-AT" altLang="de-DE" sz="1600" dirty="0"/>
              <a:t>Die gesamte Nachfrage jedes Kunden j soll beliefert werden</a:t>
            </a:r>
          </a:p>
        </p:txBody>
      </p:sp>
      <p:sp>
        <p:nvSpPr>
          <p:cNvPr id="101502" name="Text Box 126"/>
          <p:cNvSpPr txBox="1">
            <a:spLocks noChangeArrowheads="1"/>
          </p:cNvSpPr>
          <p:nvPr/>
        </p:nvSpPr>
        <p:spPr bwMode="auto">
          <a:xfrm>
            <a:off x="539750" y="5157788"/>
            <a:ext cx="26638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de-AT" altLang="de-DE" sz="1600" dirty="0"/>
              <a:t>y</a:t>
            </a:r>
            <a:r>
              <a:rPr lang="de-AT" altLang="de-DE" sz="1600" baseline="-25000" dirty="0"/>
              <a:t>i</a:t>
            </a:r>
            <a:r>
              <a:rPr lang="de-AT" altLang="de-DE" sz="1600" dirty="0"/>
              <a:t> ist binär und x</a:t>
            </a:r>
            <a:r>
              <a:rPr lang="de-AT" altLang="de-DE" sz="1600" baseline="-25000" dirty="0"/>
              <a:t>ij</a:t>
            </a:r>
            <a:r>
              <a:rPr lang="de-AT" altLang="de-DE" sz="1600" dirty="0"/>
              <a:t> nichtnegativ</a:t>
            </a:r>
          </a:p>
        </p:txBody>
      </p:sp>
      <p:grpSp>
        <p:nvGrpSpPr>
          <p:cNvPr id="101507" name="Group 131"/>
          <p:cNvGrpSpPr>
            <a:grpSpLocks/>
          </p:cNvGrpSpPr>
          <p:nvPr/>
        </p:nvGrpSpPr>
        <p:grpSpPr bwMode="auto">
          <a:xfrm>
            <a:off x="4427538" y="3068638"/>
            <a:ext cx="4465637" cy="703262"/>
            <a:chOff x="2789" y="1933"/>
            <a:chExt cx="2813" cy="443"/>
          </a:xfrm>
        </p:grpSpPr>
        <p:sp>
          <p:nvSpPr>
            <p:cNvPr id="15400" name="Text Box 128"/>
            <p:cNvSpPr txBox="1">
              <a:spLocks noChangeArrowheads="1"/>
            </p:cNvSpPr>
            <p:nvPr/>
          </p:nvSpPr>
          <p:spPr bwMode="auto">
            <a:xfrm>
              <a:off x="2789" y="2069"/>
              <a:ext cx="5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2000" i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de-AT" altLang="de-DE" sz="2000" i="1" baseline="-25000" dirty="0">
                  <a:latin typeface="Times New Roman" pitchFamily="18" charset="0"/>
                  <a:cs typeface="Times New Roman" pitchFamily="18" charset="0"/>
                </a:rPr>
                <a:t>ij</a:t>
              </a:r>
              <a:r>
                <a:rPr lang="de-AT" altLang="de-DE" sz="2000" i="1" dirty="0">
                  <a:latin typeface="Times New Roman" pitchFamily="18" charset="0"/>
                  <a:cs typeface="Times New Roman" pitchFamily="18" charset="0"/>
                </a:rPr>
                <a:t> ≤ y</a:t>
              </a:r>
              <a:r>
                <a:rPr lang="de-AT" altLang="de-DE" sz="2000" i="1" baseline="-25000" dirty="0"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15401" name="Text Box 130"/>
            <p:cNvSpPr txBox="1">
              <a:spLocks noChangeArrowheads="1"/>
            </p:cNvSpPr>
            <p:nvPr/>
          </p:nvSpPr>
          <p:spPr bwMode="auto">
            <a:xfrm>
              <a:off x="3878" y="1933"/>
              <a:ext cx="1724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für i = 1, …, m 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und j = 1, …,n</a:t>
              </a:r>
            </a:p>
          </p:txBody>
        </p:sp>
      </p:grpSp>
      <p:grpSp>
        <p:nvGrpSpPr>
          <p:cNvPr id="101533" name="Group 157"/>
          <p:cNvGrpSpPr>
            <a:grpSpLocks/>
          </p:cNvGrpSpPr>
          <p:nvPr/>
        </p:nvGrpSpPr>
        <p:grpSpPr bwMode="auto">
          <a:xfrm>
            <a:off x="4435475" y="5084763"/>
            <a:ext cx="4457700" cy="728662"/>
            <a:chOff x="2794" y="3203"/>
            <a:chExt cx="2808" cy="459"/>
          </a:xfrm>
        </p:grpSpPr>
        <p:sp>
          <p:nvSpPr>
            <p:cNvPr id="15398" name="Text Box 134"/>
            <p:cNvSpPr txBox="1">
              <a:spLocks noChangeArrowheads="1"/>
            </p:cNvSpPr>
            <p:nvPr/>
          </p:nvSpPr>
          <p:spPr bwMode="auto">
            <a:xfrm>
              <a:off x="3891" y="3249"/>
              <a:ext cx="171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für i = 1, …, m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für alle i und j</a:t>
              </a:r>
            </a:p>
          </p:txBody>
        </p:sp>
        <p:graphicFrame>
          <p:nvGraphicFramePr>
            <p:cNvPr id="15399" name="Object 152"/>
            <p:cNvGraphicFramePr>
              <a:graphicFrameLocks noChangeAspect="1"/>
            </p:cNvGraphicFramePr>
            <p:nvPr/>
          </p:nvGraphicFramePr>
          <p:xfrm>
            <a:off x="2794" y="3203"/>
            <a:ext cx="626" cy="4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40" name="Formel" r:id="rId8" imgW="583947" imgH="406224" progId="Equation.3">
                    <p:embed/>
                  </p:oleObj>
                </mc:Choice>
                <mc:Fallback>
                  <p:oleObj name="Formel" r:id="rId8" imgW="583947" imgH="406224" progId="Equation.3">
                    <p:embed/>
                    <p:pic>
                      <p:nvPicPr>
                        <p:cNvPr id="0" name="Object 1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4" y="3203"/>
                          <a:ext cx="626" cy="4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1534" name="Group 158"/>
          <p:cNvGrpSpPr>
            <a:grpSpLocks/>
          </p:cNvGrpSpPr>
          <p:nvPr/>
        </p:nvGrpSpPr>
        <p:grpSpPr bwMode="auto">
          <a:xfrm>
            <a:off x="4427538" y="4076700"/>
            <a:ext cx="4264025" cy="855663"/>
            <a:chOff x="2789" y="2568"/>
            <a:chExt cx="2686" cy="539"/>
          </a:xfrm>
        </p:grpSpPr>
        <p:sp>
          <p:nvSpPr>
            <p:cNvPr id="15396" name="Text Box 132"/>
            <p:cNvSpPr txBox="1">
              <a:spLocks noChangeArrowheads="1"/>
            </p:cNvSpPr>
            <p:nvPr/>
          </p:nvSpPr>
          <p:spPr bwMode="auto">
            <a:xfrm>
              <a:off x="3923" y="2568"/>
              <a:ext cx="1552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endParaRPr lang="de-AT" altLang="de-DE" sz="1200" dirty="0"/>
            </a:p>
            <a:p>
              <a:pPr algn="ctr" eaLnBrk="1" hangingPunct="1">
                <a:buFont typeface="Wingdings" pitchFamily="2" charset="2"/>
                <a:buNone/>
              </a:pPr>
              <a:r>
                <a:rPr lang="de-AT" altLang="de-DE" sz="1800" dirty="0"/>
                <a:t>für j = 1, …,n</a:t>
              </a:r>
            </a:p>
          </p:txBody>
        </p:sp>
        <p:graphicFrame>
          <p:nvGraphicFramePr>
            <p:cNvPr id="15397" name="Object 153"/>
            <p:cNvGraphicFramePr>
              <a:graphicFrameLocks noChangeAspect="1"/>
            </p:cNvGraphicFramePr>
            <p:nvPr/>
          </p:nvGraphicFramePr>
          <p:xfrm>
            <a:off x="2789" y="2630"/>
            <a:ext cx="590" cy="4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41" name="Formel" r:id="rId10" imgW="533169" imgH="431613" progId="Equation.3">
                    <p:embed/>
                  </p:oleObj>
                </mc:Choice>
                <mc:Fallback>
                  <p:oleObj name="Formel" r:id="rId10" imgW="533169" imgH="431613" progId="Equation.3">
                    <p:embed/>
                    <p:pic>
                      <p:nvPicPr>
                        <p:cNvPr id="0" name="Object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9" y="2630"/>
                          <a:ext cx="590" cy="4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87" grpId="0"/>
      <p:bldP spid="101495" grpId="0"/>
      <p:bldP spid="101499" grpId="0"/>
      <p:bldP spid="1015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1638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1D45E8E7-F3F3-4108-ACBD-74EA44913F7F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16388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2520950"/>
          </a:xfrm>
        </p:spPr>
        <p:txBody>
          <a:bodyPr/>
          <a:lstStyle/>
          <a:p>
            <a:pPr eaLnBrk="1" hangingPunct="1"/>
            <a:endParaRPr lang="de-AT" altLang="de-DE" dirty="0" smtClean="0"/>
          </a:p>
          <a:p>
            <a:pPr eaLnBrk="1" hangingPunct="1"/>
            <a:endParaRPr lang="de-AT" altLang="de-DE" dirty="0" smtClean="0"/>
          </a:p>
          <a:p>
            <a:pPr eaLnBrk="1" hangingPunct="1"/>
            <a:r>
              <a:rPr lang="de-AT" altLang="de-DE" dirty="0" smtClean="0"/>
              <a:t>Problem:</a:t>
            </a:r>
          </a:p>
          <a:p>
            <a:pPr eaLnBrk="1" hangingPunct="1">
              <a:buFont typeface="Wingdings" pitchFamily="2" charset="2"/>
              <a:buNone/>
            </a:pPr>
            <a:endParaRPr lang="de-AT" altLang="de-DE" sz="1000" dirty="0" smtClean="0"/>
          </a:p>
          <a:p>
            <a:pPr lvl="1" eaLnBrk="1" hangingPunct="1"/>
            <a:r>
              <a:rPr lang="de-AT" altLang="de-DE" dirty="0" smtClean="0"/>
              <a:t>m*n reelle Variablen und m binäre </a:t>
            </a:r>
            <a:r>
              <a:rPr lang="de-AT" altLang="de-DE" dirty="0" smtClean="0">
                <a:cs typeface="Arial" charset="0"/>
              </a:rPr>
              <a:t>→ spätestens ab ca. 100 Standorten wird eine exakte Lösung aufwendig → Heuristiken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468313" y="3213100"/>
            <a:ext cx="8301037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AT" altLang="de-DE" sz="800" dirty="0"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AT" altLang="de-DE" dirty="0">
                <a:cs typeface="Arial" charset="0"/>
              </a:rPr>
              <a:t>Einteilung der Heuristiken: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AT" altLang="de-DE" sz="1000" dirty="0"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de-AT" altLang="de-DE" dirty="0">
                <a:cs typeface="Arial" charset="0"/>
              </a:rPr>
              <a:t>Konstruktions- oder Eröffnungsverfahren (zur Ermittlung einer zulässigen Ausgangslösung)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de-AT" altLang="de-DE" dirty="0"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de-AT" altLang="de-DE" dirty="0">
                <a:cs typeface="Arial" charset="0"/>
              </a:rPr>
              <a:t>Verbesserungsverfahren (zur Verbesserung einer gegebenen Ausgangslösung</a:t>
            </a:r>
            <a:r>
              <a:rPr lang="de-AT" altLang="de-DE" sz="1800" dirty="0">
                <a:cs typeface="Arial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de-AT" altLang="de-DE" sz="18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  <p:bldP spid="1095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ußzeilenplatzhalt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17411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B6F6AF37-ED4B-42C6-89E9-FB6A3B1446F5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17412" name="Datumsplatzhalter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de-DE" sz="2800" dirty="0" smtClean="0"/>
              <a:t>3.1.2.1 Eröffnungsverfahren ADD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17700"/>
            <a:ext cx="8002588" cy="4248150"/>
          </a:xfrm>
        </p:spPr>
        <p:txBody>
          <a:bodyPr/>
          <a:lstStyle/>
          <a:p>
            <a:pPr eaLnBrk="1" hangingPunct="1"/>
            <a:r>
              <a:rPr lang="de-AT" altLang="de-DE" sz="2000" dirty="0" smtClean="0"/>
              <a:t>verwendete Notation:</a:t>
            </a:r>
          </a:p>
          <a:p>
            <a:pPr eaLnBrk="1" hangingPunct="1">
              <a:buFont typeface="Wingdings" pitchFamily="2" charset="2"/>
              <a:buNone/>
            </a:pPr>
            <a:r>
              <a:rPr lang="de-AT" altLang="de-DE" sz="2000" dirty="0" smtClean="0"/>
              <a:t>		</a:t>
            </a:r>
            <a:r>
              <a:rPr lang="de-AT" altLang="de-DE" sz="1400" dirty="0" smtClean="0"/>
              <a:t>I:={1,…,m}	Menge aller potentiellen Standorte</a:t>
            </a:r>
          </a:p>
          <a:p>
            <a:pPr eaLnBrk="1" hangingPunct="1">
              <a:buFont typeface="Wingdings" pitchFamily="2" charset="2"/>
              <a:buNone/>
            </a:pPr>
            <a:r>
              <a:rPr lang="de-AT" altLang="de-DE" sz="1400" dirty="0" smtClean="0"/>
              <a:t>		I</a:t>
            </a:r>
            <a:r>
              <a:rPr lang="de-AT" altLang="de-DE" sz="1400" baseline="-25000" dirty="0" smtClean="0"/>
              <a:t>0</a:t>
            </a:r>
            <a:r>
              <a:rPr lang="de-AT" altLang="de-DE" sz="1400" dirty="0" smtClean="0"/>
              <a:t>	Menge der endgültig verbotenen Standorte (y</a:t>
            </a:r>
            <a:r>
              <a:rPr lang="de-AT" altLang="de-DE" sz="1400" baseline="-25000" dirty="0" smtClean="0"/>
              <a:t>i</a:t>
            </a:r>
            <a:r>
              <a:rPr lang="de-AT" altLang="de-DE" sz="1400" dirty="0" smtClean="0"/>
              <a:t> bei 0 fixiert)</a:t>
            </a:r>
          </a:p>
          <a:p>
            <a:pPr eaLnBrk="1" hangingPunct="1">
              <a:buFont typeface="Wingdings" pitchFamily="2" charset="2"/>
              <a:buNone/>
            </a:pPr>
            <a:r>
              <a:rPr lang="de-AT" altLang="de-DE" sz="1400" dirty="0" smtClean="0"/>
              <a:t>		I</a:t>
            </a:r>
            <a:r>
              <a:rPr lang="de-AT" altLang="de-DE" sz="1400" baseline="-25000" dirty="0" smtClean="0"/>
              <a:t>o</a:t>
            </a:r>
            <a:r>
              <a:rPr lang="de-AT" altLang="de-DE" sz="1400" baseline="30000" dirty="0" smtClean="0"/>
              <a:t>vl</a:t>
            </a:r>
            <a:r>
              <a:rPr lang="de-AT" altLang="de-DE" sz="1400" dirty="0" smtClean="0"/>
              <a:t>	Menge der vorläufig verbotenen Standorte (y</a:t>
            </a:r>
            <a:r>
              <a:rPr lang="de-AT" altLang="de-DE" sz="1400" baseline="-25000" dirty="0" smtClean="0"/>
              <a:t>i </a:t>
            </a:r>
            <a:r>
              <a:rPr lang="de-AT" altLang="de-DE" sz="1400" dirty="0" smtClean="0"/>
              <a:t>vorläufig auf 0)</a:t>
            </a:r>
          </a:p>
          <a:p>
            <a:pPr eaLnBrk="1" hangingPunct="1">
              <a:buFont typeface="Wingdings" pitchFamily="2" charset="2"/>
              <a:buNone/>
            </a:pPr>
            <a:r>
              <a:rPr lang="de-AT" altLang="de-DE" sz="1400" dirty="0" smtClean="0"/>
              <a:t>		I</a:t>
            </a:r>
            <a:r>
              <a:rPr lang="de-AT" altLang="de-DE" sz="1400" baseline="-25000" dirty="0" smtClean="0"/>
              <a:t>1</a:t>
            </a:r>
            <a:r>
              <a:rPr lang="de-AT" altLang="de-DE" sz="1400" dirty="0" smtClean="0"/>
              <a:t>	Menge der endgültig einbezogenen Standorte (y</a:t>
            </a:r>
            <a:r>
              <a:rPr lang="de-AT" altLang="de-DE" sz="1400" baseline="-25000" dirty="0" smtClean="0"/>
              <a:t>i</a:t>
            </a:r>
            <a:r>
              <a:rPr lang="de-AT" altLang="de-DE" sz="1400" dirty="0" smtClean="0"/>
              <a:t> bei 1 fixiert)</a:t>
            </a:r>
          </a:p>
          <a:p>
            <a:pPr eaLnBrk="1" hangingPunct="1">
              <a:buFont typeface="Wingdings" pitchFamily="2" charset="2"/>
              <a:buNone/>
            </a:pPr>
            <a:r>
              <a:rPr lang="de-AT" altLang="de-DE" sz="1400" dirty="0" smtClean="0"/>
              <a:t>		</a:t>
            </a:r>
            <a:r>
              <a:rPr lang="de-AT" altLang="de-DE" sz="1400" dirty="0" smtClean="0">
                <a:cs typeface="Arial" charset="0"/>
              </a:rPr>
              <a:t>	Transportkostenersparnis, falls Standort i zusätzlich realisiert wird</a:t>
            </a:r>
          </a:p>
          <a:p>
            <a:pPr eaLnBrk="1" hangingPunct="1">
              <a:buFont typeface="Wingdings" pitchFamily="2" charset="2"/>
              <a:buNone/>
            </a:pPr>
            <a:r>
              <a:rPr lang="de-AT" altLang="de-DE" sz="1400" dirty="0" smtClean="0">
                <a:cs typeface="Arial" charset="0"/>
              </a:rPr>
              <a:t>		Z	Gesamtkosten (Zielfunktionswert)</a:t>
            </a:r>
          </a:p>
        </p:txBody>
      </p:sp>
      <p:graphicFrame>
        <p:nvGraphicFramePr>
          <p:cNvPr id="17415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1428750" y="3429000"/>
          <a:ext cx="196850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Formel" r:id="rId4" imgW="164957" imgH="190335" progId="Equation.3">
                  <p:embed/>
                </p:oleObj>
              </mc:Choice>
              <mc:Fallback>
                <p:oleObj name="Formel" r:id="rId4" imgW="164957" imgH="19033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3429000"/>
                        <a:ext cx="196850" cy="22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1843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1CAE916C-E8D3-4D81-BEF2-9AFC6BC2E029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18436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1512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AT" altLang="de-DE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AT" altLang="de-DE" dirty="0" smtClean="0">
                <a:cs typeface="Arial" charset="0"/>
              </a:rPr>
              <a:t>Initialisierung</a:t>
            </a:r>
            <a:r>
              <a:rPr lang="de-AT" altLang="de-DE" sz="1600" dirty="0" smtClean="0">
                <a:cs typeface="Arial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AT" altLang="de-DE" sz="900" dirty="0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de-AT" altLang="de-DE" sz="1600" dirty="0" smtClean="0">
                <a:solidFill>
                  <a:srgbClr val="FF0000"/>
                </a:solidFill>
                <a:cs typeface="Arial" charset="0"/>
              </a:rPr>
              <a:t>Ermittlung, welcher Standort realisiert werden soll, wenn genau einer gebaut wird </a:t>
            </a:r>
            <a:endParaRPr lang="de-AT" altLang="de-DE" sz="1400" dirty="0" smtClean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468313" y="2133600"/>
            <a:ext cx="8207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800" dirty="0"/>
              <a:t>  </a:t>
            </a:r>
            <a:r>
              <a:rPr lang="de-AT" altLang="de-DE" sz="1600" dirty="0"/>
              <a:t>Zeilensumme c</a:t>
            </a:r>
            <a:r>
              <a:rPr lang="de-AT" altLang="de-DE" sz="1600" baseline="-25000" dirty="0"/>
              <a:t>i</a:t>
            </a:r>
            <a:r>
              <a:rPr lang="de-AT" altLang="de-DE" sz="1600" dirty="0"/>
              <a:t> := ∑c</a:t>
            </a:r>
            <a:r>
              <a:rPr lang="de-AT" altLang="de-DE" sz="1600" baseline="-25000" dirty="0"/>
              <a:t>ij</a:t>
            </a:r>
            <a:r>
              <a:rPr lang="de-AT" altLang="de-DE" sz="1600" dirty="0"/>
              <a:t> der Kostenmatrix </a:t>
            </a:r>
            <a:r>
              <a:rPr lang="de-AT" altLang="de-DE" sz="1800" dirty="0"/>
              <a:t> 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468313" y="2852738"/>
            <a:ext cx="8207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  Auswahl des Standortes k mit den minimalen Kosten c</a:t>
            </a:r>
            <a:r>
              <a:rPr lang="de-AT" altLang="de-DE" sz="1600" baseline="-25000" dirty="0"/>
              <a:t>k</a:t>
            </a:r>
            <a:r>
              <a:rPr lang="de-AT" altLang="de-DE" sz="1600" dirty="0"/>
              <a:t> + f</a:t>
            </a:r>
            <a:r>
              <a:rPr lang="de-AT" altLang="de-DE" sz="1600" baseline="-25000" dirty="0"/>
              <a:t>k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468313" y="3500438"/>
            <a:ext cx="8207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800" dirty="0"/>
              <a:t>  </a:t>
            </a:r>
            <a:r>
              <a:rPr lang="de-AT" altLang="de-DE" sz="1600" dirty="0"/>
              <a:t>Setze I</a:t>
            </a:r>
            <a:r>
              <a:rPr lang="de-AT" altLang="de-DE" sz="1600" baseline="-25000" dirty="0"/>
              <a:t>1</a:t>
            </a:r>
            <a:r>
              <a:rPr lang="de-AT" altLang="de-DE" sz="1600" dirty="0"/>
              <a:t> = {k}, I</a:t>
            </a:r>
            <a:r>
              <a:rPr lang="de-AT" altLang="de-DE" sz="1600" baseline="-25000" dirty="0"/>
              <a:t>o</a:t>
            </a:r>
            <a:r>
              <a:rPr lang="de-AT" altLang="de-DE" sz="1600" baseline="30000" dirty="0"/>
              <a:t>vl</a:t>
            </a:r>
            <a:r>
              <a:rPr lang="de-AT" altLang="de-DE" sz="1600" dirty="0"/>
              <a:t> = I – {k} und Z = c</a:t>
            </a:r>
            <a:r>
              <a:rPr lang="de-AT" altLang="de-DE" sz="1600" baseline="-25000" dirty="0"/>
              <a:t>k</a:t>
            </a:r>
            <a:r>
              <a:rPr lang="de-AT" altLang="de-DE" sz="1600" dirty="0"/>
              <a:t> + f</a:t>
            </a:r>
            <a:r>
              <a:rPr lang="de-AT" altLang="de-DE" sz="1600" baseline="-25000" dirty="0"/>
              <a:t>k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468313" y="4221163"/>
            <a:ext cx="8207375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  Berechne die Transportkostenersparnis </a:t>
            </a:r>
            <a:r>
              <a:rPr lang="el-GR" altLang="de-DE" sz="1600" dirty="0"/>
              <a:t>ω</a:t>
            </a:r>
            <a:r>
              <a:rPr lang="de-AT" altLang="de-DE" sz="1600" baseline="-25000" dirty="0"/>
              <a:t>ij</a:t>
            </a:r>
            <a:r>
              <a:rPr lang="de-AT" altLang="de-DE" sz="1600" dirty="0"/>
              <a:t> = max {c</a:t>
            </a:r>
            <a:r>
              <a:rPr lang="de-AT" altLang="de-DE" sz="1600" baseline="-25000" dirty="0"/>
              <a:t>kj</a:t>
            </a:r>
            <a:r>
              <a:rPr lang="de-AT" altLang="de-DE" sz="1600" dirty="0"/>
              <a:t> – c</a:t>
            </a:r>
            <a:r>
              <a:rPr lang="de-AT" altLang="de-DE" sz="1600" baseline="-25000" dirty="0"/>
              <a:t>ij</a:t>
            </a:r>
            <a:r>
              <a:rPr lang="de-AT" altLang="de-DE" sz="1600" dirty="0"/>
              <a:t>, 0} für alle i aus I</a:t>
            </a:r>
            <a:r>
              <a:rPr lang="de-AT" altLang="de-DE" sz="1600" baseline="-25000" dirty="0"/>
              <a:t>o</a:t>
            </a:r>
            <a:r>
              <a:rPr lang="de-AT" altLang="de-DE" sz="1600" baseline="30000" dirty="0"/>
              <a:t>vl</a:t>
            </a:r>
            <a:r>
              <a:rPr lang="de-AT" altLang="de-DE" sz="1600" dirty="0"/>
              <a:t>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AT" altLang="de-DE" sz="1600" dirty="0"/>
              <a:t>     und alle Kunden j sowie die Zeilensumme </a:t>
            </a:r>
            <a:r>
              <a:rPr lang="el-GR" altLang="de-DE" sz="1600" dirty="0"/>
              <a:t>ω</a:t>
            </a:r>
            <a:r>
              <a:rPr lang="de-AT" altLang="de-DE" sz="1600" baseline="-25000" dirty="0"/>
              <a:t>i</a:t>
            </a:r>
            <a:r>
              <a:rPr lang="de-AT" altLang="de-DE" sz="1600" dirty="0"/>
              <a:t>.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433388" y="5157788"/>
            <a:ext cx="8207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  Beispiel: erster Standort </a:t>
            </a:r>
            <a:r>
              <a:rPr lang="de-AT" altLang="de-DE" sz="1600" dirty="0">
                <a:solidFill>
                  <a:srgbClr val="00B050"/>
                </a:solidFill>
              </a:rPr>
              <a:t>k=5</a:t>
            </a:r>
            <a:r>
              <a:rPr lang="de-AT" altLang="de-DE" sz="1600" dirty="0"/>
              <a:t> mit Z:= c</a:t>
            </a:r>
            <a:r>
              <a:rPr lang="de-AT" altLang="de-DE" sz="1600" baseline="-25000" dirty="0"/>
              <a:t>5</a:t>
            </a:r>
            <a:r>
              <a:rPr lang="de-AT" altLang="de-DE" sz="1600" dirty="0"/>
              <a:t> + f</a:t>
            </a:r>
            <a:r>
              <a:rPr lang="de-AT" altLang="de-DE" sz="1600" baseline="-25000" dirty="0"/>
              <a:t>5</a:t>
            </a:r>
            <a:r>
              <a:rPr lang="de-AT" altLang="de-DE" sz="1600" dirty="0"/>
              <a:t> = </a:t>
            </a:r>
            <a:r>
              <a:rPr lang="de-AT" altLang="de-DE" sz="1600" dirty="0">
                <a:solidFill>
                  <a:srgbClr val="00B050"/>
                </a:solidFill>
              </a:rPr>
              <a:t>39</a:t>
            </a:r>
            <a:r>
              <a:rPr lang="de-AT" altLang="de-DE" sz="1600" dirty="0"/>
              <a:t>, I</a:t>
            </a:r>
            <a:r>
              <a:rPr lang="de-AT" altLang="de-DE" sz="1600" baseline="-25000" dirty="0"/>
              <a:t>1</a:t>
            </a:r>
            <a:r>
              <a:rPr lang="de-AT" altLang="de-DE" sz="1600" dirty="0"/>
              <a:t> = {</a:t>
            </a:r>
            <a:r>
              <a:rPr lang="de-AT" altLang="de-DE" sz="1600" dirty="0">
                <a:solidFill>
                  <a:srgbClr val="00B050"/>
                </a:solidFill>
              </a:rPr>
              <a:t>5</a:t>
            </a:r>
            <a:r>
              <a:rPr lang="de-AT" altLang="de-DE" sz="1600" dirty="0"/>
              <a:t>}, I</a:t>
            </a:r>
            <a:r>
              <a:rPr lang="de-AT" altLang="de-DE" sz="1600" baseline="-25000" dirty="0"/>
              <a:t>o</a:t>
            </a:r>
            <a:r>
              <a:rPr lang="de-AT" altLang="de-DE" sz="1600" baseline="30000" dirty="0"/>
              <a:t>vl</a:t>
            </a:r>
            <a:r>
              <a:rPr lang="de-AT" altLang="de-DE" sz="1600" dirty="0"/>
              <a:t> = {1,2,3,4}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  <p:bldP spid="111621" grpId="0"/>
      <p:bldP spid="111623" grpId="0"/>
      <p:bldP spid="111624" grpId="0"/>
      <p:bldP spid="111625" grpId="0"/>
      <p:bldP spid="1116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ußzeilenplatzhalt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19459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C38EADE4-0B0B-46F7-8745-8E5A697B61C4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19460" name="Datumsplatzhalter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13320" name="Rectangle 680"/>
          <p:cNvSpPr>
            <a:spLocks noChangeArrowheads="1"/>
          </p:cNvSpPr>
          <p:nvPr/>
        </p:nvSpPr>
        <p:spPr bwMode="auto">
          <a:xfrm>
            <a:off x="827088" y="2924175"/>
            <a:ext cx="61214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 dirty="0"/>
          </a:p>
        </p:txBody>
      </p:sp>
      <p:graphicFrame>
        <p:nvGraphicFramePr>
          <p:cNvPr id="113532" name="Group 892"/>
          <p:cNvGraphicFramePr>
            <a:graphicFrameLocks noGrp="1"/>
          </p:cNvGraphicFramePr>
          <p:nvPr>
            <p:ph sz="half" idx="1"/>
          </p:nvPr>
        </p:nvGraphicFramePr>
        <p:xfrm>
          <a:off x="250825" y="836613"/>
          <a:ext cx="6697663" cy="2520952"/>
        </p:xfrm>
        <a:graphic>
          <a:graphicData uri="http://schemas.openxmlformats.org/drawingml/2006/table">
            <a:tbl>
              <a:tblPr/>
              <a:tblGrid>
                <a:gridCol w="555625"/>
                <a:gridCol w="554038"/>
                <a:gridCol w="560387"/>
                <a:gridCol w="554038"/>
                <a:gridCol w="555625"/>
                <a:gridCol w="557212"/>
                <a:gridCol w="555625"/>
                <a:gridCol w="555625"/>
                <a:gridCol w="558800"/>
                <a:gridCol w="554038"/>
                <a:gridCol w="1136650"/>
              </a:tblGrid>
              <a:tr h="385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+ c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3542" name="Group 902"/>
          <p:cNvGraphicFramePr>
            <a:graphicFrameLocks noGrp="1"/>
          </p:cNvGraphicFramePr>
          <p:nvPr>
            <p:ph sz="half" idx="2"/>
          </p:nvPr>
        </p:nvGraphicFramePr>
        <p:xfrm>
          <a:off x="250825" y="4149725"/>
          <a:ext cx="4752975" cy="1873250"/>
        </p:xfrm>
        <a:graphic>
          <a:graphicData uri="http://schemas.openxmlformats.org/drawingml/2006/table">
            <a:tbl>
              <a:tblPr/>
              <a:tblGrid>
                <a:gridCol w="476250"/>
                <a:gridCol w="474663"/>
                <a:gridCol w="474662"/>
                <a:gridCol w="474663"/>
                <a:gridCol w="476250"/>
                <a:gridCol w="476250"/>
                <a:gridCol w="474662"/>
                <a:gridCol w="474663"/>
                <a:gridCol w="474662"/>
                <a:gridCol w="476250"/>
              </a:tblGrid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ω</a:t>
                      </a:r>
                      <a:r>
                        <a:rPr kumimoji="0" lang="de-AT" altLang="de-DE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19" name="Text Box 679"/>
          <p:cNvSpPr txBox="1">
            <a:spLocks noChangeArrowheads="1"/>
          </p:cNvSpPr>
          <p:nvPr/>
        </p:nvSpPr>
        <p:spPr bwMode="auto">
          <a:xfrm>
            <a:off x="5292725" y="3789363"/>
            <a:ext cx="363537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 </a:t>
            </a:r>
            <a:r>
              <a:rPr lang="el-GR" altLang="de-DE" sz="1800" dirty="0"/>
              <a:t>ω</a:t>
            </a:r>
            <a:r>
              <a:rPr lang="de-AT" altLang="de-DE" sz="1600" baseline="-25000" dirty="0"/>
              <a:t>ij</a:t>
            </a:r>
            <a:r>
              <a:rPr lang="de-AT" altLang="de-DE" sz="1800" dirty="0"/>
              <a:t> </a:t>
            </a:r>
            <a:r>
              <a:rPr lang="de-AT" altLang="de-DE" sz="1600" dirty="0"/>
              <a:t>ist die Transportkostenersparnis bei der Belieferung von j, wenn zusätzlich Standort i gebaut wird. </a:t>
            </a:r>
            <a:r>
              <a:rPr lang="de-AT" altLang="de-DE" sz="1600" dirty="0">
                <a:cs typeface="Arial" charset="0"/>
              </a:rPr>
              <a:t>→ Zeilensumme </a:t>
            </a:r>
            <a:r>
              <a:rPr lang="el-GR" altLang="de-DE" sz="1800" dirty="0"/>
              <a:t>ω</a:t>
            </a:r>
            <a:r>
              <a:rPr lang="de-AT" altLang="de-DE" sz="1600" baseline="-25000" dirty="0"/>
              <a:t>i</a:t>
            </a:r>
            <a:r>
              <a:rPr lang="de-AT" altLang="de-DE" sz="1600" dirty="0">
                <a:cs typeface="Arial" charset="0"/>
              </a:rPr>
              <a:t> ist die </a:t>
            </a:r>
            <a:r>
              <a:rPr lang="de-AT" altLang="de-DE" sz="1600" dirty="0" smtClean="0">
                <a:cs typeface="Arial" charset="0"/>
              </a:rPr>
              <a:t>Gesamt-Transportkostenersparnis, </a:t>
            </a:r>
            <a:r>
              <a:rPr lang="de-AT" altLang="de-DE" sz="1600" dirty="0">
                <a:cs typeface="Arial" charset="0"/>
              </a:rPr>
              <a:t>wenn Standort i zusätzlich gebaut würde.</a:t>
            </a:r>
          </a:p>
        </p:txBody>
      </p:sp>
      <p:grpSp>
        <p:nvGrpSpPr>
          <p:cNvPr id="113385" name="Group 745"/>
          <p:cNvGrpSpPr>
            <a:grpSpLocks/>
          </p:cNvGrpSpPr>
          <p:nvPr/>
        </p:nvGrpSpPr>
        <p:grpSpPr bwMode="auto">
          <a:xfrm>
            <a:off x="2195513" y="5661025"/>
            <a:ext cx="793750" cy="336550"/>
            <a:chOff x="1383" y="3566"/>
            <a:chExt cx="500" cy="212"/>
          </a:xfrm>
        </p:grpSpPr>
        <p:sp>
          <p:nvSpPr>
            <p:cNvPr id="19644" name="Text Box 729"/>
            <p:cNvSpPr txBox="1">
              <a:spLocks noChangeArrowheads="1"/>
            </p:cNvSpPr>
            <p:nvPr/>
          </p:nvSpPr>
          <p:spPr bwMode="auto">
            <a:xfrm>
              <a:off x="1701" y="3566"/>
              <a:ext cx="1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  <p:sp>
          <p:nvSpPr>
            <p:cNvPr id="19645" name="Text Box 731"/>
            <p:cNvSpPr txBox="1">
              <a:spLocks noChangeArrowheads="1"/>
            </p:cNvSpPr>
            <p:nvPr/>
          </p:nvSpPr>
          <p:spPr bwMode="auto">
            <a:xfrm>
              <a:off x="1383" y="3566"/>
              <a:ext cx="1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</p:grpSp>
      <p:grpSp>
        <p:nvGrpSpPr>
          <p:cNvPr id="113389" name="Group 749"/>
          <p:cNvGrpSpPr>
            <a:grpSpLocks/>
          </p:cNvGrpSpPr>
          <p:nvPr/>
        </p:nvGrpSpPr>
        <p:grpSpPr bwMode="auto">
          <a:xfrm>
            <a:off x="827088" y="4508500"/>
            <a:ext cx="3168650" cy="336550"/>
            <a:chOff x="521" y="2840"/>
            <a:chExt cx="1996" cy="212"/>
          </a:xfrm>
        </p:grpSpPr>
        <p:sp>
          <p:nvSpPr>
            <p:cNvPr id="19640" name="Text Box 722"/>
            <p:cNvSpPr txBox="1">
              <a:spLocks noChangeArrowheads="1"/>
            </p:cNvSpPr>
            <p:nvPr/>
          </p:nvSpPr>
          <p:spPr bwMode="auto">
            <a:xfrm>
              <a:off x="521" y="2840"/>
              <a:ext cx="1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19641" name="Text Box 724"/>
            <p:cNvSpPr txBox="1">
              <a:spLocks noChangeArrowheads="1"/>
            </p:cNvSpPr>
            <p:nvPr/>
          </p:nvSpPr>
          <p:spPr bwMode="auto">
            <a:xfrm>
              <a:off x="793" y="2840"/>
              <a:ext cx="1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  <p:sp>
          <p:nvSpPr>
            <p:cNvPr id="19642" name="Text Box 726"/>
            <p:cNvSpPr txBox="1">
              <a:spLocks noChangeArrowheads="1"/>
            </p:cNvSpPr>
            <p:nvPr/>
          </p:nvSpPr>
          <p:spPr bwMode="auto">
            <a:xfrm>
              <a:off x="1701" y="2840"/>
              <a:ext cx="1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  <p:sp>
          <p:nvSpPr>
            <p:cNvPr id="19643" name="Text Box 732"/>
            <p:cNvSpPr txBox="1">
              <a:spLocks noChangeArrowheads="1"/>
            </p:cNvSpPr>
            <p:nvPr/>
          </p:nvSpPr>
          <p:spPr bwMode="auto">
            <a:xfrm>
              <a:off x="2290" y="2840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</p:grpSp>
      <p:grpSp>
        <p:nvGrpSpPr>
          <p:cNvPr id="113384" name="Group 744"/>
          <p:cNvGrpSpPr>
            <a:grpSpLocks/>
          </p:cNvGrpSpPr>
          <p:nvPr/>
        </p:nvGrpSpPr>
        <p:grpSpPr bwMode="auto">
          <a:xfrm>
            <a:off x="1763713" y="5300663"/>
            <a:ext cx="2232025" cy="336550"/>
            <a:chOff x="1111" y="3339"/>
            <a:chExt cx="1406" cy="212"/>
          </a:xfrm>
        </p:grpSpPr>
        <p:sp>
          <p:nvSpPr>
            <p:cNvPr id="19637" name="Text Box 728"/>
            <p:cNvSpPr txBox="1">
              <a:spLocks noChangeArrowheads="1"/>
            </p:cNvSpPr>
            <p:nvPr/>
          </p:nvSpPr>
          <p:spPr bwMode="auto">
            <a:xfrm>
              <a:off x="1701" y="3339"/>
              <a:ext cx="1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  <p:sp>
          <p:nvSpPr>
            <p:cNvPr id="19638" name="Text Box 730"/>
            <p:cNvSpPr txBox="1">
              <a:spLocks noChangeArrowheads="1"/>
            </p:cNvSpPr>
            <p:nvPr/>
          </p:nvSpPr>
          <p:spPr bwMode="auto">
            <a:xfrm>
              <a:off x="1111" y="3339"/>
              <a:ext cx="1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DE" altLang="de-DE" sz="1600" dirty="0"/>
                <a:t>5</a:t>
              </a:r>
              <a:endParaRPr lang="de-AT" altLang="de-DE" sz="1600" dirty="0"/>
            </a:p>
          </p:txBody>
        </p:sp>
        <p:sp>
          <p:nvSpPr>
            <p:cNvPr id="19639" name="Text Box 733"/>
            <p:cNvSpPr txBox="1">
              <a:spLocks noChangeArrowheads="1"/>
            </p:cNvSpPr>
            <p:nvPr/>
          </p:nvSpPr>
          <p:spPr bwMode="auto">
            <a:xfrm>
              <a:off x="2290" y="3339"/>
              <a:ext cx="2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</p:grpSp>
      <p:grpSp>
        <p:nvGrpSpPr>
          <p:cNvPr id="113386" name="Group 746"/>
          <p:cNvGrpSpPr>
            <a:grpSpLocks/>
          </p:cNvGrpSpPr>
          <p:nvPr/>
        </p:nvGrpSpPr>
        <p:grpSpPr bwMode="auto">
          <a:xfrm>
            <a:off x="827088" y="4941888"/>
            <a:ext cx="2162175" cy="336550"/>
            <a:chOff x="521" y="3113"/>
            <a:chExt cx="1362" cy="261"/>
          </a:xfrm>
        </p:grpSpPr>
        <p:sp>
          <p:nvSpPr>
            <p:cNvPr id="19634" name="Text Box 723"/>
            <p:cNvSpPr txBox="1">
              <a:spLocks noChangeArrowheads="1"/>
            </p:cNvSpPr>
            <p:nvPr/>
          </p:nvSpPr>
          <p:spPr bwMode="auto">
            <a:xfrm>
              <a:off x="521" y="3113"/>
              <a:ext cx="182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  <p:sp>
          <p:nvSpPr>
            <p:cNvPr id="19635" name="Text Box 725"/>
            <p:cNvSpPr txBox="1">
              <a:spLocks noChangeArrowheads="1"/>
            </p:cNvSpPr>
            <p:nvPr/>
          </p:nvSpPr>
          <p:spPr bwMode="auto">
            <a:xfrm>
              <a:off x="1111" y="3113"/>
              <a:ext cx="182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6</a:t>
              </a:r>
            </a:p>
          </p:txBody>
        </p:sp>
        <p:sp>
          <p:nvSpPr>
            <p:cNvPr id="19636" name="Text Box 727"/>
            <p:cNvSpPr txBox="1">
              <a:spLocks noChangeArrowheads="1"/>
            </p:cNvSpPr>
            <p:nvPr/>
          </p:nvSpPr>
          <p:spPr bwMode="auto">
            <a:xfrm>
              <a:off x="1701" y="3113"/>
              <a:ext cx="182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</p:grpSp>
      <p:grpSp>
        <p:nvGrpSpPr>
          <p:cNvPr id="113405" name="Group 765"/>
          <p:cNvGrpSpPr>
            <a:grpSpLocks/>
          </p:cNvGrpSpPr>
          <p:nvPr/>
        </p:nvGrpSpPr>
        <p:grpSpPr bwMode="auto">
          <a:xfrm>
            <a:off x="4067175" y="5661025"/>
            <a:ext cx="793750" cy="336550"/>
            <a:chOff x="2562" y="3566"/>
            <a:chExt cx="500" cy="212"/>
          </a:xfrm>
        </p:grpSpPr>
        <p:sp>
          <p:nvSpPr>
            <p:cNvPr id="19632" name="Text Box 737"/>
            <p:cNvSpPr txBox="1">
              <a:spLocks noChangeArrowheads="1"/>
            </p:cNvSpPr>
            <p:nvPr/>
          </p:nvSpPr>
          <p:spPr bwMode="auto">
            <a:xfrm>
              <a:off x="2562" y="3566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  <p:sp>
          <p:nvSpPr>
            <p:cNvPr id="19633" name="Text Box 738"/>
            <p:cNvSpPr txBox="1">
              <a:spLocks noChangeArrowheads="1"/>
            </p:cNvSpPr>
            <p:nvPr/>
          </p:nvSpPr>
          <p:spPr bwMode="auto">
            <a:xfrm>
              <a:off x="2880" y="3566"/>
              <a:ext cx="1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6</a:t>
              </a:r>
            </a:p>
          </p:txBody>
        </p:sp>
      </p:grpSp>
      <p:grpSp>
        <p:nvGrpSpPr>
          <p:cNvPr id="113404" name="Group 764"/>
          <p:cNvGrpSpPr>
            <a:grpSpLocks/>
          </p:cNvGrpSpPr>
          <p:nvPr/>
        </p:nvGrpSpPr>
        <p:grpSpPr bwMode="auto">
          <a:xfrm>
            <a:off x="4067175" y="5300663"/>
            <a:ext cx="793750" cy="336550"/>
            <a:chOff x="2562" y="3339"/>
            <a:chExt cx="500" cy="212"/>
          </a:xfrm>
        </p:grpSpPr>
        <p:sp>
          <p:nvSpPr>
            <p:cNvPr id="19630" name="Text Box 736"/>
            <p:cNvSpPr txBox="1">
              <a:spLocks noChangeArrowheads="1"/>
            </p:cNvSpPr>
            <p:nvPr/>
          </p:nvSpPr>
          <p:spPr bwMode="auto">
            <a:xfrm>
              <a:off x="2562" y="3339"/>
              <a:ext cx="2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10</a:t>
              </a:r>
            </a:p>
          </p:txBody>
        </p:sp>
        <p:sp>
          <p:nvSpPr>
            <p:cNvPr id="19631" name="Text Box 739"/>
            <p:cNvSpPr txBox="1">
              <a:spLocks noChangeArrowheads="1"/>
            </p:cNvSpPr>
            <p:nvPr/>
          </p:nvSpPr>
          <p:spPr bwMode="auto">
            <a:xfrm>
              <a:off x="2880" y="3339"/>
              <a:ext cx="1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</p:grpSp>
      <p:grpSp>
        <p:nvGrpSpPr>
          <p:cNvPr id="113403" name="Group 763"/>
          <p:cNvGrpSpPr>
            <a:grpSpLocks/>
          </p:cNvGrpSpPr>
          <p:nvPr/>
        </p:nvGrpSpPr>
        <p:grpSpPr bwMode="auto">
          <a:xfrm>
            <a:off x="4067175" y="4941888"/>
            <a:ext cx="793750" cy="336550"/>
            <a:chOff x="2562" y="3113"/>
            <a:chExt cx="500" cy="212"/>
          </a:xfrm>
        </p:grpSpPr>
        <p:sp>
          <p:nvSpPr>
            <p:cNvPr id="19628" name="Text Box 734"/>
            <p:cNvSpPr txBox="1">
              <a:spLocks noChangeArrowheads="1"/>
            </p:cNvSpPr>
            <p:nvPr/>
          </p:nvSpPr>
          <p:spPr bwMode="auto">
            <a:xfrm>
              <a:off x="2562" y="3113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14</a:t>
              </a:r>
            </a:p>
          </p:txBody>
        </p:sp>
        <p:sp>
          <p:nvSpPr>
            <p:cNvPr id="19629" name="Text Box 740"/>
            <p:cNvSpPr txBox="1">
              <a:spLocks noChangeArrowheads="1"/>
            </p:cNvSpPr>
            <p:nvPr/>
          </p:nvSpPr>
          <p:spPr bwMode="auto">
            <a:xfrm>
              <a:off x="2880" y="3113"/>
              <a:ext cx="1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7</a:t>
              </a:r>
            </a:p>
          </p:txBody>
        </p:sp>
      </p:grpSp>
      <p:grpSp>
        <p:nvGrpSpPr>
          <p:cNvPr id="113402" name="Group 762"/>
          <p:cNvGrpSpPr>
            <a:grpSpLocks/>
          </p:cNvGrpSpPr>
          <p:nvPr/>
        </p:nvGrpSpPr>
        <p:grpSpPr bwMode="auto">
          <a:xfrm>
            <a:off x="4067175" y="4508500"/>
            <a:ext cx="793750" cy="336550"/>
            <a:chOff x="2562" y="2840"/>
            <a:chExt cx="500" cy="212"/>
          </a:xfrm>
        </p:grpSpPr>
        <p:sp>
          <p:nvSpPr>
            <p:cNvPr id="19626" name="Text Box 735"/>
            <p:cNvSpPr txBox="1">
              <a:spLocks noChangeArrowheads="1"/>
            </p:cNvSpPr>
            <p:nvPr/>
          </p:nvSpPr>
          <p:spPr bwMode="auto">
            <a:xfrm>
              <a:off x="2562" y="2840"/>
              <a:ext cx="2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11</a:t>
              </a:r>
            </a:p>
          </p:txBody>
        </p:sp>
        <p:sp>
          <p:nvSpPr>
            <p:cNvPr id="19627" name="Text Box 741"/>
            <p:cNvSpPr txBox="1">
              <a:spLocks noChangeArrowheads="1"/>
            </p:cNvSpPr>
            <p:nvPr/>
          </p:nvSpPr>
          <p:spPr bwMode="auto">
            <a:xfrm>
              <a:off x="2880" y="2840"/>
              <a:ext cx="1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</p:grpSp>
      <p:sp>
        <p:nvSpPr>
          <p:cNvPr id="19625" name="Textfeld 1"/>
          <p:cNvSpPr txBox="1">
            <a:spLocks noChangeArrowheads="1"/>
          </p:cNvSpPr>
          <p:nvPr/>
        </p:nvSpPr>
        <p:spPr bwMode="auto">
          <a:xfrm>
            <a:off x="7380288" y="2987675"/>
            <a:ext cx="112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en-US" sz="1800" dirty="0" smtClean="0">
                <a:solidFill>
                  <a:srgbClr val="00B050"/>
                </a:solidFill>
              </a:rPr>
              <a:t>Minimum</a:t>
            </a:r>
            <a:endParaRPr lang="en-US" altLang="en-US" sz="1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20" grpId="0" animBg="1"/>
      <p:bldP spid="11331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ußzeilenplatzhalt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20483" name="Foliennummernplatzhalt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9765864D-6255-408A-B7CB-DE33AE9B2D91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20484" name="Datumsplatzhalter 7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620713"/>
            <a:ext cx="8218487" cy="1727200"/>
          </a:xfrm>
        </p:spPr>
        <p:txBody>
          <a:bodyPr/>
          <a:lstStyle/>
          <a:p>
            <a:pPr eaLnBrk="1" hangingPunct="1"/>
            <a:endParaRPr lang="de-AT" altLang="de-DE" sz="1800" b="1" dirty="0" smtClean="0"/>
          </a:p>
          <a:p>
            <a:pPr eaLnBrk="1" hangingPunct="1"/>
            <a:r>
              <a:rPr lang="de-AT" altLang="de-DE" sz="1800" b="1" dirty="0" smtClean="0"/>
              <a:t>Iterationsschritt:</a:t>
            </a:r>
          </a:p>
          <a:p>
            <a:pPr eaLnBrk="1" hangingPunct="1">
              <a:buFont typeface="Wingdings" pitchFamily="2" charset="2"/>
              <a:buNone/>
            </a:pPr>
            <a:endParaRPr lang="de-AT" altLang="de-DE" sz="1800" b="1" dirty="0" smtClean="0"/>
          </a:p>
          <a:p>
            <a:pPr lvl="1" eaLnBrk="1" hangingPunct="1"/>
            <a:r>
              <a:rPr lang="de-AT" altLang="de-DE" sz="1600" dirty="0" smtClean="0">
                <a:solidFill>
                  <a:srgbClr val="FF0000"/>
                </a:solidFill>
              </a:rPr>
              <a:t>in jeder Iteration wird genau der potentielle Standort aus I</a:t>
            </a:r>
            <a:r>
              <a:rPr lang="de-AT" altLang="de-DE" sz="1600" baseline="-25000" dirty="0" smtClean="0">
                <a:solidFill>
                  <a:srgbClr val="FF0000"/>
                </a:solidFill>
              </a:rPr>
              <a:t>o</a:t>
            </a:r>
            <a:r>
              <a:rPr lang="de-AT" altLang="de-DE" sz="1600" baseline="30000" dirty="0" smtClean="0">
                <a:solidFill>
                  <a:srgbClr val="FF0000"/>
                </a:solidFill>
              </a:rPr>
              <a:t>vl</a:t>
            </a:r>
            <a:r>
              <a:rPr lang="de-AT" altLang="de-DE" sz="1600" dirty="0" smtClean="0">
                <a:solidFill>
                  <a:srgbClr val="FF0000"/>
                </a:solidFill>
              </a:rPr>
              <a:t> endgültig einbezogen, durch den die größte Kostenersparnis erzielt werden kann</a:t>
            </a:r>
            <a:r>
              <a:rPr lang="de-AT" altLang="de-DE" sz="1600" dirty="0" smtClean="0"/>
              <a:t> </a:t>
            </a:r>
            <a:r>
              <a:rPr lang="de-AT" altLang="de-DE" sz="1600" dirty="0" smtClean="0">
                <a:cs typeface="Arial" charset="0"/>
              </a:rPr>
              <a:t>→</a:t>
            </a:r>
            <a:endParaRPr lang="de-AT" altLang="de-DE" sz="1600" dirty="0" smtClean="0"/>
          </a:p>
        </p:txBody>
      </p:sp>
      <p:grpSp>
        <p:nvGrpSpPr>
          <p:cNvPr id="120857" name="Group 25"/>
          <p:cNvGrpSpPr>
            <a:grpSpLocks/>
          </p:cNvGrpSpPr>
          <p:nvPr/>
        </p:nvGrpSpPr>
        <p:grpSpPr bwMode="auto">
          <a:xfrm>
            <a:off x="1835150" y="3068638"/>
            <a:ext cx="5126038" cy="344487"/>
            <a:chOff x="1156" y="1933"/>
            <a:chExt cx="3229" cy="217"/>
          </a:xfrm>
        </p:grpSpPr>
        <p:graphicFrame>
          <p:nvGraphicFramePr>
            <p:cNvPr id="20495" name="Object 5"/>
            <p:cNvGraphicFramePr>
              <a:graphicFrameLocks noChangeAspect="1"/>
            </p:cNvGraphicFramePr>
            <p:nvPr/>
          </p:nvGraphicFramePr>
          <p:xfrm>
            <a:off x="1156" y="1933"/>
            <a:ext cx="1089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4" name="Formel" r:id="rId4" imgW="812447" imgH="203112" progId="Equation.3">
                    <p:embed/>
                  </p:oleObj>
                </mc:Choice>
                <mc:Fallback>
                  <p:oleObj name="Formel" r:id="rId4" imgW="812447" imgH="203112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" y="1933"/>
                          <a:ext cx="1089" cy="2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6" name="Text Box 12"/>
            <p:cNvSpPr txBox="1">
              <a:spLocks noChangeArrowheads="1"/>
            </p:cNvSpPr>
            <p:nvPr/>
          </p:nvSpPr>
          <p:spPr bwMode="auto">
            <a:xfrm>
              <a:off x="2290" y="1933"/>
              <a:ext cx="209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I</a:t>
              </a:r>
              <a:r>
                <a:rPr lang="de-AT" altLang="de-DE" sz="1600" baseline="-25000" dirty="0"/>
                <a:t>o</a:t>
              </a:r>
              <a:r>
                <a:rPr lang="de-AT" altLang="de-DE" sz="1600" baseline="30000" dirty="0"/>
                <a:t>vl </a:t>
              </a:r>
              <a:r>
                <a:rPr lang="de-AT" altLang="de-DE" sz="1600" dirty="0"/>
                <a:t>= I</a:t>
              </a:r>
              <a:r>
                <a:rPr lang="de-AT" altLang="de-DE" sz="1600" baseline="-25000" dirty="0"/>
                <a:t>o</a:t>
              </a:r>
              <a:r>
                <a:rPr lang="de-AT" altLang="de-DE" sz="1600" baseline="30000" dirty="0"/>
                <a:t>vl </a:t>
              </a:r>
              <a:r>
                <a:rPr lang="de-AT" altLang="de-DE" sz="1600" dirty="0"/>
                <a:t>– {k} und Z = Z – </a:t>
              </a:r>
              <a:r>
                <a:rPr lang="el-GR" altLang="de-DE" sz="1600" dirty="0">
                  <a:cs typeface="Arial" charset="0"/>
                </a:rPr>
                <a:t>ω</a:t>
              </a:r>
              <a:r>
                <a:rPr lang="de-AT" altLang="de-DE" sz="1600" baseline="-25000" dirty="0">
                  <a:cs typeface="Arial" charset="0"/>
                </a:rPr>
                <a:t>k</a:t>
              </a:r>
              <a:r>
                <a:rPr lang="de-AT" altLang="de-DE" sz="1600" dirty="0">
                  <a:cs typeface="Arial" charset="0"/>
                </a:rPr>
                <a:t> + f</a:t>
              </a:r>
              <a:r>
                <a:rPr lang="de-AT" altLang="de-DE" sz="1600" baseline="-25000" dirty="0">
                  <a:cs typeface="Arial" charset="0"/>
                </a:rPr>
                <a:t>k</a:t>
              </a:r>
              <a:endParaRPr lang="el-GR" altLang="de-DE" sz="1600" baseline="-25000" dirty="0">
                <a:cs typeface="Arial" charset="0"/>
              </a:endParaRPr>
            </a:p>
          </p:txBody>
        </p:sp>
      </p:grpSp>
      <p:sp>
        <p:nvSpPr>
          <p:cNvPr id="120852" name="Rectangle 20"/>
          <p:cNvSpPr>
            <a:spLocks noChangeArrowheads="1"/>
          </p:cNvSpPr>
          <p:nvPr/>
        </p:nvSpPr>
        <p:spPr bwMode="auto">
          <a:xfrm>
            <a:off x="468313" y="2133600"/>
            <a:ext cx="820737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de-AT" altLang="de-DE" sz="800" b="1" dirty="0"/>
          </a:p>
          <a:p>
            <a:pPr lvl="1" eaLnBrk="1" hangingPunct="1"/>
            <a:r>
              <a:rPr lang="de-AT" altLang="de-DE" sz="1600" dirty="0">
                <a:cs typeface="Arial" charset="0"/>
              </a:rPr>
              <a:t>Suche potentiellen Standort k aus </a:t>
            </a:r>
            <a:r>
              <a:rPr lang="de-AT" altLang="de-DE" sz="1600" dirty="0"/>
              <a:t>I</a:t>
            </a:r>
            <a:r>
              <a:rPr lang="de-AT" altLang="de-DE" sz="1600" baseline="-25000" dirty="0"/>
              <a:t>o</a:t>
            </a:r>
            <a:r>
              <a:rPr lang="de-AT" altLang="de-DE" sz="1600" baseline="30000" dirty="0"/>
              <a:t>vl</a:t>
            </a:r>
            <a:r>
              <a:rPr lang="de-AT" altLang="de-DE" sz="1600" dirty="0"/>
              <a:t>, für den die Gesamtersparnis (Transportkostenersparnis minus zusätzliche Fixkosten) </a:t>
            </a:r>
            <a:r>
              <a:rPr lang="el-GR" altLang="de-DE" sz="1600" dirty="0">
                <a:cs typeface="Arial" charset="0"/>
              </a:rPr>
              <a:t>ω</a:t>
            </a:r>
            <a:r>
              <a:rPr lang="de-AT" altLang="de-DE" sz="1600" baseline="-25000" dirty="0">
                <a:cs typeface="Arial" charset="0"/>
              </a:rPr>
              <a:t>k</a:t>
            </a:r>
            <a:r>
              <a:rPr lang="de-AT" altLang="de-DE" sz="1600" dirty="0"/>
              <a:t> – </a:t>
            </a:r>
            <a:r>
              <a:rPr lang="de-AT" altLang="de-DE" sz="1600" dirty="0">
                <a:cs typeface="Arial" charset="0"/>
              </a:rPr>
              <a:t>f</a:t>
            </a:r>
            <a:r>
              <a:rPr lang="de-AT" altLang="de-DE" sz="1600" baseline="-25000" dirty="0">
                <a:cs typeface="Arial" charset="0"/>
              </a:rPr>
              <a:t>k </a:t>
            </a:r>
            <a:r>
              <a:rPr lang="de-AT" altLang="de-DE" sz="1600" dirty="0"/>
              <a:t>maximal ist.</a:t>
            </a:r>
          </a:p>
          <a:p>
            <a:pPr lvl="1" eaLnBrk="1" hangingPunct="1">
              <a:buFont typeface="Wingdings" pitchFamily="2" charset="2"/>
              <a:buNone/>
            </a:pPr>
            <a:endParaRPr lang="de-AT" altLang="de-DE" sz="1600" dirty="0"/>
          </a:p>
        </p:txBody>
      </p:sp>
      <p:sp>
        <p:nvSpPr>
          <p:cNvPr id="120853" name="Rectangle 21"/>
          <p:cNvSpPr>
            <a:spLocks noChangeArrowheads="1"/>
          </p:cNvSpPr>
          <p:nvPr/>
        </p:nvSpPr>
        <p:spPr bwMode="auto">
          <a:xfrm>
            <a:off x="468313" y="3573463"/>
            <a:ext cx="820737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de-AT" altLang="de-DE" sz="800" dirty="0"/>
          </a:p>
          <a:p>
            <a:pPr lvl="1" eaLnBrk="1" hangingPunct="1"/>
            <a:r>
              <a:rPr lang="de-AT" altLang="de-DE" sz="1600" dirty="0">
                <a:solidFill>
                  <a:srgbClr val="FF0000"/>
                </a:solidFill>
              </a:rPr>
              <a:t>Zusätzlich können alle Standorte endgültig verboten werden, deren Transportkostenersparnisse geringer als die zusätzlichen Fixkosten wären</a:t>
            </a:r>
            <a:r>
              <a:rPr lang="de-AT" altLang="de-DE" sz="1600" dirty="0"/>
              <a:t> </a:t>
            </a:r>
            <a:r>
              <a:rPr lang="de-AT" altLang="de-DE" sz="1600" dirty="0">
                <a:cs typeface="Arial" charset="0"/>
              </a:rPr>
              <a:t>→</a:t>
            </a:r>
          </a:p>
          <a:p>
            <a:pPr lvl="1" eaLnBrk="1" hangingPunct="1">
              <a:buFont typeface="Wingdings" pitchFamily="2" charset="2"/>
              <a:buNone/>
            </a:pPr>
            <a:endParaRPr lang="de-AT" altLang="de-DE" sz="1600" dirty="0">
              <a:cs typeface="Arial" charset="0"/>
            </a:endParaRPr>
          </a:p>
        </p:txBody>
      </p:sp>
      <p:sp>
        <p:nvSpPr>
          <p:cNvPr id="120854" name="Rectangle 22"/>
          <p:cNvSpPr>
            <a:spLocks noChangeArrowheads="1"/>
          </p:cNvSpPr>
          <p:nvPr/>
        </p:nvSpPr>
        <p:spPr bwMode="auto">
          <a:xfrm>
            <a:off x="468313" y="5013325"/>
            <a:ext cx="820737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de-AT" altLang="de-DE" sz="1800" dirty="0">
              <a:cs typeface="Arial" charset="0"/>
            </a:endParaRPr>
          </a:p>
          <a:p>
            <a:pPr lvl="1" eaLnBrk="1" hangingPunct="1"/>
            <a:r>
              <a:rPr lang="de-AT" altLang="de-DE" sz="1600" dirty="0">
                <a:cs typeface="Arial" charset="0"/>
              </a:rPr>
              <a:t>Berechne für alle i aus </a:t>
            </a:r>
            <a:r>
              <a:rPr lang="de-AT" altLang="de-DE" sz="1600" dirty="0"/>
              <a:t>I</a:t>
            </a:r>
            <a:r>
              <a:rPr lang="de-AT" altLang="de-DE" sz="1600" baseline="-25000" dirty="0"/>
              <a:t>o</a:t>
            </a:r>
            <a:r>
              <a:rPr lang="de-AT" altLang="de-DE" sz="1600" baseline="30000" dirty="0"/>
              <a:t>vl</a:t>
            </a:r>
            <a:r>
              <a:rPr lang="de-AT" altLang="de-DE" sz="1600" dirty="0">
                <a:cs typeface="Arial" charset="0"/>
              </a:rPr>
              <a:t> und alle Kunden j die Transportkostenersparnisse neu: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de-AT" altLang="de-DE" sz="1600" dirty="0">
                <a:cs typeface="Arial" charset="0"/>
              </a:rPr>
              <a:t>				</a:t>
            </a:r>
            <a:r>
              <a:rPr lang="el-GR" altLang="de-DE" sz="1600" dirty="0">
                <a:cs typeface="Arial" charset="0"/>
              </a:rPr>
              <a:t>ω</a:t>
            </a:r>
            <a:r>
              <a:rPr lang="de-AT" altLang="de-DE" sz="1600" baseline="-25000" dirty="0">
                <a:cs typeface="Arial" charset="0"/>
              </a:rPr>
              <a:t>ij </a:t>
            </a:r>
            <a:r>
              <a:rPr lang="de-AT" altLang="de-DE" sz="1600" dirty="0">
                <a:cs typeface="Arial" charset="0"/>
              </a:rPr>
              <a:t>= max {</a:t>
            </a:r>
            <a:r>
              <a:rPr lang="el-GR" altLang="de-DE" sz="1600" dirty="0">
                <a:cs typeface="Arial" charset="0"/>
              </a:rPr>
              <a:t>ω</a:t>
            </a:r>
            <a:r>
              <a:rPr lang="de-AT" altLang="de-DE" sz="1600" baseline="-25000" dirty="0">
                <a:cs typeface="Arial" charset="0"/>
              </a:rPr>
              <a:t>ij</a:t>
            </a:r>
            <a:r>
              <a:rPr lang="de-AT" altLang="de-DE" sz="1600" dirty="0">
                <a:cs typeface="Arial" charset="0"/>
              </a:rPr>
              <a:t> - </a:t>
            </a:r>
            <a:r>
              <a:rPr lang="el-GR" altLang="de-DE" sz="1600" dirty="0">
                <a:cs typeface="Arial" charset="0"/>
              </a:rPr>
              <a:t>ω</a:t>
            </a:r>
            <a:r>
              <a:rPr lang="de-AT" altLang="de-DE" sz="1600" baseline="-25000" dirty="0">
                <a:cs typeface="Arial" charset="0"/>
              </a:rPr>
              <a:t>kj</a:t>
            </a:r>
            <a:r>
              <a:rPr lang="de-AT" altLang="de-DE" sz="1600" dirty="0">
                <a:cs typeface="Arial" charset="0"/>
              </a:rPr>
              <a:t>, 0}</a:t>
            </a:r>
            <a:endParaRPr lang="el-GR" altLang="de-DE" sz="1600" dirty="0">
              <a:cs typeface="Arial" charset="0"/>
            </a:endParaRPr>
          </a:p>
          <a:p>
            <a:pPr lvl="2" eaLnBrk="1" hangingPunct="1">
              <a:buFont typeface="Wingdings" pitchFamily="2" charset="2"/>
              <a:buNone/>
            </a:pPr>
            <a:endParaRPr lang="de-AT" altLang="de-DE" sz="1400" dirty="0"/>
          </a:p>
        </p:txBody>
      </p:sp>
      <p:grpSp>
        <p:nvGrpSpPr>
          <p:cNvPr id="120867" name="Group 35"/>
          <p:cNvGrpSpPr>
            <a:grpSpLocks/>
          </p:cNvGrpSpPr>
          <p:nvPr/>
        </p:nvGrpSpPr>
        <p:grpSpPr bwMode="auto">
          <a:xfrm>
            <a:off x="1331913" y="4437063"/>
            <a:ext cx="7129462" cy="411162"/>
            <a:chOff x="839" y="2795"/>
            <a:chExt cx="4491" cy="259"/>
          </a:xfrm>
        </p:grpSpPr>
        <p:graphicFrame>
          <p:nvGraphicFramePr>
            <p:cNvPr id="20491" name="Object 26"/>
            <p:cNvGraphicFramePr>
              <a:graphicFrameLocks noChangeAspect="1"/>
            </p:cNvGraphicFramePr>
            <p:nvPr/>
          </p:nvGraphicFramePr>
          <p:xfrm>
            <a:off x="1746" y="2795"/>
            <a:ext cx="408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5" name="Formel" r:id="rId6" imgW="380835" imgH="241195" progId="Equation.3">
                    <p:embed/>
                  </p:oleObj>
                </mc:Choice>
                <mc:Fallback>
                  <p:oleObj name="Formel" r:id="rId6" imgW="380835" imgH="241195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" y="2795"/>
                          <a:ext cx="408" cy="2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2" name="Text Box 31"/>
            <p:cNvSpPr txBox="1">
              <a:spLocks noChangeArrowheads="1"/>
            </p:cNvSpPr>
            <p:nvPr/>
          </p:nvSpPr>
          <p:spPr bwMode="auto">
            <a:xfrm>
              <a:off x="839" y="2795"/>
              <a:ext cx="9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Verbiete alle</a:t>
              </a:r>
            </a:p>
          </p:txBody>
        </p:sp>
        <p:sp>
          <p:nvSpPr>
            <p:cNvPr id="20493" name="Text Box 32"/>
            <p:cNvSpPr txBox="1">
              <a:spLocks noChangeArrowheads="1"/>
            </p:cNvSpPr>
            <p:nvPr/>
          </p:nvSpPr>
          <p:spPr bwMode="auto">
            <a:xfrm>
              <a:off x="2109" y="2795"/>
              <a:ext cx="154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mit </a:t>
              </a:r>
              <a:r>
                <a:rPr lang="el-GR" altLang="de-DE" sz="1800" dirty="0">
                  <a:cs typeface="Arial" charset="0"/>
                </a:rPr>
                <a:t>ω</a:t>
              </a:r>
              <a:r>
                <a:rPr lang="de-AT" altLang="de-DE" sz="1800" dirty="0">
                  <a:cs typeface="Arial" charset="0"/>
                </a:rPr>
                <a:t>i ≤ fi endgültig:</a:t>
              </a:r>
            </a:p>
          </p:txBody>
        </p:sp>
        <p:graphicFrame>
          <p:nvGraphicFramePr>
            <p:cNvPr id="20494" name="Object 33"/>
            <p:cNvGraphicFramePr>
              <a:graphicFrameLocks noChangeAspect="1"/>
            </p:cNvGraphicFramePr>
            <p:nvPr/>
          </p:nvGraphicFramePr>
          <p:xfrm>
            <a:off x="3470" y="2795"/>
            <a:ext cx="1860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6" name="Formel" r:id="rId8" imgW="1828800" imgH="241300" progId="Equation.3">
                    <p:embed/>
                  </p:oleObj>
                </mc:Choice>
                <mc:Fallback>
                  <p:oleObj name="Formel" r:id="rId8" imgW="1828800" imgH="24130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0" y="2795"/>
                          <a:ext cx="1860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0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0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0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  <p:bldP spid="120852" grpId="0"/>
      <p:bldP spid="120853" grpId="0"/>
      <p:bldP spid="1208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ußzeilenplatzhalt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21507" name="Foliennummernplatzhalt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F18BA5BA-961D-4B0C-B17D-77B403C1981D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21508" name="Datumsplatzhalter 7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49275"/>
            <a:ext cx="8362950" cy="2087563"/>
          </a:xfrm>
        </p:spPr>
        <p:txBody>
          <a:bodyPr/>
          <a:lstStyle/>
          <a:p>
            <a:pPr eaLnBrk="1" hangingPunct="1"/>
            <a:r>
              <a:rPr lang="de-AT" altLang="de-DE" sz="1800" b="1" dirty="0" smtClean="0"/>
              <a:t>Abbruch:</a:t>
            </a:r>
          </a:p>
          <a:p>
            <a:pPr lvl="1" eaLnBrk="1" hangingPunct="1"/>
            <a:r>
              <a:rPr lang="de-AT" altLang="de-DE" sz="1600" dirty="0" smtClean="0"/>
              <a:t>Das Verfahren endet, sobald durch die Einbeziehung eines weiteren Standortes aus I</a:t>
            </a:r>
            <a:r>
              <a:rPr lang="de-AT" altLang="de-DE" sz="1600" baseline="-25000" dirty="0" smtClean="0"/>
              <a:t>o</a:t>
            </a:r>
            <a:r>
              <a:rPr lang="de-AT" altLang="de-DE" sz="1600" baseline="30000" dirty="0" smtClean="0"/>
              <a:t>vl</a:t>
            </a:r>
            <a:r>
              <a:rPr lang="de-AT" altLang="de-DE" sz="1600" dirty="0" smtClean="0"/>
              <a:t> keine zusätzliche Verringerung des Zielfunktionswertes erreicht werden kann, wen also I</a:t>
            </a:r>
            <a:r>
              <a:rPr lang="de-AT" altLang="de-DE" sz="1600" baseline="-25000" dirty="0" smtClean="0"/>
              <a:t>o</a:t>
            </a:r>
            <a:r>
              <a:rPr lang="de-AT" altLang="de-DE" sz="1600" baseline="30000" dirty="0" smtClean="0"/>
              <a:t>vl</a:t>
            </a:r>
            <a:r>
              <a:rPr lang="de-AT" altLang="de-DE" sz="1600" dirty="0" smtClean="0"/>
              <a:t> = { }.</a:t>
            </a:r>
          </a:p>
          <a:p>
            <a:pPr lvl="1" eaLnBrk="1" hangingPunct="1"/>
            <a:r>
              <a:rPr lang="de-AT" altLang="de-DE" sz="1600" dirty="0" smtClean="0"/>
              <a:t>An den Standorten i aus I</a:t>
            </a:r>
            <a:r>
              <a:rPr lang="de-AT" altLang="de-DE" sz="1600" baseline="-25000" dirty="0" smtClean="0"/>
              <a:t>1</a:t>
            </a:r>
            <a:r>
              <a:rPr lang="de-AT" altLang="de-DE" sz="1600" dirty="0" smtClean="0"/>
              <a:t> ist ein Lager zu errichten.</a:t>
            </a:r>
          </a:p>
          <a:p>
            <a:pPr lvl="1" eaLnBrk="1" hangingPunct="1"/>
            <a:r>
              <a:rPr lang="de-AT" altLang="de-DE" sz="1600" dirty="0" smtClean="0"/>
              <a:t>Gesamtkosten = Zielfunktionswert Z</a:t>
            </a:r>
          </a:p>
          <a:p>
            <a:pPr lvl="1" eaLnBrk="1" hangingPunct="1"/>
            <a:r>
              <a:rPr lang="de-AT" altLang="de-DE" sz="1600" dirty="0" smtClean="0"/>
              <a:t>kostenminimale Zuordnung : x</a:t>
            </a:r>
            <a:r>
              <a:rPr lang="de-AT" altLang="de-DE" sz="1600" baseline="-25000" dirty="0" smtClean="0"/>
              <a:t>ij</a:t>
            </a:r>
            <a:r>
              <a:rPr lang="de-AT" altLang="de-DE" sz="1600" dirty="0" smtClean="0"/>
              <a:t> = 1 falls</a:t>
            </a:r>
            <a:endParaRPr lang="de-AT" altLang="de-DE" sz="1400" b="1" dirty="0" smtClean="0"/>
          </a:p>
        </p:txBody>
      </p:sp>
      <p:graphicFrame>
        <p:nvGraphicFramePr>
          <p:cNvPr id="12390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76825" y="2205038"/>
          <a:ext cx="23034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5" name="Formel" r:id="rId4" imgW="1295400" imgH="203200" progId="Equation.3">
                  <p:embed/>
                </p:oleObj>
              </mc:Choice>
              <mc:Fallback>
                <p:oleObj name="Formel" r:id="rId4" imgW="12954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205038"/>
                        <a:ext cx="2303463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155" name="Group 251"/>
          <p:cNvGraphicFramePr>
            <a:graphicFrameLocks noGrp="1"/>
          </p:cNvGraphicFramePr>
          <p:nvPr>
            <p:ph sz="quarter" idx="3"/>
          </p:nvPr>
        </p:nvGraphicFramePr>
        <p:xfrm>
          <a:off x="611188" y="2997200"/>
          <a:ext cx="6410327" cy="1870076"/>
        </p:xfrm>
        <a:graphic>
          <a:graphicData uri="http://schemas.openxmlformats.org/drawingml/2006/table">
            <a:tbl>
              <a:tblPr/>
              <a:tblGrid>
                <a:gridCol w="643096"/>
                <a:gridCol w="639922"/>
                <a:gridCol w="639921"/>
                <a:gridCol w="639922"/>
                <a:gridCol w="643096"/>
                <a:gridCol w="641509"/>
                <a:gridCol w="639922"/>
                <a:gridCol w="639921"/>
                <a:gridCol w="639922"/>
                <a:gridCol w="643096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0" marR="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ω</a:t>
                      </a:r>
                      <a:r>
                        <a:rPr kumimoji="0" lang="de-AT" altLang="de-DE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0" marR="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0" marR="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058" name="Text Box 154"/>
          <p:cNvSpPr txBox="1">
            <a:spLocks noChangeArrowheads="1"/>
          </p:cNvSpPr>
          <p:nvPr/>
        </p:nvSpPr>
        <p:spPr bwMode="auto">
          <a:xfrm>
            <a:off x="7688263" y="3779838"/>
            <a:ext cx="1296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>
                <a:solidFill>
                  <a:srgbClr val="00B050"/>
                </a:solidFill>
              </a:rPr>
              <a:t>baue k = 2</a:t>
            </a:r>
          </a:p>
        </p:txBody>
      </p:sp>
      <p:sp>
        <p:nvSpPr>
          <p:cNvPr id="124059" name="Text Box 155"/>
          <p:cNvSpPr txBox="1">
            <a:spLocks noChangeArrowheads="1"/>
          </p:cNvSpPr>
          <p:nvPr/>
        </p:nvSpPr>
        <p:spPr bwMode="auto">
          <a:xfrm>
            <a:off x="7651750" y="4502150"/>
            <a:ext cx="1584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>
                <a:solidFill>
                  <a:srgbClr val="FF0000"/>
                </a:solidFill>
              </a:rPr>
              <a:t>verbiete i = 4</a:t>
            </a:r>
          </a:p>
        </p:txBody>
      </p:sp>
      <p:sp>
        <p:nvSpPr>
          <p:cNvPr id="124060" name="Text Box 156"/>
          <p:cNvSpPr txBox="1">
            <a:spLocks noChangeArrowheads="1"/>
          </p:cNvSpPr>
          <p:nvPr/>
        </p:nvSpPr>
        <p:spPr bwMode="auto">
          <a:xfrm>
            <a:off x="468313" y="2636838"/>
            <a:ext cx="84978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AT" altLang="de-DE" sz="1800" b="1" dirty="0"/>
              <a:t>   Beispiel: Iteration 1</a:t>
            </a:r>
          </a:p>
        </p:txBody>
      </p:sp>
      <p:sp>
        <p:nvSpPr>
          <p:cNvPr id="124063" name="Rectangle 159"/>
          <p:cNvSpPr>
            <a:spLocks noChangeArrowheads="1"/>
          </p:cNvSpPr>
          <p:nvPr/>
        </p:nvSpPr>
        <p:spPr bwMode="auto">
          <a:xfrm>
            <a:off x="323850" y="4941888"/>
            <a:ext cx="8362950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Wegen </a:t>
            </a:r>
            <a:r>
              <a:rPr lang="el-GR" altLang="de-DE" sz="1600" dirty="0">
                <a:cs typeface="Arial" charset="0"/>
              </a:rPr>
              <a:t>ω</a:t>
            </a:r>
            <a:r>
              <a:rPr lang="de-AT" altLang="de-DE" sz="1600" baseline="-25000" dirty="0">
                <a:cs typeface="Arial" charset="0"/>
              </a:rPr>
              <a:t>4</a:t>
            </a:r>
            <a:r>
              <a:rPr lang="de-AT" altLang="de-DE" sz="1600" dirty="0">
                <a:cs typeface="Arial" charset="0"/>
              </a:rPr>
              <a:t> &lt; f</a:t>
            </a:r>
            <a:r>
              <a:rPr lang="de-AT" altLang="de-DE" sz="1600" baseline="-25000" dirty="0">
                <a:cs typeface="Arial" charset="0"/>
              </a:rPr>
              <a:t>4</a:t>
            </a:r>
            <a:r>
              <a:rPr lang="de-AT" altLang="de-DE" sz="1600" dirty="0">
                <a:cs typeface="Arial" charset="0"/>
              </a:rPr>
              <a:t> wird Standort 4 endgültig verboten. Standort k=2 wird endgültig einbezogen. </a:t>
            </a:r>
          </a:p>
          <a:p>
            <a:pPr lvl="1" eaLnBrk="1" hangingPunct="1"/>
            <a:r>
              <a:rPr lang="de-AT" altLang="de-DE" sz="1600" dirty="0">
                <a:cs typeface="Arial" charset="0"/>
              </a:rPr>
              <a:t>Es gilt nun </a:t>
            </a:r>
            <a:r>
              <a:rPr lang="de-AT" altLang="de-DE" sz="1600" b="1" dirty="0">
                <a:solidFill>
                  <a:srgbClr val="00B050"/>
                </a:solidFill>
                <a:cs typeface="Arial" charset="0"/>
              </a:rPr>
              <a:t>Z=39 – 7 = 32</a:t>
            </a:r>
            <a:r>
              <a:rPr lang="de-AT" altLang="de-DE" sz="1600" b="1" dirty="0">
                <a:cs typeface="Arial" charset="0"/>
              </a:rPr>
              <a:t>.</a:t>
            </a:r>
            <a:r>
              <a:rPr lang="de-AT" altLang="de-DE" sz="1600" dirty="0">
                <a:cs typeface="Arial" charset="0"/>
              </a:rPr>
              <a:t> Es ist nun </a:t>
            </a:r>
            <a:r>
              <a:rPr lang="de-AT" altLang="de-DE" sz="1600" dirty="0"/>
              <a:t>I</a:t>
            </a:r>
            <a:r>
              <a:rPr lang="de-AT" altLang="de-DE" sz="1600" baseline="-25000" dirty="0"/>
              <a:t>o</a:t>
            </a:r>
            <a:r>
              <a:rPr lang="de-AT" altLang="de-DE" sz="1600" baseline="30000" dirty="0"/>
              <a:t>vl</a:t>
            </a:r>
            <a:r>
              <a:rPr lang="de-AT" altLang="de-DE" sz="1600" dirty="0"/>
              <a:t> = {1,3}, I</a:t>
            </a:r>
            <a:r>
              <a:rPr lang="de-AT" altLang="de-DE" sz="1600" baseline="-25000" dirty="0"/>
              <a:t>1</a:t>
            </a:r>
            <a:r>
              <a:rPr lang="de-AT" altLang="de-DE" sz="1600" dirty="0"/>
              <a:t> = {</a:t>
            </a:r>
            <a:r>
              <a:rPr lang="de-AT" altLang="de-DE" sz="1600" dirty="0">
                <a:solidFill>
                  <a:srgbClr val="00B050"/>
                </a:solidFill>
              </a:rPr>
              <a:t>2</a:t>
            </a:r>
            <a:r>
              <a:rPr lang="de-AT" altLang="de-DE" sz="1600" dirty="0"/>
              <a:t>,5}, I</a:t>
            </a:r>
            <a:r>
              <a:rPr lang="de-AT" altLang="de-DE" sz="1600" baseline="-25000" dirty="0"/>
              <a:t>o</a:t>
            </a:r>
            <a:r>
              <a:rPr lang="de-AT" altLang="de-DE" sz="1600" dirty="0"/>
              <a:t> = {</a:t>
            </a:r>
            <a:r>
              <a:rPr lang="de-AT" altLang="de-DE" sz="1600" dirty="0">
                <a:solidFill>
                  <a:srgbClr val="FF0000"/>
                </a:solidFill>
              </a:rPr>
              <a:t>4</a:t>
            </a:r>
            <a:r>
              <a:rPr lang="de-AT" altLang="de-DE" sz="1600" dirty="0"/>
              <a:t>}. Ermittle erneut die Transportkostenersparnisse </a:t>
            </a:r>
            <a:r>
              <a:rPr lang="el-GR" altLang="de-DE" sz="1600" dirty="0">
                <a:cs typeface="Arial" charset="0"/>
              </a:rPr>
              <a:t>ω</a:t>
            </a:r>
            <a:r>
              <a:rPr lang="de-AT" altLang="de-DE" sz="1600" baseline="-25000" dirty="0">
                <a:cs typeface="Arial" charset="0"/>
              </a:rPr>
              <a:t>ij.</a:t>
            </a:r>
            <a:endParaRPr lang="el-GR" altLang="de-DE" sz="1600" dirty="0">
              <a:cs typeface="Arial" charset="0"/>
            </a:endParaRPr>
          </a:p>
          <a:p>
            <a:pPr eaLnBrk="1" hangingPunct="1"/>
            <a:endParaRPr lang="de-AT" altLang="de-DE" sz="1600" b="1" dirty="0"/>
          </a:p>
        </p:txBody>
      </p:sp>
      <p:grpSp>
        <p:nvGrpSpPr>
          <p:cNvPr id="124090" name="Group 186"/>
          <p:cNvGrpSpPr>
            <a:grpSpLocks/>
          </p:cNvGrpSpPr>
          <p:nvPr/>
        </p:nvGrpSpPr>
        <p:grpSpPr bwMode="auto">
          <a:xfrm>
            <a:off x="1258888" y="3716338"/>
            <a:ext cx="3170237" cy="338137"/>
            <a:chOff x="793" y="2341"/>
            <a:chExt cx="1997" cy="213"/>
          </a:xfrm>
        </p:grpSpPr>
        <p:sp>
          <p:nvSpPr>
            <p:cNvPr id="21613" name="Text Box 161"/>
            <p:cNvSpPr txBox="1">
              <a:spLocks noChangeArrowheads="1"/>
            </p:cNvSpPr>
            <p:nvPr/>
          </p:nvSpPr>
          <p:spPr bwMode="auto">
            <a:xfrm>
              <a:off x="793" y="2341"/>
              <a:ext cx="40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720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  <p:sp>
          <p:nvSpPr>
            <p:cNvPr id="21614" name="Text Box 163"/>
            <p:cNvSpPr txBox="1">
              <a:spLocks noChangeArrowheads="1"/>
            </p:cNvSpPr>
            <p:nvPr/>
          </p:nvSpPr>
          <p:spPr bwMode="auto">
            <a:xfrm>
              <a:off x="1565" y="2341"/>
              <a:ext cx="40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720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6</a:t>
              </a:r>
            </a:p>
          </p:txBody>
        </p:sp>
        <p:sp>
          <p:nvSpPr>
            <p:cNvPr id="21615" name="Text Box 167"/>
            <p:cNvSpPr txBox="1">
              <a:spLocks noChangeArrowheads="1"/>
            </p:cNvSpPr>
            <p:nvPr/>
          </p:nvSpPr>
          <p:spPr bwMode="auto">
            <a:xfrm>
              <a:off x="2381" y="2341"/>
              <a:ext cx="40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720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</p:grpSp>
      <p:grpSp>
        <p:nvGrpSpPr>
          <p:cNvPr id="124092" name="Group 188"/>
          <p:cNvGrpSpPr>
            <a:grpSpLocks/>
          </p:cNvGrpSpPr>
          <p:nvPr/>
        </p:nvGrpSpPr>
        <p:grpSpPr bwMode="auto">
          <a:xfrm>
            <a:off x="3132138" y="4508500"/>
            <a:ext cx="1296987" cy="280988"/>
            <a:chOff x="1973" y="2750"/>
            <a:chExt cx="817" cy="177"/>
          </a:xfrm>
        </p:grpSpPr>
        <p:sp>
          <p:nvSpPr>
            <p:cNvPr id="21611" name="Text Box 165"/>
            <p:cNvSpPr txBox="1">
              <a:spLocks noChangeArrowheads="1"/>
            </p:cNvSpPr>
            <p:nvPr/>
          </p:nvSpPr>
          <p:spPr bwMode="auto">
            <a:xfrm>
              <a:off x="1973" y="2750"/>
              <a:ext cx="40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4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  <p:sp>
          <p:nvSpPr>
            <p:cNvPr id="21612" name="Text Box 169"/>
            <p:cNvSpPr txBox="1">
              <a:spLocks noChangeArrowheads="1"/>
            </p:cNvSpPr>
            <p:nvPr/>
          </p:nvSpPr>
          <p:spPr bwMode="auto">
            <a:xfrm>
              <a:off x="2381" y="2750"/>
              <a:ext cx="40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4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</p:grpSp>
      <p:grpSp>
        <p:nvGrpSpPr>
          <p:cNvPr id="124089" name="Group 185"/>
          <p:cNvGrpSpPr>
            <a:grpSpLocks/>
          </p:cNvGrpSpPr>
          <p:nvPr/>
        </p:nvGrpSpPr>
        <p:grpSpPr bwMode="auto">
          <a:xfrm>
            <a:off x="1258888" y="3357563"/>
            <a:ext cx="4467225" cy="352425"/>
            <a:chOff x="793" y="2115"/>
            <a:chExt cx="2814" cy="222"/>
          </a:xfrm>
        </p:grpSpPr>
        <p:sp>
          <p:nvSpPr>
            <p:cNvPr id="21607" name="Text Box 160"/>
            <p:cNvSpPr txBox="1">
              <a:spLocks noChangeArrowheads="1"/>
            </p:cNvSpPr>
            <p:nvPr/>
          </p:nvSpPr>
          <p:spPr bwMode="auto">
            <a:xfrm>
              <a:off x="793" y="2115"/>
              <a:ext cx="409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7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21608" name="Text Box 162"/>
            <p:cNvSpPr txBox="1">
              <a:spLocks noChangeArrowheads="1"/>
            </p:cNvSpPr>
            <p:nvPr/>
          </p:nvSpPr>
          <p:spPr bwMode="auto">
            <a:xfrm>
              <a:off x="1202" y="2115"/>
              <a:ext cx="409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  <p:sp>
          <p:nvSpPr>
            <p:cNvPr id="21609" name="Text Box 166"/>
            <p:cNvSpPr txBox="1">
              <a:spLocks noChangeArrowheads="1"/>
            </p:cNvSpPr>
            <p:nvPr/>
          </p:nvSpPr>
          <p:spPr bwMode="auto">
            <a:xfrm>
              <a:off x="2381" y="2115"/>
              <a:ext cx="409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  <p:sp>
          <p:nvSpPr>
            <p:cNvPr id="21610" name="Text Box 170"/>
            <p:cNvSpPr txBox="1">
              <a:spLocks noChangeArrowheads="1"/>
            </p:cNvSpPr>
            <p:nvPr/>
          </p:nvSpPr>
          <p:spPr bwMode="auto">
            <a:xfrm>
              <a:off x="3198" y="2115"/>
              <a:ext cx="409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</p:grpSp>
      <p:grpSp>
        <p:nvGrpSpPr>
          <p:cNvPr id="124091" name="Group 187"/>
          <p:cNvGrpSpPr>
            <a:grpSpLocks/>
          </p:cNvGrpSpPr>
          <p:nvPr/>
        </p:nvGrpSpPr>
        <p:grpSpPr bwMode="auto">
          <a:xfrm>
            <a:off x="2484438" y="4076700"/>
            <a:ext cx="3241675" cy="392113"/>
            <a:chOff x="1565" y="2523"/>
            <a:chExt cx="2042" cy="247"/>
          </a:xfrm>
        </p:grpSpPr>
        <p:sp>
          <p:nvSpPr>
            <p:cNvPr id="21604" name="Text Box 164"/>
            <p:cNvSpPr txBox="1">
              <a:spLocks noChangeArrowheads="1"/>
            </p:cNvSpPr>
            <p:nvPr/>
          </p:nvSpPr>
          <p:spPr bwMode="auto">
            <a:xfrm>
              <a:off x="1565" y="2523"/>
              <a:ext cx="409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0000" bIns="57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21605" name="Text Box 168"/>
            <p:cNvSpPr txBox="1">
              <a:spLocks noChangeArrowheads="1"/>
            </p:cNvSpPr>
            <p:nvPr/>
          </p:nvSpPr>
          <p:spPr bwMode="auto">
            <a:xfrm>
              <a:off x="2381" y="2523"/>
              <a:ext cx="409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0000" bIns="57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  <p:sp>
          <p:nvSpPr>
            <p:cNvPr id="21606" name="Text Box 171"/>
            <p:cNvSpPr txBox="1">
              <a:spLocks noChangeArrowheads="1"/>
            </p:cNvSpPr>
            <p:nvPr/>
          </p:nvSpPr>
          <p:spPr bwMode="auto">
            <a:xfrm>
              <a:off x="3198" y="2523"/>
              <a:ext cx="409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0000" bIns="57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</p:grpSp>
      <p:grpSp>
        <p:nvGrpSpPr>
          <p:cNvPr id="124093" name="Group 189"/>
          <p:cNvGrpSpPr>
            <a:grpSpLocks/>
          </p:cNvGrpSpPr>
          <p:nvPr/>
        </p:nvGrpSpPr>
        <p:grpSpPr bwMode="auto">
          <a:xfrm>
            <a:off x="5705475" y="2982913"/>
            <a:ext cx="2127250" cy="700087"/>
            <a:chOff x="3606" y="1885"/>
            <a:chExt cx="1340" cy="441"/>
          </a:xfrm>
        </p:grpSpPr>
        <p:sp>
          <p:nvSpPr>
            <p:cNvPr id="21600" name="Text Box 173"/>
            <p:cNvSpPr txBox="1">
              <a:spLocks noChangeArrowheads="1"/>
            </p:cNvSpPr>
            <p:nvPr/>
          </p:nvSpPr>
          <p:spPr bwMode="auto">
            <a:xfrm>
              <a:off x="3606" y="2115"/>
              <a:ext cx="409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11</a:t>
              </a:r>
            </a:p>
          </p:txBody>
        </p:sp>
        <p:sp>
          <p:nvSpPr>
            <p:cNvPr id="21601" name="Text Box 177"/>
            <p:cNvSpPr txBox="1">
              <a:spLocks noChangeArrowheads="1"/>
            </p:cNvSpPr>
            <p:nvPr/>
          </p:nvSpPr>
          <p:spPr bwMode="auto">
            <a:xfrm>
              <a:off x="4014" y="2115"/>
              <a:ext cx="409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21602" name="Text Box 173"/>
            <p:cNvSpPr txBox="1">
              <a:spLocks noChangeArrowheads="1"/>
            </p:cNvSpPr>
            <p:nvPr/>
          </p:nvSpPr>
          <p:spPr bwMode="auto">
            <a:xfrm>
              <a:off x="4423" y="2126"/>
              <a:ext cx="409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6</a:t>
              </a:r>
            </a:p>
          </p:txBody>
        </p:sp>
        <p:sp>
          <p:nvSpPr>
            <p:cNvPr id="21603" name="Text Box 173"/>
            <p:cNvSpPr txBox="1">
              <a:spLocks noChangeArrowheads="1"/>
            </p:cNvSpPr>
            <p:nvPr/>
          </p:nvSpPr>
          <p:spPr bwMode="auto">
            <a:xfrm>
              <a:off x="4402" y="1885"/>
              <a:ext cx="544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l-GR" altLang="de-DE" sz="1600" dirty="0">
                  <a:cs typeface="Arial" charset="0"/>
                </a:rPr>
                <a:t>ω</a:t>
              </a:r>
              <a:r>
                <a:rPr lang="de-AT" altLang="de-DE" sz="1600" baseline="-25000" dirty="0">
                  <a:cs typeface="Arial" charset="0"/>
                </a:rPr>
                <a:t>i </a:t>
              </a:r>
              <a:r>
                <a:rPr lang="de-AT" altLang="de-DE" sz="1600" dirty="0">
                  <a:cs typeface="Arial" charset="0"/>
                </a:rPr>
                <a:t>- </a:t>
              </a:r>
              <a:r>
                <a:rPr lang="de-AT" altLang="de-DE" sz="1600" dirty="0"/>
                <a:t>f</a:t>
              </a:r>
              <a:r>
                <a:rPr lang="de-AT" altLang="de-DE" sz="1600" baseline="-25000" dirty="0"/>
                <a:t>i</a:t>
              </a:r>
              <a:endParaRPr lang="de-AT" altLang="de-DE" sz="1600" dirty="0"/>
            </a:p>
            <a:p>
              <a:pPr algn="ctr" eaLnBrk="1" hangingPunct="1">
                <a:buFont typeface="Wingdings" pitchFamily="2" charset="2"/>
                <a:buNone/>
              </a:pPr>
              <a:endParaRPr lang="de-AT" altLang="de-DE" sz="1600" baseline="-25000" dirty="0">
                <a:cs typeface="Arial" charset="0"/>
              </a:endParaRPr>
            </a:p>
          </p:txBody>
        </p:sp>
      </p:grpSp>
      <p:grpSp>
        <p:nvGrpSpPr>
          <p:cNvPr id="124094" name="Group 190"/>
          <p:cNvGrpSpPr>
            <a:grpSpLocks/>
          </p:cNvGrpSpPr>
          <p:nvPr/>
        </p:nvGrpSpPr>
        <p:grpSpPr bwMode="auto">
          <a:xfrm>
            <a:off x="5724525" y="3716338"/>
            <a:ext cx="1946275" cy="361950"/>
            <a:chOff x="3606" y="2341"/>
            <a:chExt cx="1226" cy="228"/>
          </a:xfrm>
        </p:grpSpPr>
        <p:sp>
          <p:nvSpPr>
            <p:cNvPr id="21597" name="Text Box 174"/>
            <p:cNvSpPr txBox="1">
              <a:spLocks noChangeArrowheads="1"/>
            </p:cNvSpPr>
            <p:nvPr/>
          </p:nvSpPr>
          <p:spPr bwMode="auto">
            <a:xfrm>
              <a:off x="3606" y="2341"/>
              <a:ext cx="40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720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14</a:t>
              </a:r>
            </a:p>
          </p:txBody>
        </p:sp>
        <p:sp>
          <p:nvSpPr>
            <p:cNvPr id="21598" name="Text Box 178"/>
            <p:cNvSpPr txBox="1">
              <a:spLocks noChangeArrowheads="1"/>
            </p:cNvSpPr>
            <p:nvPr/>
          </p:nvSpPr>
          <p:spPr bwMode="auto">
            <a:xfrm>
              <a:off x="4014" y="2341"/>
              <a:ext cx="40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720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7</a:t>
              </a:r>
            </a:p>
          </p:txBody>
        </p:sp>
        <p:sp>
          <p:nvSpPr>
            <p:cNvPr id="21599" name="Text Box 178"/>
            <p:cNvSpPr txBox="1">
              <a:spLocks noChangeArrowheads="1"/>
            </p:cNvSpPr>
            <p:nvPr/>
          </p:nvSpPr>
          <p:spPr bwMode="auto">
            <a:xfrm>
              <a:off x="4423" y="2356"/>
              <a:ext cx="40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720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>
                  <a:solidFill>
                    <a:srgbClr val="00B050"/>
                  </a:solidFill>
                </a:rPr>
                <a:t>7</a:t>
              </a:r>
            </a:p>
          </p:txBody>
        </p:sp>
      </p:grpSp>
      <p:grpSp>
        <p:nvGrpSpPr>
          <p:cNvPr id="124095" name="Group 191"/>
          <p:cNvGrpSpPr>
            <a:grpSpLocks/>
          </p:cNvGrpSpPr>
          <p:nvPr/>
        </p:nvGrpSpPr>
        <p:grpSpPr bwMode="auto">
          <a:xfrm>
            <a:off x="5724525" y="4076700"/>
            <a:ext cx="1946275" cy="431800"/>
            <a:chOff x="3606" y="2523"/>
            <a:chExt cx="1226" cy="272"/>
          </a:xfrm>
        </p:grpSpPr>
        <p:sp>
          <p:nvSpPr>
            <p:cNvPr id="21594" name="Text Box 175"/>
            <p:cNvSpPr txBox="1">
              <a:spLocks noChangeArrowheads="1"/>
            </p:cNvSpPr>
            <p:nvPr/>
          </p:nvSpPr>
          <p:spPr bwMode="auto">
            <a:xfrm>
              <a:off x="3606" y="2523"/>
              <a:ext cx="409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0000" bIns="57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10</a:t>
              </a:r>
            </a:p>
          </p:txBody>
        </p:sp>
        <p:sp>
          <p:nvSpPr>
            <p:cNvPr id="21595" name="Text Box 179"/>
            <p:cNvSpPr txBox="1">
              <a:spLocks noChangeArrowheads="1"/>
            </p:cNvSpPr>
            <p:nvPr/>
          </p:nvSpPr>
          <p:spPr bwMode="auto">
            <a:xfrm>
              <a:off x="4014" y="2523"/>
              <a:ext cx="409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0000" bIns="57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21596" name="Text Box 179"/>
            <p:cNvSpPr txBox="1">
              <a:spLocks noChangeArrowheads="1"/>
            </p:cNvSpPr>
            <p:nvPr/>
          </p:nvSpPr>
          <p:spPr bwMode="auto">
            <a:xfrm>
              <a:off x="4423" y="2548"/>
              <a:ext cx="409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0000" bIns="57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</p:grpSp>
      <p:grpSp>
        <p:nvGrpSpPr>
          <p:cNvPr id="124096" name="Group 192"/>
          <p:cNvGrpSpPr>
            <a:grpSpLocks/>
          </p:cNvGrpSpPr>
          <p:nvPr/>
        </p:nvGrpSpPr>
        <p:grpSpPr bwMode="auto">
          <a:xfrm>
            <a:off x="5724525" y="4508500"/>
            <a:ext cx="2016125" cy="307975"/>
            <a:chOff x="3606" y="2750"/>
            <a:chExt cx="1270" cy="194"/>
          </a:xfrm>
        </p:grpSpPr>
        <p:sp>
          <p:nvSpPr>
            <p:cNvPr id="21591" name="Text Box 176"/>
            <p:cNvSpPr txBox="1">
              <a:spLocks noChangeArrowheads="1"/>
            </p:cNvSpPr>
            <p:nvPr/>
          </p:nvSpPr>
          <p:spPr bwMode="auto">
            <a:xfrm>
              <a:off x="3606" y="2750"/>
              <a:ext cx="40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4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  <p:sp>
          <p:nvSpPr>
            <p:cNvPr id="21592" name="Text Box 180"/>
            <p:cNvSpPr txBox="1">
              <a:spLocks noChangeArrowheads="1"/>
            </p:cNvSpPr>
            <p:nvPr/>
          </p:nvSpPr>
          <p:spPr bwMode="auto">
            <a:xfrm>
              <a:off x="4014" y="2750"/>
              <a:ext cx="40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4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6</a:t>
              </a:r>
            </a:p>
          </p:txBody>
        </p:sp>
        <p:sp>
          <p:nvSpPr>
            <p:cNvPr id="21593" name="Text Box 180"/>
            <p:cNvSpPr txBox="1">
              <a:spLocks noChangeArrowheads="1"/>
            </p:cNvSpPr>
            <p:nvPr/>
          </p:nvSpPr>
          <p:spPr bwMode="auto">
            <a:xfrm>
              <a:off x="4423" y="2766"/>
              <a:ext cx="453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4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>
                  <a:solidFill>
                    <a:srgbClr val="FF0000"/>
                  </a:solidFill>
                </a:rPr>
                <a:t>-4&lt;0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autoUpdateAnimBg="0"/>
      <p:bldP spid="124058" grpId="0" autoUpdateAnimBg="0"/>
      <p:bldP spid="124059" grpId="0" autoUpdateAnimBg="0"/>
      <p:bldP spid="124060" grpId="0" autoUpdateAnimBg="0"/>
      <p:bldP spid="12406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409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E9556016-B51C-4B05-8F57-CEA5EA63AB8B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4100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pPr eaLnBrk="1" hangingPunct="1"/>
            <a:r>
              <a:rPr lang="de-AT" altLang="de-DE" dirty="0" smtClean="0"/>
              <a:t>3.1. Standortprobleme</a:t>
            </a:r>
          </a:p>
        </p:txBody>
      </p:sp>
      <p:grpSp>
        <p:nvGrpSpPr>
          <p:cNvPr id="6197" name="Group 53"/>
          <p:cNvGrpSpPr>
            <a:grpSpLocks/>
          </p:cNvGrpSpPr>
          <p:nvPr/>
        </p:nvGrpSpPr>
        <p:grpSpPr bwMode="auto">
          <a:xfrm>
            <a:off x="395288" y="2420938"/>
            <a:ext cx="8748712" cy="503237"/>
            <a:chOff x="249" y="1525"/>
            <a:chExt cx="5511" cy="317"/>
          </a:xfrm>
        </p:grpSpPr>
        <p:sp>
          <p:nvSpPr>
            <p:cNvPr id="4148" name="Line 21"/>
            <p:cNvSpPr>
              <a:spLocks noChangeShapeType="1"/>
            </p:cNvSpPr>
            <p:nvPr/>
          </p:nvSpPr>
          <p:spPr bwMode="auto">
            <a:xfrm>
              <a:off x="2153" y="152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4149" name="Line 24"/>
            <p:cNvSpPr>
              <a:spLocks noChangeShapeType="1"/>
            </p:cNvSpPr>
            <p:nvPr/>
          </p:nvSpPr>
          <p:spPr bwMode="auto">
            <a:xfrm>
              <a:off x="2788" y="152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4150" name="Line 25"/>
            <p:cNvSpPr>
              <a:spLocks noChangeShapeType="1"/>
            </p:cNvSpPr>
            <p:nvPr/>
          </p:nvSpPr>
          <p:spPr bwMode="auto">
            <a:xfrm>
              <a:off x="3423" y="152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4151" name="Line 26"/>
            <p:cNvSpPr>
              <a:spLocks noChangeShapeType="1"/>
            </p:cNvSpPr>
            <p:nvPr/>
          </p:nvSpPr>
          <p:spPr bwMode="auto">
            <a:xfrm>
              <a:off x="4059" y="152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4152" name="Text Box 40"/>
            <p:cNvSpPr txBox="1">
              <a:spLocks noChangeArrowheads="1"/>
            </p:cNvSpPr>
            <p:nvPr/>
          </p:nvSpPr>
          <p:spPr bwMode="auto">
            <a:xfrm>
              <a:off x="4671" y="1525"/>
              <a:ext cx="10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i="1" dirty="0"/>
                <a:t>Einzellieferung</a:t>
              </a:r>
            </a:p>
          </p:txBody>
        </p:sp>
        <p:sp>
          <p:nvSpPr>
            <p:cNvPr id="4153" name="Rectangle 44"/>
            <p:cNvSpPr>
              <a:spLocks noChangeArrowheads="1"/>
            </p:cNvSpPr>
            <p:nvPr/>
          </p:nvSpPr>
          <p:spPr bwMode="auto">
            <a:xfrm>
              <a:off x="249" y="1525"/>
              <a:ext cx="1724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tabLst>
                  <a:tab pos="21590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tabLst>
                  <a:tab pos="21590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tabLst>
                  <a:tab pos="2159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tabLst>
                  <a:tab pos="2159000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buSzPct val="120000"/>
                <a:buFont typeface="Wingdings" pitchFamily="2" charset="2"/>
                <a:buNone/>
              </a:pPr>
              <a:r>
                <a:rPr lang="de-AT" altLang="de-DE" sz="1800" i="1" dirty="0"/>
                <a:t>Transportmittel</a:t>
              </a:r>
            </a:p>
            <a:p>
              <a:pPr lvl="1" eaLnBrk="1" hangingPunct="1">
                <a:buSzPct val="120000"/>
                <a:buFont typeface="Wingdings" pitchFamily="2" charset="2"/>
                <a:buNone/>
              </a:pPr>
              <a:endParaRPr lang="de-AT" altLang="de-DE" sz="900" i="1" dirty="0"/>
            </a:p>
            <a:p>
              <a:pPr lvl="1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</p:txBody>
        </p:sp>
      </p:grpSp>
      <p:grpSp>
        <p:nvGrpSpPr>
          <p:cNvPr id="6203" name="Group 59"/>
          <p:cNvGrpSpPr>
            <a:grpSpLocks/>
          </p:cNvGrpSpPr>
          <p:nvPr/>
        </p:nvGrpSpPr>
        <p:grpSpPr bwMode="auto">
          <a:xfrm>
            <a:off x="323850" y="2924175"/>
            <a:ext cx="7397750" cy="576263"/>
            <a:chOff x="204" y="1842"/>
            <a:chExt cx="4660" cy="363"/>
          </a:xfrm>
        </p:grpSpPr>
        <p:sp>
          <p:nvSpPr>
            <p:cNvPr id="4142" name="Rectangle 38"/>
            <p:cNvSpPr>
              <a:spLocks noChangeArrowheads="1"/>
            </p:cNvSpPr>
            <p:nvPr/>
          </p:nvSpPr>
          <p:spPr bwMode="auto">
            <a:xfrm>
              <a:off x="4604" y="1933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…</a:t>
              </a:r>
            </a:p>
          </p:txBody>
        </p:sp>
        <p:sp>
          <p:nvSpPr>
            <p:cNvPr id="4143" name="Oval 9"/>
            <p:cNvSpPr>
              <a:spLocks noChangeArrowheads="1"/>
            </p:cNvSpPr>
            <p:nvPr/>
          </p:nvSpPr>
          <p:spPr bwMode="auto">
            <a:xfrm>
              <a:off x="1927" y="1842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ZL</a:t>
              </a:r>
              <a:r>
                <a:rPr lang="de-AT" altLang="de-DE" sz="1800" baseline="-25000" dirty="0"/>
                <a:t>1</a:t>
              </a:r>
            </a:p>
          </p:txBody>
        </p:sp>
        <p:sp>
          <p:nvSpPr>
            <p:cNvPr id="4144" name="Oval 10"/>
            <p:cNvSpPr>
              <a:spLocks noChangeArrowheads="1"/>
            </p:cNvSpPr>
            <p:nvPr/>
          </p:nvSpPr>
          <p:spPr bwMode="auto">
            <a:xfrm>
              <a:off x="2562" y="1842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ZL</a:t>
              </a:r>
              <a:r>
                <a:rPr lang="de-AT" altLang="de-DE" sz="1800" baseline="-25000" dirty="0"/>
                <a:t>2</a:t>
              </a:r>
            </a:p>
          </p:txBody>
        </p:sp>
        <p:sp>
          <p:nvSpPr>
            <p:cNvPr id="4145" name="Oval 11"/>
            <p:cNvSpPr>
              <a:spLocks noChangeArrowheads="1"/>
            </p:cNvSpPr>
            <p:nvPr/>
          </p:nvSpPr>
          <p:spPr bwMode="auto">
            <a:xfrm>
              <a:off x="3197" y="1842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ZL</a:t>
              </a:r>
              <a:r>
                <a:rPr lang="de-AT" altLang="de-DE" sz="1800" baseline="-25000" dirty="0"/>
                <a:t>3</a:t>
              </a:r>
            </a:p>
          </p:txBody>
        </p:sp>
        <p:sp>
          <p:nvSpPr>
            <p:cNvPr id="4146" name="Oval 12"/>
            <p:cNvSpPr>
              <a:spLocks noChangeArrowheads="1"/>
            </p:cNvSpPr>
            <p:nvPr/>
          </p:nvSpPr>
          <p:spPr bwMode="auto">
            <a:xfrm>
              <a:off x="3832" y="1842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ZL</a:t>
              </a:r>
              <a:r>
                <a:rPr lang="de-AT" altLang="de-DE" sz="1800" baseline="-25000" dirty="0"/>
                <a:t>4</a:t>
              </a:r>
            </a:p>
          </p:txBody>
        </p:sp>
        <p:sp>
          <p:nvSpPr>
            <p:cNvPr id="4147" name="Rectangle 45"/>
            <p:cNvSpPr>
              <a:spLocks noChangeArrowheads="1"/>
            </p:cNvSpPr>
            <p:nvPr/>
          </p:nvSpPr>
          <p:spPr bwMode="auto">
            <a:xfrm>
              <a:off x="204" y="1888"/>
              <a:ext cx="1724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tabLst>
                  <a:tab pos="21590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tabLst>
                  <a:tab pos="21590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tabLst>
                  <a:tab pos="2159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tabLst>
                  <a:tab pos="2159000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buSzPct val="120000"/>
                <a:buFont typeface="Wingdings" pitchFamily="2" charset="2"/>
                <a:buNone/>
              </a:pPr>
              <a:r>
                <a:rPr lang="de-AT" altLang="de-DE" sz="1800" dirty="0"/>
                <a:t>Zentrallager</a:t>
              </a:r>
            </a:p>
            <a:p>
              <a:pPr lvl="1" algn="ctr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algn="ctr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algn="ctr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algn="ctr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</p:txBody>
        </p:sp>
      </p:grpSp>
      <p:grpSp>
        <p:nvGrpSpPr>
          <p:cNvPr id="6199" name="Group 55"/>
          <p:cNvGrpSpPr>
            <a:grpSpLocks/>
          </p:cNvGrpSpPr>
          <p:nvPr/>
        </p:nvGrpSpPr>
        <p:grpSpPr bwMode="auto">
          <a:xfrm>
            <a:off x="395288" y="3429000"/>
            <a:ext cx="8748712" cy="647700"/>
            <a:chOff x="249" y="2160"/>
            <a:chExt cx="5511" cy="408"/>
          </a:xfrm>
        </p:grpSpPr>
        <p:sp>
          <p:nvSpPr>
            <p:cNvPr id="4136" name="Line 22"/>
            <p:cNvSpPr>
              <a:spLocks noChangeShapeType="1"/>
            </p:cNvSpPr>
            <p:nvPr/>
          </p:nvSpPr>
          <p:spPr bwMode="auto">
            <a:xfrm>
              <a:off x="2153" y="2205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4137" name="Line 27"/>
            <p:cNvSpPr>
              <a:spLocks noChangeShapeType="1"/>
            </p:cNvSpPr>
            <p:nvPr/>
          </p:nvSpPr>
          <p:spPr bwMode="auto">
            <a:xfrm>
              <a:off x="2289" y="2160"/>
              <a:ext cx="409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4138" name="Line 28"/>
            <p:cNvSpPr>
              <a:spLocks noChangeShapeType="1"/>
            </p:cNvSpPr>
            <p:nvPr/>
          </p:nvSpPr>
          <p:spPr bwMode="auto">
            <a:xfrm>
              <a:off x="2289" y="2160"/>
              <a:ext cx="998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4139" name="Line 29"/>
            <p:cNvSpPr>
              <a:spLocks noChangeShapeType="1"/>
            </p:cNvSpPr>
            <p:nvPr/>
          </p:nvSpPr>
          <p:spPr bwMode="auto">
            <a:xfrm>
              <a:off x="2289" y="2160"/>
              <a:ext cx="1679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4140" name="Text Box 41"/>
            <p:cNvSpPr txBox="1">
              <a:spLocks noChangeArrowheads="1"/>
            </p:cNvSpPr>
            <p:nvPr/>
          </p:nvSpPr>
          <p:spPr bwMode="auto">
            <a:xfrm>
              <a:off x="4421" y="2205"/>
              <a:ext cx="13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i="1" dirty="0"/>
                <a:t>Einzel oder Touren</a:t>
              </a:r>
            </a:p>
          </p:txBody>
        </p:sp>
        <p:sp>
          <p:nvSpPr>
            <p:cNvPr id="4141" name="Rectangle 46"/>
            <p:cNvSpPr>
              <a:spLocks noChangeArrowheads="1"/>
            </p:cNvSpPr>
            <p:nvPr/>
          </p:nvSpPr>
          <p:spPr bwMode="auto">
            <a:xfrm>
              <a:off x="249" y="2205"/>
              <a:ext cx="1724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tabLst>
                  <a:tab pos="21590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tabLst>
                  <a:tab pos="21590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tabLst>
                  <a:tab pos="2159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tabLst>
                  <a:tab pos="2159000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buSzPct val="120000"/>
                <a:buFont typeface="Wingdings" pitchFamily="2" charset="2"/>
                <a:buNone/>
              </a:pPr>
              <a:r>
                <a:rPr lang="de-AT" altLang="de-DE" sz="1800" i="1" dirty="0"/>
                <a:t>Transportmittel</a:t>
              </a:r>
            </a:p>
            <a:p>
              <a:pPr lvl="1" eaLnBrk="1" hangingPunct="1">
                <a:buSzPct val="120000"/>
                <a:buFont typeface="Wingdings" pitchFamily="2" charset="2"/>
                <a:buNone/>
              </a:pPr>
              <a:endParaRPr lang="de-AT" altLang="de-DE" sz="1800" dirty="0"/>
            </a:p>
            <a:p>
              <a:pPr lvl="1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</p:txBody>
        </p:sp>
      </p:grpSp>
      <p:grpSp>
        <p:nvGrpSpPr>
          <p:cNvPr id="6205" name="Group 61"/>
          <p:cNvGrpSpPr>
            <a:grpSpLocks/>
          </p:cNvGrpSpPr>
          <p:nvPr/>
        </p:nvGrpSpPr>
        <p:grpSpPr bwMode="auto">
          <a:xfrm>
            <a:off x="323850" y="4005263"/>
            <a:ext cx="7397750" cy="576262"/>
            <a:chOff x="204" y="2523"/>
            <a:chExt cx="4660" cy="363"/>
          </a:xfrm>
        </p:grpSpPr>
        <p:sp>
          <p:nvSpPr>
            <p:cNvPr id="4130" name="Rectangle 37"/>
            <p:cNvSpPr>
              <a:spLocks noChangeArrowheads="1"/>
            </p:cNvSpPr>
            <p:nvPr/>
          </p:nvSpPr>
          <p:spPr bwMode="auto">
            <a:xfrm>
              <a:off x="4604" y="2614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…</a:t>
              </a:r>
            </a:p>
          </p:txBody>
        </p:sp>
        <p:sp>
          <p:nvSpPr>
            <p:cNvPr id="4131" name="Oval 13"/>
            <p:cNvSpPr>
              <a:spLocks noChangeArrowheads="1"/>
            </p:cNvSpPr>
            <p:nvPr/>
          </p:nvSpPr>
          <p:spPr bwMode="auto">
            <a:xfrm>
              <a:off x="1927" y="2523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AL</a:t>
              </a:r>
              <a:r>
                <a:rPr lang="de-AT" altLang="de-DE" sz="1800" baseline="-25000" dirty="0"/>
                <a:t>1</a:t>
              </a:r>
            </a:p>
          </p:txBody>
        </p:sp>
        <p:sp>
          <p:nvSpPr>
            <p:cNvPr id="4132" name="Oval 14"/>
            <p:cNvSpPr>
              <a:spLocks noChangeArrowheads="1"/>
            </p:cNvSpPr>
            <p:nvPr/>
          </p:nvSpPr>
          <p:spPr bwMode="auto">
            <a:xfrm>
              <a:off x="2562" y="2523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AL</a:t>
              </a:r>
              <a:r>
                <a:rPr lang="de-AT" altLang="de-DE" sz="1800" baseline="-25000" dirty="0"/>
                <a:t>2</a:t>
              </a:r>
            </a:p>
          </p:txBody>
        </p:sp>
        <p:sp>
          <p:nvSpPr>
            <p:cNvPr id="4133" name="Oval 15"/>
            <p:cNvSpPr>
              <a:spLocks noChangeArrowheads="1"/>
            </p:cNvSpPr>
            <p:nvPr/>
          </p:nvSpPr>
          <p:spPr bwMode="auto">
            <a:xfrm>
              <a:off x="3197" y="2523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AL</a:t>
              </a:r>
              <a:r>
                <a:rPr lang="de-AT" altLang="de-DE" sz="1800" baseline="-25000" dirty="0"/>
                <a:t>3</a:t>
              </a:r>
            </a:p>
          </p:txBody>
        </p:sp>
        <p:sp>
          <p:nvSpPr>
            <p:cNvPr id="4134" name="Oval 16"/>
            <p:cNvSpPr>
              <a:spLocks noChangeArrowheads="1"/>
            </p:cNvSpPr>
            <p:nvPr/>
          </p:nvSpPr>
          <p:spPr bwMode="auto">
            <a:xfrm>
              <a:off x="3832" y="2523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AL</a:t>
              </a:r>
              <a:r>
                <a:rPr lang="de-AT" altLang="de-DE" sz="1800" baseline="-25000" dirty="0"/>
                <a:t>4</a:t>
              </a:r>
            </a:p>
          </p:txBody>
        </p:sp>
        <p:sp>
          <p:nvSpPr>
            <p:cNvPr id="4135" name="Rectangle 47"/>
            <p:cNvSpPr>
              <a:spLocks noChangeArrowheads="1"/>
            </p:cNvSpPr>
            <p:nvPr/>
          </p:nvSpPr>
          <p:spPr bwMode="auto">
            <a:xfrm>
              <a:off x="204" y="2568"/>
              <a:ext cx="1724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tabLst>
                  <a:tab pos="21590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tabLst>
                  <a:tab pos="21590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tabLst>
                  <a:tab pos="2159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tabLst>
                  <a:tab pos="2159000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buSzPct val="120000"/>
                <a:buFont typeface="Wingdings" pitchFamily="2" charset="2"/>
                <a:buNone/>
              </a:pPr>
              <a:r>
                <a:rPr lang="de-AT" altLang="de-DE" sz="1800" dirty="0"/>
                <a:t>Auslieferungslager</a:t>
              </a:r>
            </a:p>
            <a:p>
              <a:pPr lvl="1" algn="ctr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algn="ctr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algn="ctr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algn="ctr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</p:txBody>
        </p:sp>
      </p:grpSp>
      <p:grpSp>
        <p:nvGrpSpPr>
          <p:cNvPr id="6201" name="Group 57"/>
          <p:cNvGrpSpPr>
            <a:grpSpLocks/>
          </p:cNvGrpSpPr>
          <p:nvPr/>
        </p:nvGrpSpPr>
        <p:grpSpPr bwMode="auto">
          <a:xfrm>
            <a:off x="395288" y="4437063"/>
            <a:ext cx="8748712" cy="647700"/>
            <a:chOff x="249" y="2795"/>
            <a:chExt cx="5511" cy="408"/>
          </a:xfrm>
        </p:grpSpPr>
        <p:sp>
          <p:nvSpPr>
            <p:cNvPr id="4124" name="Line 23"/>
            <p:cNvSpPr>
              <a:spLocks noChangeShapeType="1"/>
            </p:cNvSpPr>
            <p:nvPr/>
          </p:nvSpPr>
          <p:spPr bwMode="auto">
            <a:xfrm>
              <a:off x="2153" y="2886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4125" name="Line 30"/>
            <p:cNvSpPr>
              <a:spLocks noChangeShapeType="1"/>
            </p:cNvSpPr>
            <p:nvPr/>
          </p:nvSpPr>
          <p:spPr bwMode="auto">
            <a:xfrm>
              <a:off x="2335" y="2795"/>
              <a:ext cx="408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4126" name="Line 32"/>
            <p:cNvSpPr>
              <a:spLocks noChangeShapeType="1"/>
            </p:cNvSpPr>
            <p:nvPr/>
          </p:nvSpPr>
          <p:spPr bwMode="auto">
            <a:xfrm>
              <a:off x="3423" y="2886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4127" name="Line 35"/>
            <p:cNvSpPr>
              <a:spLocks noChangeShapeType="1"/>
            </p:cNvSpPr>
            <p:nvPr/>
          </p:nvSpPr>
          <p:spPr bwMode="auto">
            <a:xfrm>
              <a:off x="3605" y="2795"/>
              <a:ext cx="95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4128" name="Text Box 42"/>
            <p:cNvSpPr txBox="1">
              <a:spLocks noChangeArrowheads="1"/>
            </p:cNvSpPr>
            <p:nvPr/>
          </p:nvSpPr>
          <p:spPr bwMode="auto">
            <a:xfrm>
              <a:off x="4604" y="2931"/>
              <a:ext cx="1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i="1" dirty="0"/>
                <a:t>Tourenlieferung</a:t>
              </a:r>
            </a:p>
          </p:txBody>
        </p:sp>
        <p:sp>
          <p:nvSpPr>
            <p:cNvPr id="4129" name="Rectangle 48"/>
            <p:cNvSpPr>
              <a:spLocks noChangeArrowheads="1"/>
            </p:cNvSpPr>
            <p:nvPr/>
          </p:nvSpPr>
          <p:spPr bwMode="auto">
            <a:xfrm>
              <a:off x="249" y="2931"/>
              <a:ext cx="1724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tabLst>
                  <a:tab pos="21590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tabLst>
                  <a:tab pos="21590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tabLst>
                  <a:tab pos="2159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tabLst>
                  <a:tab pos="2159000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buSzPct val="120000"/>
                <a:buFont typeface="Wingdings" pitchFamily="2" charset="2"/>
                <a:buNone/>
              </a:pPr>
              <a:r>
                <a:rPr lang="de-AT" altLang="de-DE" sz="1800" i="1" dirty="0"/>
                <a:t>Transportmittel</a:t>
              </a:r>
            </a:p>
            <a:p>
              <a:pPr lvl="1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</p:txBody>
        </p:sp>
      </p:grpSp>
      <p:grpSp>
        <p:nvGrpSpPr>
          <p:cNvPr id="6206" name="Group 62"/>
          <p:cNvGrpSpPr>
            <a:grpSpLocks/>
          </p:cNvGrpSpPr>
          <p:nvPr/>
        </p:nvGrpSpPr>
        <p:grpSpPr bwMode="auto">
          <a:xfrm>
            <a:off x="323850" y="5084763"/>
            <a:ext cx="7397750" cy="576262"/>
            <a:chOff x="204" y="3203"/>
            <a:chExt cx="4660" cy="363"/>
          </a:xfrm>
        </p:grpSpPr>
        <p:sp>
          <p:nvSpPr>
            <p:cNvPr id="4115" name="Rectangle 39"/>
            <p:cNvSpPr>
              <a:spLocks noChangeArrowheads="1"/>
            </p:cNvSpPr>
            <p:nvPr/>
          </p:nvSpPr>
          <p:spPr bwMode="auto">
            <a:xfrm>
              <a:off x="4604" y="3294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…</a:t>
              </a:r>
            </a:p>
          </p:txBody>
        </p:sp>
        <p:sp>
          <p:nvSpPr>
            <p:cNvPr id="4116" name="Oval 17"/>
            <p:cNvSpPr>
              <a:spLocks noChangeArrowheads="1"/>
            </p:cNvSpPr>
            <p:nvPr/>
          </p:nvSpPr>
          <p:spPr bwMode="auto">
            <a:xfrm>
              <a:off x="1927" y="3203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K</a:t>
              </a:r>
              <a:r>
                <a:rPr lang="de-AT" altLang="de-DE" sz="1800" baseline="-25000" dirty="0"/>
                <a:t>1</a:t>
              </a:r>
            </a:p>
          </p:txBody>
        </p:sp>
        <p:sp>
          <p:nvSpPr>
            <p:cNvPr id="4117" name="Oval 18"/>
            <p:cNvSpPr>
              <a:spLocks noChangeArrowheads="1"/>
            </p:cNvSpPr>
            <p:nvPr/>
          </p:nvSpPr>
          <p:spPr bwMode="auto">
            <a:xfrm>
              <a:off x="2562" y="3203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K</a:t>
              </a:r>
              <a:r>
                <a:rPr lang="de-AT" altLang="de-DE" sz="1800" baseline="-25000" dirty="0"/>
                <a:t>2</a:t>
              </a:r>
            </a:p>
          </p:txBody>
        </p:sp>
        <p:sp>
          <p:nvSpPr>
            <p:cNvPr id="4118" name="Oval 19"/>
            <p:cNvSpPr>
              <a:spLocks noChangeArrowheads="1"/>
            </p:cNvSpPr>
            <p:nvPr/>
          </p:nvSpPr>
          <p:spPr bwMode="auto">
            <a:xfrm>
              <a:off x="3197" y="3203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K</a:t>
              </a:r>
              <a:r>
                <a:rPr lang="de-AT" altLang="de-DE" sz="1800" baseline="-25000" dirty="0"/>
                <a:t>3</a:t>
              </a:r>
            </a:p>
          </p:txBody>
        </p:sp>
        <p:sp>
          <p:nvSpPr>
            <p:cNvPr id="4119" name="Oval 20"/>
            <p:cNvSpPr>
              <a:spLocks noChangeArrowheads="1"/>
            </p:cNvSpPr>
            <p:nvPr/>
          </p:nvSpPr>
          <p:spPr bwMode="auto">
            <a:xfrm>
              <a:off x="3832" y="3203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K</a:t>
              </a:r>
              <a:r>
                <a:rPr lang="de-AT" altLang="de-DE" sz="1800" baseline="-25000" dirty="0"/>
                <a:t>4</a:t>
              </a:r>
            </a:p>
          </p:txBody>
        </p:sp>
        <p:sp>
          <p:nvSpPr>
            <p:cNvPr id="4120" name="Line 31"/>
            <p:cNvSpPr>
              <a:spLocks noChangeShapeType="1"/>
            </p:cNvSpPr>
            <p:nvPr/>
          </p:nvSpPr>
          <p:spPr bwMode="auto">
            <a:xfrm>
              <a:off x="2380" y="3385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4121" name="Line 33"/>
            <p:cNvSpPr>
              <a:spLocks noChangeShapeType="1"/>
            </p:cNvSpPr>
            <p:nvPr/>
          </p:nvSpPr>
          <p:spPr bwMode="auto">
            <a:xfrm>
              <a:off x="3650" y="3385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4122" name="Line 34"/>
            <p:cNvSpPr>
              <a:spLocks noChangeShapeType="1"/>
            </p:cNvSpPr>
            <p:nvPr/>
          </p:nvSpPr>
          <p:spPr bwMode="auto">
            <a:xfrm>
              <a:off x="4285" y="338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4123" name="Rectangle 49"/>
            <p:cNvSpPr>
              <a:spLocks noChangeArrowheads="1"/>
            </p:cNvSpPr>
            <p:nvPr/>
          </p:nvSpPr>
          <p:spPr bwMode="auto">
            <a:xfrm>
              <a:off x="204" y="3249"/>
              <a:ext cx="1724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tabLst>
                  <a:tab pos="21590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tabLst>
                  <a:tab pos="21590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tabLst>
                  <a:tab pos="2159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tabLst>
                  <a:tab pos="2159000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buSzPct val="120000"/>
                <a:buFont typeface="Wingdings" pitchFamily="2" charset="2"/>
                <a:buNone/>
              </a:pPr>
              <a:r>
                <a:rPr lang="de-AT" altLang="de-DE" sz="1800" dirty="0"/>
                <a:t>Abnehmer</a:t>
              </a:r>
            </a:p>
            <a:p>
              <a:pPr lvl="1" algn="ctr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algn="ctr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algn="ctr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algn="ctr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</p:txBody>
        </p:sp>
      </p:grpSp>
      <p:grpSp>
        <p:nvGrpSpPr>
          <p:cNvPr id="6204" name="Group 60"/>
          <p:cNvGrpSpPr>
            <a:grpSpLocks/>
          </p:cNvGrpSpPr>
          <p:nvPr/>
        </p:nvGrpSpPr>
        <p:grpSpPr bwMode="auto">
          <a:xfrm>
            <a:off x="323850" y="1844675"/>
            <a:ext cx="7632700" cy="576263"/>
            <a:chOff x="204" y="1162"/>
            <a:chExt cx="4808" cy="363"/>
          </a:xfrm>
        </p:grpSpPr>
        <p:sp>
          <p:nvSpPr>
            <p:cNvPr id="4109" name="Text Box 36"/>
            <p:cNvSpPr txBox="1">
              <a:spLocks noChangeArrowheads="1"/>
            </p:cNvSpPr>
            <p:nvPr/>
          </p:nvSpPr>
          <p:spPr bwMode="auto">
            <a:xfrm>
              <a:off x="4604" y="1253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…</a:t>
              </a:r>
            </a:p>
          </p:txBody>
        </p:sp>
        <p:sp>
          <p:nvSpPr>
            <p:cNvPr id="4110" name="Oval 5"/>
            <p:cNvSpPr>
              <a:spLocks noChangeArrowheads="1"/>
            </p:cNvSpPr>
            <p:nvPr/>
          </p:nvSpPr>
          <p:spPr bwMode="auto">
            <a:xfrm>
              <a:off x="1927" y="1162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PS</a:t>
              </a:r>
              <a:r>
                <a:rPr lang="de-AT" altLang="de-DE" sz="1800" baseline="-25000" dirty="0"/>
                <a:t>1</a:t>
              </a:r>
            </a:p>
          </p:txBody>
        </p:sp>
        <p:sp>
          <p:nvSpPr>
            <p:cNvPr id="4111" name="Oval 6"/>
            <p:cNvSpPr>
              <a:spLocks noChangeArrowheads="1"/>
            </p:cNvSpPr>
            <p:nvPr/>
          </p:nvSpPr>
          <p:spPr bwMode="auto">
            <a:xfrm>
              <a:off x="2562" y="1162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PS</a:t>
              </a:r>
              <a:r>
                <a:rPr lang="de-AT" altLang="de-DE" sz="1800" baseline="-25000" dirty="0"/>
                <a:t>2</a:t>
              </a:r>
            </a:p>
          </p:txBody>
        </p:sp>
        <p:sp>
          <p:nvSpPr>
            <p:cNvPr id="4112" name="Oval 7"/>
            <p:cNvSpPr>
              <a:spLocks noChangeArrowheads="1"/>
            </p:cNvSpPr>
            <p:nvPr/>
          </p:nvSpPr>
          <p:spPr bwMode="auto">
            <a:xfrm>
              <a:off x="3197" y="1162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PS</a:t>
              </a:r>
              <a:r>
                <a:rPr lang="de-AT" altLang="de-DE" sz="1800" baseline="-25000" dirty="0"/>
                <a:t>3</a:t>
              </a:r>
            </a:p>
          </p:txBody>
        </p:sp>
        <p:sp>
          <p:nvSpPr>
            <p:cNvPr id="4113" name="Oval 8"/>
            <p:cNvSpPr>
              <a:spLocks noChangeArrowheads="1"/>
            </p:cNvSpPr>
            <p:nvPr/>
          </p:nvSpPr>
          <p:spPr bwMode="auto">
            <a:xfrm>
              <a:off x="3832" y="1162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PS</a:t>
              </a:r>
              <a:r>
                <a:rPr lang="de-AT" altLang="de-DE" sz="1800" baseline="-25000" dirty="0"/>
                <a:t>4</a:t>
              </a:r>
            </a:p>
          </p:txBody>
        </p:sp>
        <p:sp>
          <p:nvSpPr>
            <p:cNvPr id="4114" name="Rectangle 51"/>
            <p:cNvSpPr>
              <a:spLocks noChangeArrowheads="1"/>
            </p:cNvSpPr>
            <p:nvPr/>
          </p:nvSpPr>
          <p:spPr bwMode="auto">
            <a:xfrm>
              <a:off x="204" y="1207"/>
              <a:ext cx="1724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tabLst>
                  <a:tab pos="21590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tabLst>
                  <a:tab pos="21590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tabLst>
                  <a:tab pos="21590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tabLst>
                  <a:tab pos="2159000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tabLst>
                  <a:tab pos="2159000" algn="l"/>
                </a:tabLs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buSzPct val="120000"/>
                <a:buFont typeface="Wingdings" pitchFamily="2" charset="2"/>
                <a:buNone/>
              </a:pPr>
              <a:r>
                <a:rPr lang="de-AT" altLang="de-DE" sz="1800" dirty="0"/>
                <a:t>Produktionsstätten</a:t>
              </a:r>
            </a:p>
            <a:p>
              <a:pPr lvl="1" algn="ctr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algn="ctr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algn="ctr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  <a:p>
              <a:pPr lvl="1" algn="ctr" eaLnBrk="1" hangingPunct="1">
                <a:buSzPct val="120000"/>
                <a:buFont typeface="Wingdings" pitchFamily="2" charset="2"/>
                <a:buNone/>
              </a:pPr>
              <a:endParaRPr lang="de-AT" altLang="de-DE" sz="9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2253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F7D86231-090B-4871-8808-028AB33D28BC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2253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1511300"/>
          </a:xfrm>
        </p:spPr>
        <p:txBody>
          <a:bodyPr/>
          <a:lstStyle/>
          <a:p>
            <a:pPr eaLnBrk="1" hangingPunct="1"/>
            <a:r>
              <a:rPr lang="de-AT" altLang="de-DE" sz="1800" b="1" dirty="0" smtClean="0"/>
              <a:t>Iteration 2:</a:t>
            </a:r>
          </a:p>
          <a:p>
            <a:pPr eaLnBrk="1" hangingPunct="1">
              <a:buFont typeface="Wingdings" pitchFamily="2" charset="2"/>
              <a:buNone/>
            </a:pPr>
            <a:endParaRPr lang="de-AT" altLang="de-DE" sz="1000" b="1" dirty="0" smtClean="0"/>
          </a:p>
          <a:p>
            <a:pPr lvl="1" eaLnBrk="1" hangingPunct="1"/>
            <a:r>
              <a:rPr lang="de-AT" altLang="de-DE" sz="1600" dirty="0" smtClean="0"/>
              <a:t>Die durch (die noch nicht endgültig verbotenen) Standorte 1 und 3 maximal möglichen Transportkostenersparnisse zeigt die obige Tabelle. Standort 3 wird endgültig verboten, Standort k = 1 wird endgültig einbezogen. </a:t>
            </a:r>
          </a:p>
        </p:txBody>
      </p:sp>
      <p:graphicFrame>
        <p:nvGraphicFramePr>
          <p:cNvPr id="129140" name="Group 116"/>
          <p:cNvGraphicFramePr>
            <a:graphicFrameLocks noGrp="1"/>
          </p:cNvGraphicFramePr>
          <p:nvPr/>
        </p:nvGraphicFramePr>
        <p:xfrm>
          <a:off x="539750" y="981075"/>
          <a:ext cx="6480175" cy="1006476"/>
        </p:xfrm>
        <a:graphic>
          <a:graphicData uri="http://schemas.openxmlformats.org/drawingml/2006/table">
            <a:tbl>
              <a:tblPr/>
              <a:tblGrid>
                <a:gridCol w="649288"/>
                <a:gridCol w="646112"/>
                <a:gridCol w="647700"/>
                <a:gridCol w="649288"/>
                <a:gridCol w="649287"/>
                <a:gridCol w="646113"/>
                <a:gridCol w="649287"/>
                <a:gridCol w="647700"/>
                <a:gridCol w="646113"/>
                <a:gridCol w="649287"/>
              </a:tblGrid>
              <a:tr h="3354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49" marB="4574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ω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9074" name="Text Box 50"/>
          <p:cNvSpPr txBox="1">
            <a:spLocks noChangeArrowheads="1"/>
          </p:cNvSpPr>
          <p:nvPr/>
        </p:nvSpPr>
        <p:spPr bwMode="auto">
          <a:xfrm>
            <a:off x="7772400" y="1323975"/>
            <a:ext cx="1296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>
                <a:solidFill>
                  <a:srgbClr val="00B050"/>
                </a:solidFill>
              </a:rPr>
              <a:t>baue k = 1</a:t>
            </a:r>
          </a:p>
        </p:txBody>
      </p:sp>
      <p:sp>
        <p:nvSpPr>
          <p:cNvPr id="129075" name="Text Box 51"/>
          <p:cNvSpPr txBox="1">
            <a:spLocks noChangeArrowheads="1"/>
          </p:cNvSpPr>
          <p:nvPr/>
        </p:nvSpPr>
        <p:spPr bwMode="auto">
          <a:xfrm>
            <a:off x="7799388" y="1671638"/>
            <a:ext cx="1584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>
                <a:solidFill>
                  <a:srgbClr val="FF0000"/>
                </a:solidFill>
              </a:rPr>
              <a:t>verbiete i = 3</a:t>
            </a:r>
          </a:p>
        </p:txBody>
      </p:sp>
      <p:grpSp>
        <p:nvGrpSpPr>
          <p:cNvPr id="129090" name="Group 66"/>
          <p:cNvGrpSpPr>
            <a:grpSpLocks/>
          </p:cNvGrpSpPr>
          <p:nvPr/>
        </p:nvGrpSpPr>
        <p:grpSpPr bwMode="auto">
          <a:xfrm>
            <a:off x="1187450" y="1341438"/>
            <a:ext cx="4537075" cy="280987"/>
            <a:chOff x="748" y="845"/>
            <a:chExt cx="2858" cy="177"/>
          </a:xfrm>
        </p:grpSpPr>
        <p:sp>
          <p:nvSpPr>
            <p:cNvPr id="22594" name="Text Box 53"/>
            <p:cNvSpPr txBox="1">
              <a:spLocks noChangeArrowheads="1"/>
            </p:cNvSpPr>
            <p:nvPr/>
          </p:nvSpPr>
          <p:spPr bwMode="auto">
            <a:xfrm>
              <a:off x="748" y="845"/>
              <a:ext cx="40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4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  <p:sp>
          <p:nvSpPr>
            <p:cNvPr id="22595" name="Text Box 54"/>
            <p:cNvSpPr txBox="1">
              <a:spLocks noChangeArrowheads="1"/>
            </p:cNvSpPr>
            <p:nvPr/>
          </p:nvSpPr>
          <p:spPr bwMode="auto">
            <a:xfrm>
              <a:off x="1157" y="845"/>
              <a:ext cx="40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4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  <p:sp>
          <p:nvSpPr>
            <p:cNvPr id="22596" name="Text Box 57"/>
            <p:cNvSpPr txBox="1">
              <a:spLocks noChangeArrowheads="1"/>
            </p:cNvSpPr>
            <p:nvPr/>
          </p:nvSpPr>
          <p:spPr bwMode="auto">
            <a:xfrm>
              <a:off x="3197" y="845"/>
              <a:ext cx="40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4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</p:grpSp>
      <p:sp>
        <p:nvSpPr>
          <p:cNvPr id="129083" name="Text Box 59"/>
          <p:cNvSpPr txBox="1">
            <a:spLocks noChangeArrowheads="1"/>
          </p:cNvSpPr>
          <p:nvPr/>
        </p:nvSpPr>
        <p:spPr bwMode="auto">
          <a:xfrm>
            <a:off x="5075238" y="1700213"/>
            <a:ext cx="64928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4400" bIns="216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</a:t>
            </a:r>
          </a:p>
        </p:txBody>
      </p:sp>
      <p:grpSp>
        <p:nvGrpSpPr>
          <p:cNvPr id="129091" name="Group 67"/>
          <p:cNvGrpSpPr>
            <a:grpSpLocks/>
          </p:cNvGrpSpPr>
          <p:nvPr/>
        </p:nvGrpSpPr>
        <p:grpSpPr bwMode="auto">
          <a:xfrm>
            <a:off x="5724525" y="1341438"/>
            <a:ext cx="2052638" cy="292100"/>
            <a:chOff x="3606" y="845"/>
            <a:chExt cx="1293" cy="184"/>
          </a:xfrm>
        </p:grpSpPr>
        <p:sp>
          <p:nvSpPr>
            <p:cNvPr id="22591" name="Text Box 58"/>
            <p:cNvSpPr txBox="1">
              <a:spLocks noChangeArrowheads="1"/>
            </p:cNvSpPr>
            <p:nvPr/>
          </p:nvSpPr>
          <p:spPr bwMode="auto">
            <a:xfrm>
              <a:off x="3606" y="845"/>
              <a:ext cx="40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4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6</a:t>
              </a:r>
            </a:p>
          </p:txBody>
        </p:sp>
        <p:sp>
          <p:nvSpPr>
            <p:cNvPr id="22592" name="Text Box 63"/>
            <p:cNvSpPr txBox="1">
              <a:spLocks noChangeArrowheads="1"/>
            </p:cNvSpPr>
            <p:nvPr/>
          </p:nvSpPr>
          <p:spPr bwMode="auto">
            <a:xfrm>
              <a:off x="4014" y="845"/>
              <a:ext cx="40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4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22593" name="Text Box 63"/>
            <p:cNvSpPr txBox="1">
              <a:spLocks noChangeArrowheads="1"/>
            </p:cNvSpPr>
            <p:nvPr/>
          </p:nvSpPr>
          <p:spPr bwMode="auto">
            <a:xfrm>
              <a:off x="4490" y="852"/>
              <a:ext cx="40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4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>
                  <a:solidFill>
                    <a:srgbClr val="00B050"/>
                  </a:solidFill>
                </a:rPr>
                <a:t>1</a:t>
              </a:r>
            </a:p>
          </p:txBody>
        </p:sp>
      </p:grpSp>
      <p:grpSp>
        <p:nvGrpSpPr>
          <p:cNvPr id="129092" name="Group 68"/>
          <p:cNvGrpSpPr>
            <a:grpSpLocks/>
          </p:cNvGrpSpPr>
          <p:nvPr/>
        </p:nvGrpSpPr>
        <p:grpSpPr bwMode="auto">
          <a:xfrm>
            <a:off x="5724525" y="1700213"/>
            <a:ext cx="2074863" cy="280987"/>
            <a:chOff x="3606" y="1071"/>
            <a:chExt cx="1307" cy="177"/>
          </a:xfrm>
        </p:grpSpPr>
        <p:sp>
          <p:nvSpPr>
            <p:cNvPr id="22588" name="Text Box 60"/>
            <p:cNvSpPr txBox="1">
              <a:spLocks noChangeArrowheads="1"/>
            </p:cNvSpPr>
            <p:nvPr/>
          </p:nvSpPr>
          <p:spPr bwMode="auto">
            <a:xfrm>
              <a:off x="3606" y="1071"/>
              <a:ext cx="40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4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  <p:sp>
          <p:nvSpPr>
            <p:cNvPr id="22589" name="Text Box 64"/>
            <p:cNvSpPr txBox="1">
              <a:spLocks noChangeArrowheads="1"/>
            </p:cNvSpPr>
            <p:nvPr/>
          </p:nvSpPr>
          <p:spPr bwMode="auto">
            <a:xfrm>
              <a:off x="4014" y="1071"/>
              <a:ext cx="40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4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22590" name="Text Box 64"/>
            <p:cNvSpPr txBox="1">
              <a:spLocks noChangeArrowheads="1"/>
            </p:cNvSpPr>
            <p:nvPr/>
          </p:nvSpPr>
          <p:spPr bwMode="auto">
            <a:xfrm>
              <a:off x="4504" y="1071"/>
              <a:ext cx="40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4400" bIns="21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>
                  <a:solidFill>
                    <a:srgbClr val="FF0000"/>
                  </a:solidFill>
                </a:rPr>
                <a:t>-4&lt;0</a:t>
              </a:r>
            </a:p>
          </p:txBody>
        </p:sp>
      </p:grpSp>
      <p:sp>
        <p:nvSpPr>
          <p:cNvPr id="129089" name="Rectangle 65"/>
          <p:cNvSpPr>
            <a:spLocks noChangeArrowheads="1"/>
          </p:cNvSpPr>
          <p:nvPr/>
        </p:nvSpPr>
        <p:spPr bwMode="auto">
          <a:xfrm>
            <a:off x="468313" y="4076700"/>
            <a:ext cx="82296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800" b="1" dirty="0"/>
              <a:t>Ergebnis:</a:t>
            </a:r>
          </a:p>
          <a:p>
            <a:pPr eaLnBrk="1" hangingPunct="1">
              <a:buFont typeface="Wingdings" pitchFamily="2" charset="2"/>
              <a:buNone/>
            </a:pPr>
            <a:endParaRPr lang="de-AT" altLang="de-DE" sz="1000" b="1" dirty="0"/>
          </a:p>
          <a:p>
            <a:pPr lvl="1" eaLnBrk="1" hangingPunct="1"/>
            <a:r>
              <a:rPr lang="de-AT" altLang="de-DE" sz="1600" dirty="0"/>
              <a:t>Das Verfahren endet mit I</a:t>
            </a:r>
            <a:r>
              <a:rPr lang="de-AT" altLang="de-DE" sz="1600" baseline="-25000" dirty="0"/>
              <a:t>1</a:t>
            </a:r>
            <a:r>
              <a:rPr lang="de-AT" altLang="de-DE" sz="1600" dirty="0"/>
              <a:t> = {</a:t>
            </a:r>
            <a:r>
              <a:rPr lang="de-AT" altLang="de-DE" sz="1600" dirty="0">
                <a:solidFill>
                  <a:srgbClr val="00B050"/>
                </a:solidFill>
              </a:rPr>
              <a:t>1</a:t>
            </a:r>
            <a:r>
              <a:rPr lang="de-AT" altLang="de-DE" sz="1600" dirty="0"/>
              <a:t>,2,5}, I</a:t>
            </a:r>
            <a:r>
              <a:rPr lang="de-AT" altLang="de-DE" sz="1600" baseline="-25000" dirty="0"/>
              <a:t>o</a:t>
            </a:r>
            <a:r>
              <a:rPr lang="de-AT" altLang="de-DE" sz="1600" dirty="0"/>
              <a:t> = {</a:t>
            </a:r>
            <a:r>
              <a:rPr lang="de-AT" altLang="de-DE" sz="1600" dirty="0">
                <a:solidFill>
                  <a:srgbClr val="FF0000"/>
                </a:solidFill>
              </a:rPr>
              <a:t>3</a:t>
            </a:r>
            <a:r>
              <a:rPr lang="de-AT" altLang="de-DE" sz="1600" dirty="0"/>
              <a:t>,4} und </a:t>
            </a:r>
            <a:r>
              <a:rPr lang="de-AT" altLang="de-DE" sz="1600" b="1" dirty="0">
                <a:solidFill>
                  <a:srgbClr val="00B050"/>
                </a:solidFill>
              </a:rPr>
              <a:t>Z = 32 – 1 = 31 </a:t>
            </a:r>
            <a:r>
              <a:rPr lang="de-AT" altLang="de-DE" sz="1600" dirty="0"/>
              <a:t>bzw. I</a:t>
            </a:r>
            <a:r>
              <a:rPr lang="de-AT" altLang="de-DE" sz="1600" baseline="-25000" dirty="0"/>
              <a:t>o</a:t>
            </a:r>
            <a:r>
              <a:rPr lang="de-AT" altLang="de-DE" sz="1600" baseline="30000" dirty="0"/>
              <a:t>vl</a:t>
            </a:r>
            <a:r>
              <a:rPr lang="de-AT" altLang="de-DE" sz="1600" dirty="0"/>
              <a:t> = { }. </a:t>
            </a:r>
          </a:p>
          <a:p>
            <a:pPr lvl="1" eaLnBrk="1" hangingPunct="1"/>
            <a:r>
              <a:rPr lang="de-AT" altLang="de-DE" sz="1600" dirty="0"/>
              <a:t>Standorte 1, 2 und 5 sind zu realisieren</a:t>
            </a:r>
          </a:p>
          <a:p>
            <a:pPr lvl="1" eaLnBrk="1" hangingPunct="1"/>
            <a:r>
              <a:rPr lang="de-AT" altLang="de-DE" sz="1600" dirty="0"/>
              <a:t>Kunden {1,2,7} werden von Lager 1, {3,5} von Lager 2 und {4,6} von Lager 5 aus beliefert. Die Gesamtkosten </a:t>
            </a:r>
            <a:r>
              <a:rPr lang="de-AT" altLang="de-DE" sz="1600" b="1" dirty="0"/>
              <a:t>Z = 31</a:t>
            </a:r>
            <a:r>
              <a:rPr lang="de-AT" altLang="de-DE" sz="1600" dirty="0"/>
              <a:t>.</a:t>
            </a:r>
            <a:endParaRPr lang="de-AT" altLang="de-DE" dirty="0"/>
          </a:p>
        </p:txBody>
      </p:sp>
      <p:sp>
        <p:nvSpPr>
          <p:cNvPr id="21" name="Text Box 173"/>
          <p:cNvSpPr txBox="1">
            <a:spLocks noChangeArrowheads="1"/>
          </p:cNvSpPr>
          <p:nvPr/>
        </p:nvSpPr>
        <p:spPr bwMode="auto">
          <a:xfrm>
            <a:off x="7021513" y="965200"/>
            <a:ext cx="8636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0400" bIns="216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l-GR" altLang="de-DE" sz="1600" dirty="0">
                <a:cs typeface="Arial" charset="0"/>
              </a:rPr>
              <a:t>ω</a:t>
            </a:r>
            <a:r>
              <a:rPr lang="de-AT" altLang="de-DE" sz="1600" baseline="-25000" dirty="0">
                <a:cs typeface="Arial" charset="0"/>
              </a:rPr>
              <a:t>i </a:t>
            </a:r>
            <a:r>
              <a:rPr lang="de-AT" altLang="de-DE" sz="1600" dirty="0">
                <a:cs typeface="Arial" charset="0"/>
              </a:rPr>
              <a:t>- </a:t>
            </a:r>
            <a:r>
              <a:rPr lang="de-AT" altLang="de-DE" sz="1600" dirty="0"/>
              <a:t>f</a:t>
            </a:r>
            <a:r>
              <a:rPr lang="de-AT" altLang="de-DE" sz="1600" baseline="-25000" dirty="0"/>
              <a:t>i</a:t>
            </a:r>
            <a:endParaRPr lang="de-AT" altLang="de-DE" sz="1600" dirty="0"/>
          </a:p>
          <a:p>
            <a:pPr algn="ctr" eaLnBrk="1" hangingPunct="1">
              <a:buFont typeface="Wingdings" pitchFamily="2" charset="2"/>
              <a:buNone/>
            </a:pPr>
            <a:endParaRPr lang="de-AT" altLang="de-DE" sz="1600" baseline="-250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9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9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  <p:bldP spid="129074" grpId="0"/>
      <p:bldP spid="129075" grpId="0"/>
      <p:bldP spid="129083" grpId="0"/>
      <p:bldP spid="129089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2355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27F0798C-051C-4E56-A35A-14D0E91F6AEF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23556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de-DE" sz="2800" dirty="0" smtClean="0"/>
              <a:t>3.1.2.2 Eröffnungsverfahren DROP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1363"/>
            <a:ext cx="8218488" cy="946150"/>
          </a:xfrm>
        </p:spPr>
        <p:txBody>
          <a:bodyPr/>
          <a:lstStyle/>
          <a:p>
            <a:pPr eaLnBrk="1" hangingPunct="1"/>
            <a:r>
              <a:rPr lang="de-AT" altLang="de-DE" sz="1600" dirty="0" smtClean="0"/>
              <a:t>Die Menge I</a:t>
            </a:r>
            <a:r>
              <a:rPr lang="de-AT" altLang="de-DE" sz="1600" baseline="-25000" dirty="0" smtClean="0"/>
              <a:t>o</a:t>
            </a:r>
            <a:r>
              <a:rPr lang="de-AT" altLang="de-DE" sz="1600" baseline="30000" dirty="0" smtClean="0"/>
              <a:t>vl</a:t>
            </a:r>
            <a:r>
              <a:rPr lang="de-AT" altLang="de-DE" sz="1600" dirty="0" smtClean="0"/>
              <a:t> wird durch I</a:t>
            </a:r>
            <a:r>
              <a:rPr lang="de-AT" altLang="de-DE" sz="1600" baseline="-25000" dirty="0" smtClean="0"/>
              <a:t>1</a:t>
            </a:r>
            <a:r>
              <a:rPr lang="de-AT" altLang="de-DE" sz="1600" baseline="30000" dirty="0" smtClean="0"/>
              <a:t>vl</a:t>
            </a:r>
            <a:r>
              <a:rPr lang="de-AT" altLang="de-DE" sz="1600" dirty="0" smtClean="0"/>
              <a:t> ersetzt.</a:t>
            </a:r>
          </a:p>
          <a:p>
            <a:pPr lvl="1" eaLnBrk="1" hangingPunct="1"/>
            <a:r>
              <a:rPr lang="de-AT" altLang="de-DE" sz="1400" dirty="0" smtClean="0"/>
              <a:t>I</a:t>
            </a:r>
            <a:r>
              <a:rPr lang="de-AT" altLang="de-DE" sz="1400" baseline="-25000" dirty="0" smtClean="0"/>
              <a:t>1</a:t>
            </a:r>
            <a:r>
              <a:rPr lang="de-AT" altLang="de-DE" sz="1400" baseline="30000" dirty="0" smtClean="0"/>
              <a:t>vl</a:t>
            </a:r>
            <a:r>
              <a:rPr lang="de-AT" altLang="de-DE" sz="1400" dirty="0" smtClean="0"/>
              <a:t>    	</a:t>
            </a:r>
            <a:r>
              <a:rPr lang="de-AT" altLang="de-DE" sz="1600" dirty="0" smtClean="0"/>
              <a:t>Menge der </a:t>
            </a:r>
            <a:r>
              <a:rPr lang="de-AT" altLang="de-DE" sz="1600" b="1" dirty="0" smtClean="0"/>
              <a:t>vorläufig einbezogenen</a:t>
            </a:r>
            <a:r>
              <a:rPr lang="de-AT" altLang="de-DE" sz="1600" dirty="0" smtClean="0"/>
              <a:t> Standorte (die y</a:t>
            </a:r>
            <a:r>
              <a:rPr lang="de-AT" altLang="de-DE" sz="1600" baseline="-25000" dirty="0" smtClean="0"/>
              <a:t>i</a:t>
            </a:r>
            <a:r>
              <a:rPr lang="de-AT" altLang="de-DE" sz="1600" dirty="0" smtClean="0"/>
              <a:t> sind vorläufig 		zu 1 fixiert)</a:t>
            </a:r>
            <a:endParaRPr lang="de-AT" altLang="de-DE" sz="1400" dirty="0" smtClean="0"/>
          </a:p>
          <a:p>
            <a:pPr eaLnBrk="1" hangingPunct="1"/>
            <a:endParaRPr lang="de-AT" altLang="de-DE" sz="1600" dirty="0" smtClean="0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468313" y="2781300"/>
            <a:ext cx="821848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Der Drop-Algorithmus verläuft umgekehrt als ADD, d.h. zunächst sind alle potentiellen Standorte </a:t>
            </a:r>
            <a:r>
              <a:rPr lang="de-AT" altLang="de-DE" sz="1600" i="1" dirty="0"/>
              <a:t>vorläufig einbezogen</a:t>
            </a:r>
            <a:r>
              <a:rPr lang="de-AT" altLang="de-DE" sz="16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de-AT" altLang="de-DE" sz="1600" dirty="0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468313" y="3644900"/>
            <a:ext cx="82184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Initialisierung: I</a:t>
            </a:r>
            <a:r>
              <a:rPr lang="de-AT" altLang="de-DE" sz="1600" baseline="-25000" dirty="0"/>
              <a:t>1</a:t>
            </a:r>
            <a:r>
              <a:rPr lang="de-AT" altLang="de-DE" sz="1600" baseline="30000" dirty="0"/>
              <a:t>vl </a:t>
            </a:r>
            <a:r>
              <a:rPr lang="de-AT" altLang="de-DE" sz="1600" dirty="0"/>
              <a:t>= I, I</a:t>
            </a:r>
            <a:r>
              <a:rPr lang="de-AT" altLang="de-DE" sz="1600" baseline="-25000" dirty="0"/>
              <a:t>0</a:t>
            </a:r>
            <a:r>
              <a:rPr lang="de-AT" altLang="de-DE" sz="1600" baseline="30000" dirty="0"/>
              <a:t> </a:t>
            </a:r>
            <a:r>
              <a:rPr lang="de-AT" altLang="de-DE" sz="1600" dirty="0"/>
              <a:t>= I</a:t>
            </a:r>
            <a:r>
              <a:rPr lang="de-AT" altLang="de-DE" sz="1600" baseline="-25000" dirty="0"/>
              <a:t>1</a:t>
            </a:r>
            <a:r>
              <a:rPr lang="de-AT" altLang="de-DE" sz="1600" baseline="30000" dirty="0"/>
              <a:t> </a:t>
            </a:r>
            <a:r>
              <a:rPr lang="de-AT" altLang="de-DE" sz="1600" dirty="0"/>
              <a:t>= { }</a:t>
            </a:r>
          </a:p>
          <a:p>
            <a:pPr eaLnBrk="1" hangingPunct="1">
              <a:buFont typeface="Wingdings" pitchFamily="2" charset="2"/>
              <a:buNone/>
            </a:pPr>
            <a:endParaRPr lang="de-AT" altLang="de-DE" sz="1600" dirty="0"/>
          </a:p>
          <a:p>
            <a:pPr eaLnBrk="1" hangingPunct="1"/>
            <a:endParaRPr lang="de-AT" altLang="de-DE" sz="1600" dirty="0"/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468313" y="4365625"/>
            <a:ext cx="821848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Iteration</a:t>
            </a:r>
          </a:p>
          <a:p>
            <a:pPr lvl="1" eaLnBrk="1" hangingPunct="1"/>
            <a:r>
              <a:rPr lang="de-AT" altLang="de-DE" sz="1600" dirty="0"/>
              <a:t>In jeder Iteration wird genau derjenige potentielle Standort aus </a:t>
            </a:r>
            <a:r>
              <a:rPr lang="de-AT" altLang="de-DE" sz="1400" dirty="0"/>
              <a:t>I</a:t>
            </a:r>
            <a:r>
              <a:rPr lang="de-AT" altLang="de-DE" sz="1400" baseline="-25000" dirty="0"/>
              <a:t>1</a:t>
            </a:r>
            <a:r>
              <a:rPr lang="de-AT" altLang="de-DE" sz="1400" baseline="30000" dirty="0"/>
              <a:t>vl</a:t>
            </a:r>
            <a:r>
              <a:rPr lang="de-AT" altLang="de-DE" sz="1600" dirty="0"/>
              <a:t> endgültig verboten, durch dessen Verbot die Gesamtkosten am meisten gesenkt werden können. </a:t>
            </a:r>
          </a:p>
          <a:p>
            <a:pPr lvl="1" eaLnBrk="1" hangingPunct="1"/>
            <a:r>
              <a:rPr lang="de-AT" altLang="de-DE" sz="1600" dirty="0"/>
              <a:t>Würde sich durch das Verbieten eines Standortes aus </a:t>
            </a:r>
            <a:r>
              <a:rPr lang="de-AT" altLang="de-DE" sz="1400" dirty="0"/>
              <a:t>I</a:t>
            </a:r>
            <a:r>
              <a:rPr lang="de-AT" altLang="de-DE" sz="1400" baseline="-25000" dirty="0"/>
              <a:t>1</a:t>
            </a:r>
            <a:r>
              <a:rPr lang="de-AT" altLang="de-DE" sz="1400" baseline="30000" dirty="0"/>
              <a:t>vl</a:t>
            </a:r>
            <a:r>
              <a:rPr lang="de-AT" altLang="de-DE" sz="1600" dirty="0"/>
              <a:t> die Gesamtkosten erhöhen, so kann er endgültig einbezogen werden.</a:t>
            </a:r>
            <a:endParaRPr lang="de-AT" altLang="de-DE" sz="1400" dirty="0"/>
          </a:p>
          <a:p>
            <a:pPr eaLnBrk="1" hangingPunct="1"/>
            <a:endParaRPr lang="de-AT" altLang="de-DE" sz="1600" dirty="0"/>
          </a:p>
          <a:p>
            <a:pPr eaLnBrk="1" hangingPunct="1"/>
            <a:endParaRPr lang="de-AT" alt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  <p:bldP spid="130052" grpId="0"/>
      <p:bldP spid="130053" grpId="0"/>
      <p:bldP spid="1300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ußzeilenplatzhalt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24579" name="Foliennummernplatzhalt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0F9B358D-5CCA-4ECA-BB30-454AC0EB4003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24580" name="Datumsplatzhalter 7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76250"/>
            <a:ext cx="8507412" cy="1150938"/>
          </a:xfrm>
        </p:spPr>
        <p:txBody>
          <a:bodyPr/>
          <a:lstStyle/>
          <a:p>
            <a:pPr eaLnBrk="1" hangingPunct="1"/>
            <a:r>
              <a:rPr lang="de-AT" altLang="de-DE" sz="1600" dirty="0" smtClean="0"/>
              <a:t>Erweiterung der Transportkostenmatrix C:</a:t>
            </a:r>
          </a:p>
          <a:p>
            <a:pPr lvl="1" eaLnBrk="1" hangingPunct="1"/>
            <a:r>
              <a:rPr lang="de-AT" altLang="de-DE" sz="1600" dirty="0" smtClean="0"/>
              <a:t>In Zeile m+1 (Zeile m+2) wird für jede Spalte j = 1, …, n von C das kleinste Kostenelement c</a:t>
            </a:r>
            <a:r>
              <a:rPr lang="de-AT" altLang="de-DE" sz="1600" baseline="-25000" dirty="0" smtClean="0"/>
              <a:t>h1j</a:t>
            </a:r>
            <a:r>
              <a:rPr lang="de-AT" altLang="de-DE" sz="1600" dirty="0" smtClean="0"/>
              <a:t> (bzw. das zweitkleinste c</a:t>
            </a:r>
            <a:r>
              <a:rPr lang="de-AT" altLang="de-DE" sz="1600" baseline="-25000" dirty="0" smtClean="0"/>
              <a:t>h2j</a:t>
            </a:r>
            <a:r>
              <a:rPr lang="de-AT" altLang="de-DE" sz="1600" dirty="0" smtClean="0"/>
              <a:t>) notiert. Dabei sind nur nicht endgültig verbotene Standorte zu berücksichtigen </a:t>
            </a:r>
            <a:r>
              <a:rPr lang="de-AT" altLang="de-DE" sz="1600" dirty="0" smtClean="0">
                <a:cs typeface="Arial" charset="0"/>
              </a:rPr>
              <a:t>→</a:t>
            </a:r>
          </a:p>
        </p:txBody>
      </p:sp>
      <p:graphicFrame>
        <p:nvGraphicFramePr>
          <p:cNvPr id="2458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84888" y="1268413"/>
          <a:ext cx="503237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" name="Formel" r:id="rId4" imgW="342603" imgH="177646" progId="Equation.3">
                  <p:embed/>
                </p:oleObj>
              </mc:Choice>
              <mc:Fallback>
                <p:oleObj name="Formel" r:id="rId4" imgW="342603" imgH="1776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268413"/>
                        <a:ext cx="503237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424" name="Group 352"/>
          <p:cNvGraphicFramePr>
            <a:graphicFrameLocks noGrp="1"/>
          </p:cNvGraphicFramePr>
          <p:nvPr>
            <p:ph sz="quarter" idx="3"/>
          </p:nvPr>
        </p:nvGraphicFramePr>
        <p:xfrm>
          <a:off x="1476375" y="2708275"/>
          <a:ext cx="4319591" cy="2211389"/>
        </p:xfrm>
        <a:graphic>
          <a:graphicData uri="http://schemas.openxmlformats.org/drawingml/2006/table">
            <a:tbl>
              <a:tblPr/>
              <a:tblGrid>
                <a:gridCol w="430196"/>
                <a:gridCol w="433370"/>
                <a:gridCol w="430196"/>
                <a:gridCol w="433370"/>
                <a:gridCol w="434958"/>
                <a:gridCol w="430196"/>
                <a:gridCol w="433370"/>
                <a:gridCol w="430196"/>
                <a:gridCol w="433370"/>
                <a:gridCol w="430369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91436" marR="91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6" marR="9143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δ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l-GR" altLang="de-DE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6" marR="91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6" marR="9143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6" marR="91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6" marR="9143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6" marR="91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1436" marR="9143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6" marR="91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6" marR="9143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6" marR="91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6" marR="9143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1435" name="Group 363"/>
          <p:cNvGraphicFramePr>
            <a:graphicFrameLocks noGrp="1"/>
          </p:cNvGraphicFramePr>
          <p:nvPr/>
        </p:nvGraphicFramePr>
        <p:xfrm>
          <a:off x="900113" y="4940300"/>
          <a:ext cx="4032250" cy="1341440"/>
        </p:xfrm>
        <a:graphic>
          <a:graphicData uri="http://schemas.openxmlformats.org/drawingml/2006/table">
            <a:tbl>
              <a:tblPr/>
              <a:tblGrid>
                <a:gridCol w="574675"/>
                <a:gridCol w="431800"/>
                <a:gridCol w="431800"/>
                <a:gridCol w="433387"/>
                <a:gridCol w="431800"/>
                <a:gridCol w="441325"/>
                <a:gridCol w="425450"/>
                <a:gridCol w="430213"/>
                <a:gridCol w="431800"/>
              </a:tblGrid>
              <a:tr h="335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h1j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31" marB="4573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h2j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31" marB="4573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de-AT" altLang="de-DE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31" marB="4573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de-AT" altLang="de-DE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31" marB="4573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1363" name="Group 291"/>
          <p:cNvGrpSpPr>
            <a:grpSpLocks/>
          </p:cNvGrpSpPr>
          <p:nvPr/>
        </p:nvGrpSpPr>
        <p:grpSpPr bwMode="auto">
          <a:xfrm>
            <a:off x="7019925" y="3092450"/>
            <a:ext cx="1368425" cy="696913"/>
            <a:chOff x="3742" y="1979"/>
            <a:chExt cx="862" cy="439"/>
          </a:xfrm>
        </p:grpSpPr>
        <p:sp>
          <p:nvSpPr>
            <p:cNvPr id="24773" name="Text Box 228"/>
            <p:cNvSpPr txBox="1">
              <a:spLocks noChangeArrowheads="1"/>
            </p:cNvSpPr>
            <p:nvPr/>
          </p:nvSpPr>
          <p:spPr bwMode="auto">
            <a:xfrm>
              <a:off x="3742" y="1979"/>
              <a:ext cx="5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>
                  <a:solidFill>
                    <a:srgbClr val="00B050"/>
                  </a:solidFill>
                </a:rPr>
                <a:t>Baue 1</a:t>
              </a:r>
            </a:p>
          </p:txBody>
        </p:sp>
        <p:sp>
          <p:nvSpPr>
            <p:cNvPr id="24774" name="Text Box 229"/>
            <p:cNvSpPr txBox="1">
              <a:spLocks noChangeArrowheads="1"/>
            </p:cNvSpPr>
            <p:nvPr/>
          </p:nvSpPr>
          <p:spPr bwMode="auto">
            <a:xfrm>
              <a:off x="3742" y="2205"/>
              <a:ext cx="86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>
                  <a:solidFill>
                    <a:srgbClr val="FF0000"/>
                  </a:solidFill>
                </a:rPr>
                <a:t>Verbiete 2</a:t>
              </a:r>
            </a:p>
          </p:txBody>
        </p:sp>
      </p:grpSp>
      <p:sp>
        <p:nvSpPr>
          <p:cNvPr id="131302" name="Rectangle 230"/>
          <p:cNvSpPr>
            <a:spLocks noChangeArrowheads="1"/>
          </p:cNvSpPr>
          <p:nvPr/>
        </p:nvSpPr>
        <p:spPr bwMode="auto">
          <a:xfrm>
            <a:off x="468313" y="2349500"/>
            <a:ext cx="850741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>
                <a:cs typeface="Arial" charset="0"/>
              </a:rPr>
              <a:t>Obiges Beispiel: Initialisierung und Iteration 1: I</a:t>
            </a:r>
            <a:r>
              <a:rPr lang="de-AT" altLang="de-DE" sz="1600" baseline="-25000" dirty="0"/>
              <a:t>1</a:t>
            </a:r>
            <a:r>
              <a:rPr lang="de-AT" altLang="de-DE" sz="1600" baseline="30000" dirty="0"/>
              <a:t>vl</a:t>
            </a:r>
            <a:r>
              <a:rPr lang="de-AT" altLang="de-DE" sz="1600" dirty="0">
                <a:cs typeface="Arial" charset="0"/>
              </a:rPr>
              <a:t> ={1,2,3,4,5}, </a:t>
            </a:r>
            <a:r>
              <a:rPr lang="de-AT" altLang="de-DE" sz="1600" b="1" dirty="0">
                <a:solidFill>
                  <a:srgbClr val="FF0000"/>
                </a:solidFill>
                <a:cs typeface="Arial" charset="0"/>
              </a:rPr>
              <a:t>K = 41</a:t>
            </a:r>
            <a:r>
              <a:rPr lang="de-AT" altLang="de-DE" sz="1600" dirty="0">
                <a:cs typeface="Arial" charset="0"/>
              </a:rPr>
              <a:t>; siehe Folie 11</a:t>
            </a:r>
          </a:p>
        </p:txBody>
      </p:sp>
      <p:sp>
        <p:nvSpPr>
          <p:cNvPr id="131304" name="Rectangle 232"/>
          <p:cNvSpPr>
            <a:spLocks noChangeArrowheads="1"/>
          </p:cNvSpPr>
          <p:nvPr/>
        </p:nvSpPr>
        <p:spPr bwMode="auto">
          <a:xfrm>
            <a:off x="468313" y="1557338"/>
            <a:ext cx="850741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>
                <a:cs typeface="Arial" charset="0"/>
              </a:rPr>
              <a:t>In Zeile m+3 (Zeile m+4) wird die Zeilennummer h</a:t>
            </a:r>
            <a:r>
              <a:rPr lang="de-AT" altLang="de-DE" sz="1600" baseline="-25000" dirty="0">
                <a:cs typeface="Arial" charset="0"/>
              </a:rPr>
              <a:t>1</a:t>
            </a:r>
            <a:r>
              <a:rPr lang="de-AT" altLang="de-DE" sz="1600" dirty="0">
                <a:cs typeface="Arial" charset="0"/>
              </a:rPr>
              <a:t> (bzw. h</a:t>
            </a:r>
            <a:r>
              <a:rPr lang="de-AT" altLang="de-DE" sz="1600" baseline="-25000" dirty="0">
                <a:cs typeface="Arial" charset="0"/>
              </a:rPr>
              <a:t>2</a:t>
            </a:r>
            <a:r>
              <a:rPr lang="de-AT" altLang="de-DE" sz="1600" dirty="0">
                <a:cs typeface="Arial" charset="0"/>
              </a:rPr>
              <a:t>) gespeichert, in der das kleinste (bzw. zweitkleinste) Kostenelement steht. Wird Standort h</a:t>
            </a:r>
            <a:r>
              <a:rPr lang="de-AT" altLang="de-DE" sz="1600" baseline="-25000" dirty="0">
                <a:cs typeface="Arial" charset="0"/>
              </a:rPr>
              <a:t>1</a:t>
            </a:r>
            <a:r>
              <a:rPr lang="de-AT" altLang="de-DE" sz="1600" dirty="0">
                <a:cs typeface="Arial" charset="0"/>
              </a:rPr>
              <a:t> (aus I</a:t>
            </a:r>
            <a:r>
              <a:rPr lang="de-AT" altLang="de-DE" sz="1600" baseline="-25000" dirty="0"/>
              <a:t>1</a:t>
            </a:r>
            <a:r>
              <a:rPr lang="de-AT" altLang="de-DE" sz="1600" baseline="30000" dirty="0"/>
              <a:t>vl</a:t>
            </a:r>
            <a:r>
              <a:rPr lang="de-AT" altLang="de-DE" sz="1600" dirty="0">
                <a:cs typeface="Arial" charset="0"/>
              </a:rPr>
              <a:t>) verboten, steigen die Transportkosten für den Kunden j um </a:t>
            </a:r>
            <a:r>
              <a:rPr lang="de-AT" altLang="de-DE" sz="1600" dirty="0"/>
              <a:t>c</a:t>
            </a:r>
            <a:r>
              <a:rPr lang="de-AT" altLang="de-DE" sz="1600" baseline="-25000" dirty="0"/>
              <a:t>h2j </a:t>
            </a:r>
            <a:r>
              <a:rPr lang="de-AT" altLang="de-DE" sz="1600" dirty="0">
                <a:cs typeface="Arial" charset="0"/>
              </a:rPr>
              <a:t>- </a:t>
            </a:r>
            <a:r>
              <a:rPr lang="de-AT" altLang="de-DE" sz="1600" dirty="0"/>
              <a:t>c</a:t>
            </a:r>
            <a:r>
              <a:rPr lang="de-AT" altLang="de-DE" sz="1600" baseline="-25000" dirty="0"/>
              <a:t>h1j</a:t>
            </a:r>
            <a:endParaRPr lang="de-AT" altLang="de-DE" sz="1600" dirty="0">
              <a:cs typeface="Arial" charset="0"/>
            </a:endParaRPr>
          </a:p>
        </p:txBody>
      </p:sp>
      <p:grpSp>
        <p:nvGrpSpPr>
          <p:cNvPr id="131392" name="Group 320"/>
          <p:cNvGrpSpPr>
            <a:grpSpLocks/>
          </p:cNvGrpSpPr>
          <p:nvPr/>
        </p:nvGrpSpPr>
        <p:grpSpPr bwMode="auto">
          <a:xfrm>
            <a:off x="4932363" y="3141663"/>
            <a:ext cx="431800" cy="1766887"/>
            <a:chOff x="3107" y="1979"/>
            <a:chExt cx="272" cy="1113"/>
          </a:xfrm>
        </p:grpSpPr>
        <p:sp>
          <p:nvSpPr>
            <p:cNvPr id="24768" name="Text Box 233"/>
            <p:cNvSpPr txBox="1">
              <a:spLocks noChangeArrowheads="1"/>
            </p:cNvSpPr>
            <p:nvPr/>
          </p:nvSpPr>
          <p:spPr bwMode="auto">
            <a:xfrm>
              <a:off x="3107" y="1979"/>
              <a:ext cx="272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0800" bIns="10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24769" name="Text Box 235"/>
            <p:cNvSpPr txBox="1">
              <a:spLocks noChangeArrowheads="1"/>
            </p:cNvSpPr>
            <p:nvPr/>
          </p:nvSpPr>
          <p:spPr bwMode="auto">
            <a:xfrm>
              <a:off x="3107" y="2206"/>
              <a:ext cx="2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8000" bIns="252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  <p:sp>
          <p:nvSpPr>
            <p:cNvPr id="24770" name="Text Box 237"/>
            <p:cNvSpPr txBox="1">
              <a:spLocks noChangeArrowheads="1"/>
            </p:cNvSpPr>
            <p:nvPr/>
          </p:nvSpPr>
          <p:spPr bwMode="auto">
            <a:xfrm>
              <a:off x="3107" y="2387"/>
              <a:ext cx="272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864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0</a:t>
              </a:r>
            </a:p>
          </p:txBody>
        </p:sp>
        <p:sp>
          <p:nvSpPr>
            <p:cNvPr id="24771" name="Text Box 239"/>
            <p:cNvSpPr txBox="1">
              <a:spLocks noChangeArrowheads="1"/>
            </p:cNvSpPr>
            <p:nvPr/>
          </p:nvSpPr>
          <p:spPr bwMode="auto">
            <a:xfrm>
              <a:off x="3107" y="2614"/>
              <a:ext cx="272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82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  <p:sp>
          <p:nvSpPr>
            <p:cNvPr id="24772" name="Text Box 241"/>
            <p:cNvSpPr txBox="1">
              <a:spLocks noChangeArrowheads="1"/>
            </p:cNvSpPr>
            <p:nvPr/>
          </p:nvSpPr>
          <p:spPr bwMode="auto">
            <a:xfrm>
              <a:off x="3107" y="2840"/>
              <a:ext cx="2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0000" bIns="64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</p:grpSp>
      <p:grpSp>
        <p:nvGrpSpPr>
          <p:cNvPr id="131367" name="Group 295"/>
          <p:cNvGrpSpPr>
            <a:grpSpLocks/>
          </p:cNvGrpSpPr>
          <p:nvPr/>
        </p:nvGrpSpPr>
        <p:grpSpPr bwMode="auto">
          <a:xfrm>
            <a:off x="2339975" y="4941888"/>
            <a:ext cx="431800" cy="995362"/>
            <a:chOff x="1474" y="3113"/>
            <a:chExt cx="272" cy="627"/>
          </a:xfrm>
        </p:grpSpPr>
        <p:sp>
          <p:nvSpPr>
            <p:cNvPr id="24766" name="Text Box 244"/>
            <p:cNvSpPr txBox="1">
              <a:spLocks noChangeArrowheads="1"/>
            </p:cNvSpPr>
            <p:nvPr/>
          </p:nvSpPr>
          <p:spPr bwMode="auto">
            <a:xfrm>
              <a:off x="1474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  <p:sp>
          <p:nvSpPr>
            <p:cNvPr id="24767" name="Text Box 258"/>
            <p:cNvSpPr txBox="1">
              <a:spLocks noChangeArrowheads="1"/>
            </p:cNvSpPr>
            <p:nvPr/>
          </p:nvSpPr>
          <p:spPr bwMode="auto">
            <a:xfrm>
              <a:off x="1474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</p:grpSp>
      <p:grpSp>
        <p:nvGrpSpPr>
          <p:cNvPr id="131368" name="Group 296"/>
          <p:cNvGrpSpPr>
            <a:grpSpLocks/>
          </p:cNvGrpSpPr>
          <p:nvPr/>
        </p:nvGrpSpPr>
        <p:grpSpPr bwMode="auto">
          <a:xfrm>
            <a:off x="2339975" y="5300663"/>
            <a:ext cx="431800" cy="950912"/>
            <a:chOff x="1474" y="3339"/>
            <a:chExt cx="272" cy="599"/>
          </a:xfrm>
        </p:grpSpPr>
        <p:sp>
          <p:nvSpPr>
            <p:cNvPr id="24764" name="Text Box 246"/>
            <p:cNvSpPr txBox="1">
              <a:spLocks noChangeArrowheads="1"/>
            </p:cNvSpPr>
            <p:nvPr/>
          </p:nvSpPr>
          <p:spPr bwMode="auto">
            <a:xfrm>
              <a:off x="1474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  <p:sp>
          <p:nvSpPr>
            <p:cNvPr id="24765" name="Text Box 260"/>
            <p:cNvSpPr txBox="1">
              <a:spLocks noChangeArrowheads="1"/>
            </p:cNvSpPr>
            <p:nvPr/>
          </p:nvSpPr>
          <p:spPr bwMode="auto">
            <a:xfrm>
              <a:off x="1474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</p:grpSp>
      <p:grpSp>
        <p:nvGrpSpPr>
          <p:cNvPr id="131369" name="Group 297"/>
          <p:cNvGrpSpPr>
            <a:grpSpLocks/>
          </p:cNvGrpSpPr>
          <p:nvPr/>
        </p:nvGrpSpPr>
        <p:grpSpPr bwMode="auto">
          <a:xfrm>
            <a:off x="2771775" y="4941888"/>
            <a:ext cx="431800" cy="995362"/>
            <a:chOff x="1746" y="3113"/>
            <a:chExt cx="272" cy="627"/>
          </a:xfrm>
        </p:grpSpPr>
        <p:sp>
          <p:nvSpPr>
            <p:cNvPr id="24762" name="Text Box 247"/>
            <p:cNvSpPr txBox="1">
              <a:spLocks noChangeArrowheads="1"/>
            </p:cNvSpPr>
            <p:nvPr/>
          </p:nvSpPr>
          <p:spPr bwMode="auto">
            <a:xfrm>
              <a:off x="1746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0</a:t>
              </a:r>
            </a:p>
          </p:txBody>
        </p:sp>
        <p:sp>
          <p:nvSpPr>
            <p:cNvPr id="24763" name="Text Box 261"/>
            <p:cNvSpPr txBox="1">
              <a:spLocks noChangeArrowheads="1"/>
            </p:cNvSpPr>
            <p:nvPr/>
          </p:nvSpPr>
          <p:spPr bwMode="auto">
            <a:xfrm>
              <a:off x="1746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</p:grpSp>
      <p:grpSp>
        <p:nvGrpSpPr>
          <p:cNvPr id="131370" name="Group 298"/>
          <p:cNvGrpSpPr>
            <a:grpSpLocks/>
          </p:cNvGrpSpPr>
          <p:nvPr/>
        </p:nvGrpSpPr>
        <p:grpSpPr bwMode="auto">
          <a:xfrm>
            <a:off x="2771775" y="5300663"/>
            <a:ext cx="431800" cy="950912"/>
            <a:chOff x="1746" y="3339"/>
            <a:chExt cx="272" cy="599"/>
          </a:xfrm>
        </p:grpSpPr>
        <p:sp>
          <p:nvSpPr>
            <p:cNvPr id="24760" name="Text Box 249"/>
            <p:cNvSpPr txBox="1">
              <a:spLocks noChangeArrowheads="1"/>
            </p:cNvSpPr>
            <p:nvPr/>
          </p:nvSpPr>
          <p:spPr bwMode="auto">
            <a:xfrm>
              <a:off x="1746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  <p:sp>
          <p:nvSpPr>
            <p:cNvPr id="24761" name="Text Box 263"/>
            <p:cNvSpPr txBox="1">
              <a:spLocks noChangeArrowheads="1"/>
            </p:cNvSpPr>
            <p:nvPr/>
          </p:nvSpPr>
          <p:spPr bwMode="auto">
            <a:xfrm>
              <a:off x="1746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</p:grpSp>
      <p:grpSp>
        <p:nvGrpSpPr>
          <p:cNvPr id="131371" name="Group 299"/>
          <p:cNvGrpSpPr>
            <a:grpSpLocks/>
          </p:cNvGrpSpPr>
          <p:nvPr/>
        </p:nvGrpSpPr>
        <p:grpSpPr bwMode="auto">
          <a:xfrm>
            <a:off x="3203575" y="4941888"/>
            <a:ext cx="431800" cy="995362"/>
            <a:chOff x="2018" y="3113"/>
            <a:chExt cx="272" cy="627"/>
          </a:xfrm>
        </p:grpSpPr>
        <p:sp>
          <p:nvSpPr>
            <p:cNvPr id="24758" name="Text Box 248"/>
            <p:cNvSpPr txBox="1">
              <a:spLocks noChangeArrowheads="1"/>
            </p:cNvSpPr>
            <p:nvPr/>
          </p:nvSpPr>
          <p:spPr bwMode="auto">
            <a:xfrm>
              <a:off x="2018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  <p:sp>
          <p:nvSpPr>
            <p:cNvPr id="24759" name="Text Box 262"/>
            <p:cNvSpPr txBox="1">
              <a:spLocks noChangeArrowheads="1"/>
            </p:cNvSpPr>
            <p:nvPr/>
          </p:nvSpPr>
          <p:spPr bwMode="auto">
            <a:xfrm>
              <a:off x="2018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</p:grpSp>
      <p:grpSp>
        <p:nvGrpSpPr>
          <p:cNvPr id="131372" name="Group 300"/>
          <p:cNvGrpSpPr>
            <a:grpSpLocks/>
          </p:cNvGrpSpPr>
          <p:nvPr/>
        </p:nvGrpSpPr>
        <p:grpSpPr bwMode="auto">
          <a:xfrm>
            <a:off x="3203575" y="5300663"/>
            <a:ext cx="431800" cy="950912"/>
            <a:chOff x="2018" y="3339"/>
            <a:chExt cx="272" cy="599"/>
          </a:xfrm>
        </p:grpSpPr>
        <p:sp>
          <p:nvSpPr>
            <p:cNvPr id="24756" name="Text Box 250"/>
            <p:cNvSpPr txBox="1">
              <a:spLocks noChangeArrowheads="1"/>
            </p:cNvSpPr>
            <p:nvPr/>
          </p:nvSpPr>
          <p:spPr bwMode="auto">
            <a:xfrm>
              <a:off x="2018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  <p:sp>
          <p:nvSpPr>
            <p:cNvPr id="24757" name="Text Box 264"/>
            <p:cNvSpPr txBox="1">
              <a:spLocks noChangeArrowheads="1"/>
            </p:cNvSpPr>
            <p:nvPr/>
          </p:nvSpPr>
          <p:spPr bwMode="auto">
            <a:xfrm>
              <a:off x="2018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</p:grpSp>
      <p:grpSp>
        <p:nvGrpSpPr>
          <p:cNvPr id="131373" name="Group 301"/>
          <p:cNvGrpSpPr>
            <a:grpSpLocks/>
          </p:cNvGrpSpPr>
          <p:nvPr/>
        </p:nvGrpSpPr>
        <p:grpSpPr bwMode="auto">
          <a:xfrm>
            <a:off x="3635375" y="4941888"/>
            <a:ext cx="431800" cy="995362"/>
            <a:chOff x="2290" y="3113"/>
            <a:chExt cx="272" cy="627"/>
          </a:xfrm>
        </p:grpSpPr>
        <p:sp>
          <p:nvSpPr>
            <p:cNvPr id="24754" name="Text Box 251"/>
            <p:cNvSpPr txBox="1">
              <a:spLocks noChangeArrowheads="1"/>
            </p:cNvSpPr>
            <p:nvPr/>
          </p:nvSpPr>
          <p:spPr bwMode="auto">
            <a:xfrm>
              <a:off x="2290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  <p:sp>
          <p:nvSpPr>
            <p:cNvPr id="24755" name="Text Box 265"/>
            <p:cNvSpPr txBox="1">
              <a:spLocks noChangeArrowheads="1"/>
            </p:cNvSpPr>
            <p:nvPr/>
          </p:nvSpPr>
          <p:spPr bwMode="auto">
            <a:xfrm>
              <a:off x="2290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</p:grpSp>
      <p:grpSp>
        <p:nvGrpSpPr>
          <p:cNvPr id="131374" name="Group 302"/>
          <p:cNvGrpSpPr>
            <a:grpSpLocks/>
          </p:cNvGrpSpPr>
          <p:nvPr/>
        </p:nvGrpSpPr>
        <p:grpSpPr bwMode="auto">
          <a:xfrm>
            <a:off x="3635375" y="5300663"/>
            <a:ext cx="431800" cy="950912"/>
            <a:chOff x="2290" y="3339"/>
            <a:chExt cx="272" cy="599"/>
          </a:xfrm>
        </p:grpSpPr>
        <p:sp>
          <p:nvSpPr>
            <p:cNvPr id="24752" name="Text Box 253"/>
            <p:cNvSpPr txBox="1">
              <a:spLocks noChangeArrowheads="1"/>
            </p:cNvSpPr>
            <p:nvPr/>
          </p:nvSpPr>
          <p:spPr bwMode="auto">
            <a:xfrm>
              <a:off x="2290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  <p:sp>
          <p:nvSpPr>
            <p:cNvPr id="24753" name="Text Box 267"/>
            <p:cNvSpPr txBox="1">
              <a:spLocks noChangeArrowheads="1"/>
            </p:cNvSpPr>
            <p:nvPr/>
          </p:nvSpPr>
          <p:spPr bwMode="auto">
            <a:xfrm>
              <a:off x="2290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</p:grpSp>
      <p:grpSp>
        <p:nvGrpSpPr>
          <p:cNvPr id="131375" name="Group 303"/>
          <p:cNvGrpSpPr>
            <a:grpSpLocks/>
          </p:cNvGrpSpPr>
          <p:nvPr/>
        </p:nvGrpSpPr>
        <p:grpSpPr bwMode="auto">
          <a:xfrm>
            <a:off x="4067175" y="4941888"/>
            <a:ext cx="431800" cy="995362"/>
            <a:chOff x="2562" y="3113"/>
            <a:chExt cx="272" cy="627"/>
          </a:xfrm>
        </p:grpSpPr>
        <p:sp>
          <p:nvSpPr>
            <p:cNvPr id="24750" name="Text Box 252"/>
            <p:cNvSpPr txBox="1">
              <a:spLocks noChangeArrowheads="1"/>
            </p:cNvSpPr>
            <p:nvPr/>
          </p:nvSpPr>
          <p:spPr bwMode="auto">
            <a:xfrm>
              <a:off x="2562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  <p:sp>
          <p:nvSpPr>
            <p:cNvPr id="24751" name="Text Box 266"/>
            <p:cNvSpPr txBox="1">
              <a:spLocks noChangeArrowheads="1"/>
            </p:cNvSpPr>
            <p:nvPr/>
          </p:nvSpPr>
          <p:spPr bwMode="auto">
            <a:xfrm>
              <a:off x="2562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</p:grpSp>
      <p:grpSp>
        <p:nvGrpSpPr>
          <p:cNvPr id="131376" name="Group 304"/>
          <p:cNvGrpSpPr>
            <a:grpSpLocks/>
          </p:cNvGrpSpPr>
          <p:nvPr/>
        </p:nvGrpSpPr>
        <p:grpSpPr bwMode="auto">
          <a:xfrm>
            <a:off x="4067175" y="5300663"/>
            <a:ext cx="431800" cy="950912"/>
            <a:chOff x="2562" y="3339"/>
            <a:chExt cx="272" cy="599"/>
          </a:xfrm>
        </p:grpSpPr>
        <p:sp>
          <p:nvSpPr>
            <p:cNvPr id="24748" name="Text Box 254"/>
            <p:cNvSpPr txBox="1">
              <a:spLocks noChangeArrowheads="1"/>
            </p:cNvSpPr>
            <p:nvPr/>
          </p:nvSpPr>
          <p:spPr bwMode="auto">
            <a:xfrm>
              <a:off x="2562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  <p:sp>
          <p:nvSpPr>
            <p:cNvPr id="24749" name="Text Box 268"/>
            <p:cNvSpPr txBox="1">
              <a:spLocks noChangeArrowheads="1"/>
            </p:cNvSpPr>
            <p:nvPr/>
          </p:nvSpPr>
          <p:spPr bwMode="auto">
            <a:xfrm>
              <a:off x="2562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</p:grpSp>
      <p:grpSp>
        <p:nvGrpSpPr>
          <p:cNvPr id="131377" name="Group 305"/>
          <p:cNvGrpSpPr>
            <a:grpSpLocks/>
          </p:cNvGrpSpPr>
          <p:nvPr/>
        </p:nvGrpSpPr>
        <p:grpSpPr bwMode="auto">
          <a:xfrm>
            <a:off x="4500563" y="4941888"/>
            <a:ext cx="431800" cy="995362"/>
            <a:chOff x="2835" y="3113"/>
            <a:chExt cx="272" cy="627"/>
          </a:xfrm>
        </p:grpSpPr>
        <p:sp>
          <p:nvSpPr>
            <p:cNvPr id="24746" name="Text Box 255"/>
            <p:cNvSpPr txBox="1">
              <a:spLocks noChangeArrowheads="1"/>
            </p:cNvSpPr>
            <p:nvPr/>
          </p:nvSpPr>
          <p:spPr bwMode="auto">
            <a:xfrm>
              <a:off x="2835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  <p:sp>
          <p:nvSpPr>
            <p:cNvPr id="24747" name="Text Box 269"/>
            <p:cNvSpPr txBox="1">
              <a:spLocks noChangeArrowheads="1"/>
            </p:cNvSpPr>
            <p:nvPr/>
          </p:nvSpPr>
          <p:spPr bwMode="auto">
            <a:xfrm>
              <a:off x="2835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</p:grpSp>
      <p:grpSp>
        <p:nvGrpSpPr>
          <p:cNvPr id="131378" name="Group 306"/>
          <p:cNvGrpSpPr>
            <a:grpSpLocks/>
          </p:cNvGrpSpPr>
          <p:nvPr/>
        </p:nvGrpSpPr>
        <p:grpSpPr bwMode="auto">
          <a:xfrm>
            <a:off x="4500563" y="5300663"/>
            <a:ext cx="431800" cy="950912"/>
            <a:chOff x="2835" y="3339"/>
            <a:chExt cx="272" cy="599"/>
          </a:xfrm>
        </p:grpSpPr>
        <p:sp>
          <p:nvSpPr>
            <p:cNvPr id="24744" name="Text Box 256"/>
            <p:cNvSpPr txBox="1">
              <a:spLocks noChangeArrowheads="1"/>
            </p:cNvSpPr>
            <p:nvPr/>
          </p:nvSpPr>
          <p:spPr bwMode="auto">
            <a:xfrm>
              <a:off x="2835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24745" name="Text Box 270"/>
            <p:cNvSpPr txBox="1">
              <a:spLocks noChangeArrowheads="1"/>
            </p:cNvSpPr>
            <p:nvPr/>
          </p:nvSpPr>
          <p:spPr bwMode="auto">
            <a:xfrm>
              <a:off x="2835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</p:grpSp>
      <p:grpSp>
        <p:nvGrpSpPr>
          <p:cNvPr id="131366" name="Group 294"/>
          <p:cNvGrpSpPr>
            <a:grpSpLocks/>
          </p:cNvGrpSpPr>
          <p:nvPr/>
        </p:nvGrpSpPr>
        <p:grpSpPr bwMode="auto">
          <a:xfrm>
            <a:off x="1908175" y="5300663"/>
            <a:ext cx="431800" cy="950912"/>
            <a:chOff x="1202" y="3339"/>
            <a:chExt cx="272" cy="599"/>
          </a:xfrm>
        </p:grpSpPr>
        <p:sp>
          <p:nvSpPr>
            <p:cNvPr id="24742" name="Text Box 259"/>
            <p:cNvSpPr txBox="1">
              <a:spLocks noChangeArrowheads="1"/>
            </p:cNvSpPr>
            <p:nvPr/>
          </p:nvSpPr>
          <p:spPr bwMode="auto">
            <a:xfrm>
              <a:off x="1202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  <p:sp>
          <p:nvSpPr>
            <p:cNvPr id="24743" name="Text Box 245"/>
            <p:cNvSpPr txBox="1">
              <a:spLocks noChangeArrowheads="1"/>
            </p:cNvSpPr>
            <p:nvPr/>
          </p:nvSpPr>
          <p:spPr bwMode="auto">
            <a:xfrm>
              <a:off x="1202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</p:grpSp>
      <p:grpSp>
        <p:nvGrpSpPr>
          <p:cNvPr id="131365" name="Group 293"/>
          <p:cNvGrpSpPr>
            <a:grpSpLocks/>
          </p:cNvGrpSpPr>
          <p:nvPr/>
        </p:nvGrpSpPr>
        <p:grpSpPr bwMode="auto">
          <a:xfrm>
            <a:off x="1908175" y="4941888"/>
            <a:ext cx="431800" cy="995362"/>
            <a:chOff x="1202" y="3113"/>
            <a:chExt cx="272" cy="627"/>
          </a:xfrm>
        </p:grpSpPr>
        <p:sp>
          <p:nvSpPr>
            <p:cNvPr id="24740" name="Text Box 257"/>
            <p:cNvSpPr txBox="1">
              <a:spLocks noChangeArrowheads="1"/>
            </p:cNvSpPr>
            <p:nvPr/>
          </p:nvSpPr>
          <p:spPr bwMode="auto">
            <a:xfrm>
              <a:off x="1202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  <p:sp>
          <p:nvSpPr>
            <p:cNvPr id="24741" name="Text Box 276"/>
            <p:cNvSpPr txBox="1">
              <a:spLocks noChangeArrowheads="1"/>
            </p:cNvSpPr>
            <p:nvPr/>
          </p:nvSpPr>
          <p:spPr bwMode="auto">
            <a:xfrm>
              <a:off x="1202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</p:grpSp>
      <p:sp>
        <p:nvSpPr>
          <p:cNvPr id="62" name="Text Box 173"/>
          <p:cNvSpPr txBox="1">
            <a:spLocks noChangeArrowheads="1"/>
          </p:cNvSpPr>
          <p:nvPr/>
        </p:nvSpPr>
        <p:spPr bwMode="auto">
          <a:xfrm>
            <a:off x="5783263" y="2708275"/>
            <a:ext cx="8636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0400" bIns="216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de-AT" altLang="de-DE" sz="1600" dirty="0">
                <a:cs typeface="Arial" charset="0"/>
              </a:rPr>
              <a:t>f</a:t>
            </a:r>
            <a:r>
              <a:rPr lang="de-AT" altLang="de-DE" sz="1600" baseline="-25000" dirty="0">
                <a:cs typeface="Arial" charset="0"/>
              </a:rPr>
              <a:t>i </a:t>
            </a:r>
            <a:r>
              <a:rPr lang="de-AT" altLang="de-DE" sz="1600" dirty="0">
                <a:cs typeface="Arial" charset="0"/>
              </a:rPr>
              <a:t>- </a:t>
            </a:r>
            <a:r>
              <a:rPr lang="de-AT" altLang="de-DE" sz="1600" dirty="0">
                <a:sym typeface="Symbol" pitchFamily="18" charset="2"/>
              </a:rPr>
              <a:t></a:t>
            </a:r>
            <a:r>
              <a:rPr lang="de-AT" altLang="de-DE" sz="1600" baseline="-25000" dirty="0"/>
              <a:t>i</a:t>
            </a:r>
            <a:endParaRPr lang="de-AT" altLang="de-DE" sz="1600" dirty="0"/>
          </a:p>
          <a:p>
            <a:pPr algn="ctr" eaLnBrk="1" hangingPunct="1">
              <a:buFont typeface="Wingdings" pitchFamily="2" charset="2"/>
              <a:buNone/>
            </a:pPr>
            <a:endParaRPr lang="de-AT" altLang="de-DE" sz="1600" baseline="-25000" dirty="0">
              <a:cs typeface="Arial" charset="0"/>
            </a:endParaRPr>
          </a:p>
        </p:txBody>
      </p:sp>
      <p:grpSp>
        <p:nvGrpSpPr>
          <p:cNvPr id="63" name="Group 320"/>
          <p:cNvGrpSpPr>
            <a:grpSpLocks/>
          </p:cNvGrpSpPr>
          <p:nvPr/>
        </p:nvGrpSpPr>
        <p:grpSpPr bwMode="auto">
          <a:xfrm>
            <a:off x="5862638" y="3127375"/>
            <a:ext cx="936625" cy="1766888"/>
            <a:chOff x="3058" y="1979"/>
            <a:chExt cx="590" cy="1113"/>
          </a:xfrm>
        </p:grpSpPr>
        <p:sp>
          <p:nvSpPr>
            <p:cNvPr id="24735" name="Text Box 233"/>
            <p:cNvSpPr txBox="1">
              <a:spLocks noChangeArrowheads="1"/>
            </p:cNvSpPr>
            <p:nvPr/>
          </p:nvSpPr>
          <p:spPr bwMode="auto">
            <a:xfrm>
              <a:off x="3058" y="1979"/>
              <a:ext cx="590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0800" bIns="10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>
                  <a:solidFill>
                    <a:srgbClr val="00B050"/>
                  </a:solidFill>
                </a:rPr>
                <a:t>0 ≤ 0</a:t>
              </a:r>
            </a:p>
          </p:txBody>
        </p:sp>
        <p:sp>
          <p:nvSpPr>
            <p:cNvPr id="24736" name="Text Box 235"/>
            <p:cNvSpPr txBox="1">
              <a:spLocks noChangeArrowheads="1"/>
            </p:cNvSpPr>
            <p:nvPr/>
          </p:nvSpPr>
          <p:spPr bwMode="auto">
            <a:xfrm>
              <a:off x="3107" y="2206"/>
              <a:ext cx="2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8000" bIns="252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4737" name="Text Box 237"/>
            <p:cNvSpPr txBox="1">
              <a:spLocks noChangeArrowheads="1"/>
            </p:cNvSpPr>
            <p:nvPr/>
          </p:nvSpPr>
          <p:spPr bwMode="auto">
            <a:xfrm>
              <a:off x="3107" y="2387"/>
              <a:ext cx="27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864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24738" name="Text Box 239"/>
            <p:cNvSpPr txBox="1">
              <a:spLocks noChangeArrowheads="1"/>
            </p:cNvSpPr>
            <p:nvPr/>
          </p:nvSpPr>
          <p:spPr bwMode="auto">
            <a:xfrm>
              <a:off x="3107" y="2614"/>
              <a:ext cx="272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82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24739" name="Text Box 241"/>
            <p:cNvSpPr txBox="1">
              <a:spLocks noChangeArrowheads="1"/>
            </p:cNvSpPr>
            <p:nvPr/>
          </p:nvSpPr>
          <p:spPr bwMode="auto">
            <a:xfrm>
              <a:off x="3107" y="2840"/>
              <a:ext cx="2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0000" bIns="64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</p:grpSp>
      <p:sp>
        <p:nvSpPr>
          <p:cNvPr id="69" name="Rectangle 230"/>
          <p:cNvSpPr>
            <a:spLocks noChangeArrowheads="1"/>
          </p:cNvSpPr>
          <p:nvPr/>
        </p:nvSpPr>
        <p:spPr bwMode="auto">
          <a:xfrm>
            <a:off x="5916613" y="5248275"/>
            <a:ext cx="2687637" cy="120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>
                <a:cs typeface="Arial" charset="0"/>
              </a:rPr>
              <a:t>Kosten nun</a:t>
            </a:r>
            <a:br>
              <a:rPr lang="de-AT" altLang="de-DE" sz="1600" dirty="0">
                <a:cs typeface="Arial" charset="0"/>
              </a:rPr>
            </a:br>
            <a:r>
              <a:rPr lang="de-AT" altLang="de-DE" sz="1600" dirty="0">
                <a:cs typeface="Arial" charset="0"/>
              </a:rPr>
              <a:t> </a:t>
            </a:r>
            <a:r>
              <a:rPr lang="de-AT" altLang="de-DE" sz="1600" b="1" dirty="0">
                <a:solidFill>
                  <a:srgbClr val="FF0000"/>
                </a:solidFill>
                <a:cs typeface="Arial" charset="0"/>
              </a:rPr>
              <a:t>K = 41 – 6 = 35</a:t>
            </a:r>
            <a:endParaRPr lang="de-AT" altLang="de-DE" sz="1600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302" grpId="0" autoUpdateAnimBg="0"/>
      <p:bldP spid="131304" grpId="0" autoUpdateAnimBg="0"/>
      <p:bldP spid="62" grpId="0"/>
      <p:bldP spid="6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2560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BFFD666C-CBD6-440F-9AD5-AF1BFE2CC2A0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25604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1079500"/>
          </a:xfrm>
        </p:spPr>
        <p:txBody>
          <a:bodyPr/>
          <a:lstStyle/>
          <a:p>
            <a:pPr lvl="1" eaLnBrk="1" hangingPunct="1"/>
            <a:r>
              <a:rPr lang="de-AT" altLang="de-DE" sz="1600" dirty="0" smtClean="0"/>
              <a:t>Nun ermitteln wir für alle i aus </a:t>
            </a:r>
            <a:r>
              <a:rPr lang="de-AT" altLang="de-DE" sz="1600" dirty="0" smtClean="0">
                <a:cs typeface="Arial" charset="0"/>
              </a:rPr>
              <a:t>I</a:t>
            </a:r>
            <a:r>
              <a:rPr lang="de-AT" altLang="de-DE" sz="1600" baseline="-25000" dirty="0" smtClean="0"/>
              <a:t>1</a:t>
            </a:r>
            <a:r>
              <a:rPr lang="de-AT" altLang="de-DE" sz="1600" baseline="30000" dirty="0" smtClean="0"/>
              <a:t>vl</a:t>
            </a:r>
            <a:r>
              <a:rPr lang="de-AT" altLang="de-DE" sz="1600" dirty="0" smtClean="0"/>
              <a:t> die </a:t>
            </a:r>
            <a:r>
              <a:rPr lang="de-AT" altLang="de-DE" sz="1600" i="1" dirty="0" smtClean="0"/>
              <a:t>Transportkostenerhöhung </a:t>
            </a:r>
            <a:r>
              <a:rPr lang="el-GR" altLang="de-DE" sz="1600" smtClean="0">
                <a:cs typeface="Arial" charset="0"/>
              </a:rPr>
              <a:t>δ</a:t>
            </a:r>
            <a:r>
              <a:rPr lang="de-AT" altLang="de-DE" sz="1600" baseline="-25000" dirty="0" smtClean="0">
                <a:cs typeface="Arial" charset="0"/>
              </a:rPr>
              <a:t>i</a:t>
            </a:r>
            <a:r>
              <a:rPr lang="de-AT" altLang="de-DE" sz="1600" i="1" dirty="0" smtClean="0"/>
              <a:t> </a:t>
            </a:r>
            <a:r>
              <a:rPr lang="de-AT" altLang="de-DE" sz="1600" dirty="0" smtClean="0"/>
              <a:t>falls i im aktuellen Iterationsschritt endgültig verboten wird. Dabei ist </a:t>
            </a:r>
            <a:r>
              <a:rPr lang="el-GR" altLang="de-DE" sz="1600" smtClean="0">
                <a:cs typeface="Arial" charset="0"/>
              </a:rPr>
              <a:t>δ</a:t>
            </a:r>
            <a:r>
              <a:rPr lang="de-AT" altLang="de-DE" sz="1600" baseline="-25000" dirty="0" smtClean="0">
                <a:cs typeface="Arial" charset="0"/>
              </a:rPr>
              <a:t>i</a:t>
            </a:r>
            <a:r>
              <a:rPr lang="de-AT" altLang="de-DE" sz="1600" dirty="0" smtClean="0"/>
              <a:t> die Summe der Differenzen zwischen kleinstem und zweitkleinstem Kostenelement jener Spalten, wo die Zeile i = h</a:t>
            </a:r>
            <a:r>
              <a:rPr lang="de-AT" altLang="de-DE" sz="1600" baseline="-25000" dirty="0" smtClean="0"/>
              <a:t>1</a:t>
            </a:r>
            <a:r>
              <a:rPr lang="de-AT" altLang="de-DE" sz="1600" dirty="0" smtClean="0"/>
              <a:t> das kleinste Kostenelement enthält.</a:t>
            </a: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468313" y="3573463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buFont typeface="Wingdings" pitchFamily="2" charset="2"/>
              <a:buNone/>
            </a:pPr>
            <a:endParaRPr lang="de-AT" altLang="de-DE" sz="800" dirty="0">
              <a:cs typeface="Arial" charset="0"/>
            </a:endParaRPr>
          </a:p>
          <a:p>
            <a:pPr eaLnBrk="1" hangingPunct="1"/>
            <a:r>
              <a:rPr lang="de-AT" altLang="de-DE" sz="1800" dirty="0">
                <a:cs typeface="Arial" charset="0"/>
              </a:rPr>
              <a:t>Iteration 2:</a:t>
            </a:r>
          </a:p>
          <a:p>
            <a:pPr lvl="1" eaLnBrk="1" hangingPunct="1"/>
            <a:r>
              <a:rPr lang="de-AT" altLang="de-DE" sz="1600" dirty="0"/>
              <a:t>I</a:t>
            </a:r>
            <a:r>
              <a:rPr lang="de-AT" altLang="de-DE" sz="1600" baseline="-25000" dirty="0"/>
              <a:t>1</a:t>
            </a:r>
            <a:r>
              <a:rPr lang="de-AT" altLang="de-DE" sz="1600" baseline="30000" dirty="0"/>
              <a:t>vl </a:t>
            </a:r>
            <a:r>
              <a:rPr lang="de-AT" altLang="de-DE" sz="1600" dirty="0"/>
              <a:t>= {3,4,5}, I</a:t>
            </a:r>
            <a:r>
              <a:rPr lang="de-AT" altLang="de-DE" sz="1600" baseline="-25000" dirty="0"/>
              <a:t>1</a:t>
            </a:r>
            <a:r>
              <a:rPr lang="de-AT" altLang="de-DE" sz="1600" baseline="30000" dirty="0"/>
              <a:t> </a:t>
            </a:r>
            <a:r>
              <a:rPr lang="de-AT" altLang="de-DE" sz="1600" dirty="0"/>
              <a:t>= {1}, I</a:t>
            </a:r>
            <a:r>
              <a:rPr lang="de-AT" altLang="de-DE" sz="1600" baseline="-25000" dirty="0"/>
              <a:t>0</a:t>
            </a:r>
            <a:r>
              <a:rPr lang="de-AT" altLang="de-DE" sz="1600" baseline="30000" dirty="0"/>
              <a:t> </a:t>
            </a:r>
            <a:r>
              <a:rPr lang="de-AT" altLang="de-DE" sz="1600" dirty="0"/>
              <a:t>= {2}</a:t>
            </a:r>
            <a:endParaRPr lang="de-AT" altLang="de-DE" sz="1600" dirty="0">
              <a:cs typeface="Arial" charset="0"/>
            </a:endParaRPr>
          </a:p>
          <a:p>
            <a:pPr lvl="1" eaLnBrk="1" hangingPunct="1"/>
            <a:endParaRPr lang="de-AT" altLang="de-DE" sz="1600" dirty="0">
              <a:cs typeface="Arial" charset="0"/>
            </a:endParaRP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468313" y="4508500"/>
            <a:ext cx="8229600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Zeile 2 ist wegzulassen, da 2 endgültig verboten ist. Nun müssen die letzten 4 Zeilen korrigiert werden, wobei sich Änderungen nur in jenen Spalten ergeben, wo das kleinste oder zweitkleinste Element gestrichen wurde.</a:t>
            </a:r>
          </a:p>
          <a:p>
            <a:pPr lvl="1" eaLnBrk="1" hangingPunct="1"/>
            <a:endParaRPr lang="de-AT" altLang="de-DE" sz="1600" dirty="0">
              <a:cs typeface="Arial" charset="0"/>
            </a:endParaRP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468313" y="5445125"/>
            <a:ext cx="822960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Zeile 1 muss erhalten bleiben, da I</a:t>
            </a:r>
            <a:r>
              <a:rPr lang="de-AT" altLang="de-DE" sz="1600" baseline="-25000" dirty="0"/>
              <a:t>1</a:t>
            </a:r>
            <a:r>
              <a:rPr lang="de-AT" altLang="de-DE" sz="1600" baseline="30000" dirty="0"/>
              <a:t> </a:t>
            </a:r>
            <a:r>
              <a:rPr lang="de-AT" altLang="de-DE" sz="1600" dirty="0"/>
              <a:t>= {1}, allerdings ist 1 kein Kandidat mehr dafür, gestrichen zu werden. Daher muss in dieser Zeile kein </a:t>
            </a:r>
            <a:r>
              <a:rPr lang="el-GR" altLang="de-DE" sz="1600">
                <a:cs typeface="Arial" charset="0"/>
              </a:rPr>
              <a:t>δ</a:t>
            </a:r>
            <a:r>
              <a:rPr lang="de-AT" altLang="de-DE" sz="1600" baseline="-25000" dirty="0">
                <a:cs typeface="Arial" charset="0"/>
              </a:rPr>
              <a:t>i </a:t>
            </a:r>
            <a:r>
              <a:rPr lang="de-AT" altLang="de-DE" sz="1600" dirty="0"/>
              <a:t>mehr ermittelt werden.</a:t>
            </a:r>
            <a:endParaRPr lang="de-AT" altLang="de-DE" sz="1600" dirty="0">
              <a:cs typeface="Arial" charset="0"/>
            </a:endParaRPr>
          </a:p>
          <a:p>
            <a:pPr lvl="1" eaLnBrk="1" hangingPunct="1"/>
            <a:endParaRPr lang="de-AT" altLang="de-DE" sz="1600" dirty="0">
              <a:cs typeface="Arial" charset="0"/>
            </a:endParaRPr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468313" y="1773238"/>
            <a:ext cx="8229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2 Beispiele:</a:t>
            </a:r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468313" y="2781300"/>
            <a:ext cx="8229600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Übersteigen die ersparten Fixkosten f</a:t>
            </a:r>
            <a:r>
              <a:rPr lang="de-AT" altLang="de-DE" sz="1600" baseline="-25000" dirty="0">
                <a:cs typeface="Arial" charset="0"/>
              </a:rPr>
              <a:t>i</a:t>
            </a:r>
            <a:r>
              <a:rPr lang="de-AT" altLang="de-DE" sz="1600" dirty="0"/>
              <a:t> die Transportkostenerhöhung </a:t>
            </a:r>
            <a:r>
              <a:rPr lang="el-GR" altLang="de-DE" sz="1600" dirty="0">
                <a:cs typeface="Arial" charset="0"/>
              </a:rPr>
              <a:t>δ</a:t>
            </a:r>
            <a:r>
              <a:rPr lang="de-AT" altLang="de-DE" sz="1600" baseline="-25000" dirty="0">
                <a:cs typeface="Arial" charset="0"/>
              </a:rPr>
              <a:t>i</a:t>
            </a:r>
            <a:r>
              <a:rPr lang="de-AT" altLang="de-DE" sz="1600" dirty="0">
                <a:cs typeface="Arial" charset="0"/>
              </a:rPr>
              <a:t>, so bringt das Verbot von i eine Senkung der Gesamtkosten. In Iteration 1 wird also Standort 1 wegen </a:t>
            </a:r>
            <a:r>
              <a:rPr lang="el-GR" altLang="de-DE" sz="1600" dirty="0">
                <a:cs typeface="Arial" charset="0"/>
              </a:rPr>
              <a:t>δ</a:t>
            </a:r>
            <a:r>
              <a:rPr lang="de-AT" altLang="de-DE" sz="1600" baseline="-25000" dirty="0">
                <a:cs typeface="Arial" charset="0"/>
              </a:rPr>
              <a:t>i</a:t>
            </a:r>
            <a:r>
              <a:rPr lang="de-AT" altLang="de-DE" sz="1600" dirty="0">
                <a:cs typeface="Arial" charset="0"/>
              </a:rPr>
              <a:t> = f</a:t>
            </a:r>
            <a:r>
              <a:rPr lang="de-AT" altLang="de-DE" sz="1600" baseline="-25000" dirty="0">
                <a:cs typeface="Arial" charset="0"/>
              </a:rPr>
              <a:t>i</a:t>
            </a:r>
            <a:r>
              <a:rPr lang="de-AT" altLang="de-DE" sz="1600" dirty="0">
                <a:cs typeface="Arial" charset="0"/>
              </a:rPr>
              <a:t> endgültig einbezogen.</a:t>
            </a:r>
          </a:p>
        </p:txBody>
      </p:sp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468313" y="2133600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r>
              <a:rPr lang="el-GR" altLang="de-DE" sz="1600">
                <a:cs typeface="Arial" charset="0"/>
              </a:rPr>
              <a:t>δ</a:t>
            </a:r>
            <a:r>
              <a:rPr lang="de-AT" altLang="de-DE" sz="1600" baseline="-25000" dirty="0">
                <a:cs typeface="Arial" charset="0"/>
              </a:rPr>
              <a:t>1 </a:t>
            </a:r>
            <a:r>
              <a:rPr lang="de-AT" altLang="de-DE" sz="1600" dirty="0">
                <a:cs typeface="Arial" charset="0"/>
              </a:rPr>
              <a:t>= (c</a:t>
            </a:r>
            <a:r>
              <a:rPr lang="de-AT" altLang="de-DE" sz="1600" baseline="-25000" dirty="0">
                <a:cs typeface="Arial" charset="0"/>
              </a:rPr>
              <a:t>21</a:t>
            </a:r>
            <a:r>
              <a:rPr lang="de-AT" altLang="de-DE" sz="1600" dirty="0">
                <a:cs typeface="Arial" charset="0"/>
              </a:rPr>
              <a:t> – c</a:t>
            </a:r>
            <a:r>
              <a:rPr lang="de-AT" altLang="de-DE" sz="1600" baseline="-25000" dirty="0">
                <a:cs typeface="Arial" charset="0"/>
              </a:rPr>
              <a:t>11</a:t>
            </a:r>
            <a:r>
              <a:rPr lang="de-AT" altLang="de-DE" sz="1600" dirty="0">
                <a:cs typeface="Arial" charset="0"/>
              </a:rPr>
              <a:t>) + (c</a:t>
            </a:r>
            <a:r>
              <a:rPr lang="de-AT" altLang="de-DE" sz="1600" baseline="-25000" dirty="0">
                <a:cs typeface="Arial" charset="0"/>
              </a:rPr>
              <a:t>52</a:t>
            </a:r>
            <a:r>
              <a:rPr lang="de-AT" altLang="de-DE" sz="1600" dirty="0">
                <a:cs typeface="Arial" charset="0"/>
              </a:rPr>
              <a:t> – c</a:t>
            </a:r>
            <a:r>
              <a:rPr lang="de-AT" altLang="de-DE" sz="1600" baseline="-25000" dirty="0">
                <a:cs typeface="Arial" charset="0"/>
              </a:rPr>
              <a:t>12</a:t>
            </a:r>
            <a:r>
              <a:rPr lang="de-AT" altLang="de-DE" sz="1600" dirty="0">
                <a:cs typeface="Arial" charset="0"/>
              </a:rPr>
              <a:t>) + (c</a:t>
            </a:r>
            <a:r>
              <a:rPr lang="de-AT" altLang="de-DE" sz="1600" baseline="-25000" dirty="0">
                <a:cs typeface="Arial" charset="0"/>
              </a:rPr>
              <a:t>37</a:t>
            </a:r>
            <a:r>
              <a:rPr lang="de-AT" altLang="de-DE" sz="1600" dirty="0">
                <a:cs typeface="Arial" charset="0"/>
              </a:rPr>
              <a:t> – c</a:t>
            </a:r>
            <a:r>
              <a:rPr lang="de-AT" altLang="de-DE" sz="1600" baseline="-25000" dirty="0">
                <a:cs typeface="Arial" charset="0"/>
              </a:rPr>
              <a:t>17</a:t>
            </a:r>
            <a:r>
              <a:rPr lang="de-AT" altLang="de-DE" sz="1600" dirty="0">
                <a:cs typeface="Arial" charset="0"/>
              </a:rPr>
              <a:t>) = 5</a:t>
            </a:r>
          </a:p>
        </p:txBody>
      </p:sp>
      <p:sp>
        <p:nvSpPr>
          <p:cNvPr id="134154" name="Rectangle 10"/>
          <p:cNvSpPr>
            <a:spLocks noChangeArrowheads="1"/>
          </p:cNvSpPr>
          <p:nvPr/>
        </p:nvSpPr>
        <p:spPr bwMode="auto">
          <a:xfrm>
            <a:off x="468313" y="2420938"/>
            <a:ext cx="82296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r>
              <a:rPr lang="el-GR" altLang="de-DE" sz="1600">
                <a:cs typeface="Arial" charset="0"/>
              </a:rPr>
              <a:t>δ</a:t>
            </a:r>
            <a:r>
              <a:rPr lang="de-AT" altLang="de-DE" sz="1600" baseline="-25000" dirty="0">
                <a:cs typeface="Arial" charset="0"/>
              </a:rPr>
              <a:t>2 </a:t>
            </a:r>
            <a:r>
              <a:rPr lang="de-AT" altLang="de-DE" sz="1600" dirty="0">
                <a:cs typeface="Arial" charset="0"/>
              </a:rPr>
              <a:t>= (c</a:t>
            </a:r>
            <a:r>
              <a:rPr lang="de-AT" altLang="de-DE" sz="1600" baseline="-25000" dirty="0">
                <a:cs typeface="Arial" charset="0"/>
              </a:rPr>
              <a:t>33</a:t>
            </a:r>
            <a:r>
              <a:rPr lang="de-AT" altLang="de-DE" sz="1600" dirty="0">
                <a:cs typeface="Arial" charset="0"/>
              </a:rPr>
              <a:t> – c</a:t>
            </a:r>
            <a:r>
              <a:rPr lang="de-AT" altLang="de-DE" sz="1600" baseline="-25000" dirty="0">
                <a:cs typeface="Arial" charset="0"/>
              </a:rPr>
              <a:t>23</a:t>
            </a:r>
            <a:r>
              <a:rPr lang="de-AT" altLang="de-DE" sz="1600" dirty="0">
                <a:cs typeface="Arial" charset="0"/>
              </a:rPr>
              <a:t>) + (c</a:t>
            </a:r>
            <a:r>
              <a:rPr lang="de-AT" altLang="de-DE" sz="1600" baseline="-25000" dirty="0">
                <a:cs typeface="Arial" charset="0"/>
              </a:rPr>
              <a:t>35</a:t>
            </a:r>
            <a:r>
              <a:rPr lang="de-AT" altLang="de-DE" sz="1600" dirty="0">
                <a:cs typeface="Arial" charset="0"/>
              </a:rPr>
              <a:t> – c</a:t>
            </a:r>
            <a:r>
              <a:rPr lang="de-AT" altLang="de-DE" sz="1600" baseline="-25000" dirty="0">
                <a:cs typeface="Arial" charset="0"/>
              </a:rPr>
              <a:t>25</a:t>
            </a:r>
            <a:r>
              <a:rPr lang="de-AT" altLang="de-DE" sz="1600" dirty="0">
                <a:cs typeface="Arial" charset="0"/>
              </a:rPr>
              <a:t>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  <p:bldP spid="134148" grpId="0"/>
      <p:bldP spid="134149" grpId="0"/>
      <p:bldP spid="134150" grpId="0"/>
      <p:bldP spid="134151" grpId="0"/>
      <p:bldP spid="134152" grpId="0"/>
      <p:bldP spid="134153" grpId="0"/>
      <p:bldP spid="13415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ußzeilenplatzhalt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26627" name="Foliennummernplatzhalt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4214E070-D4DF-4217-83EA-3274E7ACEEE6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26628" name="Datumsplatzhalter 8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graphicFrame>
        <p:nvGraphicFramePr>
          <p:cNvPr id="135601" name="Group 433"/>
          <p:cNvGraphicFramePr>
            <a:graphicFrameLocks noGrp="1"/>
          </p:cNvGraphicFramePr>
          <p:nvPr>
            <p:ph sz="quarter" idx="1"/>
          </p:nvPr>
        </p:nvGraphicFramePr>
        <p:xfrm>
          <a:off x="395288" y="908050"/>
          <a:ext cx="4038600" cy="2047875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615" name="Group 447"/>
          <p:cNvGraphicFramePr>
            <a:graphicFrameLocks noGrp="1"/>
          </p:cNvGraphicFramePr>
          <p:nvPr>
            <p:ph sz="quarter" idx="4"/>
          </p:nvPr>
        </p:nvGraphicFramePr>
        <p:xfrm>
          <a:off x="4500563" y="908050"/>
          <a:ext cx="946150" cy="2047875"/>
        </p:xfrm>
        <a:graphic>
          <a:graphicData uri="http://schemas.openxmlformats.org/drawingml/2006/table">
            <a:tbl>
              <a:tblPr/>
              <a:tblGrid>
                <a:gridCol w="473075"/>
                <a:gridCol w="473075"/>
              </a:tblGrid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δ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5567" name="Group 399"/>
          <p:cNvGrpSpPr>
            <a:grpSpLocks/>
          </p:cNvGrpSpPr>
          <p:nvPr/>
        </p:nvGrpSpPr>
        <p:grpSpPr bwMode="auto">
          <a:xfrm>
            <a:off x="6443663" y="1719263"/>
            <a:ext cx="1150937" cy="739775"/>
            <a:chOff x="3470" y="1090"/>
            <a:chExt cx="725" cy="466"/>
          </a:xfrm>
        </p:grpSpPr>
        <p:sp>
          <p:nvSpPr>
            <p:cNvPr id="26807" name="Text Box 223"/>
            <p:cNvSpPr txBox="1">
              <a:spLocks noChangeArrowheads="1"/>
            </p:cNvSpPr>
            <p:nvPr/>
          </p:nvSpPr>
          <p:spPr bwMode="auto">
            <a:xfrm>
              <a:off x="3470" y="1090"/>
              <a:ext cx="72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>
                  <a:solidFill>
                    <a:srgbClr val="00B050"/>
                  </a:solidFill>
                </a:rPr>
                <a:t>Baue 3</a:t>
              </a:r>
            </a:p>
          </p:txBody>
        </p:sp>
        <p:sp>
          <p:nvSpPr>
            <p:cNvPr id="26808" name="Text Box 224"/>
            <p:cNvSpPr txBox="1">
              <a:spLocks noChangeArrowheads="1"/>
            </p:cNvSpPr>
            <p:nvPr/>
          </p:nvSpPr>
          <p:spPr bwMode="auto">
            <a:xfrm>
              <a:off x="3470" y="1344"/>
              <a:ext cx="72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>
                  <a:solidFill>
                    <a:srgbClr val="FF0000"/>
                  </a:solidFill>
                </a:rPr>
                <a:t>Verbiete 4</a:t>
              </a:r>
            </a:p>
          </p:txBody>
        </p:sp>
      </p:grpSp>
      <p:sp>
        <p:nvSpPr>
          <p:cNvPr id="135393" name="Text Box 225"/>
          <p:cNvSpPr txBox="1">
            <a:spLocks noChangeArrowheads="1"/>
          </p:cNvSpPr>
          <p:nvPr/>
        </p:nvSpPr>
        <p:spPr bwMode="auto">
          <a:xfrm>
            <a:off x="395288" y="4581525"/>
            <a:ext cx="8353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Nun wird Standort 3 endgültig einbezogen und Standort 4 endgültig verboten.</a:t>
            </a:r>
            <a:endParaRPr lang="de-AT" altLang="de-DE" sz="1800" dirty="0"/>
          </a:p>
        </p:txBody>
      </p:sp>
      <p:graphicFrame>
        <p:nvGraphicFramePr>
          <p:cNvPr id="135609" name="Group 441"/>
          <p:cNvGraphicFramePr>
            <a:graphicFrameLocks noGrp="1"/>
          </p:cNvGraphicFramePr>
          <p:nvPr/>
        </p:nvGraphicFramePr>
        <p:xfrm>
          <a:off x="395288" y="2997200"/>
          <a:ext cx="4032250" cy="1341440"/>
        </p:xfrm>
        <a:graphic>
          <a:graphicData uri="http://schemas.openxmlformats.org/drawingml/2006/table">
            <a:tbl>
              <a:tblPr/>
              <a:tblGrid>
                <a:gridCol w="576262"/>
                <a:gridCol w="493713"/>
                <a:gridCol w="495300"/>
                <a:gridCol w="492125"/>
                <a:gridCol w="504825"/>
                <a:gridCol w="485775"/>
                <a:gridCol w="490537"/>
                <a:gridCol w="493713"/>
              </a:tblGrid>
              <a:tr h="335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h1j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h2j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de-AT" altLang="de-DE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de-AT" altLang="de-DE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5510" name="Group 342"/>
          <p:cNvGrpSpPr>
            <a:grpSpLocks/>
          </p:cNvGrpSpPr>
          <p:nvPr/>
        </p:nvGrpSpPr>
        <p:grpSpPr bwMode="auto">
          <a:xfrm>
            <a:off x="1476375" y="2997200"/>
            <a:ext cx="431800" cy="995363"/>
            <a:chOff x="1474" y="3113"/>
            <a:chExt cx="272" cy="627"/>
          </a:xfrm>
        </p:grpSpPr>
        <p:sp>
          <p:nvSpPr>
            <p:cNvPr id="26805" name="Text Box 343"/>
            <p:cNvSpPr txBox="1">
              <a:spLocks noChangeArrowheads="1"/>
            </p:cNvSpPr>
            <p:nvPr/>
          </p:nvSpPr>
          <p:spPr bwMode="auto">
            <a:xfrm>
              <a:off x="1474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  <p:sp>
          <p:nvSpPr>
            <p:cNvPr id="26806" name="Text Box 344"/>
            <p:cNvSpPr txBox="1">
              <a:spLocks noChangeArrowheads="1"/>
            </p:cNvSpPr>
            <p:nvPr/>
          </p:nvSpPr>
          <p:spPr bwMode="auto">
            <a:xfrm>
              <a:off x="1474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</p:grpSp>
      <p:grpSp>
        <p:nvGrpSpPr>
          <p:cNvPr id="135513" name="Group 345"/>
          <p:cNvGrpSpPr>
            <a:grpSpLocks/>
          </p:cNvGrpSpPr>
          <p:nvPr/>
        </p:nvGrpSpPr>
        <p:grpSpPr bwMode="auto">
          <a:xfrm>
            <a:off x="1476375" y="3357563"/>
            <a:ext cx="431800" cy="950912"/>
            <a:chOff x="1474" y="3339"/>
            <a:chExt cx="272" cy="599"/>
          </a:xfrm>
        </p:grpSpPr>
        <p:sp>
          <p:nvSpPr>
            <p:cNvPr id="26803" name="Text Box 346"/>
            <p:cNvSpPr txBox="1">
              <a:spLocks noChangeArrowheads="1"/>
            </p:cNvSpPr>
            <p:nvPr/>
          </p:nvSpPr>
          <p:spPr bwMode="auto">
            <a:xfrm>
              <a:off x="1474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  <p:sp>
          <p:nvSpPr>
            <p:cNvPr id="26804" name="Text Box 347"/>
            <p:cNvSpPr txBox="1">
              <a:spLocks noChangeArrowheads="1"/>
            </p:cNvSpPr>
            <p:nvPr/>
          </p:nvSpPr>
          <p:spPr bwMode="auto">
            <a:xfrm>
              <a:off x="1474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</p:grpSp>
      <p:grpSp>
        <p:nvGrpSpPr>
          <p:cNvPr id="135516" name="Group 348"/>
          <p:cNvGrpSpPr>
            <a:grpSpLocks/>
          </p:cNvGrpSpPr>
          <p:nvPr/>
        </p:nvGrpSpPr>
        <p:grpSpPr bwMode="auto">
          <a:xfrm>
            <a:off x="1979613" y="2997200"/>
            <a:ext cx="431800" cy="995363"/>
            <a:chOff x="1746" y="3113"/>
            <a:chExt cx="272" cy="578"/>
          </a:xfrm>
        </p:grpSpPr>
        <p:sp>
          <p:nvSpPr>
            <p:cNvPr id="26801" name="Text Box 349"/>
            <p:cNvSpPr txBox="1">
              <a:spLocks noChangeArrowheads="1"/>
            </p:cNvSpPr>
            <p:nvPr/>
          </p:nvSpPr>
          <p:spPr bwMode="auto">
            <a:xfrm>
              <a:off x="1746" y="3113"/>
              <a:ext cx="272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  <p:sp>
          <p:nvSpPr>
            <p:cNvPr id="26802" name="Text Box 350"/>
            <p:cNvSpPr txBox="1">
              <a:spLocks noChangeArrowheads="1"/>
            </p:cNvSpPr>
            <p:nvPr/>
          </p:nvSpPr>
          <p:spPr bwMode="auto">
            <a:xfrm>
              <a:off x="1746" y="3490"/>
              <a:ext cx="272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DE" altLang="de-DE" sz="1600" dirty="0"/>
                <a:t>3</a:t>
              </a:r>
              <a:endParaRPr lang="de-AT" altLang="de-DE" sz="1600" dirty="0"/>
            </a:p>
          </p:txBody>
        </p:sp>
      </p:grpSp>
      <p:grpSp>
        <p:nvGrpSpPr>
          <p:cNvPr id="135519" name="Group 351"/>
          <p:cNvGrpSpPr>
            <a:grpSpLocks/>
          </p:cNvGrpSpPr>
          <p:nvPr/>
        </p:nvGrpSpPr>
        <p:grpSpPr bwMode="auto">
          <a:xfrm>
            <a:off x="1979613" y="3357563"/>
            <a:ext cx="431800" cy="950912"/>
            <a:chOff x="1746" y="3339"/>
            <a:chExt cx="272" cy="599"/>
          </a:xfrm>
        </p:grpSpPr>
        <p:sp>
          <p:nvSpPr>
            <p:cNvPr id="26799" name="Text Box 352"/>
            <p:cNvSpPr txBox="1">
              <a:spLocks noChangeArrowheads="1"/>
            </p:cNvSpPr>
            <p:nvPr/>
          </p:nvSpPr>
          <p:spPr bwMode="auto">
            <a:xfrm>
              <a:off x="1746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DE" altLang="de-DE" sz="1600" dirty="0"/>
                <a:t>6</a:t>
              </a:r>
              <a:endParaRPr lang="de-AT" altLang="de-DE" sz="1600" dirty="0"/>
            </a:p>
          </p:txBody>
        </p:sp>
        <p:sp>
          <p:nvSpPr>
            <p:cNvPr id="26800" name="Text Box 353"/>
            <p:cNvSpPr txBox="1">
              <a:spLocks noChangeArrowheads="1"/>
            </p:cNvSpPr>
            <p:nvPr/>
          </p:nvSpPr>
          <p:spPr bwMode="auto">
            <a:xfrm>
              <a:off x="1746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DE" altLang="de-DE" sz="1600" dirty="0"/>
                <a:t>5</a:t>
              </a:r>
              <a:endParaRPr lang="de-AT" altLang="de-DE" sz="1600" dirty="0"/>
            </a:p>
          </p:txBody>
        </p:sp>
      </p:grpSp>
      <p:grpSp>
        <p:nvGrpSpPr>
          <p:cNvPr id="135522" name="Group 354"/>
          <p:cNvGrpSpPr>
            <a:grpSpLocks/>
          </p:cNvGrpSpPr>
          <p:nvPr/>
        </p:nvGrpSpPr>
        <p:grpSpPr bwMode="auto">
          <a:xfrm>
            <a:off x="2484438" y="2997200"/>
            <a:ext cx="431800" cy="995363"/>
            <a:chOff x="2018" y="3113"/>
            <a:chExt cx="272" cy="627"/>
          </a:xfrm>
        </p:grpSpPr>
        <p:sp>
          <p:nvSpPr>
            <p:cNvPr id="26797" name="Text Box 355"/>
            <p:cNvSpPr txBox="1">
              <a:spLocks noChangeArrowheads="1"/>
            </p:cNvSpPr>
            <p:nvPr/>
          </p:nvSpPr>
          <p:spPr bwMode="auto">
            <a:xfrm>
              <a:off x="2018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  <p:sp>
          <p:nvSpPr>
            <p:cNvPr id="26798" name="Text Box 356"/>
            <p:cNvSpPr txBox="1">
              <a:spLocks noChangeArrowheads="1"/>
            </p:cNvSpPr>
            <p:nvPr/>
          </p:nvSpPr>
          <p:spPr bwMode="auto">
            <a:xfrm>
              <a:off x="2018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</p:grpSp>
      <p:grpSp>
        <p:nvGrpSpPr>
          <p:cNvPr id="135525" name="Group 357"/>
          <p:cNvGrpSpPr>
            <a:grpSpLocks/>
          </p:cNvGrpSpPr>
          <p:nvPr/>
        </p:nvGrpSpPr>
        <p:grpSpPr bwMode="auto">
          <a:xfrm>
            <a:off x="2484438" y="3357563"/>
            <a:ext cx="431800" cy="950912"/>
            <a:chOff x="2018" y="3339"/>
            <a:chExt cx="272" cy="599"/>
          </a:xfrm>
        </p:grpSpPr>
        <p:sp>
          <p:nvSpPr>
            <p:cNvPr id="26795" name="Text Box 358"/>
            <p:cNvSpPr txBox="1">
              <a:spLocks noChangeArrowheads="1"/>
            </p:cNvSpPr>
            <p:nvPr/>
          </p:nvSpPr>
          <p:spPr bwMode="auto">
            <a:xfrm>
              <a:off x="2018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  <p:sp>
          <p:nvSpPr>
            <p:cNvPr id="26796" name="Text Box 359"/>
            <p:cNvSpPr txBox="1">
              <a:spLocks noChangeArrowheads="1"/>
            </p:cNvSpPr>
            <p:nvPr/>
          </p:nvSpPr>
          <p:spPr bwMode="auto">
            <a:xfrm>
              <a:off x="2018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</p:grpSp>
      <p:grpSp>
        <p:nvGrpSpPr>
          <p:cNvPr id="135528" name="Group 360"/>
          <p:cNvGrpSpPr>
            <a:grpSpLocks/>
          </p:cNvGrpSpPr>
          <p:nvPr/>
        </p:nvGrpSpPr>
        <p:grpSpPr bwMode="auto">
          <a:xfrm>
            <a:off x="2987675" y="2997200"/>
            <a:ext cx="431800" cy="995363"/>
            <a:chOff x="2290" y="3113"/>
            <a:chExt cx="272" cy="627"/>
          </a:xfrm>
        </p:grpSpPr>
        <p:sp>
          <p:nvSpPr>
            <p:cNvPr id="26793" name="Text Box 361"/>
            <p:cNvSpPr txBox="1">
              <a:spLocks noChangeArrowheads="1"/>
            </p:cNvSpPr>
            <p:nvPr/>
          </p:nvSpPr>
          <p:spPr bwMode="auto">
            <a:xfrm>
              <a:off x="2290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  <p:sp>
          <p:nvSpPr>
            <p:cNvPr id="26794" name="Text Box 362"/>
            <p:cNvSpPr txBox="1">
              <a:spLocks noChangeArrowheads="1"/>
            </p:cNvSpPr>
            <p:nvPr/>
          </p:nvSpPr>
          <p:spPr bwMode="auto">
            <a:xfrm>
              <a:off x="2290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DE" altLang="de-DE" sz="1600" dirty="0"/>
                <a:t>3</a:t>
              </a:r>
              <a:endParaRPr lang="de-AT" altLang="de-DE" sz="1600" dirty="0"/>
            </a:p>
          </p:txBody>
        </p:sp>
      </p:grpSp>
      <p:grpSp>
        <p:nvGrpSpPr>
          <p:cNvPr id="135531" name="Group 363"/>
          <p:cNvGrpSpPr>
            <a:grpSpLocks/>
          </p:cNvGrpSpPr>
          <p:nvPr/>
        </p:nvGrpSpPr>
        <p:grpSpPr bwMode="auto">
          <a:xfrm>
            <a:off x="2987675" y="3357563"/>
            <a:ext cx="431800" cy="950912"/>
            <a:chOff x="2290" y="3339"/>
            <a:chExt cx="272" cy="599"/>
          </a:xfrm>
        </p:grpSpPr>
        <p:sp>
          <p:nvSpPr>
            <p:cNvPr id="26791" name="Text Box 364"/>
            <p:cNvSpPr txBox="1">
              <a:spLocks noChangeArrowheads="1"/>
            </p:cNvSpPr>
            <p:nvPr/>
          </p:nvSpPr>
          <p:spPr bwMode="auto">
            <a:xfrm>
              <a:off x="2290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DE" altLang="de-DE" sz="1600" dirty="0"/>
                <a:t>6</a:t>
              </a:r>
              <a:endParaRPr lang="de-AT" altLang="de-DE" sz="1600" dirty="0"/>
            </a:p>
          </p:txBody>
        </p:sp>
        <p:sp>
          <p:nvSpPr>
            <p:cNvPr id="26792" name="Text Box 365"/>
            <p:cNvSpPr txBox="1">
              <a:spLocks noChangeArrowheads="1"/>
            </p:cNvSpPr>
            <p:nvPr/>
          </p:nvSpPr>
          <p:spPr bwMode="auto">
            <a:xfrm>
              <a:off x="2290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</p:grpSp>
      <p:grpSp>
        <p:nvGrpSpPr>
          <p:cNvPr id="135534" name="Group 366"/>
          <p:cNvGrpSpPr>
            <a:grpSpLocks/>
          </p:cNvGrpSpPr>
          <p:nvPr/>
        </p:nvGrpSpPr>
        <p:grpSpPr bwMode="auto">
          <a:xfrm>
            <a:off x="3492500" y="2997200"/>
            <a:ext cx="431800" cy="995363"/>
            <a:chOff x="2562" y="3113"/>
            <a:chExt cx="272" cy="627"/>
          </a:xfrm>
        </p:grpSpPr>
        <p:sp>
          <p:nvSpPr>
            <p:cNvPr id="26789" name="Text Box 367"/>
            <p:cNvSpPr txBox="1">
              <a:spLocks noChangeArrowheads="1"/>
            </p:cNvSpPr>
            <p:nvPr/>
          </p:nvSpPr>
          <p:spPr bwMode="auto">
            <a:xfrm>
              <a:off x="2562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  <p:sp>
          <p:nvSpPr>
            <p:cNvPr id="26790" name="Text Box 368"/>
            <p:cNvSpPr txBox="1">
              <a:spLocks noChangeArrowheads="1"/>
            </p:cNvSpPr>
            <p:nvPr/>
          </p:nvSpPr>
          <p:spPr bwMode="auto">
            <a:xfrm>
              <a:off x="2562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</p:grpSp>
      <p:grpSp>
        <p:nvGrpSpPr>
          <p:cNvPr id="135537" name="Group 369"/>
          <p:cNvGrpSpPr>
            <a:grpSpLocks/>
          </p:cNvGrpSpPr>
          <p:nvPr/>
        </p:nvGrpSpPr>
        <p:grpSpPr bwMode="auto">
          <a:xfrm>
            <a:off x="3492500" y="3357563"/>
            <a:ext cx="431800" cy="950912"/>
            <a:chOff x="2562" y="3339"/>
            <a:chExt cx="272" cy="599"/>
          </a:xfrm>
        </p:grpSpPr>
        <p:sp>
          <p:nvSpPr>
            <p:cNvPr id="26787" name="Text Box 370"/>
            <p:cNvSpPr txBox="1">
              <a:spLocks noChangeArrowheads="1"/>
            </p:cNvSpPr>
            <p:nvPr/>
          </p:nvSpPr>
          <p:spPr bwMode="auto">
            <a:xfrm>
              <a:off x="2562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  <p:sp>
          <p:nvSpPr>
            <p:cNvPr id="26788" name="Text Box 371"/>
            <p:cNvSpPr txBox="1">
              <a:spLocks noChangeArrowheads="1"/>
            </p:cNvSpPr>
            <p:nvPr/>
          </p:nvSpPr>
          <p:spPr bwMode="auto">
            <a:xfrm>
              <a:off x="2562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</p:grpSp>
      <p:grpSp>
        <p:nvGrpSpPr>
          <p:cNvPr id="135540" name="Group 372"/>
          <p:cNvGrpSpPr>
            <a:grpSpLocks/>
          </p:cNvGrpSpPr>
          <p:nvPr/>
        </p:nvGrpSpPr>
        <p:grpSpPr bwMode="auto">
          <a:xfrm>
            <a:off x="3924300" y="2997200"/>
            <a:ext cx="431800" cy="995363"/>
            <a:chOff x="2835" y="3113"/>
            <a:chExt cx="272" cy="627"/>
          </a:xfrm>
        </p:grpSpPr>
        <p:sp>
          <p:nvSpPr>
            <p:cNvPr id="26785" name="Text Box 373"/>
            <p:cNvSpPr txBox="1">
              <a:spLocks noChangeArrowheads="1"/>
            </p:cNvSpPr>
            <p:nvPr/>
          </p:nvSpPr>
          <p:spPr bwMode="auto">
            <a:xfrm>
              <a:off x="2835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  <p:sp>
          <p:nvSpPr>
            <p:cNvPr id="26786" name="Text Box 374"/>
            <p:cNvSpPr txBox="1">
              <a:spLocks noChangeArrowheads="1"/>
            </p:cNvSpPr>
            <p:nvPr/>
          </p:nvSpPr>
          <p:spPr bwMode="auto">
            <a:xfrm>
              <a:off x="2835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</p:grpSp>
      <p:grpSp>
        <p:nvGrpSpPr>
          <p:cNvPr id="135543" name="Group 375"/>
          <p:cNvGrpSpPr>
            <a:grpSpLocks/>
          </p:cNvGrpSpPr>
          <p:nvPr/>
        </p:nvGrpSpPr>
        <p:grpSpPr bwMode="auto">
          <a:xfrm>
            <a:off x="3924300" y="3357563"/>
            <a:ext cx="431800" cy="950912"/>
            <a:chOff x="2835" y="3339"/>
            <a:chExt cx="272" cy="599"/>
          </a:xfrm>
        </p:grpSpPr>
        <p:sp>
          <p:nvSpPr>
            <p:cNvPr id="26783" name="Text Box 376"/>
            <p:cNvSpPr txBox="1">
              <a:spLocks noChangeArrowheads="1"/>
            </p:cNvSpPr>
            <p:nvPr/>
          </p:nvSpPr>
          <p:spPr bwMode="auto">
            <a:xfrm>
              <a:off x="2835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26784" name="Text Box 377"/>
            <p:cNvSpPr txBox="1">
              <a:spLocks noChangeArrowheads="1"/>
            </p:cNvSpPr>
            <p:nvPr/>
          </p:nvSpPr>
          <p:spPr bwMode="auto">
            <a:xfrm>
              <a:off x="2835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</p:grpSp>
      <p:grpSp>
        <p:nvGrpSpPr>
          <p:cNvPr id="135546" name="Group 378"/>
          <p:cNvGrpSpPr>
            <a:grpSpLocks/>
          </p:cNvGrpSpPr>
          <p:nvPr/>
        </p:nvGrpSpPr>
        <p:grpSpPr bwMode="auto">
          <a:xfrm>
            <a:off x="971550" y="3357563"/>
            <a:ext cx="431800" cy="950912"/>
            <a:chOff x="1202" y="3339"/>
            <a:chExt cx="272" cy="599"/>
          </a:xfrm>
        </p:grpSpPr>
        <p:sp>
          <p:nvSpPr>
            <p:cNvPr id="26781" name="Text Box 379"/>
            <p:cNvSpPr txBox="1">
              <a:spLocks noChangeArrowheads="1"/>
            </p:cNvSpPr>
            <p:nvPr/>
          </p:nvSpPr>
          <p:spPr bwMode="auto">
            <a:xfrm>
              <a:off x="1202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  <p:sp>
          <p:nvSpPr>
            <p:cNvPr id="26782" name="Text Box 380"/>
            <p:cNvSpPr txBox="1">
              <a:spLocks noChangeArrowheads="1"/>
            </p:cNvSpPr>
            <p:nvPr/>
          </p:nvSpPr>
          <p:spPr bwMode="auto">
            <a:xfrm>
              <a:off x="1202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DE" altLang="de-DE" sz="1600" dirty="0"/>
                <a:t>6</a:t>
              </a:r>
              <a:endParaRPr lang="de-AT" altLang="de-DE" sz="1600" dirty="0"/>
            </a:p>
          </p:txBody>
        </p:sp>
      </p:grpSp>
      <p:grpSp>
        <p:nvGrpSpPr>
          <p:cNvPr id="135549" name="Group 381"/>
          <p:cNvGrpSpPr>
            <a:grpSpLocks/>
          </p:cNvGrpSpPr>
          <p:nvPr/>
        </p:nvGrpSpPr>
        <p:grpSpPr bwMode="auto">
          <a:xfrm>
            <a:off x="971550" y="2997200"/>
            <a:ext cx="431800" cy="995363"/>
            <a:chOff x="1202" y="3113"/>
            <a:chExt cx="272" cy="627"/>
          </a:xfrm>
        </p:grpSpPr>
        <p:sp>
          <p:nvSpPr>
            <p:cNvPr id="26779" name="Text Box 382"/>
            <p:cNvSpPr txBox="1">
              <a:spLocks noChangeArrowheads="1"/>
            </p:cNvSpPr>
            <p:nvPr/>
          </p:nvSpPr>
          <p:spPr bwMode="auto">
            <a:xfrm>
              <a:off x="1202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  <p:sp>
          <p:nvSpPr>
            <p:cNvPr id="26780" name="Text Box 383"/>
            <p:cNvSpPr txBox="1">
              <a:spLocks noChangeArrowheads="1"/>
            </p:cNvSpPr>
            <p:nvPr/>
          </p:nvSpPr>
          <p:spPr bwMode="auto">
            <a:xfrm>
              <a:off x="1202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</p:grpSp>
      <p:grpSp>
        <p:nvGrpSpPr>
          <p:cNvPr id="135559" name="Group 391"/>
          <p:cNvGrpSpPr>
            <a:grpSpLocks/>
          </p:cNvGrpSpPr>
          <p:nvPr/>
        </p:nvGrpSpPr>
        <p:grpSpPr bwMode="auto">
          <a:xfrm>
            <a:off x="4500563" y="1341438"/>
            <a:ext cx="431800" cy="1525587"/>
            <a:chOff x="2835" y="845"/>
            <a:chExt cx="272" cy="961"/>
          </a:xfrm>
        </p:grpSpPr>
        <p:sp>
          <p:nvSpPr>
            <p:cNvPr id="26775" name="Text Box 386"/>
            <p:cNvSpPr txBox="1">
              <a:spLocks noChangeArrowheads="1"/>
            </p:cNvSpPr>
            <p:nvPr/>
          </p:nvSpPr>
          <p:spPr bwMode="auto">
            <a:xfrm>
              <a:off x="2835" y="845"/>
              <a:ext cx="272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36000" bIns="36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-</a:t>
              </a:r>
            </a:p>
          </p:txBody>
        </p:sp>
        <p:sp>
          <p:nvSpPr>
            <p:cNvPr id="26776" name="Text Box 387"/>
            <p:cNvSpPr txBox="1">
              <a:spLocks noChangeArrowheads="1"/>
            </p:cNvSpPr>
            <p:nvPr/>
          </p:nvSpPr>
          <p:spPr bwMode="auto">
            <a:xfrm>
              <a:off x="2835" y="1117"/>
              <a:ext cx="272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0800" bIns="10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DE" altLang="de-DE" sz="1600" dirty="0"/>
                <a:t>8</a:t>
              </a:r>
              <a:endParaRPr lang="de-AT" altLang="de-DE" sz="1600" dirty="0"/>
            </a:p>
          </p:txBody>
        </p:sp>
        <p:sp>
          <p:nvSpPr>
            <p:cNvPr id="26777" name="Text Box 388"/>
            <p:cNvSpPr txBox="1">
              <a:spLocks noChangeArrowheads="1"/>
            </p:cNvSpPr>
            <p:nvPr/>
          </p:nvSpPr>
          <p:spPr bwMode="auto">
            <a:xfrm>
              <a:off x="2835" y="1344"/>
              <a:ext cx="272" cy="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7600" bIns="57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  <p:sp>
          <p:nvSpPr>
            <p:cNvPr id="26778" name="Text Box 389"/>
            <p:cNvSpPr txBox="1">
              <a:spLocks noChangeArrowheads="1"/>
            </p:cNvSpPr>
            <p:nvPr/>
          </p:nvSpPr>
          <p:spPr bwMode="auto">
            <a:xfrm>
              <a:off x="2835" y="1616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</p:grpSp>
      <p:sp>
        <p:nvSpPr>
          <p:cNvPr id="59" name="Text Box 173"/>
          <p:cNvSpPr txBox="1">
            <a:spLocks noChangeArrowheads="1"/>
          </p:cNvSpPr>
          <p:nvPr/>
        </p:nvSpPr>
        <p:spPr bwMode="auto">
          <a:xfrm>
            <a:off x="5537200" y="911225"/>
            <a:ext cx="8636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0400" bIns="216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de-AT" altLang="de-DE" sz="1600" dirty="0">
                <a:cs typeface="Arial" charset="0"/>
              </a:rPr>
              <a:t>f</a:t>
            </a:r>
            <a:r>
              <a:rPr lang="de-AT" altLang="de-DE" sz="1600" baseline="-25000" dirty="0">
                <a:cs typeface="Arial" charset="0"/>
              </a:rPr>
              <a:t>i </a:t>
            </a:r>
            <a:r>
              <a:rPr lang="de-AT" altLang="de-DE" sz="1600" dirty="0">
                <a:cs typeface="Arial" charset="0"/>
              </a:rPr>
              <a:t>- </a:t>
            </a:r>
            <a:r>
              <a:rPr lang="de-AT" altLang="de-DE" sz="1600" dirty="0">
                <a:sym typeface="Symbol" pitchFamily="18" charset="2"/>
              </a:rPr>
              <a:t></a:t>
            </a:r>
            <a:r>
              <a:rPr lang="de-AT" altLang="de-DE" sz="1600" baseline="-25000" dirty="0"/>
              <a:t>i</a:t>
            </a:r>
            <a:endParaRPr lang="de-AT" altLang="de-DE" sz="1600" dirty="0"/>
          </a:p>
          <a:p>
            <a:pPr algn="ctr" eaLnBrk="1" hangingPunct="1">
              <a:buFont typeface="Wingdings" pitchFamily="2" charset="2"/>
              <a:buNone/>
            </a:pPr>
            <a:endParaRPr lang="de-AT" altLang="de-DE" sz="1600" baseline="-25000" dirty="0">
              <a:cs typeface="Arial" charset="0"/>
            </a:endParaRPr>
          </a:p>
        </p:txBody>
      </p:sp>
      <p:grpSp>
        <p:nvGrpSpPr>
          <p:cNvPr id="60" name="Group 320"/>
          <p:cNvGrpSpPr>
            <a:grpSpLocks/>
          </p:cNvGrpSpPr>
          <p:nvPr/>
        </p:nvGrpSpPr>
        <p:grpSpPr bwMode="auto">
          <a:xfrm>
            <a:off x="5537200" y="1752600"/>
            <a:ext cx="1055688" cy="1098550"/>
            <a:chOff x="3009" y="1986"/>
            <a:chExt cx="665" cy="614"/>
          </a:xfrm>
        </p:grpSpPr>
        <p:sp>
          <p:nvSpPr>
            <p:cNvPr id="26772" name="Text Box 233"/>
            <p:cNvSpPr txBox="1">
              <a:spLocks noChangeArrowheads="1"/>
            </p:cNvSpPr>
            <p:nvPr/>
          </p:nvSpPr>
          <p:spPr bwMode="auto">
            <a:xfrm>
              <a:off x="3009" y="1986"/>
              <a:ext cx="66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0800" bIns="10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>
                  <a:solidFill>
                    <a:srgbClr val="00B050"/>
                  </a:solidFill>
                </a:rPr>
                <a:t>-3 ≤ 0</a:t>
              </a:r>
            </a:p>
          </p:txBody>
        </p:sp>
        <p:sp>
          <p:nvSpPr>
            <p:cNvPr id="26773" name="Text Box 235"/>
            <p:cNvSpPr txBox="1">
              <a:spLocks noChangeArrowheads="1"/>
            </p:cNvSpPr>
            <p:nvPr/>
          </p:nvSpPr>
          <p:spPr bwMode="auto">
            <a:xfrm>
              <a:off x="3107" y="2206"/>
              <a:ext cx="272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8000" bIns="252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6774" name="Text Box 237"/>
            <p:cNvSpPr txBox="1">
              <a:spLocks noChangeArrowheads="1"/>
            </p:cNvSpPr>
            <p:nvPr/>
          </p:nvSpPr>
          <p:spPr bwMode="auto">
            <a:xfrm>
              <a:off x="3107" y="2387"/>
              <a:ext cx="27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864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</p:grpSp>
      <p:sp>
        <p:nvSpPr>
          <p:cNvPr id="66" name="Rectangle 230"/>
          <p:cNvSpPr>
            <a:spLocks noChangeArrowheads="1"/>
          </p:cNvSpPr>
          <p:nvPr/>
        </p:nvSpPr>
        <p:spPr bwMode="auto">
          <a:xfrm>
            <a:off x="395288" y="5013325"/>
            <a:ext cx="478313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>
                <a:cs typeface="Arial" charset="0"/>
              </a:rPr>
              <a:t>Kosten nun   </a:t>
            </a:r>
            <a:r>
              <a:rPr lang="de-AT" altLang="de-DE" sz="1600" b="1" dirty="0">
                <a:solidFill>
                  <a:srgbClr val="FF0000"/>
                </a:solidFill>
                <a:cs typeface="Arial" charset="0"/>
              </a:rPr>
              <a:t>K = 35 – 5 = 30</a:t>
            </a:r>
            <a:endParaRPr lang="de-AT" altLang="de-DE" sz="1600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93" grpId="0" autoUpdateAnimBg="0"/>
      <p:bldP spid="59" grpId="0"/>
      <p:bldP spid="6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2765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6ECC972C-2285-405E-8C61-5B7F3DD67813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2765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863600"/>
          </a:xfrm>
        </p:spPr>
        <p:txBody>
          <a:bodyPr/>
          <a:lstStyle/>
          <a:p>
            <a:pPr eaLnBrk="1" hangingPunct="1"/>
            <a:r>
              <a:rPr lang="de-AT" altLang="de-DE" sz="1800" dirty="0" smtClean="0"/>
              <a:t>Iteration 3:</a:t>
            </a:r>
          </a:p>
          <a:p>
            <a:pPr lvl="1" eaLnBrk="1" hangingPunct="1"/>
            <a:r>
              <a:rPr lang="de-AT" altLang="de-DE" sz="1600" dirty="0" smtClean="0"/>
              <a:t>I</a:t>
            </a:r>
            <a:r>
              <a:rPr lang="de-AT" altLang="de-DE" sz="1600" baseline="-25000" dirty="0" smtClean="0"/>
              <a:t>1</a:t>
            </a:r>
            <a:r>
              <a:rPr lang="de-AT" altLang="de-DE" sz="1600" baseline="30000" dirty="0" smtClean="0"/>
              <a:t>vl</a:t>
            </a:r>
            <a:r>
              <a:rPr lang="de-AT" altLang="de-DE" sz="1600" dirty="0" smtClean="0"/>
              <a:t> = {5}, I</a:t>
            </a:r>
            <a:r>
              <a:rPr lang="de-AT" altLang="de-DE" sz="1600" baseline="-25000" dirty="0" smtClean="0"/>
              <a:t>1</a:t>
            </a:r>
            <a:r>
              <a:rPr lang="de-AT" altLang="de-DE" sz="1600" dirty="0" smtClean="0"/>
              <a:t> = {1,3}, I</a:t>
            </a:r>
            <a:r>
              <a:rPr lang="de-AT" altLang="de-DE" sz="1600" baseline="-25000" dirty="0" smtClean="0"/>
              <a:t>0</a:t>
            </a:r>
            <a:r>
              <a:rPr lang="de-AT" altLang="de-DE" sz="1600" dirty="0" smtClean="0"/>
              <a:t> = {2,4} </a:t>
            </a:r>
          </a:p>
          <a:p>
            <a:pPr lvl="1" eaLnBrk="1" hangingPunct="1"/>
            <a:endParaRPr lang="de-AT" altLang="de-DE" sz="1600" dirty="0" smtClean="0"/>
          </a:p>
          <a:p>
            <a:pPr lvl="1" eaLnBrk="1" hangingPunct="1"/>
            <a:endParaRPr lang="de-AT" altLang="de-DE" sz="1600" dirty="0" smtClean="0"/>
          </a:p>
          <a:p>
            <a:pPr lvl="1" eaLnBrk="1" hangingPunct="1"/>
            <a:endParaRPr lang="de-AT" altLang="de-DE" sz="1600" dirty="0" smtClean="0"/>
          </a:p>
          <a:p>
            <a:pPr lvl="1" eaLnBrk="1" hangingPunct="1"/>
            <a:endParaRPr lang="de-AT" altLang="de-DE" sz="1600" dirty="0" smtClean="0"/>
          </a:p>
          <a:p>
            <a:pPr lvl="1" eaLnBrk="1" hangingPunct="1"/>
            <a:endParaRPr lang="de-AT" altLang="de-DE" sz="1600" dirty="0" smtClean="0"/>
          </a:p>
          <a:p>
            <a:pPr lvl="1" eaLnBrk="1" hangingPunct="1"/>
            <a:endParaRPr lang="de-AT" altLang="de-DE" sz="1600" dirty="0" smtClean="0"/>
          </a:p>
          <a:p>
            <a:pPr lvl="1" eaLnBrk="1" hangingPunct="1"/>
            <a:endParaRPr lang="de-AT" altLang="de-DE" sz="1600" dirty="0" smtClean="0"/>
          </a:p>
          <a:p>
            <a:pPr lvl="1" eaLnBrk="1" hangingPunct="1"/>
            <a:endParaRPr lang="de-AT" altLang="de-DE" sz="1600" dirty="0" smtClean="0"/>
          </a:p>
          <a:p>
            <a:pPr lvl="1" eaLnBrk="1" hangingPunct="1"/>
            <a:endParaRPr lang="de-AT" altLang="de-DE" sz="1600" dirty="0" smtClean="0"/>
          </a:p>
          <a:p>
            <a:pPr lvl="1" eaLnBrk="1" hangingPunct="1"/>
            <a:endParaRPr lang="de-AT" altLang="de-DE" sz="1600" dirty="0" smtClean="0"/>
          </a:p>
          <a:p>
            <a:pPr lvl="1" eaLnBrk="1" hangingPunct="1"/>
            <a:endParaRPr lang="de-AT" altLang="de-DE" sz="1600" dirty="0" smtClean="0"/>
          </a:p>
          <a:p>
            <a:pPr lvl="1" eaLnBrk="1" hangingPunct="1">
              <a:buFont typeface="Wingdings" pitchFamily="2" charset="2"/>
              <a:buNone/>
            </a:pPr>
            <a:endParaRPr lang="de-AT" altLang="de-DE" sz="1600" dirty="0" smtClean="0"/>
          </a:p>
        </p:txBody>
      </p:sp>
      <p:sp>
        <p:nvSpPr>
          <p:cNvPr id="141470" name="Text Box 158"/>
          <p:cNvSpPr txBox="1">
            <a:spLocks noChangeArrowheads="1"/>
          </p:cNvSpPr>
          <p:nvPr/>
        </p:nvSpPr>
        <p:spPr bwMode="auto">
          <a:xfrm>
            <a:off x="250825" y="5013325"/>
            <a:ext cx="83534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Nun wird Standort 5 endgültig einbezogen, da ein Verbieten nur Fixkosten von f</a:t>
            </a:r>
            <a:r>
              <a:rPr lang="de-AT" altLang="de-DE" sz="1600" baseline="-25000" dirty="0">
                <a:cs typeface="Arial" charset="0"/>
              </a:rPr>
              <a:t>5</a:t>
            </a:r>
            <a:r>
              <a:rPr lang="de-AT" altLang="de-DE" sz="1600" dirty="0"/>
              <a:t> = 5 einsparen würde aber die Transportkosten um </a:t>
            </a:r>
            <a:r>
              <a:rPr lang="el-GR" altLang="de-DE" sz="1600">
                <a:cs typeface="Arial" charset="0"/>
              </a:rPr>
              <a:t>δ</a:t>
            </a:r>
            <a:r>
              <a:rPr lang="de-AT" altLang="de-DE" sz="1600" baseline="-25000" dirty="0">
                <a:cs typeface="Arial" charset="0"/>
              </a:rPr>
              <a:t>5</a:t>
            </a:r>
            <a:r>
              <a:rPr lang="de-AT" altLang="de-DE" sz="1600" dirty="0">
                <a:cs typeface="Arial" charset="0"/>
              </a:rPr>
              <a:t> = 7 steigern würde.</a:t>
            </a:r>
            <a:r>
              <a:rPr lang="de-AT" altLang="de-DE" sz="1600" dirty="0"/>
              <a:t>.</a:t>
            </a:r>
            <a:endParaRPr lang="de-AT" altLang="de-DE" sz="1800" dirty="0"/>
          </a:p>
        </p:txBody>
      </p:sp>
      <p:graphicFrame>
        <p:nvGraphicFramePr>
          <p:cNvPr id="141688" name="Group 376"/>
          <p:cNvGraphicFramePr>
            <a:graphicFrameLocks noGrp="1"/>
          </p:cNvGraphicFramePr>
          <p:nvPr/>
        </p:nvGraphicFramePr>
        <p:xfrm>
          <a:off x="468313" y="1557338"/>
          <a:ext cx="4038600" cy="163830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1656" name="Group 344"/>
          <p:cNvGraphicFramePr>
            <a:graphicFrameLocks noGrp="1"/>
          </p:cNvGraphicFramePr>
          <p:nvPr/>
        </p:nvGraphicFramePr>
        <p:xfrm>
          <a:off x="4573588" y="1557338"/>
          <a:ext cx="946150" cy="1638300"/>
        </p:xfrm>
        <a:graphic>
          <a:graphicData uri="http://schemas.openxmlformats.org/drawingml/2006/table">
            <a:tbl>
              <a:tblPr/>
              <a:tblGrid>
                <a:gridCol w="473075"/>
                <a:gridCol w="473075"/>
              </a:tblGrid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δ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1548" name="Text Box 236"/>
          <p:cNvSpPr txBox="1">
            <a:spLocks noChangeArrowheads="1"/>
          </p:cNvSpPr>
          <p:nvPr/>
        </p:nvSpPr>
        <p:spPr bwMode="auto">
          <a:xfrm>
            <a:off x="6875463" y="2871788"/>
            <a:ext cx="11509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>
                <a:solidFill>
                  <a:srgbClr val="00B050"/>
                </a:solidFill>
              </a:rPr>
              <a:t>Baue 5</a:t>
            </a:r>
          </a:p>
        </p:txBody>
      </p:sp>
      <p:graphicFrame>
        <p:nvGraphicFramePr>
          <p:cNvPr id="141696" name="Group 384"/>
          <p:cNvGraphicFramePr>
            <a:graphicFrameLocks noGrp="1"/>
          </p:cNvGraphicFramePr>
          <p:nvPr/>
        </p:nvGraphicFramePr>
        <p:xfrm>
          <a:off x="466725" y="3284538"/>
          <a:ext cx="4032250" cy="1341436"/>
        </p:xfrm>
        <a:graphic>
          <a:graphicData uri="http://schemas.openxmlformats.org/drawingml/2006/table">
            <a:tbl>
              <a:tblPr/>
              <a:tblGrid>
                <a:gridCol w="576263"/>
                <a:gridCol w="493712"/>
                <a:gridCol w="495300"/>
                <a:gridCol w="492125"/>
                <a:gridCol w="504825"/>
                <a:gridCol w="485775"/>
                <a:gridCol w="490538"/>
                <a:gridCol w="493712"/>
              </a:tblGrid>
              <a:tr h="3353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h1j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h2j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de-AT" altLang="de-DE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de-AT" altLang="de-DE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1601" name="Group 289"/>
          <p:cNvGrpSpPr>
            <a:grpSpLocks/>
          </p:cNvGrpSpPr>
          <p:nvPr/>
        </p:nvGrpSpPr>
        <p:grpSpPr bwMode="auto">
          <a:xfrm>
            <a:off x="1547813" y="3284538"/>
            <a:ext cx="431800" cy="995362"/>
            <a:chOff x="1474" y="3113"/>
            <a:chExt cx="272" cy="627"/>
          </a:xfrm>
        </p:grpSpPr>
        <p:sp>
          <p:nvSpPr>
            <p:cNvPr id="27814" name="Text Box 290"/>
            <p:cNvSpPr txBox="1">
              <a:spLocks noChangeArrowheads="1"/>
            </p:cNvSpPr>
            <p:nvPr/>
          </p:nvSpPr>
          <p:spPr bwMode="auto">
            <a:xfrm>
              <a:off x="1474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  <p:sp>
          <p:nvSpPr>
            <p:cNvPr id="27815" name="Text Box 291"/>
            <p:cNvSpPr txBox="1">
              <a:spLocks noChangeArrowheads="1"/>
            </p:cNvSpPr>
            <p:nvPr/>
          </p:nvSpPr>
          <p:spPr bwMode="auto">
            <a:xfrm>
              <a:off x="1474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</p:grpSp>
      <p:grpSp>
        <p:nvGrpSpPr>
          <p:cNvPr id="141604" name="Group 292"/>
          <p:cNvGrpSpPr>
            <a:grpSpLocks/>
          </p:cNvGrpSpPr>
          <p:nvPr/>
        </p:nvGrpSpPr>
        <p:grpSpPr bwMode="auto">
          <a:xfrm>
            <a:off x="1547813" y="3644900"/>
            <a:ext cx="431800" cy="950913"/>
            <a:chOff x="1474" y="3339"/>
            <a:chExt cx="272" cy="599"/>
          </a:xfrm>
        </p:grpSpPr>
        <p:sp>
          <p:nvSpPr>
            <p:cNvPr id="27812" name="Text Box 293"/>
            <p:cNvSpPr txBox="1">
              <a:spLocks noChangeArrowheads="1"/>
            </p:cNvSpPr>
            <p:nvPr/>
          </p:nvSpPr>
          <p:spPr bwMode="auto">
            <a:xfrm>
              <a:off x="1474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  <p:sp>
          <p:nvSpPr>
            <p:cNvPr id="27813" name="Text Box 294"/>
            <p:cNvSpPr txBox="1">
              <a:spLocks noChangeArrowheads="1"/>
            </p:cNvSpPr>
            <p:nvPr/>
          </p:nvSpPr>
          <p:spPr bwMode="auto">
            <a:xfrm>
              <a:off x="1474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</p:grpSp>
      <p:grpSp>
        <p:nvGrpSpPr>
          <p:cNvPr id="141607" name="Group 295"/>
          <p:cNvGrpSpPr>
            <a:grpSpLocks/>
          </p:cNvGrpSpPr>
          <p:nvPr/>
        </p:nvGrpSpPr>
        <p:grpSpPr bwMode="auto">
          <a:xfrm>
            <a:off x="2051050" y="3284538"/>
            <a:ext cx="431800" cy="995362"/>
            <a:chOff x="1746" y="3113"/>
            <a:chExt cx="272" cy="627"/>
          </a:xfrm>
        </p:grpSpPr>
        <p:sp>
          <p:nvSpPr>
            <p:cNvPr id="27810" name="Text Box 296"/>
            <p:cNvSpPr txBox="1">
              <a:spLocks noChangeArrowheads="1"/>
            </p:cNvSpPr>
            <p:nvPr/>
          </p:nvSpPr>
          <p:spPr bwMode="auto">
            <a:xfrm>
              <a:off x="1746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  <p:sp>
          <p:nvSpPr>
            <p:cNvPr id="27811" name="Text Box 297"/>
            <p:cNvSpPr txBox="1">
              <a:spLocks noChangeArrowheads="1"/>
            </p:cNvSpPr>
            <p:nvPr/>
          </p:nvSpPr>
          <p:spPr bwMode="auto">
            <a:xfrm>
              <a:off x="1746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</p:grpSp>
      <p:grpSp>
        <p:nvGrpSpPr>
          <p:cNvPr id="141610" name="Group 298"/>
          <p:cNvGrpSpPr>
            <a:grpSpLocks/>
          </p:cNvGrpSpPr>
          <p:nvPr/>
        </p:nvGrpSpPr>
        <p:grpSpPr bwMode="auto">
          <a:xfrm>
            <a:off x="2051050" y="3644900"/>
            <a:ext cx="431800" cy="950913"/>
            <a:chOff x="1746" y="3339"/>
            <a:chExt cx="272" cy="599"/>
          </a:xfrm>
        </p:grpSpPr>
        <p:sp>
          <p:nvSpPr>
            <p:cNvPr id="27808" name="Text Box 299"/>
            <p:cNvSpPr txBox="1">
              <a:spLocks noChangeArrowheads="1"/>
            </p:cNvSpPr>
            <p:nvPr/>
          </p:nvSpPr>
          <p:spPr bwMode="auto">
            <a:xfrm>
              <a:off x="1746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6</a:t>
              </a:r>
            </a:p>
          </p:txBody>
        </p:sp>
        <p:sp>
          <p:nvSpPr>
            <p:cNvPr id="27809" name="Text Box 300"/>
            <p:cNvSpPr txBox="1">
              <a:spLocks noChangeArrowheads="1"/>
            </p:cNvSpPr>
            <p:nvPr/>
          </p:nvSpPr>
          <p:spPr bwMode="auto">
            <a:xfrm>
              <a:off x="1746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</p:grpSp>
      <p:grpSp>
        <p:nvGrpSpPr>
          <p:cNvPr id="141613" name="Group 301"/>
          <p:cNvGrpSpPr>
            <a:grpSpLocks/>
          </p:cNvGrpSpPr>
          <p:nvPr/>
        </p:nvGrpSpPr>
        <p:grpSpPr bwMode="auto">
          <a:xfrm>
            <a:off x="2555875" y="3284538"/>
            <a:ext cx="431800" cy="995362"/>
            <a:chOff x="2018" y="3113"/>
            <a:chExt cx="272" cy="627"/>
          </a:xfrm>
        </p:grpSpPr>
        <p:sp>
          <p:nvSpPr>
            <p:cNvPr id="27806" name="Text Box 302"/>
            <p:cNvSpPr txBox="1">
              <a:spLocks noChangeArrowheads="1"/>
            </p:cNvSpPr>
            <p:nvPr/>
          </p:nvSpPr>
          <p:spPr bwMode="auto">
            <a:xfrm>
              <a:off x="2018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  <p:sp>
          <p:nvSpPr>
            <p:cNvPr id="27807" name="Text Box 303"/>
            <p:cNvSpPr txBox="1">
              <a:spLocks noChangeArrowheads="1"/>
            </p:cNvSpPr>
            <p:nvPr/>
          </p:nvSpPr>
          <p:spPr bwMode="auto">
            <a:xfrm>
              <a:off x="2018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</p:grpSp>
      <p:grpSp>
        <p:nvGrpSpPr>
          <p:cNvPr id="141616" name="Group 304"/>
          <p:cNvGrpSpPr>
            <a:grpSpLocks/>
          </p:cNvGrpSpPr>
          <p:nvPr/>
        </p:nvGrpSpPr>
        <p:grpSpPr bwMode="auto">
          <a:xfrm>
            <a:off x="2555875" y="3644900"/>
            <a:ext cx="431800" cy="950913"/>
            <a:chOff x="2018" y="3339"/>
            <a:chExt cx="272" cy="599"/>
          </a:xfrm>
        </p:grpSpPr>
        <p:sp>
          <p:nvSpPr>
            <p:cNvPr id="27804" name="Text Box 305"/>
            <p:cNvSpPr txBox="1">
              <a:spLocks noChangeArrowheads="1"/>
            </p:cNvSpPr>
            <p:nvPr/>
          </p:nvSpPr>
          <p:spPr bwMode="auto">
            <a:xfrm>
              <a:off x="2018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27805" name="Text Box 306"/>
            <p:cNvSpPr txBox="1">
              <a:spLocks noChangeArrowheads="1"/>
            </p:cNvSpPr>
            <p:nvPr/>
          </p:nvSpPr>
          <p:spPr bwMode="auto">
            <a:xfrm>
              <a:off x="2018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</p:grpSp>
      <p:grpSp>
        <p:nvGrpSpPr>
          <p:cNvPr id="141619" name="Group 307"/>
          <p:cNvGrpSpPr>
            <a:grpSpLocks/>
          </p:cNvGrpSpPr>
          <p:nvPr/>
        </p:nvGrpSpPr>
        <p:grpSpPr bwMode="auto">
          <a:xfrm>
            <a:off x="3059113" y="3284538"/>
            <a:ext cx="431800" cy="995362"/>
            <a:chOff x="2290" y="3113"/>
            <a:chExt cx="272" cy="627"/>
          </a:xfrm>
        </p:grpSpPr>
        <p:sp>
          <p:nvSpPr>
            <p:cNvPr id="27802" name="Text Box 308"/>
            <p:cNvSpPr txBox="1">
              <a:spLocks noChangeArrowheads="1"/>
            </p:cNvSpPr>
            <p:nvPr/>
          </p:nvSpPr>
          <p:spPr bwMode="auto">
            <a:xfrm>
              <a:off x="2290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  <p:sp>
          <p:nvSpPr>
            <p:cNvPr id="27803" name="Text Box 309"/>
            <p:cNvSpPr txBox="1">
              <a:spLocks noChangeArrowheads="1"/>
            </p:cNvSpPr>
            <p:nvPr/>
          </p:nvSpPr>
          <p:spPr bwMode="auto">
            <a:xfrm>
              <a:off x="2290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</p:grpSp>
      <p:grpSp>
        <p:nvGrpSpPr>
          <p:cNvPr id="141622" name="Group 310"/>
          <p:cNvGrpSpPr>
            <a:grpSpLocks/>
          </p:cNvGrpSpPr>
          <p:nvPr/>
        </p:nvGrpSpPr>
        <p:grpSpPr bwMode="auto">
          <a:xfrm>
            <a:off x="3059113" y="3644900"/>
            <a:ext cx="431800" cy="950913"/>
            <a:chOff x="2290" y="3339"/>
            <a:chExt cx="272" cy="599"/>
          </a:xfrm>
        </p:grpSpPr>
        <p:sp>
          <p:nvSpPr>
            <p:cNvPr id="27800" name="Text Box 311"/>
            <p:cNvSpPr txBox="1">
              <a:spLocks noChangeArrowheads="1"/>
            </p:cNvSpPr>
            <p:nvPr/>
          </p:nvSpPr>
          <p:spPr bwMode="auto">
            <a:xfrm>
              <a:off x="2290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6</a:t>
              </a:r>
            </a:p>
          </p:txBody>
        </p:sp>
        <p:sp>
          <p:nvSpPr>
            <p:cNvPr id="27801" name="Text Box 312"/>
            <p:cNvSpPr txBox="1">
              <a:spLocks noChangeArrowheads="1"/>
            </p:cNvSpPr>
            <p:nvPr/>
          </p:nvSpPr>
          <p:spPr bwMode="auto">
            <a:xfrm>
              <a:off x="2290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</p:grpSp>
      <p:grpSp>
        <p:nvGrpSpPr>
          <p:cNvPr id="141625" name="Group 313"/>
          <p:cNvGrpSpPr>
            <a:grpSpLocks/>
          </p:cNvGrpSpPr>
          <p:nvPr/>
        </p:nvGrpSpPr>
        <p:grpSpPr bwMode="auto">
          <a:xfrm>
            <a:off x="3563938" y="3284538"/>
            <a:ext cx="431800" cy="995362"/>
            <a:chOff x="2562" y="3113"/>
            <a:chExt cx="272" cy="627"/>
          </a:xfrm>
        </p:grpSpPr>
        <p:sp>
          <p:nvSpPr>
            <p:cNvPr id="27798" name="Text Box 314"/>
            <p:cNvSpPr txBox="1">
              <a:spLocks noChangeArrowheads="1"/>
            </p:cNvSpPr>
            <p:nvPr/>
          </p:nvSpPr>
          <p:spPr bwMode="auto">
            <a:xfrm>
              <a:off x="2562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  <p:sp>
          <p:nvSpPr>
            <p:cNvPr id="27799" name="Text Box 315"/>
            <p:cNvSpPr txBox="1">
              <a:spLocks noChangeArrowheads="1"/>
            </p:cNvSpPr>
            <p:nvPr/>
          </p:nvSpPr>
          <p:spPr bwMode="auto">
            <a:xfrm>
              <a:off x="2562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</p:grpSp>
      <p:grpSp>
        <p:nvGrpSpPr>
          <p:cNvPr id="141628" name="Group 316"/>
          <p:cNvGrpSpPr>
            <a:grpSpLocks/>
          </p:cNvGrpSpPr>
          <p:nvPr/>
        </p:nvGrpSpPr>
        <p:grpSpPr bwMode="auto">
          <a:xfrm>
            <a:off x="3563938" y="3644900"/>
            <a:ext cx="431800" cy="950913"/>
            <a:chOff x="2562" y="3339"/>
            <a:chExt cx="272" cy="599"/>
          </a:xfrm>
        </p:grpSpPr>
        <p:sp>
          <p:nvSpPr>
            <p:cNvPr id="27796" name="Text Box 317"/>
            <p:cNvSpPr txBox="1">
              <a:spLocks noChangeArrowheads="1"/>
            </p:cNvSpPr>
            <p:nvPr/>
          </p:nvSpPr>
          <p:spPr bwMode="auto">
            <a:xfrm>
              <a:off x="2562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7</a:t>
              </a:r>
            </a:p>
          </p:txBody>
        </p:sp>
        <p:sp>
          <p:nvSpPr>
            <p:cNvPr id="27797" name="Text Box 318"/>
            <p:cNvSpPr txBox="1">
              <a:spLocks noChangeArrowheads="1"/>
            </p:cNvSpPr>
            <p:nvPr/>
          </p:nvSpPr>
          <p:spPr bwMode="auto">
            <a:xfrm>
              <a:off x="2562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</p:grpSp>
      <p:grpSp>
        <p:nvGrpSpPr>
          <p:cNvPr id="141631" name="Group 319"/>
          <p:cNvGrpSpPr>
            <a:grpSpLocks/>
          </p:cNvGrpSpPr>
          <p:nvPr/>
        </p:nvGrpSpPr>
        <p:grpSpPr bwMode="auto">
          <a:xfrm>
            <a:off x="3995738" y="3284538"/>
            <a:ext cx="431800" cy="995362"/>
            <a:chOff x="2835" y="3113"/>
            <a:chExt cx="272" cy="627"/>
          </a:xfrm>
        </p:grpSpPr>
        <p:sp>
          <p:nvSpPr>
            <p:cNvPr id="27794" name="Text Box 320"/>
            <p:cNvSpPr txBox="1">
              <a:spLocks noChangeArrowheads="1"/>
            </p:cNvSpPr>
            <p:nvPr/>
          </p:nvSpPr>
          <p:spPr bwMode="auto">
            <a:xfrm>
              <a:off x="2835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  <p:sp>
          <p:nvSpPr>
            <p:cNvPr id="27795" name="Text Box 321"/>
            <p:cNvSpPr txBox="1">
              <a:spLocks noChangeArrowheads="1"/>
            </p:cNvSpPr>
            <p:nvPr/>
          </p:nvSpPr>
          <p:spPr bwMode="auto">
            <a:xfrm>
              <a:off x="2835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</p:grpSp>
      <p:grpSp>
        <p:nvGrpSpPr>
          <p:cNvPr id="141634" name="Group 322"/>
          <p:cNvGrpSpPr>
            <a:grpSpLocks/>
          </p:cNvGrpSpPr>
          <p:nvPr/>
        </p:nvGrpSpPr>
        <p:grpSpPr bwMode="auto">
          <a:xfrm>
            <a:off x="3995738" y="3644900"/>
            <a:ext cx="431800" cy="950913"/>
            <a:chOff x="2835" y="3339"/>
            <a:chExt cx="272" cy="599"/>
          </a:xfrm>
        </p:grpSpPr>
        <p:sp>
          <p:nvSpPr>
            <p:cNvPr id="27792" name="Text Box 323"/>
            <p:cNvSpPr txBox="1">
              <a:spLocks noChangeArrowheads="1"/>
            </p:cNvSpPr>
            <p:nvPr/>
          </p:nvSpPr>
          <p:spPr bwMode="auto">
            <a:xfrm>
              <a:off x="2835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27793" name="Text Box 324"/>
            <p:cNvSpPr txBox="1">
              <a:spLocks noChangeArrowheads="1"/>
            </p:cNvSpPr>
            <p:nvPr/>
          </p:nvSpPr>
          <p:spPr bwMode="auto">
            <a:xfrm>
              <a:off x="2835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</p:grpSp>
      <p:grpSp>
        <p:nvGrpSpPr>
          <p:cNvPr id="141637" name="Group 325"/>
          <p:cNvGrpSpPr>
            <a:grpSpLocks/>
          </p:cNvGrpSpPr>
          <p:nvPr/>
        </p:nvGrpSpPr>
        <p:grpSpPr bwMode="auto">
          <a:xfrm>
            <a:off x="1042988" y="3644900"/>
            <a:ext cx="431800" cy="950913"/>
            <a:chOff x="1202" y="3339"/>
            <a:chExt cx="272" cy="599"/>
          </a:xfrm>
        </p:grpSpPr>
        <p:sp>
          <p:nvSpPr>
            <p:cNvPr id="27790" name="Text Box 326"/>
            <p:cNvSpPr txBox="1">
              <a:spLocks noChangeArrowheads="1"/>
            </p:cNvSpPr>
            <p:nvPr/>
          </p:nvSpPr>
          <p:spPr bwMode="auto">
            <a:xfrm>
              <a:off x="1202" y="3748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27791" name="Text Box 327"/>
            <p:cNvSpPr txBox="1">
              <a:spLocks noChangeArrowheads="1"/>
            </p:cNvSpPr>
            <p:nvPr/>
          </p:nvSpPr>
          <p:spPr bwMode="auto">
            <a:xfrm>
              <a:off x="1202" y="3339"/>
              <a:ext cx="27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8800" bIns="28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6</a:t>
              </a:r>
            </a:p>
          </p:txBody>
        </p:sp>
      </p:grpSp>
      <p:grpSp>
        <p:nvGrpSpPr>
          <p:cNvPr id="141640" name="Group 328"/>
          <p:cNvGrpSpPr>
            <a:grpSpLocks/>
          </p:cNvGrpSpPr>
          <p:nvPr/>
        </p:nvGrpSpPr>
        <p:grpSpPr bwMode="auto">
          <a:xfrm>
            <a:off x="1042988" y="3284538"/>
            <a:ext cx="431800" cy="995362"/>
            <a:chOff x="1202" y="3113"/>
            <a:chExt cx="272" cy="627"/>
          </a:xfrm>
        </p:grpSpPr>
        <p:sp>
          <p:nvSpPr>
            <p:cNvPr id="27788" name="Text Box 329"/>
            <p:cNvSpPr txBox="1">
              <a:spLocks noChangeArrowheads="1"/>
            </p:cNvSpPr>
            <p:nvPr/>
          </p:nvSpPr>
          <p:spPr bwMode="auto">
            <a:xfrm>
              <a:off x="1202" y="3522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  <p:sp>
          <p:nvSpPr>
            <p:cNvPr id="27789" name="Text Box 330"/>
            <p:cNvSpPr txBox="1">
              <a:spLocks noChangeArrowheads="1"/>
            </p:cNvSpPr>
            <p:nvPr/>
          </p:nvSpPr>
          <p:spPr bwMode="auto">
            <a:xfrm>
              <a:off x="1202" y="3113"/>
              <a:ext cx="2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0400" bIns="504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</p:grpSp>
      <p:grpSp>
        <p:nvGrpSpPr>
          <p:cNvPr id="141650" name="Group 338"/>
          <p:cNvGrpSpPr>
            <a:grpSpLocks/>
          </p:cNvGrpSpPr>
          <p:nvPr/>
        </p:nvGrpSpPr>
        <p:grpSpPr bwMode="auto">
          <a:xfrm>
            <a:off x="4573588" y="1990725"/>
            <a:ext cx="431800" cy="1150938"/>
            <a:chOff x="2881" y="1254"/>
            <a:chExt cx="272" cy="725"/>
          </a:xfrm>
        </p:grpSpPr>
        <p:sp>
          <p:nvSpPr>
            <p:cNvPr id="27785" name="Text Box 332"/>
            <p:cNvSpPr txBox="1">
              <a:spLocks noChangeArrowheads="1"/>
            </p:cNvSpPr>
            <p:nvPr/>
          </p:nvSpPr>
          <p:spPr bwMode="auto">
            <a:xfrm>
              <a:off x="2881" y="1254"/>
              <a:ext cx="272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36000" bIns="36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-</a:t>
              </a:r>
            </a:p>
          </p:txBody>
        </p:sp>
        <p:sp>
          <p:nvSpPr>
            <p:cNvPr id="27786" name="Text Box 333"/>
            <p:cNvSpPr txBox="1">
              <a:spLocks noChangeArrowheads="1"/>
            </p:cNvSpPr>
            <p:nvPr/>
          </p:nvSpPr>
          <p:spPr bwMode="auto">
            <a:xfrm>
              <a:off x="2881" y="1526"/>
              <a:ext cx="272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0800" bIns="10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-</a:t>
              </a:r>
            </a:p>
          </p:txBody>
        </p:sp>
        <p:sp>
          <p:nvSpPr>
            <p:cNvPr id="27787" name="Text Box 334"/>
            <p:cNvSpPr txBox="1">
              <a:spLocks noChangeArrowheads="1"/>
            </p:cNvSpPr>
            <p:nvPr/>
          </p:nvSpPr>
          <p:spPr bwMode="auto">
            <a:xfrm>
              <a:off x="2881" y="1753"/>
              <a:ext cx="272" cy="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7600" bIns="576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7</a:t>
              </a:r>
            </a:p>
          </p:txBody>
        </p:sp>
      </p:grpSp>
      <p:sp>
        <p:nvSpPr>
          <p:cNvPr id="57" name="Text Box 173"/>
          <p:cNvSpPr txBox="1">
            <a:spLocks noChangeArrowheads="1"/>
          </p:cNvSpPr>
          <p:nvPr/>
        </p:nvSpPr>
        <p:spPr bwMode="auto">
          <a:xfrm>
            <a:off x="5580063" y="1535113"/>
            <a:ext cx="8636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0400" bIns="216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de-AT" altLang="de-DE" sz="1600" dirty="0">
                <a:cs typeface="Arial" charset="0"/>
              </a:rPr>
              <a:t>f</a:t>
            </a:r>
            <a:r>
              <a:rPr lang="de-AT" altLang="de-DE" sz="1600" baseline="-25000" dirty="0">
                <a:cs typeface="Arial" charset="0"/>
              </a:rPr>
              <a:t>i </a:t>
            </a:r>
            <a:r>
              <a:rPr lang="de-AT" altLang="de-DE" sz="1600" dirty="0">
                <a:cs typeface="Arial" charset="0"/>
              </a:rPr>
              <a:t>- </a:t>
            </a:r>
            <a:r>
              <a:rPr lang="de-AT" altLang="de-DE" sz="1600" dirty="0">
                <a:sym typeface="Symbol" pitchFamily="18" charset="2"/>
              </a:rPr>
              <a:t></a:t>
            </a:r>
            <a:r>
              <a:rPr lang="de-AT" altLang="de-DE" sz="1600" baseline="-25000" dirty="0"/>
              <a:t>i</a:t>
            </a:r>
            <a:endParaRPr lang="de-AT" altLang="de-DE" sz="1600" dirty="0"/>
          </a:p>
          <a:p>
            <a:pPr algn="ctr" eaLnBrk="1" hangingPunct="1">
              <a:buFont typeface="Wingdings" pitchFamily="2" charset="2"/>
              <a:buNone/>
            </a:pPr>
            <a:endParaRPr lang="de-AT" altLang="de-DE" sz="1600" baseline="-25000" dirty="0">
              <a:cs typeface="Arial" charset="0"/>
            </a:endParaRPr>
          </a:p>
        </p:txBody>
      </p:sp>
      <p:sp>
        <p:nvSpPr>
          <p:cNvPr id="27783" name="Text Box 233"/>
          <p:cNvSpPr txBox="1">
            <a:spLocks noChangeArrowheads="1"/>
          </p:cNvSpPr>
          <p:nvPr/>
        </p:nvSpPr>
        <p:spPr bwMode="auto">
          <a:xfrm>
            <a:off x="5651500" y="2865438"/>
            <a:ext cx="1055688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0800" bIns="10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>
                <a:solidFill>
                  <a:srgbClr val="00B050"/>
                </a:solidFill>
              </a:rPr>
              <a:t>-2 ≤ 0</a:t>
            </a:r>
          </a:p>
        </p:txBody>
      </p:sp>
      <p:sp>
        <p:nvSpPr>
          <p:cNvPr id="62" name="Rectangle 230"/>
          <p:cNvSpPr>
            <a:spLocks noChangeArrowheads="1"/>
          </p:cNvSpPr>
          <p:nvPr/>
        </p:nvSpPr>
        <p:spPr bwMode="auto">
          <a:xfrm>
            <a:off x="395288" y="5661025"/>
            <a:ext cx="478313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>
                <a:cs typeface="Arial" charset="0"/>
              </a:rPr>
              <a:t>Kosten bleiben bei </a:t>
            </a:r>
            <a:r>
              <a:rPr lang="de-AT" altLang="de-DE" sz="1600" b="1" dirty="0">
                <a:solidFill>
                  <a:srgbClr val="FF0000"/>
                </a:solidFill>
                <a:cs typeface="Arial" charset="0"/>
              </a:rPr>
              <a:t>K = 30</a:t>
            </a:r>
            <a:endParaRPr lang="de-AT" altLang="de-DE" sz="1600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 autoUpdateAnimBg="0"/>
      <p:bldP spid="141470" grpId="0" autoUpdateAnimBg="0"/>
      <p:bldP spid="141548" grpId="0" autoUpdateAnimBg="0"/>
      <p:bldP spid="57" grpId="0"/>
      <p:bldP spid="6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2867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3FB777EB-B8F9-405C-A771-9FDE68864918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28676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792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AT" altLang="de-DE" sz="1800" dirty="0" smtClean="0"/>
          </a:p>
          <a:p>
            <a:pPr eaLnBrk="1" hangingPunct="1">
              <a:lnSpc>
                <a:spcPct val="90000"/>
              </a:lnSpc>
            </a:pPr>
            <a:r>
              <a:rPr lang="de-AT" altLang="de-DE" b="1" dirty="0" smtClean="0"/>
              <a:t>Ergebnis</a:t>
            </a:r>
            <a:r>
              <a:rPr lang="de-AT" altLang="de-DE" sz="1800" b="1" dirty="0" smtClean="0"/>
              <a:t>:</a:t>
            </a:r>
            <a:endParaRPr lang="de-AT" altLang="de-DE" sz="2000" b="1" dirty="0" smtClean="0"/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395288" y="2349500"/>
            <a:ext cx="82296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Standorte aus I</a:t>
            </a:r>
            <a:r>
              <a:rPr lang="de-AT" altLang="de-DE" sz="1600" baseline="-25000" dirty="0"/>
              <a:t>1</a:t>
            </a:r>
            <a:r>
              <a:rPr lang="de-AT" altLang="de-DE" sz="1600" baseline="30000" dirty="0"/>
              <a:t> </a:t>
            </a:r>
            <a:r>
              <a:rPr lang="de-AT" altLang="de-DE" sz="1600" dirty="0"/>
              <a:t>= {1,3,5} werden gebaut</a:t>
            </a:r>
            <a:endParaRPr lang="de-AT" altLang="de-DE" sz="1800" dirty="0"/>
          </a:p>
        </p:txBody>
      </p:sp>
      <p:sp>
        <p:nvSpPr>
          <p:cNvPr id="142343" name="Rectangle 7"/>
          <p:cNvSpPr>
            <a:spLocks noChangeArrowheads="1"/>
          </p:cNvSpPr>
          <p:nvPr/>
        </p:nvSpPr>
        <p:spPr bwMode="auto">
          <a:xfrm>
            <a:off x="395288" y="3213100"/>
            <a:ext cx="8229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Kunden {1,2,7} werden von Standort 1, Kunden {3,5} von Standort 3 und Kunden {4,6} von Standort 5 aus beliefert. </a:t>
            </a:r>
            <a:endParaRPr lang="de-AT" altLang="de-DE" sz="1800" dirty="0"/>
          </a:p>
        </p:txBody>
      </p:sp>
      <p:sp>
        <p:nvSpPr>
          <p:cNvPr id="142345" name="Rectangle 9"/>
          <p:cNvSpPr>
            <a:spLocks noChangeArrowheads="1"/>
          </p:cNvSpPr>
          <p:nvPr/>
        </p:nvSpPr>
        <p:spPr bwMode="auto">
          <a:xfrm>
            <a:off x="395288" y="4437063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Gesamtkosten </a:t>
            </a:r>
            <a:r>
              <a:rPr lang="de-AT" altLang="de-DE" sz="1600" b="1" dirty="0"/>
              <a:t>Z = 30</a:t>
            </a:r>
            <a:r>
              <a:rPr lang="de-AT" altLang="de-DE" sz="1600" dirty="0"/>
              <a:t> (etwas besser als ADD-Algorithmus)</a:t>
            </a:r>
            <a:endParaRPr lang="de-AT" alt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2" grpId="0"/>
      <p:bldP spid="142343" grpId="0"/>
      <p:bldP spid="14234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2969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A86971B0-EF7F-4A0C-9B0B-A3D1C1B427B9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29700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de-DE" sz="2800" dirty="0" smtClean="0"/>
              <a:t>3.1.2.3 Verbesserungsverfahren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31800"/>
          </a:xfrm>
        </p:spPr>
        <p:txBody>
          <a:bodyPr/>
          <a:lstStyle/>
          <a:p>
            <a:pPr eaLnBrk="1" hangingPunct="1"/>
            <a:r>
              <a:rPr lang="de-AT" altLang="de-DE" sz="1800" dirty="0" smtClean="0"/>
              <a:t>verschiedene Vertauschungsmethoden (bei jedem Iterationsschritt):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468313" y="2133600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je einen bezogenen Standort (aus I</a:t>
            </a:r>
            <a:r>
              <a:rPr lang="de-AT" altLang="de-DE" sz="1600" baseline="-25000" dirty="0"/>
              <a:t>1</a:t>
            </a:r>
            <a:r>
              <a:rPr lang="de-AT" altLang="de-DE" sz="1600" dirty="0"/>
              <a:t>) gegen einen verbotenen Standort (aus I</a:t>
            </a:r>
            <a:r>
              <a:rPr lang="de-AT" altLang="de-DE" sz="1600" baseline="-25000" dirty="0"/>
              <a:t>0</a:t>
            </a:r>
            <a:r>
              <a:rPr lang="de-AT" altLang="de-DE" sz="1600" dirty="0"/>
              <a:t>) austauschen und z.B. jene Vertauschung durchführen, die die größte Kostensenkung bewirkt (oder die erste, die eine Kostensenkung bewirkt)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468313" y="3240088"/>
            <a:ext cx="8229600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nach den Regeln des DROP-Algorithmus jenen Standort entfernen, sodass die Kosten am meisten sinken (oder am wenigsten steigen) und dann nach dem ADD-Algorithmus solange Standorte hinzufügen, bis keine Kostensenkung mehr möglich ist. </a:t>
            </a:r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468313" y="4581525"/>
            <a:ext cx="82296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nach den Regeln des ADD-Algorithmus jenen Standort hinzufügen, sodass die Kosten am meisten sinken (oder am wenigsten steigen) und dann nach dem DROP-Algorithmus solange Standorte entfernen, bis keine Kostensenkung mehr möglich ist. </a:t>
            </a:r>
          </a:p>
          <a:p>
            <a:pPr lvl="1" eaLnBrk="1" hangingPunct="1"/>
            <a:endParaRPr lang="de-AT" alt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/>
      <p:bldP spid="143364" grpId="0"/>
      <p:bldP spid="143365" grpId="0"/>
      <p:bldP spid="14336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ußzeilenplatzhalt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30723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74DC5F76-72DF-402B-94CB-3A76A107C7C6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30724" name="Datumsplatzhalter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eaLnBrk="1" hangingPunct="1"/>
            <a:r>
              <a:rPr lang="de-AT" altLang="de-DE" sz="3600" dirty="0" smtClean="0"/>
              <a:t>3.2 Design von Transportnetzwerken</a:t>
            </a:r>
            <a:endParaRPr lang="de-AT" altLang="de-DE" sz="2800" dirty="0" smtClean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8218487" cy="863600"/>
          </a:xfrm>
        </p:spPr>
        <p:txBody>
          <a:bodyPr/>
          <a:lstStyle/>
          <a:p>
            <a:pPr eaLnBrk="1" hangingPunct="1"/>
            <a:r>
              <a:rPr lang="de-AT" altLang="de-DE" sz="1600" dirty="0" smtClean="0"/>
              <a:t>Situation:</a:t>
            </a:r>
          </a:p>
          <a:p>
            <a:pPr lvl="1" eaLnBrk="1" hangingPunct="1"/>
            <a:r>
              <a:rPr lang="de-AT" altLang="de-DE" sz="1600" dirty="0" smtClean="0"/>
              <a:t>Standorte der Kunden und Lager bzw. Produktionsstellen sind festgelegt, wobei nun diese Angebotsquellen beschränkte Kapazität besitzen.</a:t>
            </a:r>
          </a:p>
        </p:txBody>
      </p:sp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468313" y="2708275"/>
            <a:ext cx="822960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80000"/>
              </a:lnSpc>
            </a:pPr>
            <a:r>
              <a:rPr lang="de-AT" altLang="de-DE" sz="1600" u="sng" dirty="0"/>
              <a:t>Beispiel</a:t>
            </a:r>
            <a:r>
              <a:rPr lang="de-AT" altLang="de-DE" sz="1600" dirty="0"/>
              <a:t>: </a:t>
            </a:r>
          </a:p>
          <a:p>
            <a:pPr lvl="2" eaLnBrk="1" hangingPunct="1">
              <a:lnSpc>
                <a:spcPct val="80000"/>
              </a:lnSpc>
            </a:pPr>
            <a:r>
              <a:rPr lang="de-AT" altLang="de-DE" sz="1600" dirty="0"/>
              <a:t>Firma mit 3 Produktionsstätten und 4 </a:t>
            </a:r>
            <a:r>
              <a:rPr lang="de-AT" altLang="de-DE" sz="1600" dirty="0" smtClean="0"/>
              <a:t>Verkaufsstellen</a:t>
            </a:r>
            <a:endParaRPr lang="de-AT" altLang="de-DE" sz="1600" dirty="0"/>
          </a:p>
          <a:p>
            <a:pPr lvl="2" eaLnBrk="1" hangingPunct="1">
              <a:lnSpc>
                <a:spcPct val="80000"/>
              </a:lnSpc>
            </a:pPr>
            <a:r>
              <a:rPr lang="de-AT" altLang="de-DE" sz="1600" dirty="0"/>
              <a:t>Transportkosten pro Stück von Fabrik i nach Verkaufsstelle j</a:t>
            </a:r>
          </a:p>
          <a:p>
            <a:pPr lvl="2" eaLnBrk="1" hangingPunct="1">
              <a:lnSpc>
                <a:spcPct val="80000"/>
              </a:lnSpc>
            </a:pPr>
            <a:r>
              <a:rPr lang="de-AT" altLang="de-DE" sz="1600" dirty="0"/>
              <a:t>Gesamtnachfrage muss gleich Gesamtproduktion sein (</a:t>
            </a:r>
            <a:r>
              <a:rPr lang="de-AT" altLang="de-DE" sz="1600" dirty="0">
                <a:cs typeface="Arial" charset="0"/>
              </a:rPr>
              <a:t>→ keine Über-produktion, keine vernachlässigte Nachfrage)</a:t>
            </a:r>
          </a:p>
        </p:txBody>
      </p:sp>
      <p:graphicFrame>
        <p:nvGraphicFramePr>
          <p:cNvPr id="163020" name="Group 204"/>
          <p:cNvGraphicFramePr>
            <a:graphicFrameLocks noGrp="1"/>
          </p:cNvGraphicFramePr>
          <p:nvPr>
            <p:ph sz="half" idx="2"/>
          </p:nvPr>
        </p:nvGraphicFramePr>
        <p:xfrm>
          <a:off x="900113" y="4221163"/>
          <a:ext cx="7416800" cy="2089150"/>
        </p:xfrm>
        <a:graphic>
          <a:graphicData uri="http://schemas.openxmlformats.org/drawingml/2006/table">
            <a:tbl>
              <a:tblPr/>
              <a:tblGrid>
                <a:gridCol w="1236662"/>
                <a:gridCol w="1235075"/>
                <a:gridCol w="1236663"/>
                <a:gridCol w="1236662"/>
                <a:gridCol w="1247775"/>
                <a:gridCol w="1223963"/>
              </a:tblGrid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Verkaufsstellen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Fabrik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Produktion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Nachfrage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021" name="Rectangle 205"/>
          <p:cNvSpPr>
            <a:spLocks noChangeArrowheads="1"/>
          </p:cNvSpPr>
          <p:nvPr/>
        </p:nvSpPr>
        <p:spPr bwMode="auto">
          <a:xfrm>
            <a:off x="468313" y="1196975"/>
            <a:ext cx="822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dirty="0"/>
              <a:t>3.2.1 Transportproblem: Modell und LP-Formulierung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  <p:bldP spid="162824" grpId="0"/>
      <p:bldP spid="1630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ußzeilenplatzhalt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31747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D89DDEE0-0EA1-4A60-BAC5-34F5621FEAD0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31748" name="Datumsplatzhalter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76250"/>
            <a:ext cx="8291512" cy="574675"/>
          </a:xfrm>
        </p:spPr>
        <p:txBody>
          <a:bodyPr/>
          <a:lstStyle/>
          <a:p>
            <a:pPr eaLnBrk="1" hangingPunct="1"/>
            <a:r>
              <a:rPr lang="de-AT" altLang="de-DE" sz="1800" dirty="0" smtClean="0"/>
              <a:t>Allgemeine Formulierung:</a:t>
            </a: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468313" y="981075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m Produzenten mit dem Angebot </a:t>
            </a:r>
            <a:r>
              <a:rPr lang="de-AT" altLang="de-DE" sz="1600" i="1" dirty="0">
                <a:latin typeface="Times New Roman" pitchFamily="18" charset="0"/>
              </a:rPr>
              <a:t>s</a:t>
            </a:r>
            <a:r>
              <a:rPr lang="de-AT" altLang="de-DE" sz="1600" i="1" baseline="-25000" dirty="0">
                <a:latin typeface="Times New Roman" pitchFamily="18" charset="0"/>
              </a:rPr>
              <a:t>i</a:t>
            </a:r>
            <a:r>
              <a:rPr lang="de-AT" altLang="de-DE" sz="1600" dirty="0"/>
              <a:t>, </a:t>
            </a:r>
            <a:r>
              <a:rPr lang="de-AT" altLang="de-DE" sz="1600" i="1" dirty="0">
                <a:latin typeface="Times New Roman" pitchFamily="18" charset="0"/>
              </a:rPr>
              <a:t>i = 1, …, m</a:t>
            </a: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468313" y="1412875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n Abnehmer mit der Nachfrage </a:t>
            </a:r>
            <a:r>
              <a:rPr lang="de-AT" altLang="de-DE" sz="1600" i="1" dirty="0">
                <a:latin typeface="Times New Roman" pitchFamily="18" charset="0"/>
              </a:rPr>
              <a:t>d</a:t>
            </a:r>
            <a:r>
              <a:rPr lang="de-AT" altLang="de-DE" sz="1600" i="1" baseline="-25000" dirty="0">
                <a:latin typeface="Times New Roman" pitchFamily="18" charset="0"/>
              </a:rPr>
              <a:t>j</a:t>
            </a:r>
            <a:r>
              <a:rPr lang="de-AT" altLang="de-DE" sz="1600" dirty="0"/>
              <a:t>, </a:t>
            </a:r>
            <a:r>
              <a:rPr lang="de-AT" altLang="de-DE" sz="1600" i="1" dirty="0">
                <a:latin typeface="Times New Roman" pitchFamily="18" charset="0"/>
              </a:rPr>
              <a:t>j = 1, …, n</a:t>
            </a: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468313" y="1844675"/>
            <a:ext cx="82296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Transportkosten </a:t>
            </a:r>
            <a:r>
              <a:rPr lang="de-AT" altLang="de-DE" sz="1600" i="1" dirty="0">
                <a:latin typeface="Times New Roman" pitchFamily="18" charset="0"/>
              </a:rPr>
              <a:t>c</a:t>
            </a:r>
            <a:r>
              <a:rPr lang="de-AT" altLang="de-DE" sz="1600" i="1" baseline="-25000" dirty="0">
                <a:latin typeface="Times New Roman" pitchFamily="18" charset="0"/>
              </a:rPr>
              <a:t>ij</a:t>
            </a:r>
            <a:r>
              <a:rPr lang="de-AT" altLang="de-DE" sz="1600" dirty="0"/>
              <a:t> pro Stück von </a:t>
            </a:r>
            <a:r>
              <a:rPr lang="de-AT" altLang="de-DE" sz="1600" i="1" dirty="0">
                <a:latin typeface="Times New Roman" pitchFamily="18" charset="0"/>
              </a:rPr>
              <a:t>i</a:t>
            </a:r>
            <a:r>
              <a:rPr lang="de-AT" altLang="de-DE" sz="1600" dirty="0"/>
              <a:t> nach </a:t>
            </a:r>
            <a:r>
              <a:rPr lang="de-AT" altLang="de-DE" sz="1600" i="1" dirty="0">
                <a:latin typeface="Times New Roman" pitchFamily="18" charset="0"/>
              </a:rPr>
              <a:t>j</a:t>
            </a:r>
            <a:r>
              <a:rPr lang="de-AT" altLang="de-DE" sz="1600" dirty="0">
                <a:latin typeface="Times New Roman" pitchFamily="18" charset="0"/>
              </a:rPr>
              <a:t>, </a:t>
            </a:r>
            <a:r>
              <a:rPr lang="de-AT" altLang="de-DE" sz="1600" i="1" dirty="0">
                <a:latin typeface="Times New Roman" pitchFamily="18" charset="0"/>
              </a:rPr>
              <a:t>i = 1, …, m; j = 1, …, n</a:t>
            </a:r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395288" y="2708275"/>
            <a:ext cx="82296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Zusätzlich: Transportierte Menge pro Zeiteinheit </a:t>
            </a:r>
            <a:r>
              <a:rPr lang="de-AT" altLang="de-DE" sz="1600" i="1" dirty="0">
                <a:latin typeface="Times New Roman" pitchFamily="18" charset="0"/>
              </a:rPr>
              <a:t>x</a:t>
            </a:r>
            <a:r>
              <a:rPr lang="de-AT" altLang="de-DE" sz="1600" i="1" baseline="-25000" dirty="0">
                <a:latin typeface="Times New Roman" pitchFamily="18" charset="0"/>
              </a:rPr>
              <a:t>ij</a:t>
            </a:r>
            <a:r>
              <a:rPr lang="de-AT" altLang="de-DE" sz="1600" i="1" dirty="0"/>
              <a:t> </a:t>
            </a:r>
            <a:r>
              <a:rPr lang="de-AT" altLang="de-DE" sz="1600" dirty="0"/>
              <a:t>von </a:t>
            </a:r>
            <a:r>
              <a:rPr lang="de-AT" altLang="de-DE" sz="1600" i="1" dirty="0">
                <a:latin typeface="Times New Roman" pitchFamily="18" charset="0"/>
              </a:rPr>
              <a:t>i</a:t>
            </a:r>
            <a:r>
              <a:rPr lang="de-AT" altLang="de-DE" sz="1600" i="1" dirty="0"/>
              <a:t> </a:t>
            </a:r>
            <a:r>
              <a:rPr lang="de-AT" altLang="de-DE" sz="1600" dirty="0"/>
              <a:t>nach </a:t>
            </a:r>
            <a:r>
              <a:rPr lang="de-AT" altLang="de-DE" sz="1600" i="1" dirty="0">
                <a:latin typeface="Times New Roman" pitchFamily="18" charset="0"/>
              </a:rPr>
              <a:t>j</a:t>
            </a:r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468313" y="2276475"/>
            <a:ext cx="82296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800" dirty="0"/>
              <a:t>LP-Formulierung:</a:t>
            </a:r>
          </a:p>
        </p:txBody>
      </p:sp>
      <p:sp>
        <p:nvSpPr>
          <p:cNvPr id="164873" name="Text Box 9"/>
          <p:cNvSpPr txBox="1">
            <a:spLocks noChangeArrowheads="1"/>
          </p:cNvSpPr>
          <p:nvPr/>
        </p:nvSpPr>
        <p:spPr bwMode="auto">
          <a:xfrm>
            <a:off x="1403350" y="3357563"/>
            <a:ext cx="1800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Transportkosten</a:t>
            </a:r>
          </a:p>
        </p:txBody>
      </p: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1403350" y="4005263"/>
            <a:ext cx="1152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Angebot</a:t>
            </a:r>
          </a:p>
        </p:txBody>
      </p:sp>
      <p:sp>
        <p:nvSpPr>
          <p:cNvPr id="164875" name="Text Box 11"/>
          <p:cNvSpPr txBox="1">
            <a:spLocks noChangeArrowheads="1"/>
          </p:cNvSpPr>
          <p:nvPr/>
        </p:nvSpPr>
        <p:spPr bwMode="auto">
          <a:xfrm>
            <a:off x="1403350" y="4654550"/>
            <a:ext cx="1152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Nachfrage</a:t>
            </a:r>
          </a:p>
        </p:txBody>
      </p:sp>
      <p:sp>
        <p:nvSpPr>
          <p:cNvPr id="164876" name="Text Box 12"/>
          <p:cNvSpPr txBox="1">
            <a:spLocks noChangeArrowheads="1"/>
          </p:cNvSpPr>
          <p:nvPr/>
        </p:nvSpPr>
        <p:spPr bwMode="auto">
          <a:xfrm>
            <a:off x="1403350" y="5302250"/>
            <a:ext cx="165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Nichtnegativität</a:t>
            </a:r>
          </a:p>
        </p:txBody>
      </p:sp>
      <p:graphicFrame>
        <p:nvGraphicFramePr>
          <p:cNvPr id="164880" name="Object 16"/>
          <p:cNvGraphicFramePr>
            <a:graphicFrameLocks noChangeAspect="1"/>
          </p:cNvGraphicFramePr>
          <p:nvPr/>
        </p:nvGraphicFramePr>
        <p:xfrm>
          <a:off x="3851275" y="3141663"/>
          <a:ext cx="201612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0" name="Formel" r:id="rId4" imgW="1422400" imgH="508000" progId="Equation.3">
                  <p:embed/>
                </p:oleObj>
              </mc:Choice>
              <mc:Fallback>
                <p:oleObj name="Formel" r:id="rId4" imgW="1422400" imgH="508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141663"/>
                        <a:ext cx="2016125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4892" name="Group 28"/>
          <p:cNvGrpSpPr>
            <a:grpSpLocks/>
          </p:cNvGrpSpPr>
          <p:nvPr/>
        </p:nvGrpSpPr>
        <p:grpSpPr bwMode="auto">
          <a:xfrm>
            <a:off x="4284663" y="3789363"/>
            <a:ext cx="3960812" cy="730250"/>
            <a:chOff x="2699" y="2568"/>
            <a:chExt cx="2495" cy="460"/>
          </a:xfrm>
        </p:grpSpPr>
        <p:graphicFrame>
          <p:nvGraphicFramePr>
            <p:cNvPr id="31773" name="Object 19"/>
            <p:cNvGraphicFramePr>
              <a:graphicFrameLocks noChangeAspect="1"/>
            </p:cNvGraphicFramePr>
            <p:nvPr/>
          </p:nvGraphicFramePr>
          <p:xfrm>
            <a:off x="2699" y="2568"/>
            <a:ext cx="590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21" name="Formel" r:id="rId6" imgW="647700" imgH="508000" progId="Equation.3">
                    <p:embed/>
                  </p:oleObj>
                </mc:Choice>
                <mc:Fallback>
                  <p:oleObj name="Formel" r:id="rId6" imgW="647700" imgH="5080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2568"/>
                          <a:ext cx="590" cy="4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74" name="Text Box 25"/>
            <p:cNvSpPr txBox="1">
              <a:spLocks noChangeArrowheads="1"/>
            </p:cNvSpPr>
            <p:nvPr/>
          </p:nvSpPr>
          <p:spPr bwMode="auto">
            <a:xfrm>
              <a:off x="4377" y="2704"/>
              <a:ext cx="8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i="1" dirty="0">
                  <a:latin typeface="Times New Roman" pitchFamily="18" charset="0"/>
                </a:rPr>
                <a:t>i = 1, …, m</a:t>
              </a:r>
            </a:p>
          </p:txBody>
        </p:sp>
      </p:grpSp>
      <p:grpSp>
        <p:nvGrpSpPr>
          <p:cNvPr id="164893" name="Group 29"/>
          <p:cNvGrpSpPr>
            <a:grpSpLocks/>
          </p:cNvGrpSpPr>
          <p:nvPr/>
        </p:nvGrpSpPr>
        <p:grpSpPr bwMode="auto">
          <a:xfrm>
            <a:off x="4284663" y="4510088"/>
            <a:ext cx="3959225" cy="663575"/>
            <a:chOff x="2699" y="3022"/>
            <a:chExt cx="2494" cy="418"/>
          </a:xfrm>
        </p:grpSpPr>
        <p:graphicFrame>
          <p:nvGraphicFramePr>
            <p:cNvPr id="31771" name="Object 21"/>
            <p:cNvGraphicFramePr>
              <a:graphicFrameLocks noChangeAspect="1"/>
            </p:cNvGraphicFramePr>
            <p:nvPr/>
          </p:nvGraphicFramePr>
          <p:xfrm>
            <a:off x="2699" y="3022"/>
            <a:ext cx="590" cy="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22" name="Formel" r:id="rId8" imgW="685800" imgH="482600" progId="Equation.3">
                    <p:embed/>
                  </p:oleObj>
                </mc:Choice>
                <mc:Fallback>
                  <p:oleObj name="Formel" r:id="rId8" imgW="685800" imgH="4826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3022"/>
                          <a:ext cx="590" cy="4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72" name="Text Box 26"/>
            <p:cNvSpPr txBox="1">
              <a:spLocks noChangeArrowheads="1"/>
            </p:cNvSpPr>
            <p:nvPr/>
          </p:nvSpPr>
          <p:spPr bwMode="auto">
            <a:xfrm>
              <a:off x="4377" y="3113"/>
              <a:ext cx="8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i="1" dirty="0">
                  <a:latin typeface="Times New Roman" pitchFamily="18" charset="0"/>
                </a:rPr>
                <a:t>j = 1, …, n</a:t>
              </a:r>
            </a:p>
          </p:txBody>
        </p:sp>
      </p:grpSp>
      <p:grpSp>
        <p:nvGrpSpPr>
          <p:cNvPr id="164894" name="Group 30"/>
          <p:cNvGrpSpPr>
            <a:grpSpLocks/>
          </p:cNvGrpSpPr>
          <p:nvPr/>
        </p:nvGrpSpPr>
        <p:grpSpPr bwMode="auto">
          <a:xfrm>
            <a:off x="4427538" y="5302250"/>
            <a:ext cx="3817937" cy="388938"/>
            <a:chOff x="2789" y="3521"/>
            <a:chExt cx="2405" cy="245"/>
          </a:xfrm>
        </p:grpSpPr>
        <p:graphicFrame>
          <p:nvGraphicFramePr>
            <p:cNvPr id="31769" name="Object 23"/>
            <p:cNvGraphicFramePr>
              <a:graphicFrameLocks noChangeAspect="1"/>
            </p:cNvGraphicFramePr>
            <p:nvPr/>
          </p:nvGraphicFramePr>
          <p:xfrm>
            <a:off x="2789" y="3521"/>
            <a:ext cx="409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23" name="Formel" r:id="rId10" imgW="431613" imgH="253890" progId="Equation.3">
                    <p:embed/>
                  </p:oleObj>
                </mc:Choice>
                <mc:Fallback>
                  <p:oleObj name="Formel" r:id="rId10" imgW="431613" imgH="25389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9" y="3521"/>
                          <a:ext cx="409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70" name="Text Box 27"/>
            <p:cNvSpPr txBox="1">
              <a:spLocks noChangeArrowheads="1"/>
            </p:cNvSpPr>
            <p:nvPr/>
          </p:nvSpPr>
          <p:spPr bwMode="auto">
            <a:xfrm>
              <a:off x="3651" y="3521"/>
              <a:ext cx="15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i="1" dirty="0">
                  <a:latin typeface="Times New Roman" pitchFamily="18" charset="0"/>
                </a:rPr>
                <a:t>i = 1, …, m; j = 1, …, n</a:t>
              </a:r>
            </a:p>
          </p:txBody>
        </p:sp>
      </p:grpSp>
      <p:sp>
        <p:nvSpPr>
          <p:cNvPr id="31763" name="Rectangle 3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 dirty="0"/>
          </a:p>
        </p:txBody>
      </p:sp>
      <p:graphicFrame>
        <p:nvGraphicFramePr>
          <p:cNvPr id="164896" name="Object 32"/>
          <p:cNvGraphicFramePr>
            <a:graphicFrameLocks noChangeAspect="1"/>
          </p:cNvGraphicFramePr>
          <p:nvPr/>
        </p:nvGraphicFramePr>
        <p:xfrm>
          <a:off x="4075113" y="5773738"/>
          <a:ext cx="14255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4" name="Formel" r:id="rId12" imgW="1117115" imgH="444307" progId="Equation.3">
                  <p:embed/>
                </p:oleObj>
              </mc:Choice>
              <mc:Fallback>
                <p:oleObj name="Formel" r:id="rId12" imgW="1117115" imgH="444307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113" y="5773738"/>
                        <a:ext cx="142557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4902" name="Group 38"/>
          <p:cNvGrpSpPr>
            <a:grpSpLocks/>
          </p:cNvGrpSpPr>
          <p:nvPr/>
        </p:nvGrpSpPr>
        <p:grpSpPr bwMode="auto">
          <a:xfrm>
            <a:off x="539750" y="5805488"/>
            <a:ext cx="8064500" cy="336550"/>
            <a:chOff x="340" y="3657"/>
            <a:chExt cx="5080" cy="212"/>
          </a:xfrm>
        </p:grpSpPr>
        <p:sp>
          <p:nvSpPr>
            <p:cNvPr id="31767" name="Text Box 31"/>
            <p:cNvSpPr txBox="1">
              <a:spLocks noChangeArrowheads="1"/>
            </p:cNvSpPr>
            <p:nvPr/>
          </p:nvSpPr>
          <p:spPr bwMode="auto">
            <a:xfrm>
              <a:off x="340" y="3657"/>
              <a:ext cx="20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Sinnvollerweise muss gelten</a:t>
              </a:r>
            </a:p>
          </p:txBody>
        </p:sp>
        <p:sp>
          <p:nvSpPr>
            <p:cNvPr id="31768" name="Text Box 34"/>
            <p:cNvSpPr txBox="1">
              <a:spLocks noChangeArrowheads="1"/>
            </p:cNvSpPr>
            <p:nvPr/>
          </p:nvSpPr>
          <p:spPr bwMode="auto">
            <a:xfrm>
              <a:off x="3833" y="3657"/>
              <a:ext cx="15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Angebot gleich Nachfrage</a:t>
              </a:r>
            </a:p>
          </p:txBody>
        </p:sp>
      </p:grpSp>
      <p:sp>
        <p:nvSpPr>
          <p:cNvPr id="164901" name="Rectangle 37"/>
          <p:cNvSpPr>
            <a:spLocks noChangeArrowheads="1"/>
          </p:cNvSpPr>
          <p:nvPr/>
        </p:nvSpPr>
        <p:spPr bwMode="auto">
          <a:xfrm>
            <a:off x="1331913" y="3068638"/>
            <a:ext cx="6911975" cy="2665412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4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/>
      <p:bldP spid="164868" grpId="0"/>
      <p:bldP spid="164869" grpId="0"/>
      <p:bldP spid="164870" grpId="0"/>
      <p:bldP spid="164871" grpId="0"/>
      <p:bldP spid="164872" grpId="0" build="p"/>
      <p:bldP spid="164873" grpId="0"/>
      <p:bldP spid="164874" grpId="0"/>
      <p:bldP spid="164875" grpId="0"/>
      <p:bldP spid="164876" grpId="0"/>
      <p:bldP spid="1649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512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CDEC52EA-66CA-4A55-BC93-24F9917DBC14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5124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424862" cy="1081088"/>
          </a:xfrm>
        </p:spPr>
        <p:txBody>
          <a:bodyPr/>
          <a:lstStyle/>
          <a:p>
            <a:pPr eaLnBrk="1" hangingPunct="1"/>
            <a:endParaRPr lang="de-AT" altLang="de-DE" dirty="0" smtClean="0"/>
          </a:p>
          <a:p>
            <a:pPr eaLnBrk="1" hangingPunct="1"/>
            <a:r>
              <a:rPr lang="de-AT" altLang="de-DE" dirty="0" smtClean="0"/>
              <a:t>Weiter Stufen möglich (Regionallager, . . .)</a:t>
            </a:r>
          </a:p>
          <a:p>
            <a:pPr eaLnBrk="1" hangingPunct="1"/>
            <a:endParaRPr lang="de-AT" altLang="de-DE" dirty="0" smtClean="0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395288" y="2133600"/>
            <a:ext cx="83534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de-AT" altLang="de-DE" sz="1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AT" altLang="de-DE" sz="1000" dirty="0"/>
          </a:p>
          <a:p>
            <a:pPr eaLnBrk="1" hangingPunct="1">
              <a:lnSpc>
                <a:spcPct val="80000"/>
              </a:lnSpc>
            </a:pPr>
            <a:endParaRPr lang="de-AT" altLang="de-DE" sz="1000" dirty="0"/>
          </a:p>
          <a:p>
            <a:pPr eaLnBrk="1" hangingPunct="1">
              <a:lnSpc>
                <a:spcPct val="80000"/>
              </a:lnSpc>
            </a:pPr>
            <a:r>
              <a:rPr lang="de-AT" altLang="de-DE" dirty="0"/>
              <a:t>einzelne Aufgaben können delegiert werden</a:t>
            </a:r>
          </a:p>
          <a:p>
            <a:pPr eaLnBrk="1" hangingPunct="1">
              <a:lnSpc>
                <a:spcPct val="80000"/>
              </a:lnSpc>
            </a:pPr>
            <a:endParaRPr lang="de-AT" altLang="de-DE" dirty="0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395288" y="3357563"/>
            <a:ext cx="8302625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de-AT" altLang="de-DE" sz="1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AT" altLang="de-DE" sz="1000" dirty="0"/>
          </a:p>
          <a:p>
            <a:pPr eaLnBrk="1" hangingPunct="1">
              <a:lnSpc>
                <a:spcPct val="80000"/>
              </a:lnSpc>
            </a:pPr>
            <a:r>
              <a:rPr lang="de-AT" altLang="de-DE" dirty="0"/>
              <a:t>Problemstellungen</a:t>
            </a:r>
          </a:p>
          <a:p>
            <a:pPr lvl="2" eaLnBrk="1" hangingPunct="1">
              <a:lnSpc>
                <a:spcPct val="80000"/>
              </a:lnSpc>
              <a:buClr>
                <a:schemeClr val="accent2"/>
              </a:buClr>
            </a:pPr>
            <a:r>
              <a:rPr lang="de-AT" altLang="de-DE" dirty="0"/>
              <a:t>Anzahl der Lager</a:t>
            </a:r>
          </a:p>
          <a:p>
            <a:pPr lvl="2" eaLnBrk="1" hangingPunct="1">
              <a:lnSpc>
                <a:spcPct val="80000"/>
              </a:lnSpc>
              <a:buClr>
                <a:schemeClr val="accent2"/>
              </a:buClr>
            </a:pPr>
            <a:r>
              <a:rPr lang="de-AT" altLang="de-DE" dirty="0"/>
              <a:t>Festlegung der Lagerstandorte</a:t>
            </a:r>
          </a:p>
          <a:p>
            <a:pPr lvl="2" eaLnBrk="1" hangingPunct="1">
              <a:lnSpc>
                <a:spcPct val="80000"/>
              </a:lnSpc>
              <a:buClr>
                <a:schemeClr val="accent2"/>
              </a:buClr>
            </a:pPr>
            <a:r>
              <a:rPr lang="de-AT" altLang="de-DE" dirty="0"/>
              <a:t>Transportproblem (Zuordnungsprobleme)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  <p:bldP spid="87044" grpId="0"/>
      <p:bldP spid="8704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3277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39D088EE-20D9-4488-8822-35543ED6FDBC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3277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059488" cy="360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AT" altLang="de-DE" sz="1800" dirty="0" smtClean="0"/>
              <a:t>In obigem Beispiel lautet das Transportproblem daher: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468313" y="1916113"/>
            <a:ext cx="83534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Angebotsnebenbedingungen:</a:t>
            </a:r>
          </a:p>
          <a:p>
            <a:pPr lvl="2" eaLnBrk="1" hangingPunct="1"/>
            <a:r>
              <a:rPr lang="de-AT" altLang="de-DE" sz="1600" i="1" dirty="0">
                <a:latin typeface="Times New Roman" pitchFamily="18" charset="0"/>
              </a:rPr>
              <a:t>x</a:t>
            </a:r>
            <a:r>
              <a:rPr lang="de-AT" altLang="de-DE" sz="1600" i="1" baseline="-25000" dirty="0">
                <a:latin typeface="Times New Roman" pitchFamily="18" charset="0"/>
              </a:rPr>
              <a:t>11 </a:t>
            </a:r>
            <a:r>
              <a:rPr lang="de-AT" altLang="de-DE" sz="1600" i="1" dirty="0">
                <a:latin typeface="Times New Roman" pitchFamily="18" charset="0"/>
              </a:rPr>
              <a:t>+ x</a:t>
            </a:r>
            <a:r>
              <a:rPr lang="de-AT" altLang="de-DE" sz="1600" i="1" baseline="-25000" dirty="0">
                <a:latin typeface="Times New Roman" pitchFamily="18" charset="0"/>
              </a:rPr>
              <a:t>12 </a:t>
            </a:r>
            <a:r>
              <a:rPr lang="de-AT" altLang="de-DE" sz="1600" i="1" dirty="0">
                <a:latin typeface="Times New Roman" pitchFamily="18" charset="0"/>
              </a:rPr>
              <a:t>+ x</a:t>
            </a:r>
            <a:r>
              <a:rPr lang="de-AT" altLang="de-DE" sz="1600" i="1" baseline="-25000" dirty="0">
                <a:latin typeface="Times New Roman" pitchFamily="18" charset="0"/>
              </a:rPr>
              <a:t>13 </a:t>
            </a:r>
            <a:r>
              <a:rPr lang="de-AT" altLang="de-DE" sz="1600" i="1" dirty="0">
                <a:latin typeface="Times New Roman" pitchFamily="18" charset="0"/>
              </a:rPr>
              <a:t>+ x</a:t>
            </a:r>
            <a:r>
              <a:rPr lang="de-AT" altLang="de-DE" sz="1600" i="1" baseline="-25000" dirty="0">
                <a:latin typeface="Times New Roman" pitchFamily="18" charset="0"/>
              </a:rPr>
              <a:t>14</a:t>
            </a:r>
            <a:r>
              <a:rPr lang="de-AT" altLang="de-DE" sz="1600" i="1" dirty="0">
                <a:latin typeface="Times New Roman" pitchFamily="18" charset="0"/>
              </a:rPr>
              <a:t>					= 25 	(i=1) </a:t>
            </a:r>
          </a:p>
          <a:p>
            <a:pPr lvl="2" eaLnBrk="1" hangingPunct="1"/>
            <a:r>
              <a:rPr lang="de-AT" altLang="de-DE" sz="1600" i="1" dirty="0">
                <a:latin typeface="Times New Roman" pitchFamily="18" charset="0"/>
              </a:rPr>
              <a:t>                               </a:t>
            </a:r>
            <a:r>
              <a:rPr lang="it-IT" altLang="de-DE" sz="1600" i="1" dirty="0">
                <a:latin typeface="Times New Roman" pitchFamily="18" charset="0"/>
              </a:rPr>
              <a:t>x</a:t>
            </a:r>
            <a:r>
              <a:rPr lang="it-IT" altLang="de-DE" sz="1600" i="1" baseline="-25000" dirty="0">
                <a:latin typeface="Times New Roman" pitchFamily="18" charset="0"/>
              </a:rPr>
              <a:t>21 </a:t>
            </a:r>
            <a:r>
              <a:rPr lang="it-IT" altLang="de-DE" sz="1600" i="1" dirty="0">
                <a:latin typeface="Times New Roman" pitchFamily="18" charset="0"/>
              </a:rPr>
              <a:t>+ x</a:t>
            </a:r>
            <a:r>
              <a:rPr lang="it-IT" altLang="de-DE" sz="1600" i="1" baseline="-25000" dirty="0">
                <a:latin typeface="Times New Roman" pitchFamily="18" charset="0"/>
              </a:rPr>
              <a:t>22 </a:t>
            </a:r>
            <a:r>
              <a:rPr lang="it-IT" altLang="de-DE" sz="1600" i="1" dirty="0">
                <a:latin typeface="Times New Roman" pitchFamily="18" charset="0"/>
              </a:rPr>
              <a:t>+ x</a:t>
            </a:r>
            <a:r>
              <a:rPr lang="it-IT" altLang="de-DE" sz="1600" i="1" baseline="-25000" dirty="0">
                <a:latin typeface="Times New Roman" pitchFamily="18" charset="0"/>
              </a:rPr>
              <a:t>23 </a:t>
            </a:r>
            <a:r>
              <a:rPr lang="it-IT" altLang="de-DE" sz="1600" i="1" dirty="0">
                <a:latin typeface="Times New Roman" pitchFamily="18" charset="0"/>
              </a:rPr>
              <a:t>+ x</a:t>
            </a:r>
            <a:r>
              <a:rPr lang="it-IT" altLang="de-DE" sz="1600" i="1" baseline="-25000" dirty="0">
                <a:latin typeface="Times New Roman" pitchFamily="18" charset="0"/>
              </a:rPr>
              <a:t>24</a:t>
            </a:r>
            <a:r>
              <a:rPr lang="it-IT" altLang="de-DE" sz="1600" i="1" dirty="0">
                <a:latin typeface="Times New Roman" pitchFamily="18" charset="0"/>
              </a:rPr>
              <a:t>			= 25 	(i=2)</a:t>
            </a:r>
            <a:r>
              <a:rPr lang="de-AT" altLang="de-DE" sz="1600" i="1" dirty="0">
                <a:latin typeface="Times New Roman" pitchFamily="18" charset="0"/>
              </a:rPr>
              <a:t> </a:t>
            </a:r>
          </a:p>
          <a:p>
            <a:pPr lvl="2" eaLnBrk="1" hangingPunct="1"/>
            <a:r>
              <a:rPr lang="it-IT" altLang="de-DE" sz="1600" i="1" dirty="0">
                <a:latin typeface="Times New Roman" pitchFamily="18" charset="0"/>
              </a:rPr>
              <a:t>                                                             x</a:t>
            </a:r>
            <a:r>
              <a:rPr lang="it-IT" altLang="de-DE" sz="1600" i="1" baseline="-25000" dirty="0">
                <a:latin typeface="Times New Roman" pitchFamily="18" charset="0"/>
              </a:rPr>
              <a:t>31 </a:t>
            </a:r>
            <a:r>
              <a:rPr lang="it-IT" altLang="de-DE" sz="1600" i="1" dirty="0">
                <a:latin typeface="Times New Roman" pitchFamily="18" charset="0"/>
              </a:rPr>
              <a:t>+ x</a:t>
            </a:r>
            <a:r>
              <a:rPr lang="it-IT" altLang="de-DE" sz="1600" i="1" baseline="-25000" dirty="0">
                <a:latin typeface="Times New Roman" pitchFamily="18" charset="0"/>
              </a:rPr>
              <a:t>3 2</a:t>
            </a:r>
            <a:r>
              <a:rPr lang="it-IT" altLang="de-DE" sz="1600" i="1" dirty="0">
                <a:latin typeface="Times New Roman" pitchFamily="18" charset="0"/>
              </a:rPr>
              <a:t>+ x</a:t>
            </a:r>
            <a:r>
              <a:rPr lang="it-IT" altLang="de-DE" sz="1600" i="1" baseline="-25000" dirty="0">
                <a:latin typeface="Times New Roman" pitchFamily="18" charset="0"/>
              </a:rPr>
              <a:t>33 </a:t>
            </a:r>
            <a:r>
              <a:rPr lang="it-IT" altLang="de-DE" sz="1600" i="1" dirty="0">
                <a:latin typeface="Times New Roman" pitchFamily="18" charset="0"/>
              </a:rPr>
              <a:t>+ x</a:t>
            </a:r>
            <a:r>
              <a:rPr lang="it-IT" altLang="de-DE" sz="1600" i="1" baseline="-25000" dirty="0">
                <a:latin typeface="Times New Roman" pitchFamily="18" charset="0"/>
              </a:rPr>
              <a:t>34</a:t>
            </a:r>
            <a:r>
              <a:rPr lang="it-IT" altLang="de-DE" sz="1600" i="1" dirty="0">
                <a:latin typeface="Times New Roman" pitchFamily="18" charset="0"/>
              </a:rPr>
              <a:t>	= 50 	(i=3)</a:t>
            </a:r>
            <a:r>
              <a:rPr lang="de-AT" altLang="de-DE" sz="1600" i="1" dirty="0">
                <a:latin typeface="Times New Roman" pitchFamily="18" charset="0"/>
              </a:rPr>
              <a:t> :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468313" y="3357563"/>
            <a:ext cx="8424862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Nachfragenebenbedingungen:</a:t>
            </a:r>
          </a:p>
          <a:p>
            <a:pPr lvl="2" eaLnBrk="1" hangingPunct="1"/>
            <a:r>
              <a:rPr lang="de-AT" altLang="de-DE" sz="1600" i="1" dirty="0">
                <a:latin typeface="Times New Roman" pitchFamily="18" charset="0"/>
              </a:rPr>
              <a:t>x</a:t>
            </a:r>
            <a:r>
              <a:rPr lang="de-AT" altLang="de-DE" sz="1600" i="1" baseline="-25000" dirty="0">
                <a:latin typeface="Times New Roman" pitchFamily="18" charset="0"/>
              </a:rPr>
              <a:t>11</a:t>
            </a:r>
            <a:r>
              <a:rPr lang="de-AT" altLang="de-DE" sz="1600" i="1" dirty="0">
                <a:latin typeface="Times New Roman" pitchFamily="18" charset="0"/>
              </a:rPr>
              <a:t> 	            + x</a:t>
            </a:r>
            <a:r>
              <a:rPr lang="de-AT" altLang="de-DE" sz="1600" i="1" baseline="-25000" dirty="0">
                <a:latin typeface="Times New Roman" pitchFamily="18" charset="0"/>
              </a:rPr>
              <a:t>21</a:t>
            </a:r>
            <a:r>
              <a:rPr lang="de-AT" altLang="de-DE" sz="1600" i="1" dirty="0">
                <a:latin typeface="Times New Roman" pitchFamily="18" charset="0"/>
              </a:rPr>
              <a:t> 	            + x</a:t>
            </a:r>
            <a:r>
              <a:rPr lang="de-AT" altLang="de-DE" sz="1600" i="1" baseline="-25000" dirty="0">
                <a:latin typeface="Times New Roman" pitchFamily="18" charset="0"/>
              </a:rPr>
              <a:t>31</a:t>
            </a:r>
            <a:r>
              <a:rPr lang="de-AT" altLang="de-DE" sz="1600" i="1" dirty="0">
                <a:latin typeface="Times New Roman" pitchFamily="18" charset="0"/>
              </a:rPr>
              <a:t>	               	= 15 	(j=1)</a:t>
            </a:r>
          </a:p>
          <a:p>
            <a:pPr lvl="2" eaLnBrk="1" hangingPunct="1"/>
            <a:r>
              <a:rPr lang="de-AT" altLang="de-DE" sz="1600" i="1" dirty="0">
                <a:latin typeface="Times New Roman" pitchFamily="18" charset="0"/>
              </a:rPr>
              <a:t>     </a:t>
            </a:r>
            <a:r>
              <a:rPr lang="it-IT" altLang="de-DE" sz="1600" i="1" dirty="0">
                <a:latin typeface="Times New Roman" pitchFamily="18" charset="0"/>
              </a:rPr>
              <a:t>x</a:t>
            </a:r>
            <a:r>
              <a:rPr lang="it-IT" altLang="de-DE" sz="1600" i="1" baseline="-25000" dirty="0">
                <a:latin typeface="Times New Roman" pitchFamily="18" charset="0"/>
              </a:rPr>
              <a:t>12</a:t>
            </a:r>
            <a:r>
              <a:rPr lang="it-IT" altLang="de-DE" sz="1600" i="1" dirty="0">
                <a:latin typeface="Times New Roman" pitchFamily="18" charset="0"/>
              </a:rPr>
              <a:t> 	                    + x</a:t>
            </a:r>
            <a:r>
              <a:rPr lang="it-IT" altLang="de-DE" sz="1600" i="1" baseline="-25000" dirty="0">
                <a:latin typeface="Times New Roman" pitchFamily="18" charset="0"/>
              </a:rPr>
              <a:t>22</a:t>
            </a:r>
            <a:r>
              <a:rPr lang="it-IT" altLang="de-DE" sz="1600" i="1" dirty="0">
                <a:latin typeface="Times New Roman" pitchFamily="18" charset="0"/>
              </a:rPr>
              <a:t> 	                    + x</a:t>
            </a:r>
            <a:r>
              <a:rPr lang="it-IT" altLang="de-DE" sz="1600" i="1" baseline="-25000" dirty="0">
                <a:latin typeface="Times New Roman" pitchFamily="18" charset="0"/>
              </a:rPr>
              <a:t>32</a:t>
            </a:r>
            <a:r>
              <a:rPr lang="it-IT" altLang="de-DE" sz="1600" i="1" dirty="0">
                <a:latin typeface="Times New Roman" pitchFamily="18" charset="0"/>
              </a:rPr>
              <a:t>	       	= 20 	(j=2)</a:t>
            </a:r>
          </a:p>
          <a:p>
            <a:pPr lvl="2" eaLnBrk="1" hangingPunct="1"/>
            <a:r>
              <a:rPr lang="it-IT" altLang="de-DE" sz="1600" i="1" dirty="0">
                <a:latin typeface="Times New Roman" pitchFamily="18" charset="0"/>
              </a:rPr>
              <a:t>           x</a:t>
            </a:r>
            <a:r>
              <a:rPr lang="it-IT" altLang="de-DE" sz="1600" i="1" baseline="-25000" dirty="0">
                <a:latin typeface="Times New Roman" pitchFamily="18" charset="0"/>
              </a:rPr>
              <a:t>13</a:t>
            </a:r>
            <a:r>
              <a:rPr lang="it-IT" altLang="de-DE" sz="1600" i="1" dirty="0">
                <a:latin typeface="Times New Roman" pitchFamily="18" charset="0"/>
              </a:rPr>
              <a:t> 	            + x</a:t>
            </a:r>
            <a:r>
              <a:rPr lang="it-IT" altLang="de-DE" sz="1600" i="1" baseline="-25000" dirty="0">
                <a:latin typeface="Times New Roman" pitchFamily="18" charset="0"/>
              </a:rPr>
              <a:t>23</a:t>
            </a:r>
            <a:r>
              <a:rPr lang="it-IT" altLang="de-DE" sz="1600" i="1" dirty="0">
                <a:latin typeface="Times New Roman" pitchFamily="18" charset="0"/>
              </a:rPr>
              <a:t> 	            + x</a:t>
            </a:r>
            <a:r>
              <a:rPr lang="it-IT" altLang="de-DE" sz="1600" i="1" baseline="-25000" dirty="0">
                <a:latin typeface="Times New Roman" pitchFamily="18" charset="0"/>
              </a:rPr>
              <a:t>33</a:t>
            </a:r>
            <a:r>
              <a:rPr lang="it-IT" altLang="de-DE" sz="1600" i="1" dirty="0">
                <a:latin typeface="Times New Roman" pitchFamily="18" charset="0"/>
              </a:rPr>
              <a:t>          	= 30 	(j=3)</a:t>
            </a:r>
          </a:p>
          <a:p>
            <a:pPr lvl="2" eaLnBrk="1" hangingPunct="1"/>
            <a:r>
              <a:rPr lang="it-IT" altLang="de-DE" sz="1600" i="1" dirty="0">
                <a:latin typeface="Times New Roman" pitchFamily="18" charset="0"/>
              </a:rPr>
              <a:t>                  x</a:t>
            </a:r>
            <a:r>
              <a:rPr lang="it-IT" altLang="de-DE" sz="1600" i="1" baseline="-25000" dirty="0">
                <a:latin typeface="Times New Roman" pitchFamily="18" charset="0"/>
              </a:rPr>
              <a:t>14</a:t>
            </a:r>
            <a:r>
              <a:rPr lang="it-IT" altLang="de-DE" sz="1600" i="1" dirty="0">
                <a:latin typeface="Times New Roman" pitchFamily="18" charset="0"/>
              </a:rPr>
              <a:t> 	                    + x</a:t>
            </a:r>
            <a:r>
              <a:rPr lang="it-IT" altLang="de-DE" sz="1600" i="1" baseline="-25000" dirty="0">
                <a:latin typeface="Times New Roman" pitchFamily="18" charset="0"/>
              </a:rPr>
              <a:t>24</a:t>
            </a:r>
            <a:r>
              <a:rPr lang="it-IT" altLang="de-DE" sz="1600" i="1" dirty="0">
                <a:latin typeface="Times New Roman" pitchFamily="18" charset="0"/>
              </a:rPr>
              <a:t> 	                    + x</a:t>
            </a:r>
            <a:r>
              <a:rPr lang="it-IT" altLang="de-DE" sz="1600" i="1" baseline="-25000" dirty="0">
                <a:latin typeface="Times New Roman" pitchFamily="18" charset="0"/>
              </a:rPr>
              <a:t>34</a:t>
            </a:r>
            <a:r>
              <a:rPr lang="it-IT" altLang="de-DE" sz="1600" i="1" dirty="0">
                <a:latin typeface="Times New Roman" pitchFamily="18" charset="0"/>
              </a:rPr>
              <a:t>	= 35 	(j=4)</a:t>
            </a:r>
            <a:endParaRPr lang="de-AT" altLang="de-DE" sz="1600" i="1" dirty="0">
              <a:latin typeface="Times New Roman" pitchFamily="18" charset="0"/>
            </a:endParaRPr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468313" y="5300663"/>
            <a:ext cx="8424862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Nichtnegativität:</a:t>
            </a:r>
          </a:p>
          <a:p>
            <a:pPr lvl="2" eaLnBrk="1" hangingPunct="1"/>
            <a:r>
              <a:rPr lang="de-AT" altLang="de-DE" sz="1600" i="1" dirty="0">
                <a:latin typeface="Times New Roman" pitchFamily="18" charset="0"/>
              </a:rPr>
              <a:t>x</a:t>
            </a:r>
            <a:r>
              <a:rPr lang="de-AT" altLang="de-DE" sz="1600" baseline="-25000" dirty="0">
                <a:latin typeface="Times New Roman" pitchFamily="18" charset="0"/>
              </a:rPr>
              <a:t>ij</a:t>
            </a:r>
            <a:r>
              <a:rPr lang="de-AT" altLang="de-DE" sz="1600" i="1" dirty="0">
                <a:latin typeface="Times New Roman" pitchFamily="18" charset="0"/>
              </a:rPr>
              <a:t> </a:t>
            </a:r>
            <a:r>
              <a:rPr lang="de-AT" altLang="de-DE" sz="1600" dirty="0">
                <a:latin typeface="Times New Roman" pitchFamily="18" charset="0"/>
                <a:sym typeface="Symbol" pitchFamily="18" charset="2"/>
              </a:rPr>
              <a:t></a:t>
            </a:r>
            <a:r>
              <a:rPr lang="de-AT" altLang="de-DE" sz="1600" dirty="0">
                <a:latin typeface="Times New Roman" pitchFamily="18" charset="0"/>
              </a:rPr>
              <a:t> 0   für   </a:t>
            </a:r>
            <a:r>
              <a:rPr lang="de-AT" altLang="de-DE" sz="1600" i="1" dirty="0">
                <a:latin typeface="Times New Roman" pitchFamily="18" charset="0"/>
              </a:rPr>
              <a:t>i</a:t>
            </a:r>
            <a:r>
              <a:rPr lang="de-AT" altLang="de-DE" sz="1600" dirty="0">
                <a:latin typeface="Times New Roman" pitchFamily="18" charset="0"/>
              </a:rPr>
              <a:t> = 1, … , </a:t>
            </a:r>
            <a:r>
              <a:rPr lang="de-AT" altLang="de-DE" sz="1600" i="1" dirty="0">
                <a:latin typeface="Times New Roman" pitchFamily="18" charset="0"/>
              </a:rPr>
              <a:t>3;   j</a:t>
            </a:r>
            <a:r>
              <a:rPr lang="de-AT" altLang="de-DE" sz="1600" dirty="0">
                <a:latin typeface="Times New Roman" pitchFamily="18" charset="0"/>
              </a:rPr>
              <a:t> = 1, … , </a:t>
            </a:r>
            <a:r>
              <a:rPr lang="de-AT" altLang="de-DE" sz="1600" i="1" dirty="0">
                <a:latin typeface="Times New Roman" pitchFamily="18" charset="0"/>
              </a:rPr>
              <a:t>4</a:t>
            </a:r>
            <a:r>
              <a:rPr lang="de-AT" altLang="de-DE" sz="1600" dirty="0">
                <a:latin typeface="Times New Roman" pitchFamily="18" charset="0"/>
              </a:rPr>
              <a:t> </a:t>
            </a:r>
          </a:p>
        </p:txBody>
      </p:sp>
      <p:sp>
        <p:nvSpPr>
          <p:cNvPr id="166922" name="Rectangle 10"/>
          <p:cNvSpPr>
            <a:spLocks noChangeArrowheads="1"/>
          </p:cNvSpPr>
          <p:nvPr/>
        </p:nvSpPr>
        <p:spPr bwMode="auto">
          <a:xfrm>
            <a:off x="468313" y="1125538"/>
            <a:ext cx="79930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i="1" dirty="0">
                <a:latin typeface="Times New Roman" pitchFamily="18" charset="0"/>
              </a:rPr>
              <a:t>K</a:t>
            </a:r>
            <a:r>
              <a:rPr lang="de-AT" altLang="de-DE" sz="1600" dirty="0">
                <a:latin typeface="Times New Roman" pitchFamily="18" charset="0"/>
              </a:rPr>
              <a:t> = (10</a:t>
            </a:r>
            <a:r>
              <a:rPr lang="de-AT" altLang="de-DE" sz="1600" i="1" dirty="0">
                <a:latin typeface="Times New Roman" pitchFamily="18" charset="0"/>
              </a:rPr>
              <a:t>x</a:t>
            </a:r>
            <a:r>
              <a:rPr lang="de-AT" altLang="de-DE" sz="1600" baseline="-25000" dirty="0">
                <a:latin typeface="Times New Roman" pitchFamily="18" charset="0"/>
              </a:rPr>
              <a:t>11</a:t>
            </a:r>
            <a:r>
              <a:rPr lang="de-AT" altLang="de-DE" sz="1600" dirty="0">
                <a:latin typeface="Times New Roman" pitchFamily="18" charset="0"/>
              </a:rPr>
              <a:t>+5</a:t>
            </a:r>
            <a:r>
              <a:rPr lang="de-AT" altLang="de-DE" sz="1600" i="1" dirty="0">
                <a:latin typeface="Times New Roman" pitchFamily="18" charset="0"/>
              </a:rPr>
              <a:t>x</a:t>
            </a:r>
            <a:r>
              <a:rPr lang="de-AT" altLang="de-DE" sz="1600" baseline="-25000" dirty="0">
                <a:latin typeface="Times New Roman" pitchFamily="18" charset="0"/>
              </a:rPr>
              <a:t>12</a:t>
            </a:r>
            <a:r>
              <a:rPr lang="de-AT" altLang="de-DE" sz="1600" dirty="0">
                <a:latin typeface="Times New Roman" pitchFamily="18" charset="0"/>
              </a:rPr>
              <a:t>+6</a:t>
            </a:r>
            <a:r>
              <a:rPr lang="de-AT" altLang="de-DE" sz="1600" i="1" dirty="0">
                <a:latin typeface="Times New Roman" pitchFamily="18" charset="0"/>
              </a:rPr>
              <a:t>x</a:t>
            </a:r>
            <a:r>
              <a:rPr lang="de-AT" altLang="de-DE" sz="1600" baseline="-25000" dirty="0">
                <a:latin typeface="Times New Roman" pitchFamily="18" charset="0"/>
              </a:rPr>
              <a:t>13</a:t>
            </a:r>
            <a:r>
              <a:rPr lang="de-AT" altLang="de-DE" sz="1600" dirty="0">
                <a:latin typeface="Times New Roman" pitchFamily="18" charset="0"/>
              </a:rPr>
              <a:t>+11</a:t>
            </a:r>
            <a:r>
              <a:rPr lang="de-AT" altLang="de-DE" sz="1600" i="1" dirty="0">
                <a:latin typeface="Times New Roman" pitchFamily="18" charset="0"/>
              </a:rPr>
              <a:t>x</a:t>
            </a:r>
            <a:r>
              <a:rPr lang="de-AT" altLang="de-DE" sz="1600" baseline="-25000" dirty="0">
                <a:latin typeface="Times New Roman" pitchFamily="18" charset="0"/>
              </a:rPr>
              <a:t>14</a:t>
            </a:r>
            <a:r>
              <a:rPr lang="de-AT" altLang="de-DE" sz="1600" dirty="0">
                <a:latin typeface="Times New Roman" pitchFamily="18" charset="0"/>
              </a:rPr>
              <a:t>) + (</a:t>
            </a:r>
            <a:r>
              <a:rPr lang="de-AT" altLang="de-DE" sz="1600" i="1" dirty="0">
                <a:latin typeface="Times New Roman" pitchFamily="18" charset="0"/>
              </a:rPr>
              <a:t>x</a:t>
            </a:r>
            <a:r>
              <a:rPr lang="de-AT" altLang="de-DE" sz="1600" baseline="-25000" dirty="0">
                <a:latin typeface="Times New Roman" pitchFamily="18" charset="0"/>
              </a:rPr>
              <a:t>21</a:t>
            </a:r>
            <a:r>
              <a:rPr lang="de-AT" altLang="de-DE" sz="1600" dirty="0">
                <a:latin typeface="Times New Roman" pitchFamily="18" charset="0"/>
              </a:rPr>
              <a:t>+2</a:t>
            </a:r>
            <a:r>
              <a:rPr lang="de-AT" altLang="de-DE" sz="1600" i="1" dirty="0">
                <a:latin typeface="Times New Roman" pitchFamily="18" charset="0"/>
              </a:rPr>
              <a:t>x</a:t>
            </a:r>
            <a:r>
              <a:rPr lang="de-AT" altLang="de-DE" sz="1600" baseline="-25000" dirty="0">
                <a:latin typeface="Times New Roman" pitchFamily="18" charset="0"/>
              </a:rPr>
              <a:t>22</a:t>
            </a:r>
            <a:r>
              <a:rPr lang="de-AT" altLang="de-DE" sz="1600" dirty="0">
                <a:latin typeface="Times New Roman" pitchFamily="18" charset="0"/>
              </a:rPr>
              <a:t>+7</a:t>
            </a:r>
            <a:r>
              <a:rPr lang="de-AT" altLang="de-DE" sz="1600" i="1" dirty="0">
                <a:latin typeface="Times New Roman" pitchFamily="18" charset="0"/>
              </a:rPr>
              <a:t>x</a:t>
            </a:r>
            <a:r>
              <a:rPr lang="de-AT" altLang="de-DE" sz="1600" baseline="-25000" dirty="0">
                <a:latin typeface="Times New Roman" pitchFamily="18" charset="0"/>
              </a:rPr>
              <a:t>23</a:t>
            </a:r>
            <a:r>
              <a:rPr lang="de-AT" altLang="de-DE" sz="1600" dirty="0">
                <a:latin typeface="Times New Roman" pitchFamily="18" charset="0"/>
              </a:rPr>
              <a:t>+4</a:t>
            </a:r>
            <a:r>
              <a:rPr lang="de-AT" altLang="de-DE" sz="1600" i="1" dirty="0">
                <a:latin typeface="Times New Roman" pitchFamily="18" charset="0"/>
              </a:rPr>
              <a:t>x</a:t>
            </a:r>
            <a:r>
              <a:rPr lang="de-AT" altLang="de-DE" sz="1600" baseline="-25000" dirty="0">
                <a:latin typeface="Times New Roman" pitchFamily="18" charset="0"/>
              </a:rPr>
              <a:t>24</a:t>
            </a:r>
            <a:r>
              <a:rPr lang="de-AT" altLang="de-DE" sz="1600" dirty="0">
                <a:latin typeface="Times New Roman" pitchFamily="18" charset="0"/>
              </a:rPr>
              <a:t>) + (9</a:t>
            </a:r>
            <a:r>
              <a:rPr lang="de-AT" altLang="de-DE" sz="1600" i="1" dirty="0">
                <a:latin typeface="Times New Roman" pitchFamily="18" charset="0"/>
              </a:rPr>
              <a:t>x</a:t>
            </a:r>
            <a:r>
              <a:rPr lang="de-AT" altLang="de-DE" sz="1600" baseline="-25000" dirty="0">
                <a:latin typeface="Times New Roman" pitchFamily="18" charset="0"/>
              </a:rPr>
              <a:t>31</a:t>
            </a:r>
            <a:r>
              <a:rPr lang="de-AT" altLang="de-DE" sz="1600" dirty="0">
                <a:latin typeface="Times New Roman" pitchFamily="18" charset="0"/>
              </a:rPr>
              <a:t>+</a:t>
            </a:r>
            <a:r>
              <a:rPr lang="de-AT" altLang="de-DE" sz="1600" i="1" dirty="0">
                <a:latin typeface="Times New Roman" pitchFamily="18" charset="0"/>
              </a:rPr>
              <a:t>x</a:t>
            </a:r>
            <a:r>
              <a:rPr lang="de-AT" altLang="de-DE" sz="1600" baseline="-25000" dirty="0">
                <a:latin typeface="Times New Roman" pitchFamily="18" charset="0"/>
              </a:rPr>
              <a:t>32</a:t>
            </a:r>
            <a:r>
              <a:rPr lang="de-AT" altLang="de-DE" sz="1600" dirty="0">
                <a:latin typeface="Times New Roman" pitchFamily="18" charset="0"/>
              </a:rPr>
              <a:t>+4</a:t>
            </a:r>
            <a:r>
              <a:rPr lang="de-AT" altLang="de-DE" sz="1600" i="1" dirty="0">
                <a:latin typeface="Times New Roman" pitchFamily="18" charset="0"/>
              </a:rPr>
              <a:t>x</a:t>
            </a:r>
            <a:r>
              <a:rPr lang="de-AT" altLang="de-DE" sz="1600" baseline="-25000" dirty="0">
                <a:latin typeface="Times New Roman" pitchFamily="18" charset="0"/>
              </a:rPr>
              <a:t>33</a:t>
            </a:r>
            <a:r>
              <a:rPr lang="de-AT" altLang="de-DE" sz="1600" dirty="0">
                <a:latin typeface="Times New Roman" pitchFamily="18" charset="0"/>
              </a:rPr>
              <a:t>+8</a:t>
            </a:r>
            <a:r>
              <a:rPr lang="de-AT" altLang="de-DE" sz="1600" i="1" dirty="0">
                <a:latin typeface="Times New Roman" pitchFamily="18" charset="0"/>
              </a:rPr>
              <a:t>x</a:t>
            </a:r>
            <a:r>
              <a:rPr lang="de-AT" altLang="de-DE" sz="1600" baseline="-25000" dirty="0">
                <a:latin typeface="Times New Roman" pitchFamily="18" charset="0"/>
              </a:rPr>
              <a:t>34</a:t>
            </a:r>
            <a:r>
              <a:rPr lang="de-AT" altLang="de-DE" sz="1600" dirty="0">
                <a:latin typeface="Times New Roman" pitchFamily="18" charset="0"/>
              </a:rPr>
              <a:t>) </a:t>
            </a:r>
            <a:r>
              <a:rPr lang="de-AT" altLang="de-DE" sz="1600" dirty="0">
                <a:latin typeface="Times New Roman" pitchFamily="18" charset="0"/>
                <a:sym typeface="Symbol" pitchFamily="18" charset="2"/>
              </a:rPr>
              <a:t></a:t>
            </a:r>
            <a:r>
              <a:rPr lang="de-AT" altLang="de-DE" sz="1600" dirty="0">
                <a:latin typeface="Times New Roman" pitchFamily="18" charset="0"/>
              </a:rPr>
              <a:t>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7" grpId="0"/>
      <p:bldP spid="166918" grpId="0"/>
      <p:bldP spid="166919" grpId="0"/>
      <p:bldP spid="16692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ußzeilenplatzhalt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33795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0F41FFF7-899F-4BA2-85DF-BB28CCF1CD2E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33796" name="Datumsplatzhalter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692150"/>
            <a:ext cx="8424862" cy="649288"/>
          </a:xfrm>
        </p:spPr>
        <p:txBody>
          <a:bodyPr/>
          <a:lstStyle/>
          <a:p>
            <a:pPr eaLnBrk="1" hangingPunct="1"/>
            <a:r>
              <a:rPr lang="de-AT" altLang="de-DE" sz="1800" dirty="0" smtClean="0"/>
              <a:t>Lösungsmöglichkeit:</a:t>
            </a:r>
          </a:p>
          <a:p>
            <a:pPr lvl="1" eaLnBrk="1" hangingPunct="1"/>
            <a:r>
              <a:rPr lang="de-AT" altLang="de-DE" sz="1600" dirty="0" smtClean="0"/>
              <a:t>Simplex-Methode </a:t>
            </a:r>
            <a:r>
              <a:rPr lang="de-AT" altLang="de-DE" sz="1600" dirty="0" smtClean="0">
                <a:cs typeface="Arial" charset="0"/>
              </a:rPr>
              <a:t>→ eher ineffizient, wegen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395288" y="4581525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In jeder Spalte genau 2 der m + n Elemente </a:t>
            </a:r>
            <a:r>
              <a:rPr lang="de-AT" altLang="de-DE" sz="1600" dirty="0">
                <a:cs typeface="Arial" charset="0"/>
              </a:rPr>
              <a:t>≠ 0 → 2-Phasensimplexmethode möglich, aber ineffizient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395288" y="1412875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>
                <a:cs typeface="Arial" charset="0"/>
              </a:rPr>
              <a:t>Allgemeiner Struktur der Koeffizientenmatrix:</a:t>
            </a:r>
          </a:p>
        </p:txBody>
      </p:sp>
      <p:graphicFrame>
        <p:nvGraphicFramePr>
          <p:cNvPr id="168026" name="Group 90"/>
          <p:cNvGraphicFramePr>
            <a:graphicFrameLocks noGrp="1"/>
          </p:cNvGraphicFramePr>
          <p:nvPr>
            <p:ph sz="half" idx="2"/>
          </p:nvPr>
        </p:nvGraphicFramePr>
        <p:xfrm>
          <a:off x="827088" y="1844675"/>
          <a:ext cx="5976937" cy="2651430"/>
        </p:xfrm>
        <a:graphic>
          <a:graphicData uri="http://schemas.openxmlformats.org/drawingml/2006/table">
            <a:tbl>
              <a:tblPr/>
              <a:tblGrid>
                <a:gridCol w="1495425"/>
                <a:gridCol w="1493837"/>
                <a:gridCol w="1493838"/>
                <a:gridCol w="1493837"/>
              </a:tblGrid>
              <a:tr h="33518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1    . . .    1</a:t>
                      </a: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1    . . .    1</a:t>
                      </a: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. .</a:t>
                      </a: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1    . . .    1</a:t>
                      </a: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40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.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                               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.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.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                               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.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. .</a:t>
                      </a: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.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                               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.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8027" name="Rectangle 91"/>
          <p:cNvSpPr>
            <a:spLocks noChangeArrowheads="1"/>
          </p:cNvSpPr>
          <p:nvPr/>
        </p:nvSpPr>
        <p:spPr bwMode="auto">
          <a:xfrm>
            <a:off x="395288" y="5157788"/>
            <a:ext cx="8229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>
                <a:cs typeface="Arial" charset="0"/>
              </a:rPr>
              <a:t>andere Möglichkeit:</a:t>
            </a:r>
            <a:endParaRPr lang="de-AT" altLang="de-DE" sz="1800" dirty="0">
              <a:cs typeface="Arial" charset="0"/>
            </a:endParaRPr>
          </a:p>
        </p:txBody>
      </p:sp>
      <p:sp>
        <p:nvSpPr>
          <p:cNvPr id="168028" name="Rectangle 92"/>
          <p:cNvSpPr>
            <a:spLocks noChangeArrowheads="1"/>
          </p:cNvSpPr>
          <p:nvPr/>
        </p:nvSpPr>
        <p:spPr bwMode="auto">
          <a:xfrm>
            <a:off x="395288" y="5516563"/>
            <a:ext cx="82296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r>
              <a:rPr lang="de-AT" altLang="de-DE" sz="1600" dirty="0">
                <a:cs typeface="Arial" charset="0"/>
              </a:rPr>
              <a:t>Eröffnungsverfahren anwenden um eine Basislösung zu ermitteln →</a:t>
            </a:r>
          </a:p>
        </p:txBody>
      </p:sp>
      <p:sp>
        <p:nvSpPr>
          <p:cNvPr id="168029" name="Rectangle 93"/>
          <p:cNvSpPr>
            <a:spLocks noChangeArrowheads="1"/>
          </p:cNvSpPr>
          <p:nvPr/>
        </p:nvSpPr>
        <p:spPr bwMode="auto">
          <a:xfrm>
            <a:off x="395288" y="5876925"/>
            <a:ext cx="82296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r>
              <a:rPr lang="de-AT" altLang="de-DE" sz="1600" dirty="0">
                <a:cs typeface="Arial" charset="0"/>
              </a:rPr>
              <a:t>als Verbesserungsverfahren den normalen Simplex-Iterationsschritt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8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8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8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8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/>
      <p:bldP spid="167941" grpId="0"/>
      <p:bldP spid="168027" grpId="0"/>
      <p:bldP spid="168028" grpId="0"/>
      <p:bldP spid="16802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3481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9601D1F3-4E45-4FFF-A11F-85BB546B328D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34820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eaLnBrk="1" hangingPunct="1"/>
            <a:r>
              <a:rPr lang="de-AT" altLang="de-DE" sz="2400" dirty="0" smtClean="0"/>
              <a:t>3.2.2. Eröffnungsverfahren – Ermittlung einer Basislösung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649287"/>
          </a:xfrm>
        </p:spPr>
        <p:txBody>
          <a:bodyPr/>
          <a:lstStyle/>
          <a:p>
            <a:pPr marL="457200" indent="-457200" eaLnBrk="1" hangingPunct="1"/>
            <a:r>
              <a:rPr lang="de-AT" altLang="de-DE" sz="1600" dirty="0" smtClean="0"/>
              <a:t>1.) Man stellt folgende Tabelle auf und füllt sie aus, wobei man von links oben (Nord-West) nach rechts unten vorgeht.</a:t>
            </a: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468313" y="1052513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2000" i="1" dirty="0"/>
              <a:t>3.2.2.1 Eröffnungsverfahren: Nordwesteckenregel</a:t>
            </a: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468313" y="2349500"/>
            <a:ext cx="8229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838200" indent="-3810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76400" indent="-3048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95500" indent="-2667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52700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3009900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67100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924300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2.) Man wählt nun den maximal möglichen Wert, sodass die gesamte Spalten- oder Zeilenressource aufgebraucht ist; ist die Zeilenressource aufgebraucht, geht man nach unten weiter, andernfalls nach rechts.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468313" y="3284538"/>
            <a:ext cx="82296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838200" indent="-3810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76400" indent="-3048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95500" indent="-2667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52700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3009900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67100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924300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3.) Ist nur mehr eine Zeile oder eine Spalte nicht gestrichen </a:t>
            </a:r>
            <a:r>
              <a:rPr lang="de-AT" altLang="de-DE" sz="1600" dirty="0">
                <a:cs typeface="Arial" charset="0"/>
              </a:rPr>
              <a:t>→ </a:t>
            </a:r>
            <a:r>
              <a:rPr lang="de-AT" altLang="de-DE" sz="1600" dirty="0"/>
              <a:t>wähle alle nichtgestrichenen </a:t>
            </a:r>
            <a:r>
              <a:rPr lang="de-AT" altLang="de-DE" sz="1600" i="1" dirty="0"/>
              <a:t>x</a:t>
            </a:r>
            <a:r>
              <a:rPr lang="de-AT" altLang="de-DE" sz="1600" i="1" baseline="-25000" dirty="0"/>
              <a:t>ij</a:t>
            </a:r>
            <a:r>
              <a:rPr lang="de-AT" altLang="de-DE" sz="1600" baseline="-25000" dirty="0"/>
              <a:t> </a:t>
            </a:r>
            <a:r>
              <a:rPr lang="de-AT" altLang="de-DE" sz="1600" dirty="0"/>
              <a:t>dieser Zeile oder Spalte als Basisvariable (BV) mit maximal möglichen  Werten </a:t>
            </a:r>
            <a:r>
              <a:rPr lang="de-AT" altLang="de-DE" sz="1600" dirty="0">
                <a:cs typeface="Arial" charset="0"/>
              </a:rPr>
              <a:t>→</a:t>
            </a:r>
            <a:r>
              <a:rPr lang="de-AT" altLang="de-DE" sz="1600" dirty="0"/>
              <a:t> ansonsten weiter mit 2.)</a:t>
            </a: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468313" y="4437063"/>
            <a:ext cx="820737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838200" indent="-3810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76400" indent="-3048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95500" indent="-2667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52700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3009900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67100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924300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Resultat:</a:t>
            </a:r>
          </a:p>
          <a:p>
            <a:pPr lvl="1" eaLnBrk="1" hangingPunct="1"/>
            <a:r>
              <a:rPr lang="de-AT" altLang="de-DE" sz="1600" dirty="0"/>
              <a:t>immer eine zulässige Lösung (da Produktion = Nachfrage)</a:t>
            </a:r>
          </a:p>
          <a:p>
            <a:pPr lvl="1" eaLnBrk="1" hangingPunct="1"/>
            <a:r>
              <a:rPr lang="de-AT" altLang="de-DE" sz="1600" dirty="0"/>
              <a:t>man hat genau </a:t>
            </a:r>
            <a:r>
              <a:rPr lang="de-AT" altLang="de-DE" sz="1600" b="1" i="1" dirty="0"/>
              <a:t>m + n - 1</a:t>
            </a:r>
            <a:r>
              <a:rPr lang="de-AT" altLang="de-DE" sz="1600" b="1" dirty="0"/>
              <a:t> Basisvariablen</a:t>
            </a:r>
            <a:r>
              <a:rPr lang="de-AT" altLang="de-DE" sz="1600" dirty="0"/>
              <a:t> </a:t>
            </a:r>
            <a:r>
              <a:rPr lang="de-AT" altLang="de-DE" sz="1600" i="1" dirty="0"/>
              <a:t>x</a:t>
            </a:r>
            <a:r>
              <a:rPr lang="de-AT" altLang="de-DE" sz="1600" i="1" baseline="-25000" dirty="0"/>
              <a:t>ij</a:t>
            </a:r>
          </a:p>
          <a:p>
            <a:pPr lvl="1" eaLnBrk="1" hangingPunct="1"/>
            <a:r>
              <a:rPr lang="de-AT" altLang="de-DE" sz="1600" dirty="0"/>
              <a:t>Die restlichen </a:t>
            </a:r>
            <a:r>
              <a:rPr lang="de-AT" altLang="de-DE" sz="1600" i="1" dirty="0"/>
              <a:t>m*n</a:t>
            </a:r>
            <a:r>
              <a:rPr lang="de-AT" altLang="de-DE" sz="1600" dirty="0"/>
              <a:t> – (</a:t>
            </a:r>
            <a:r>
              <a:rPr lang="de-AT" altLang="de-DE" sz="1600" i="1" dirty="0"/>
              <a:t>m+n</a:t>
            </a:r>
            <a:r>
              <a:rPr lang="de-AT" altLang="de-DE" sz="1600" dirty="0"/>
              <a:t>-1) Variablen müssen immer 0 sein (NBV)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  <p:bldP spid="169988" grpId="0"/>
      <p:bldP spid="169989" grpId="0"/>
      <p:bldP spid="169990" grpId="0"/>
      <p:bldP spid="16999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3584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E15907D0-7655-43EA-A5E0-66FA2226D309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35844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33388"/>
          </a:xfrm>
        </p:spPr>
        <p:txBody>
          <a:bodyPr/>
          <a:lstStyle/>
          <a:p>
            <a:pPr eaLnBrk="1" hangingPunct="1"/>
            <a:r>
              <a:rPr lang="de-AT" altLang="de-DE" sz="1800" u="sng" dirty="0" smtClean="0"/>
              <a:t>Beispiel:</a:t>
            </a:r>
            <a:r>
              <a:rPr lang="de-AT" altLang="de-DE" sz="1800" dirty="0" smtClean="0"/>
              <a:t> Ausgangslösung für das obige Transportproblem:</a:t>
            </a:r>
          </a:p>
        </p:txBody>
      </p:sp>
      <p:graphicFrame>
        <p:nvGraphicFramePr>
          <p:cNvPr id="171178" name="Group 170"/>
          <p:cNvGraphicFramePr>
            <a:graphicFrameLocks noGrp="1"/>
          </p:cNvGraphicFramePr>
          <p:nvPr/>
        </p:nvGraphicFramePr>
        <p:xfrm>
          <a:off x="2051050" y="1341438"/>
          <a:ext cx="3192463" cy="1676400"/>
        </p:xfrm>
        <a:graphic>
          <a:graphicData uri="http://schemas.openxmlformats.org/drawingml/2006/table">
            <a:tbl>
              <a:tblPr/>
              <a:tblGrid>
                <a:gridCol w="531813"/>
                <a:gridCol w="531812"/>
                <a:gridCol w="533400"/>
                <a:gridCol w="531813"/>
                <a:gridCol w="531812"/>
                <a:gridCol w="531813"/>
              </a:tblGrid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1179" name="Rectangle 171"/>
          <p:cNvSpPr>
            <a:spLocks noChangeArrowheads="1"/>
          </p:cNvSpPr>
          <p:nvPr/>
        </p:nvSpPr>
        <p:spPr bwMode="auto">
          <a:xfrm>
            <a:off x="468313" y="3213100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800" dirty="0"/>
              <a:t>Das nächste Beispiel zeigt, dass man durchaus mehrmals hintereinander nach rechts bzw. nach unten gehen kann:</a:t>
            </a:r>
          </a:p>
        </p:txBody>
      </p:sp>
      <p:graphicFrame>
        <p:nvGraphicFramePr>
          <p:cNvPr id="171234" name="Group 226"/>
          <p:cNvGraphicFramePr>
            <a:graphicFrameLocks noGrp="1"/>
          </p:cNvGraphicFramePr>
          <p:nvPr/>
        </p:nvGraphicFramePr>
        <p:xfrm>
          <a:off x="2051050" y="4076700"/>
          <a:ext cx="3192463" cy="1676400"/>
        </p:xfrm>
        <a:graphic>
          <a:graphicData uri="http://schemas.openxmlformats.org/drawingml/2006/table">
            <a:tbl>
              <a:tblPr/>
              <a:tblGrid>
                <a:gridCol w="531813"/>
                <a:gridCol w="531812"/>
                <a:gridCol w="533400"/>
                <a:gridCol w="531813"/>
                <a:gridCol w="531812"/>
                <a:gridCol w="531813"/>
              </a:tblGrid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1286" name="Text Box 278"/>
          <p:cNvSpPr txBox="1">
            <a:spLocks noChangeArrowheads="1"/>
          </p:cNvSpPr>
          <p:nvPr/>
        </p:nvSpPr>
        <p:spPr bwMode="auto">
          <a:xfrm>
            <a:off x="2554288" y="1701800"/>
            <a:ext cx="576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15</a:t>
            </a:r>
          </a:p>
        </p:txBody>
      </p:sp>
      <p:sp>
        <p:nvSpPr>
          <p:cNvPr id="171287" name="Text Box 279"/>
          <p:cNvSpPr txBox="1">
            <a:spLocks noChangeArrowheads="1"/>
          </p:cNvSpPr>
          <p:nvPr/>
        </p:nvSpPr>
        <p:spPr bwMode="auto">
          <a:xfrm>
            <a:off x="3059113" y="1701800"/>
            <a:ext cx="576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171288" name="Text Box 280"/>
          <p:cNvSpPr txBox="1">
            <a:spLocks noChangeArrowheads="1"/>
          </p:cNvSpPr>
          <p:nvPr/>
        </p:nvSpPr>
        <p:spPr bwMode="auto">
          <a:xfrm>
            <a:off x="3059113" y="1989138"/>
            <a:ext cx="576262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64800" bIns="64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171289" name="Text Box 281"/>
          <p:cNvSpPr txBox="1">
            <a:spLocks noChangeArrowheads="1"/>
          </p:cNvSpPr>
          <p:nvPr/>
        </p:nvSpPr>
        <p:spPr bwMode="auto">
          <a:xfrm>
            <a:off x="3635375" y="1989138"/>
            <a:ext cx="576263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64800" bIns="64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15</a:t>
            </a:r>
          </a:p>
        </p:txBody>
      </p:sp>
      <p:sp>
        <p:nvSpPr>
          <p:cNvPr id="171290" name="Text Box 282"/>
          <p:cNvSpPr txBox="1">
            <a:spLocks noChangeArrowheads="1"/>
          </p:cNvSpPr>
          <p:nvPr/>
        </p:nvSpPr>
        <p:spPr bwMode="auto">
          <a:xfrm>
            <a:off x="3635375" y="2349500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15</a:t>
            </a:r>
          </a:p>
        </p:txBody>
      </p:sp>
      <p:sp>
        <p:nvSpPr>
          <p:cNvPr id="171291" name="Text Box 283"/>
          <p:cNvSpPr txBox="1">
            <a:spLocks noChangeArrowheads="1"/>
          </p:cNvSpPr>
          <p:nvPr/>
        </p:nvSpPr>
        <p:spPr bwMode="auto">
          <a:xfrm>
            <a:off x="4138613" y="2349500"/>
            <a:ext cx="576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35</a:t>
            </a:r>
          </a:p>
        </p:txBody>
      </p:sp>
      <p:sp>
        <p:nvSpPr>
          <p:cNvPr id="171292" name="Text Box 284"/>
          <p:cNvSpPr txBox="1">
            <a:spLocks noChangeArrowheads="1"/>
          </p:cNvSpPr>
          <p:nvPr/>
        </p:nvSpPr>
        <p:spPr bwMode="auto">
          <a:xfrm>
            <a:off x="2554288" y="4437063"/>
            <a:ext cx="576262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16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15</a:t>
            </a:r>
          </a:p>
        </p:txBody>
      </p:sp>
      <p:sp>
        <p:nvSpPr>
          <p:cNvPr id="171293" name="Text Box 285"/>
          <p:cNvSpPr txBox="1">
            <a:spLocks noChangeArrowheads="1"/>
          </p:cNvSpPr>
          <p:nvPr/>
        </p:nvSpPr>
        <p:spPr bwMode="auto">
          <a:xfrm>
            <a:off x="3059113" y="4437063"/>
            <a:ext cx="576262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16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171294" name="Text Box 286"/>
          <p:cNvSpPr txBox="1">
            <a:spLocks noChangeArrowheads="1"/>
          </p:cNvSpPr>
          <p:nvPr/>
        </p:nvSpPr>
        <p:spPr bwMode="auto">
          <a:xfrm>
            <a:off x="3635375" y="4365625"/>
            <a:ext cx="57626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00800" bIns="64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5</a:t>
            </a:r>
          </a:p>
        </p:txBody>
      </p:sp>
      <p:sp>
        <p:nvSpPr>
          <p:cNvPr id="171295" name="Text Box 287"/>
          <p:cNvSpPr txBox="1">
            <a:spLocks noChangeArrowheads="1"/>
          </p:cNvSpPr>
          <p:nvPr/>
        </p:nvSpPr>
        <p:spPr bwMode="auto">
          <a:xfrm>
            <a:off x="3635375" y="4724400"/>
            <a:ext cx="576263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64800" bIns="64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20</a:t>
            </a:r>
          </a:p>
        </p:txBody>
      </p:sp>
      <p:sp>
        <p:nvSpPr>
          <p:cNvPr id="171296" name="Text Box 288"/>
          <p:cNvSpPr txBox="1">
            <a:spLocks noChangeArrowheads="1"/>
          </p:cNvSpPr>
          <p:nvPr/>
        </p:nvSpPr>
        <p:spPr bwMode="auto">
          <a:xfrm>
            <a:off x="3635375" y="5084763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171297" name="Text Box 289"/>
          <p:cNvSpPr txBox="1">
            <a:spLocks noChangeArrowheads="1"/>
          </p:cNvSpPr>
          <p:nvPr/>
        </p:nvSpPr>
        <p:spPr bwMode="auto">
          <a:xfrm>
            <a:off x="4138613" y="5084763"/>
            <a:ext cx="576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25</a:t>
            </a:r>
          </a:p>
        </p:txBody>
      </p:sp>
      <p:grpSp>
        <p:nvGrpSpPr>
          <p:cNvPr id="171329" name="Group 321"/>
          <p:cNvGrpSpPr>
            <a:grpSpLocks/>
          </p:cNvGrpSpPr>
          <p:nvPr/>
        </p:nvGrpSpPr>
        <p:grpSpPr bwMode="auto">
          <a:xfrm>
            <a:off x="3708400" y="1700213"/>
            <a:ext cx="1511300" cy="288925"/>
            <a:chOff x="2336" y="1071"/>
            <a:chExt cx="952" cy="182"/>
          </a:xfrm>
        </p:grpSpPr>
        <p:sp>
          <p:nvSpPr>
            <p:cNvPr id="35984" name="Line 291"/>
            <p:cNvSpPr>
              <a:spLocks noChangeShapeType="1"/>
            </p:cNvSpPr>
            <p:nvPr/>
          </p:nvSpPr>
          <p:spPr bwMode="auto">
            <a:xfrm>
              <a:off x="2336" y="1162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grpSp>
          <p:nvGrpSpPr>
            <p:cNvPr id="35985" name="Group 301"/>
            <p:cNvGrpSpPr>
              <a:grpSpLocks/>
            </p:cNvGrpSpPr>
            <p:nvPr/>
          </p:nvGrpSpPr>
          <p:grpSpPr bwMode="auto">
            <a:xfrm>
              <a:off x="2971" y="1071"/>
              <a:ext cx="317" cy="182"/>
              <a:chOff x="2971" y="1071"/>
              <a:chExt cx="317" cy="182"/>
            </a:xfrm>
          </p:grpSpPr>
          <p:sp>
            <p:nvSpPr>
              <p:cNvPr id="35986" name="Line 299"/>
              <p:cNvSpPr>
                <a:spLocks noChangeShapeType="1"/>
              </p:cNvSpPr>
              <p:nvPr/>
            </p:nvSpPr>
            <p:spPr bwMode="auto">
              <a:xfrm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  <p:sp>
            <p:nvSpPr>
              <p:cNvPr id="35987" name="Line 300"/>
              <p:cNvSpPr>
                <a:spLocks noChangeShapeType="1"/>
              </p:cNvSpPr>
              <p:nvPr/>
            </p:nvSpPr>
            <p:spPr bwMode="auto">
              <a:xfrm flipV="1"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</p:grpSp>
      </p:grpSp>
      <p:grpSp>
        <p:nvGrpSpPr>
          <p:cNvPr id="171330" name="Group 322"/>
          <p:cNvGrpSpPr>
            <a:grpSpLocks/>
          </p:cNvGrpSpPr>
          <p:nvPr/>
        </p:nvGrpSpPr>
        <p:grpSpPr bwMode="auto">
          <a:xfrm>
            <a:off x="3132138" y="2349500"/>
            <a:ext cx="503237" cy="647700"/>
            <a:chOff x="1973" y="1480"/>
            <a:chExt cx="317" cy="408"/>
          </a:xfrm>
        </p:grpSpPr>
        <p:sp>
          <p:nvSpPr>
            <p:cNvPr id="35980" name="Line 292"/>
            <p:cNvSpPr>
              <a:spLocks noChangeShapeType="1"/>
            </p:cNvSpPr>
            <p:nvPr/>
          </p:nvSpPr>
          <p:spPr bwMode="auto">
            <a:xfrm>
              <a:off x="2109" y="1480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grpSp>
          <p:nvGrpSpPr>
            <p:cNvPr id="35981" name="Group 305"/>
            <p:cNvGrpSpPr>
              <a:grpSpLocks/>
            </p:cNvGrpSpPr>
            <p:nvPr/>
          </p:nvGrpSpPr>
          <p:grpSpPr bwMode="auto">
            <a:xfrm>
              <a:off x="1973" y="1706"/>
              <a:ext cx="317" cy="182"/>
              <a:chOff x="2971" y="1071"/>
              <a:chExt cx="317" cy="182"/>
            </a:xfrm>
          </p:grpSpPr>
          <p:sp>
            <p:nvSpPr>
              <p:cNvPr id="35982" name="Line 306"/>
              <p:cNvSpPr>
                <a:spLocks noChangeShapeType="1"/>
              </p:cNvSpPr>
              <p:nvPr/>
            </p:nvSpPr>
            <p:spPr bwMode="auto">
              <a:xfrm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  <p:sp>
            <p:nvSpPr>
              <p:cNvPr id="35983" name="Line 307"/>
              <p:cNvSpPr>
                <a:spLocks noChangeShapeType="1"/>
              </p:cNvSpPr>
              <p:nvPr/>
            </p:nvSpPr>
            <p:spPr bwMode="auto">
              <a:xfrm flipV="1"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</p:grpSp>
      </p:grpSp>
      <p:grpSp>
        <p:nvGrpSpPr>
          <p:cNvPr id="171328" name="Group 320"/>
          <p:cNvGrpSpPr>
            <a:grpSpLocks/>
          </p:cNvGrpSpPr>
          <p:nvPr/>
        </p:nvGrpSpPr>
        <p:grpSpPr bwMode="auto">
          <a:xfrm>
            <a:off x="2627313" y="2060575"/>
            <a:ext cx="503237" cy="936625"/>
            <a:chOff x="1655" y="1298"/>
            <a:chExt cx="317" cy="590"/>
          </a:xfrm>
        </p:grpSpPr>
        <p:sp>
          <p:nvSpPr>
            <p:cNvPr id="35976" name="Line 290"/>
            <p:cNvSpPr>
              <a:spLocks noChangeShapeType="1"/>
            </p:cNvSpPr>
            <p:nvPr/>
          </p:nvSpPr>
          <p:spPr bwMode="auto">
            <a:xfrm>
              <a:off x="1791" y="1298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grpSp>
          <p:nvGrpSpPr>
            <p:cNvPr id="35977" name="Group 308"/>
            <p:cNvGrpSpPr>
              <a:grpSpLocks/>
            </p:cNvGrpSpPr>
            <p:nvPr/>
          </p:nvGrpSpPr>
          <p:grpSpPr bwMode="auto">
            <a:xfrm>
              <a:off x="1655" y="1706"/>
              <a:ext cx="317" cy="182"/>
              <a:chOff x="2971" y="1071"/>
              <a:chExt cx="317" cy="182"/>
            </a:xfrm>
          </p:grpSpPr>
          <p:sp>
            <p:nvSpPr>
              <p:cNvPr id="35978" name="Line 309"/>
              <p:cNvSpPr>
                <a:spLocks noChangeShapeType="1"/>
              </p:cNvSpPr>
              <p:nvPr/>
            </p:nvSpPr>
            <p:spPr bwMode="auto">
              <a:xfrm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  <p:sp>
            <p:nvSpPr>
              <p:cNvPr id="35979" name="Line 310"/>
              <p:cNvSpPr>
                <a:spLocks noChangeShapeType="1"/>
              </p:cNvSpPr>
              <p:nvPr/>
            </p:nvSpPr>
            <p:spPr bwMode="auto">
              <a:xfrm flipV="1"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</p:grpSp>
      </p:grpSp>
      <p:grpSp>
        <p:nvGrpSpPr>
          <p:cNvPr id="171331" name="Group 323"/>
          <p:cNvGrpSpPr>
            <a:grpSpLocks/>
          </p:cNvGrpSpPr>
          <p:nvPr/>
        </p:nvGrpSpPr>
        <p:grpSpPr bwMode="auto">
          <a:xfrm>
            <a:off x="4211638" y="2060575"/>
            <a:ext cx="1008062" cy="288925"/>
            <a:chOff x="2653" y="1298"/>
            <a:chExt cx="635" cy="182"/>
          </a:xfrm>
        </p:grpSpPr>
        <p:sp>
          <p:nvSpPr>
            <p:cNvPr id="35972" name="Line 294"/>
            <p:cNvSpPr>
              <a:spLocks noChangeShapeType="1"/>
            </p:cNvSpPr>
            <p:nvPr/>
          </p:nvSpPr>
          <p:spPr bwMode="auto">
            <a:xfrm>
              <a:off x="2653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grpSp>
          <p:nvGrpSpPr>
            <p:cNvPr id="35973" name="Group 317"/>
            <p:cNvGrpSpPr>
              <a:grpSpLocks/>
            </p:cNvGrpSpPr>
            <p:nvPr/>
          </p:nvGrpSpPr>
          <p:grpSpPr bwMode="auto">
            <a:xfrm>
              <a:off x="2971" y="1298"/>
              <a:ext cx="317" cy="182"/>
              <a:chOff x="2971" y="1071"/>
              <a:chExt cx="317" cy="182"/>
            </a:xfrm>
          </p:grpSpPr>
          <p:sp>
            <p:nvSpPr>
              <p:cNvPr id="35974" name="Line 318"/>
              <p:cNvSpPr>
                <a:spLocks noChangeShapeType="1"/>
              </p:cNvSpPr>
              <p:nvPr/>
            </p:nvSpPr>
            <p:spPr bwMode="auto">
              <a:xfrm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  <p:sp>
            <p:nvSpPr>
              <p:cNvPr id="35975" name="Line 319"/>
              <p:cNvSpPr>
                <a:spLocks noChangeShapeType="1"/>
              </p:cNvSpPr>
              <p:nvPr/>
            </p:nvSpPr>
            <p:spPr bwMode="auto">
              <a:xfrm flipV="1"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</p:grpSp>
      </p:grpSp>
      <p:grpSp>
        <p:nvGrpSpPr>
          <p:cNvPr id="171358" name="Group 350"/>
          <p:cNvGrpSpPr>
            <a:grpSpLocks/>
          </p:cNvGrpSpPr>
          <p:nvPr/>
        </p:nvGrpSpPr>
        <p:grpSpPr bwMode="auto">
          <a:xfrm>
            <a:off x="4211638" y="4797425"/>
            <a:ext cx="1008062" cy="288925"/>
            <a:chOff x="2653" y="3022"/>
            <a:chExt cx="635" cy="182"/>
          </a:xfrm>
        </p:grpSpPr>
        <p:sp>
          <p:nvSpPr>
            <p:cNvPr id="35968" name="Line 298"/>
            <p:cNvSpPr>
              <a:spLocks noChangeShapeType="1"/>
            </p:cNvSpPr>
            <p:nvPr/>
          </p:nvSpPr>
          <p:spPr bwMode="auto">
            <a:xfrm>
              <a:off x="2653" y="3113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grpSp>
          <p:nvGrpSpPr>
            <p:cNvPr id="35969" name="Group 332"/>
            <p:cNvGrpSpPr>
              <a:grpSpLocks/>
            </p:cNvGrpSpPr>
            <p:nvPr/>
          </p:nvGrpSpPr>
          <p:grpSpPr bwMode="auto">
            <a:xfrm>
              <a:off x="2971" y="3022"/>
              <a:ext cx="317" cy="182"/>
              <a:chOff x="2971" y="1071"/>
              <a:chExt cx="317" cy="182"/>
            </a:xfrm>
          </p:grpSpPr>
          <p:sp>
            <p:nvSpPr>
              <p:cNvPr id="35970" name="Line 333"/>
              <p:cNvSpPr>
                <a:spLocks noChangeShapeType="1"/>
              </p:cNvSpPr>
              <p:nvPr/>
            </p:nvSpPr>
            <p:spPr bwMode="auto">
              <a:xfrm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  <p:sp>
            <p:nvSpPr>
              <p:cNvPr id="35971" name="Line 334"/>
              <p:cNvSpPr>
                <a:spLocks noChangeShapeType="1"/>
              </p:cNvSpPr>
              <p:nvPr/>
            </p:nvSpPr>
            <p:spPr bwMode="auto">
              <a:xfrm flipV="1"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</p:grpSp>
      </p:grpSp>
      <p:grpSp>
        <p:nvGrpSpPr>
          <p:cNvPr id="171357" name="Group 349"/>
          <p:cNvGrpSpPr>
            <a:grpSpLocks/>
          </p:cNvGrpSpPr>
          <p:nvPr/>
        </p:nvGrpSpPr>
        <p:grpSpPr bwMode="auto">
          <a:xfrm>
            <a:off x="4211638" y="4437063"/>
            <a:ext cx="1008062" cy="288925"/>
            <a:chOff x="2653" y="2795"/>
            <a:chExt cx="635" cy="182"/>
          </a:xfrm>
        </p:grpSpPr>
        <p:sp>
          <p:nvSpPr>
            <p:cNvPr id="35964" name="Line 297"/>
            <p:cNvSpPr>
              <a:spLocks noChangeShapeType="1"/>
            </p:cNvSpPr>
            <p:nvPr/>
          </p:nvSpPr>
          <p:spPr bwMode="auto">
            <a:xfrm>
              <a:off x="2653" y="2886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grpSp>
          <p:nvGrpSpPr>
            <p:cNvPr id="35965" name="Group 335"/>
            <p:cNvGrpSpPr>
              <a:grpSpLocks/>
            </p:cNvGrpSpPr>
            <p:nvPr/>
          </p:nvGrpSpPr>
          <p:grpSpPr bwMode="auto">
            <a:xfrm>
              <a:off x="2971" y="2795"/>
              <a:ext cx="317" cy="182"/>
              <a:chOff x="2971" y="1071"/>
              <a:chExt cx="317" cy="182"/>
            </a:xfrm>
          </p:grpSpPr>
          <p:sp>
            <p:nvSpPr>
              <p:cNvPr id="35966" name="Line 336"/>
              <p:cNvSpPr>
                <a:spLocks noChangeShapeType="1"/>
              </p:cNvSpPr>
              <p:nvPr/>
            </p:nvSpPr>
            <p:spPr bwMode="auto">
              <a:xfrm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  <p:sp>
            <p:nvSpPr>
              <p:cNvPr id="35967" name="Line 337"/>
              <p:cNvSpPr>
                <a:spLocks noChangeShapeType="1"/>
              </p:cNvSpPr>
              <p:nvPr/>
            </p:nvSpPr>
            <p:spPr bwMode="auto">
              <a:xfrm flipV="1"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</p:grpSp>
      </p:grpSp>
      <p:grpSp>
        <p:nvGrpSpPr>
          <p:cNvPr id="171355" name="Group 347"/>
          <p:cNvGrpSpPr>
            <a:grpSpLocks/>
          </p:cNvGrpSpPr>
          <p:nvPr/>
        </p:nvGrpSpPr>
        <p:grpSpPr bwMode="auto">
          <a:xfrm>
            <a:off x="2627313" y="4797425"/>
            <a:ext cx="503237" cy="936625"/>
            <a:chOff x="1655" y="3022"/>
            <a:chExt cx="317" cy="590"/>
          </a:xfrm>
        </p:grpSpPr>
        <p:sp>
          <p:nvSpPr>
            <p:cNvPr id="35960" name="Line 295"/>
            <p:cNvSpPr>
              <a:spLocks noChangeShapeType="1"/>
            </p:cNvSpPr>
            <p:nvPr/>
          </p:nvSpPr>
          <p:spPr bwMode="auto">
            <a:xfrm>
              <a:off x="1791" y="3022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grpSp>
          <p:nvGrpSpPr>
            <p:cNvPr id="35961" name="Group 338"/>
            <p:cNvGrpSpPr>
              <a:grpSpLocks/>
            </p:cNvGrpSpPr>
            <p:nvPr/>
          </p:nvGrpSpPr>
          <p:grpSpPr bwMode="auto">
            <a:xfrm>
              <a:off x="1655" y="3430"/>
              <a:ext cx="317" cy="182"/>
              <a:chOff x="2971" y="1071"/>
              <a:chExt cx="317" cy="182"/>
            </a:xfrm>
          </p:grpSpPr>
          <p:sp>
            <p:nvSpPr>
              <p:cNvPr id="35962" name="Line 339"/>
              <p:cNvSpPr>
                <a:spLocks noChangeShapeType="1"/>
              </p:cNvSpPr>
              <p:nvPr/>
            </p:nvSpPr>
            <p:spPr bwMode="auto">
              <a:xfrm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  <p:sp>
            <p:nvSpPr>
              <p:cNvPr id="35963" name="Line 340"/>
              <p:cNvSpPr>
                <a:spLocks noChangeShapeType="1"/>
              </p:cNvSpPr>
              <p:nvPr/>
            </p:nvSpPr>
            <p:spPr bwMode="auto">
              <a:xfrm flipV="1"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</p:grpSp>
      </p:grpSp>
      <p:grpSp>
        <p:nvGrpSpPr>
          <p:cNvPr id="171356" name="Group 348"/>
          <p:cNvGrpSpPr>
            <a:grpSpLocks/>
          </p:cNvGrpSpPr>
          <p:nvPr/>
        </p:nvGrpSpPr>
        <p:grpSpPr bwMode="auto">
          <a:xfrm>
            <a:off x="3132138" y="4797425"/>
            <a:ext cx="503237" cy="936625"/>
            <a:chOff x="1973" y="3022"/>
            <a:chExt cx="317" cy="590"/>
          </a:xfrm>
        </p:grpSpPr>
        <p:sp>
          <p:nvSpPr>
            <p:cNvPr id="35956" name="Line 296"/>
            <p:cNvSpPr>
              <a:spLocks noChangeShapeType="1"/>
            </p:cNvSpPr>
            <p:nvPr/>
          </p:nvSpPr>
          <p:spPr bwMode="auto">
            <a:xfrm>
              <a:off x="2154" y="3022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grpSp>
          <p:nvGrpSpPr>
            <p:cNvPr id="35957" name="Group 341"/>
            <p:cNvGrpSpPr>
              <a:grpSpLocks/>
            </p:cNvGrpSpPr>
            <p:nvPr/>
          </p:nvGrpSpPr>
          <p:grpSpPr bwMode="auto">
            <a:xfrm>
              <a:off x="1973" y="3430"/>
              <a:ext cx="317" cy="182"/>
              <a:chOff x="2971" y="1071"/>
              <a:chExt cx="317" cy="182"/>
            </a:xfrm>
          </p:grpSpPr>
          <p:sp>
            <p:nvSpPr>
              <p:cNvPr id="35958" name="Line 342"/>
              <p:cNvSpPr>
                <a:spLocks noChangeShapeType="1"/>
              </p:cNvSpPr>
              <p:nvPr/>
            </p:nvSpPr>
            <p:spPr bwMode="auto">
              <a:xfrm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  <p:sp>
            <p:nvSpPr>
              <p:cNvPr id="35959" name="Line 343"/>
              <p:cNvSpPr>
                <a:spLocks noChangeShapeType="1"/>
              </p:cNvSpPr>
              <p:nvPr/>
            </p:nvSpPr>
            <p:spPr bwMode="auto">
              <a:xfrm flipV="1"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</p:grpSp>
      </p:grpSp>
      <p:sp>
        <p:nvSpPr>
          <p:cNvPr id="171360" name="AutoShape 352"/>
          <p:cNvSpPr>
            <a:spLocks noChangeArrowheads="1"/>
          </p:cNvSpPr>
          <p:nvPr/>
        </p:nvSpPr>
        <p:spPr bwMode="auto">
          <a:xfrm>
            <a:off x="5580063" y="1125538"/>
            <a:ext cx="3167062" cy="1008062"/>
          </a:xfrm>
          <a:prstGeom prst="cloudCallout">
            <a:avLst>
              <a:gd name="adj1" fmla="val -60176"/>
              <a:gd name="adj2" fmla="val 8700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700" dirty="0"/>
              <a:t>Nur mehr eine Zeile nicht gestrichen</a:t>
            </a:r>
            <a:r>
              <a:rPr lang="de-AT" altLang="de-DE" sz="1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1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1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7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71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7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7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  <p:bldP spid="171179" grpId="0"/>
      <p:bldP spid="171286" grpId="0"/>
      <p:bldP spid="171287" grpId="0"/>
      <p:bldP spid="171288" grpId="0"/>
      <p:bldP spid="171289" grpId="0"/>
      <p:bldP spid="171290" grpId="0"/>
      <p:bldP spid="171291" grpId="0"/>
      <p:bldP spid="171292" grpId="0"/>
      <p:bldP spid="171293" grpId="0"/>
      <p:bldP spid="171294" grpId="0"/>
      <p:bldP spid="171295" grpId="0"/>
      <p:bldP spid="171296" grpId="0"/>
      <p:bldP spid="171297" grpId="0"/>
      <p:bldP spid="17136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3686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309861DA-EF9C-4EEB-A4AF-9CE581745B11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36868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395288" y="549275"/>
            <a:ext cx="8229600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800" dirty="0"/>
              <a:t>Dabei kann auch Degeneration auftreten (eine oder mehrere der </a:t>
            </a:r>
            <a:r>
              <a:rPr lang="de-AT" altLang="de-DE" sz="1800" i="1" dirty="0"/>
              <a:t>m+n</a:t>
            </a:r>
            <a:r>
              <a:rPr lang="de-AT" altLang="de-DE" sz="1800" dirty="0"/>
              <a:t>-1 Basisvariablen werden Null) Letztere dürfen dann </a:t>
            </a:r>
            <a:r>
              <a:rPr lang="de-AT" altLang="de-DE" sz="1800" b="1" i="1" dirty="0"/>
              <a:t>nicht</a:t>
            </a:r>
            <a:r>
              <a:rPr lang="de-AT" altLang="de-DE" sz="1800" dirty="0"/>
              <a:t> weggelassen werden:</a:t>
            </a:r>
          </a:p>
        </p:txBody>
      </p:sp>
      <p:graphicFrame>
        <p:nvGraphicFramePr>
          <p:cNvPr id="174086" name="Group 6"/>
          <p:cNvGraphicFramePr>
            <a:graphicFrameLocks noGrp="1"/>
          </p:cNvGraphicFramePr>
          <p:nvPr/>
        </p:nvGraphicFramePr>
        <p:xfrm>
          <a:off x="1331913" y="2060575"/>
          <a:ext cx="3192462" cy="1676400"/>
        </p:xfrm>
        <a:graphic>
          <a:graphicData uri="http://schemas.openxmlformats.org/drawingml/2006/table">
            <a:tbl>
              <a:tblPr/>
              <a:tblGrid>
                <a:gridCol w="531812"/>
                <a:gridCol w="531813"/>
                <a:gridCol w="533400"/>
                <a:gridCol w="531812"/>
                <a:gridCol w="531813"/>
                <a:gridCol w="531812"/>
              </a:tblGrid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38" name="Text Box 58"/>
          <p:cNvSpPr txBox="1">
            <a:spLocks noChangeArrowheads="1"/>
          </p:cNvSpPr>
          <p:nvPr/>
        </p:nvSpPr>
        <p:spPr bwMode="auto">
          <a:xfrm>
            <a:off x="1835150" y="242093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174139" name="Text Box 59"/>
          <p:cNvSpPr txBox="1">
            <a:spLocks noChangeArrowheads="1"/>
          </p:cNvSpPr>
          <p:nvPr/>
        </p:nvSpPr>
        <p:spPr bwMode="auto">
          <a:xfrm>
            <a:off x="2339975" y="242093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5</a:t>
            </a:r>
          </a:p>
        </p:txBody>
      </p:sp>
      <p:sp>
        <p:nvSpPr>
          <p:cNvPr id="174140" name="Text Box 60"/>
          <p:cNvSpPr txBox="1">
            <a:spLocks noChangeArrowheads="1"/>
          </p:cNvSpPr>
          <p:nvPr/>
        </p:nvSpPr>
        <p:spPr bwMode="auto">
          <a:xfrm>
            <a:off x="2339975" y="2708275"/>
            <a:ext cx="576263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64800" bIns="64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15</a:t>
            </a:r>
          </a:p>
        </p:txBody>
      </p:sp>
      <p:sp>
        <p:nvSpPr>
          <p:cNvPr id="174141" name="Text Box 61"/>
          <p:cNvSpPr txBox="1">
            <a:spLocks noChangeArrowheads="1"/>
          </p:cNvSpPr>
          <p:nvPr/>
        </p:nvSpPr>
        <p:spPr bwMode="auto">
          <a:xfrm>
            <a:off x="2916238" y="2708275"/>
            <a:ext cx="576262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64800" bIns="64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0</a:t>
            </a:r>
          </a:p>
        </p:txBody>
      </p:sp>
      <p:sp>
        <p:nvSpPr>
          <p:cNvPr id="174142" name="Text Box 62"/>
          <p:cNvSpPr txBox="1">
            <a:spLocks noChangeArrowheads="1"/>
          </p:cNvSpPr>
          <p:nvPr/>
        </p:nvSpPr>
        <p:spPr bwMode="auto">
          <a:xfrm>
            <a:off x="2916238" y="3068638"/>
            <a:ext cx="576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30</a:t>
            </a:r>
          </a:p>
        </p:txBody>
      </p:sp>
      <p:sp>
        <p:nvSpPr>
          <p:cNvPr id="174143" name="Text Box 63"/>
          <p:cNvSpPr txBox="1">
            <a:spLocks noChangeArrowheads="1"/>
          </p:cNvSpPr>
          <p:nvPr/>
        </p:nvSpPr>
        <p:spPr bwMode="auto">
          <a:xfrm>
            <a:off x="3419475" y="306863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20</a:t>
            </a:r>
          </a:p>
        </p:txBody>
      </p:sp>
      <p:grpSp>
        <p:nvGrpSpPr>
          <p:cNvPr id="174144" name="Group 64"/>
          <p:cNvGrpSpPr>
            <a:grpSpLocks/>
          </p:cNvGrpSpPr>
          <p:nvPr/>
        </p:nvGrpSpPr>
        <p:grpSpPr bwMode="auto">
          <a:xfrm>
            <a:off x="2989263" y="2420938"/>
            <a:ext cx="1511300" cy="288925"/>
            <a:chOff x="2336" y="1071"/>
            <a:chExt cx="952" cy="182"/>
          </a:xfrm>
        </p:grpSpPr>
        <p:sp>
          <p:nvSpPr>
            <p:cNvPr id="36938" name="Line 65"/>
            <p:cNvSpPr>
              <a:spLocks noChangeShapeType="1"/>
            </p:cNvSpPr>
            <p:nvPr/>
          </p:nvSpPr>
          <p:spPr bwMode="auto">
            <a:xfrm>
              <a:off x="2336" y="1162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grpSp>
          <p:nvGrpSpPr>
            <p:cNvPr id="36939" name="Group 66"/>
            <p:cNvGrpSpPr>
              <a:grpSpLocks/>
            </p:cNvGrpSpPr>
            <p:nvPr/>
          </p:nvGrpSpPr>
          <p:grpSpPr bwMode="auto">
            <a:xfrm>
              <a:off x="2971" y="1071"/>
              <a:ext cx="317" cy="182"/>
              <a:chOff x="2971" y="1071"/>
              <a:chExt cx="317" cy="182"/>
            </a:xfrm>
          </p:grpSpPr>
          <p:sp>
            <p:nvSpPr>
              <p:cNvPr id="36940" name="Line 67"/>
              <p:cNvSpPr>
                <a:spLocks noChangeShapeType="1"/>
              </p:cNvSpPr>
              <p:nvPr/>
            </p:nvSpPr>
            <p:spPr bwMode="auto">
              <a:xfrm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  <p:sp>
            <p:nvSpPr>
              <p:cNvPr id="36941" name="Line 68"/>
              <p:cNvSpPr>
                <a:spLocks noChangeShapeType="1"/>
              </p:cNvSpPr>
              <p:nvPr/>
            </p:nvSpPr>
            <p:spPr bwMode="auto">
              <a:xfrm flipV="1"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</p:grpSp>
      </p:grpSp>
      <p:sp>
        <p:nvSpPr>
          <p:cNvPr id="174153" name="Line 73"/>
          <p:cNvSpPr>
            <a:spLocks noChangeShapeType="1"/>
          </p:cNvSpPr>
          <p:nvPr/>
        </p:nvSpPr>
        <p:spPr bwMode="auto">
          <a:xfrm>
            <a:off x="2628900" y="30686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grpSp>
        <p:nvGrpSpPr>
          <p:cNvPr id="174157" name="Group 77"/>
          <p:cNvGrpSpPr>
            <a:grpSpLocks/>
          </p:cNvGrpSpPr>
          <p:nvPr/>
        </p:nvGrpSpPr>
        <p:grpSpPr bwMode="auto">
          <a:xfrm>
            <a:off x="1908175" y="2781300"/>
            <a:ext cx="503238" cy="936625"/>
            <a:chOff x="1655" y="1298"/>
            <a:chExt cx="317" cy="590"/>
          </a:xfrm>
        </p:grpSpPr>
        <p:sp>
          <p:nvSpPr>
            <p:cNvPr id="36934" name="Line 78"/>
            <p:cNvSpPr>
              <a:spLocks noChangeShapeType="1"/>
            </p:cNvSpPr>
            <p:nvPr/>
          </p:nvSpPr>
          <p:spPr bwMode="auto">
            <a:xfrm>
              <a:off x="1791" y="1298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grpSp>
          <p:nvGrpSpPr>
            <p:cNvPr id="36935" name="Group 79"/>
            <p:cNvGrpSpPr>
              <a:grpSpLocks/>
            </p:cNvGrpSpPr>
            <p:nvPr/>
          </p:nvGrpSpPr>
          <p:grpSpPr bwMode="auto">
            <a:xfrm>
              <a:off x="1655" y="1706"/>
              <a:ext cx="317" cy="182"/>
              <a:chOff x="2971" y="1071"/>
              <a:chExt cx="317" cy="182"/>
            </a:xfrm>
          </p:grpSpPr>
          <p:sp>
            <p:nvSpPr>
              <p:cNvPr id="36936" name="Line 80"/>
              <p:cNvSpPr>
                <a:spLocks noChangeShapeType="1"/>
              </p:cNvSpPr>
              <p:nvPr/>
            </p:nvSpPr>
            <p:spPr bwMode="auto">
              <a:xfrm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  <p:sp>
            <p:nvSpPr>
              <p:cNvPr id="36937" name="Line 81"/>
              <p:cNvSpPr>
                <a:spLocks noChangeShapeType="1"/>
              </p:cNvSpPr>
              <p:nvPr/>
            </p:nvSpPr>
            <p:spPr bwMode="auto">
              <a:xfrm flipV="1"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</p:grpSp>
      </p:grpSp>
      <p:sp>
        <p:nvSpPr>
          <p:cNvPr id="174170" name="Line 90"/>
          <p:cNvSpPr>
            <a:spLocks noChangeShapeType="1"/>
          </p:cNvSpPr>
          <p:nvPr/>
        </p:nvSpPr>
        <p:spPr bwMode="auto">
          <a:xfrm>
            <a:off x="3492500" y="29257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grpSp>
        <p:nvGrpSpPr>
          <p:cNvPr id="174175" name="Group 95"/>
          <p:cNvGrpSpPr>
            <a:grpSpLocks/>
          </p:cNvGrpSpPr>
          <p:nvPr/>
        </p:nvGrpSpPr>
        <p:grpSpPr bwMode="auto">
          <a:xfrm>
            <a:off x="2413000" y="2781300"/>
            <a:ext cx="2087563" cy="935038"/>
            <a:chOff x="1520" y="1752"/>
            <a:chExt cx="1315" cy="589"/>
          </a:xfrm>
        </p:grpSpPr>
        <p:grpSp>
          <p:nvGrpSpPr>
            <p:cNvPr id="36928" name="Group 74"/>
            <p:cNvGrpSpPr>
              <a:grpSpLocks/>
            </p:cNvGrpSpPr>
            <p:nvPr/>
          </p:nvGrpSpPr>
          <p:grpSpPr bwMode="auto">
            <a:xfrm>
              <a:off x="1520" y="2159"/>
              <a:ext cx="317" cy="182"/>
              <a:chOff x="2971" y="1071"/>
              <a:chExt cx="317" cy="182"/>
            </a:xfrm>
          </p:grpSpPr>
          <p:sp>
            <p:nvSpPr>
              <p:cNvPr id="36932" name="Line 75"/>
              <p:cNvSpPr>
                <a:spLocks noChangeShapeType="1"/>
              </p:cNvSpPr>
              <p:nvPr/>
            </p:nvSpPr>
            <p:spPr bwMode="auto">
              <a:xfrm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  <p:sp>
            <p:nvSpPr>
              <p:cNvPr id="36933" name="Line 76"/>
              <p:cNvSpPr>
                <a:spLocks noChangeShapeType="1"/>
              </p:cNvSpPr>
              <p:nvPr/>
            </p:nvSpPr>
            <p:spPr bwMode="auto">
              <a:xfrm flipV="1"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</p:grpSp>
        <p:grpSp>
          <p:nvGrpSpPr>
            <p:cNvPr id="36929" name="Group 91"/>
            <p:cNvGrpSpPr>
              <a:grpSpLocks/>
            </p:cNvGrpSpPr>
            <p:nvPr/>
          </p:nvGrpSpPr>
          <p:grpSpPr bwMode="auto">
            <a:xfrm>
              <a:off x="2518" y="1752"/>
              <a:ext cx="317" cy="182"/>
              <a:chOff x="2971" y="1071"/>
              <a:chExt cx="317" cy="182"/>
            </a:xfrm>
          </p:grpSpPr>
          <p:sp>
            <p:nvSpPr>
              <p:cNvPr id="36930" name="Line 92"/>
              <p:cNvSpPr>
                <a:spLocks noChangeShapeType="1"/>
              </p:cNvSpPr>
              <p:nvPr/>
            </p:nvSpPr>
            <p:spPr bwMode="auto">
              <a:xfrm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  <p:sp>
            <p:nvSpPr>
              <p:cNvPr id="36931" name="Line 93"/>
              <p:cNvSpPr>
                <a:spLocks noChangeShapeType="1"/>
              </p:cNvSpPr>
              <p:nvPr/>
            </p:nvSpPr>
            <p:spPr bwMode="auto">
              <a:xfrm flipV="1">
                <a:off x="2971" y="1071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 dirty="0"/>
              </a:p>
            </p:txBody>
          </p:sp>
        </p:grpSp>
      </p:grpSp>
      <p:sp>
        <p:nvSpPr>
          <p:cNvPr id="174174" name="AutoShape 94"/>
          <p:cNvSpPr>
            <a:spLocks noChangeArrowheads="1"/>
          </p:cNvSpPr>
          <p:nvPr/>
        </p:nvSpPr>
        <p:spPr bwMode="auto">
          <a:xfrm>
            <a:off x="4859338" y="1341438"/>
            <a:ext cx="3960812" cy="2016125"/>
          </a:xfrm>
          <a:prstGeom prst="cloudCallout">
            <a:avLst>
              <a:gd name="adj1" fmla="val -101181"/>
              <a:gd name="adj2" fmla="val 22597"/>
            </a:avLst>
          </a:prstGeom>
          <a:solidFill>
            <a:srgbClr val="CFCFC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600" dirty="0" smtClean="0">
                <a:solidFill>
                  <a:srgbClr val="FF0000"/>
                </a:solidFill>
              </a:rPr>
              <a:t>Hier könnte man sowohl die Spalte als auch Zeile streichen. Wir dürfen aber nur </a:t>
            </a:r>
            <a:r>
              <a:rPr lang="de-DE" altLang="de-DE" sz="1600" b="1" dirty="0" smtClean="0">
                <a:solidFill>
                  <a:srgbClr val="FF0000"/>
                </a:solidFill>
              </a:rPr>
              <a:t>eine</a:t>
            </a:r>
            <a:r>
              <a:rPr lang="de-DE" altLang="de-DE" sz="1600" dirty="0" smtClean="0">
                <a:solidFill>
                  <a:srgbClr val="FF0000"/>
                </a:solidFill>
              </a:rPr>
              <a:t> streichen (zufällige Auswahl).</a:t>
            </a:r>
            <a:endParaRPr lang="de-DE" altLang="de-DE" sz="1600" dirty="0">
              <a:solidFill>
                <a:srgbClr val="FF0000"/>
              </a:solidFill>
            </a:endParaRPr>
          </a:p>
        </p:txBody>
      </p:sp>
      <p:sp>
        <p:nvSpPr>
          <p:cNvPr id="174176" name="Rectangle 96"/>
          <p:cNvSpPr>
            <a:spLocks noGrp="1" noChangeArrowheads="1"/>
          </p:cNvSpPr>
          <p:nvPr>
            <p:ph type="body" idx="1"/>
          </p:nvPr>
        </p:nvSpPr>
        <p:spPr>
          <a:xfrm>
            <a:off x="395288" y="4508500"/>
            <a:ext cx="8229600" cy="360363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AT" altLang="de-DE" sz="1800" b="1" dirty="0" smtClean="0"/>
              <a:t>Vorteil:</a:t>
            </a:r>
            <a:r>
              <a:rPr lang="de-AT" altLang="de-DE" sz="1800" dirty="0" smtClean="0"/>
              <a:t> sehr einfach und sehr schnell</a:t>
            </a:r>
            <a:endParaRPr lang="de-AT" altLang="de-DE" sz="1800" dirty="0" smtClean="0">
              <a:cs typeface="Arial" charset="0"/>
            </a:endParaRPr>
          </a:p>
        </p:txBody>
      </p:sp>
      <p:sp>
        <p:nvSpPr>
          <p:cNvPr id="174177" name="Rectangle 97"/>
          <p:cNvSpPr>
            <a:spLocks noChangeArrowheads="1"/>
          </p:cNvSpPr>
          <p:nvPr/>
        </p:nvSpPr>
        <p:spPr bwMode="auto">
          <a:xfrm>
            <a:off x="395288" y="5229225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800" b="1" dirty="0"/>
              <a:t>Nachteil:</a:t>
            </a:r>
            <a:r>
              <a:rPr lang="de-AT" altLang="de-DE" sz="1800" dirty="0"/>
              <a:t> Völlige Vernachlässigung des Kostenfaktors </a:t>
            </a:r>
            <a:r>
              <a:rPr lang="de-AT" altLang="de-DE" sz="1800" dirty="0">
                <a:cs typeface="Arial" charset="0"/>
              </a:rPr>
              <a:t>→ meist keine gute 	       Startlösung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4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4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/>
      <p:bldP spid="174138" grpId="0"/>
      <p:bldP spid="174139" grpId="0"/>
      <p:bldP spid="174140" grpId="0"/>
      <p:bldP spid="174141" grpId="0"/>
      <p:bldP spid="174142" grpId="0"/>
      <p:bldP spid="174143" grpId="0"/>
      <p:bldP spid="174153" grpId="0" animBg="1"/>
      <p:bldP spid="174170" grpId="0" animBg="1"/>
      <p:bldP spid="174174" grpId="0" animBg="1"/>
      <p:bldP spid="174176" grpId="0" build="p"/>
      <p:bldP spid="17417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3789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C474B99D-4D19-4B5B-A3A2-A3A014EFBBDC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3789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719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AT" altLang="de-DE" sz="1800" dirty="0" smtClean="0"/>
              <a:t>1.) Man beginne mit dem selben Tableau wie bei der NW-Ecken-Regel wobei zunächst keine Zeile oder Spalte gestrichen ist.</a:t>
            </a:r>
            <a:r>
              <a:rPr lang="de-AT" altLang="de-DE" dirty="0" smtClean="0"/>
              <a:t> </a:t>
            </a:r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468313" y="476250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2000" i="1" dirty="0"/>
              <a:t>3.2.2.2 Die Vogel - Approximation</a:t>
            </a: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479425" y="3860800"/>
            <a:ext cx="8229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800" dirty="0"/>
              <a:t>4.) Ist die Spaltenressource aufgebraucht	 </a:t>
            </a:r>
            <a:r>
              <a:rPr lang="de-AT" altLang="de-DE" sz="1800" dirty="0">
                <a:cs typeface="Arial" charset="0"/>
              </a:rPr>
              <a:t>→</a:t>
            </a:r>
            <a:r>
              <a:rPr lang="de-AT" altLang="de-DE" sz="1800" dirty="0"/>
              <a:t> streiche Spalte </a:t>
            </a:r>
            <a:r>
              <a:rPr lang="de-AT" altLang="de-DE" sz="1800" i="1" dirty="0"/>
              <a:t>j</a:t>
            </a:r>
            <a:r>
              <a:rPr lang="de-AT" altLang="de-DE" sz="1800" dirty="0"/>
              <a:t>,	</a:t>
            </a:r>
          </a:p>
          <a:p>
            <a:pPr eaLnBrk="1" hangingPunct="1">
              <a:buFont typeface="Wingdings" pitchFamily="2" charset="2"/>
              <a:buNone/>
            </a:pPr>
            <a:r>
              <a:rPr lang="de-AT" altLang="de-DE" sz="1800" b="1" i="1" dirty="0"/>
              <a:t>					ODER</a:t>
            </a:r>
            <a:r>
              <a:rPr lang="de-AT" altLang="de-DE" sz="1800" dirty="0"/>
              <a:t/>
            </a:r>
            <a:br>
              <a:rPr lang="de-AT" altLang="de-DE" sz="1800" dirty="0"/>
            </a:br>
            <a:r>
              <a:rPr lang="de-AT" altLang="de-DE" sz="1800" dirty="0"/>
              <a:t>        ist die Zeilenressource aufgebraucht </a:t>
            </a:r>
            <a:r>
              <a:rPr lang="de-AT" altLang="de-DE" sz="1800" dirty="0">
                <a:cs typeface="Arial" charset="0"/>
              </a:rPr>
              <a:t>→</a:t>
            </a:r>
            <a:r>
              <a:rPr lang="de-AT" altLang="de-DE" sz="1800" dirty="0"/>
              <a:t> streiche Zeile </a:t>
            </a:r>
            <a:r>
              <a:rPr lang="de-AT" altLang="de-DE" sz="1800" i="1" dirty="0"/>
              <a:t>i</a:t>
            </a:r>
            <a:r>
              <a:rPr lang="de-AT" altLang="de-DE" sz="1800" dirty="0"/>
              <a:t>.                      </a:t>
            </a: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479425" y="1843088"/>
            <a:ext cx="82296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800" dirty="0"/>
              <a:t>2.) In jeder noch nicht gestrichenen Zeile bzw. Spalte berechne man die Differenz zwischen dem kleinsten und dem zweitkleinsten noch nicht gestrichenen</a:t>
            </a:r>
            <a:r>
              <a:rPr lang="de-AT" altLang="de-DE" sz="1800" i="1" dirty="0"/>
              <a:t> c</a:t>
            </a:r>
            <a:r>
              <a:rPr lang="de-AT" altLang="de-DE" sz="1800" i="1" baseline="-25000" dirty="0"/>
              <a:t>ij</a:t>
            </a:r>
            <a:r>
              <a:rPr lang="de-AT" altLang="de-DE" sz="1800" dirty="0"/>
              <a:t>. </a:t>
            </a: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479425" y="2995613"/>
            <a:ext cx="82296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800" dirty="0"/>
              <a:t>3.) In jener Zeile oder Spalte, wo diese Differenz am größten ist, wähle man das kleinste </a:t>
            </a:r>
            <a:r>
              <a:rPr lang="de-AT" altLang="de-DE" sz="1800" i="1" dirty="0"/>
              <a:t>c</a:t>
            </a:r>
            <a:r>
              <a:rPr lang="de-AT" altLang="de-DE" sz="1800" i="1" baseline="-25000" dirty="0"/>
              <a:t>ij</a:t>
            </a:r>
            <a:r>
              <a:rPr lang="de-AT" altLang="de-DE" sz="1800" dirty="0"/>
              <a:t> und mache das entsprechende </a:t>
            </a:r>
            <a:r>
              <a:rPr lang="de-AT" altLang="de-DE" sz="1800" i="1" dirty="0"/>
              <a:t>x</a:t>
            </a:r>
            <a:r>
              <a:rPr lang="de-AT" altLang="de-DE" sz="1800" i="1" baseline="-25000" dirty="0"/>
              <a:t>ij</a:t>
            </a:r>
            <a:r>
              <a:rPr lang="de-AT" altLang="de-DE" sz="1800" dirty="0"/>
              <a:t> maximal. 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479425" y="5084763"/>
            <a:ext cx="8229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AT" altLang="de-DE" sz="1800" dirty="0"/>
              <a:t>5.) Ist nur mehr eine Zeile oder eine Spalte nicht gestrichen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AT" altLang="de-DE" sz="1800" dirty="0"/>
              <a:t>	</a:t>
            </a:r>
            <a:r>
              <a:rPr lang="de-AT" altLang="de-DE" sz="1800" dirty="0">
                <a:cs typeface="Arial" charset="0"/>
              </a:rPr>
              <a:t>→ </a:t>
            </a:r>
            <a:r>
              <a:rPr lang="de-AT" altLang="de-DE" sz="1800" dirty="0"/>
              <a:t>wähle alle nichtgestrichenen </a:t>
            </a:r>
            <a:r>
              <a:rPr lang="de-AT" altLang="de-DE" sz="1800" i="1" dirty="0"/>
              <a:t>x</a:t>
            </a:r>
            <a:r>
              <a:rPr lang="de-AT" altLang="de-DE" sz="1800" i="1" baseline="-25000" dirty="0"/>
              <a:t>ij</a:t>
            </a:r>
            <a:r>
              <a:rPr lang="de-AT" altLang="de-DE" sz="1800" dirty="0"/>
              <a:t> dieser Zeile oder Spalte als BV mit maximal möglichen Werten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AT" altLang="de-DE" sz="1800" dirty="0"/>
              <a:t>	ansonsten weiter mit 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  <p:bldP spid="175109" grpId="0"/>
      <p:bldP spid="175110" grpId="0"/>
      <p:bldP spid="175111" grpId="0"/>
      <p:bldP spid="1751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3891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18396D19-3160-41C0-BC9E-53E7257BCA81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38916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431800"/>
          </a:xfrm>
        </p:spPr>
        <p:txBody>
          <a:bodyPr/>
          <a:lstStyle/>
          <a:p>
            <a:pPr eaLnBrk="1" hangingPunct="1"/>
            <a:r>
              <a:rPr lang="de-AT" altLang="de-DE" sz="1800" u="sng" dirty="0" smtClean="0"/>
              <a:t>Beispiel:</a:t>
            </a:r>
            <a:r>
              <a:rPr lang="de-AT" altLang="de-DE" sz="1800" dirty="0" smtClean="0"/>
              <a:t> Ausgangslösung für das obige Transportproblem</a:t>
            </a:r>
          </a:p>
        </p:txBody>
      </p:sp>
      <p:graphicFrame>
        <p:nvGraphicFramePr>
          <p:cNvPr id="176221" name="Group 93"/>
          <p:cNvGraphicFramePr>
            <a:graphicFrameLocks noGrp="1"/>
          </p:cNvGraphicFramePr>
          <p:nvPr/>
        </p:nvGraphicFramePr>
        <p:xfrm>
          <a:off x="971550" y="1268413"/>
          <a:ext cx="6480175" cy="2881310"/>
        </p:xfrm>
        <a:graphic>
          <a:graphicData uri="http://schemas.openxmlformats.org/drawingml/2006/table">
            <a:tbl>
              <a:tblPr/>
              <a:tblGrid>
                <a:gridCol w="1081088"/>
                <a:gridCol w="1077912"/>
                <a:gridCol w="1082675"/>
                <a:gridCol w="1079500"/>
                <a:gridCol w="1077913"/>
                <a:gridCol w="1081087"/>
              </a:tblGrid>
              <a:tr h="5762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6227" name="Text Box 99"/>
          <p:cNvSpPr txBox="1">
            <a:spLocks noChangeArrowheads="1"/>
          </p:cNvSpPr>
          <p:nvPr/>
        </p:nvSpPr>
        <p:spPr bwMode="auto">
          <a:xfrm>
            <a:off x="3130550" y="3068638"/>
            <a:ext cx="1081088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82800" bIns="72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20</a:t>
            </a:r>
          </a:p>
        </p:txBody>
      </p:sp>
      <p:grpSp>
        <p:nvGrpSpPr>
          <p:cNvPr id="176415" name="Group 287"/>
          <p:cNvGrpSpPr>
            <a:grpSpLocks/>
          </p:cNvGrpSpPr>
          <p:nvPr/>
        </p:nvGrpSpPr>
        <p:grpSpPr bwMode="auto">
          <a:xfrm>
            <a:off x="4211638" y="3068638"/>
            <a:ext cx="2160587" cy="398462"/>
            <a:chOff x="2653" y="1933"/>
            <a:chExt cx="1361" cy="251"/>
          </a:xfrm>
        </p:grpSpPr>
        <p:sp>
          <p:nvSpPr>
            <p:cNvPr id="39066" name="Text Box 100"/>
            <p:cNvSpPr txBox="1">
              <a:spLocks noChangeArrowheads="1"/>
            </p:cNvSpPr>
            <p:nvPr/>
          </p:nvSpPr>
          <p:spPr bwMode="auto">
            <a:xfrm>
              <a:off x="2653" y="1933"/>
              <a:ext cx="681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82800" bIns="72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39067" name="Text Box 101"/>
            <p:cNvSpPr txBox="1">
              <a:spLocks noChangeArrowheads="1"/>
            </p:cNvSpPr>
            <p:nvPr/>
          </p:nvSpPr>
          <p:spPr bwMode="auto">
            <a:xfrm>
              <a:off x="3333" y="1933"/>
              <a:ext cx="681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82800" bIns="72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25</a:t>
              </a:r>
            </a:p>
          </p:txBody>
        </p:sp>
      </p:grpSp>
      <p:sp>
        <p:nvSpPr>
          <p:cNvPr id="176230" name="Text Box 102"/>
          <p:cNvSpPr txBox="1">
            <a:spLocks noChangeArrowheads="1"/>
          </p:cNvSpPr>
          <p:nvPr/>
        </p:nvSpPr>
        <p:spPr bwMode="auto">
          <a:xfrm>
            <a:off x="2051050" y="2492375"/>
            <a:ext cx="108108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0000" bIns="72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15</a:t>
            </a:r>
          </a:p>
        </p:txBody>
      </p:sp>
      <p:sp>
        <p:nvSpPr>
          <p:cNvPr id="176233" name="Text Box 105"/>
          <p:cNvSpPr txBox="1">
            <a:spLocks noChangeArrowheads="1"/>
          </p:cNvSpPr>
          <p:nvPr/>
        </p:nvSpPr>
        <p:spPr bwMode="auto">
          <a:xfrm>
            <a:off x="5291138" y="2492375"/>
            <a:ext cx="108108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0000" bIns="72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176236" name="Text Box 108"/>
          <p:cNvSpPr txBox="1">
            <a:spLocks noChangeArrowheads="1"/>
          </p:cNvSpPr>
          <p:nvPr/>
        </p:nvSpPr>
        <p:spPr bwMode="auto">
          <a:xfrm>
            <a:off x="4211638" y="1989138"/>
            <a:ext cx="1081087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0800" bIns="72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25</a:t>
            </a:r>
          </a:p>
        </p:txBody>
      </p:sp>
      <p:grpSp>
        <p:nvGrpSpPr>
          <p:cNvPr id="176402" name="Group 274"/>
          <p:cNvGrpSpPr>
            <a:grpSpLocks/>
          </p:cNvGrpSpPr>
          <p:nvPr/>
        </p:nvGrpSpPr>
        <p:grpSpPr bwMode="auto">
          <a:xfrm>
            <a:off x="2051050" y="1844675"/>
            <a:ext cx="3602038" cy="1427163"/>
            <a:chOff x="1292" y="1162"/>
            <a:chExt cx="2269" cy="899"/>
          </a:xfrm>
        </p:grpSpPr>
        <p:sp>
          <p:nvSpPr>
            <p:cNvPr id="39054" name="Text Box 110"/>
            <p:cNvSpPr txBox="1">
              <a:spLocks noChangeArrowheads="1"/>
            </p:cNvSpPr>
            <p:nvPr/>
          </p:nvSpPr>
          <p:spPr bwMode="auto">
            <a:xfrm>
              <a:off x="1292" y="1162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10</a:t>
              </a:r>
            </a:p>
          </p:txBody>
        </p:sp>
        <p:sp>
          <p:nvSpPr>
            <p:cNvPr id="39055" name="Text Box 111"/>
            <p:cNvSpPr txBox="1">
              <a:spLocks noChangeArrowheads="1"/>
            </p:cNvSpPr>
            <p:nvPr/>
          </p:nvSpPr>
          <p:spPr bwMode="auto">
            <a:xfrm>
              <a:off x="1973" y="1162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5</a:t>
              </a:r>
            </a:p>
          </p:txBody>
        </p:sp>
        <p:sp>
          <p:nvSpPr>
            <p:cNvPr id="39056" name="Text Box 112"/>
            <p:cNvSpPr txBox="1">
              <a:spLocks noChangeArrowheads="1"/>
            </p:cNvSpPr>
            <p:nvPr/>
          </p:nvSpPr>
          <p:spPr bwMode="auto">
            <a:xfrm>
              <a:off x="2653" y="1162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6</a:t>
              </a:r>
            </a:p>
          </p:txBody>
        </p:sp>
        <p:sp>
          <p:nvSpPr>
            <p:cNvPr id="39057" name="Text Box 113"/>
            <p:cNvSpPr txBox="1">
              <a:spLocks noChangeArrowheads="1"/>
            </p:cNvSpPr>
            <p:nvPr/>
          </p:nvSpPr>
          <p:spPr bwMode="auto">
            <a:xfrm>
              <a:off x="3334" y="1162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11</a:t>
              </a:r>
            </a:p>
          </p:txBody>
        </p:sp>
        <p:sp>
          <p:nvSpPr>
            <p:cNvPr id="39058" name="Text Box 114"/>
            <p:cNvSpPr txBox="1">
              <a:spLocks noChangeArrowheads="1"/>
            </p:cNvSpPr>
            <p:nvPr/>
          </p:nvSpPr>
          <p:spPr bwMode="auto">
            <a:xfrm>
              <a:off x="1292" y="1525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1</a:t>
              </a:r>
            </a:p>
          </p:txBody>
        </p:sp>
        <p:sp>
          <p:nvSpPr>
            <p:cNvPr id="39059" name="Text Box 115"/>
            <p:cNvSpPr txBox="1">
              <a:spLocks noChangeArrowheads="1"/>
            </p:cNvSpPr>
            <p:nvPr/>
          </p:nvSpPr>
          <p:spPr bwMode="auto">
            <a:xfrm>
              <a:off x="1973" y="1525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2</a:t>
              </a:r>
            </a:p>
          </p:txBody>
        </p:sp>
        <p:sp>
          <p:nvSpPr>
            <p:cNvPr id="39060" name="Text Box 116"/>
            <p:cNvSpPr txBox="1">
              <a:spLocks noChangeArrowheads="1"/>
            </p:cNvSpPr>
            <p:nvPr/>
          </p:nvSpPr>
          <p:spPr bwMode="auto">
            <a:xfrm>
              <a:off x="2653" y="1525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7</a:t>
              </a:r>
            </a:p>
          </p:txBody>
        </p:sp>
        <p:sp>
          <p:nvSpPr>
            <p:cNvPr id="39061" name="Text Box 117"/>
            <p:cNvSpPr txBox="1">
              <a:spLocks noChangeArrowheads="1"/>
            </p:cNvSpPr>
            <p:nvPr/>
          </p:nvSpPr>
          <p:spPr bwMode="auto">
            <a:xfrm>
              <a:off x="3334" y="1525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4</a:t>
              </a:r>
            </a:p>
          </p:txBody>
        </p:sp>
        <p:sp>
          <p:nvSpPr>
            <p:cNvPr id="39062" name="Text Box 118"/>
            <p:cNvSpPr txBox="1">
              <a:spLocks noChangeArrowheads="1"/>
            </p:cNvSpPr>
            <p:nvPr/>
          </p:nvSpPr>
          <p:spPr bwMode="auto">
            <a:xfrm>
              <a:off x="1292" y="1888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9</a:t>
              </a:r>
            </a:p>
          </p:txBody>
        </p:sp>
        <p:sp>
          <p:nvSpPr>
            <p:cNvPr id="39063" name="Text Box 119"/>
            <p:cNvSpPr txBox="1">
              <a:spLocks noChangeArrowheads="1"/>
            </p:cNvSpPr>
            <p:nvPr/>
          </p:nvSpPr>
          <p:spPr bwMode="auto">
            <a:xfrm>
              <a:off x="1973" y="1888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1</a:t>
              </a:r>
            </a:p>
          </p:txBody>
        </p:sp>
        <p:sp>
          <p:nvSpPr>
            <p:cNvPr id="39064" name="Text Box 120"/>
            <p:cNvSpPr txBox="1">
              <a:spLocks noChangeArrowheads="1"/>
            </p:cNvSpPr>
            <p:nvPr/>
          </p:nvSpPr>
          <p:spPr bwMode="auto">
            <a:xfrm>
              <a:off x="2653" y="1888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4</a:t>
              </a:r>
            </a:p>
          </p:txBody>
        </p:sp>
        <p:sp>
          <p:nvSpPr>
            <p:cNvPr id="39065" name="Text Box 121"/>
            <p:cNvSpPr txBox="1">
              <a:spLocks noChangeArrowheads="1"/>
            </p:cNvSpPr>
            <p:nvPr/>
          </p:nvSpPr>
          <p:spPr bwMode="auto">
            <a:xfrm>
              <a:off x="3334" y="1888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8</a:t>
              </a:r>
            </a:p>
          </p:txBody>
        </p:sp>
      </p:grpSp>
      <p:graphicFrame>
        <p:nvGraphicFramePr>
          <p:cNvPr id="176320" name="Group 192"/>
          <p:cNvGraphicFramePr>
            <a:graphicFrameLocks noGrp="1"/>
          </p:cNvGraphicFramePr>
          <p:nvPr/>
        </p:nvGraphicFramePr>
        <p:xfrm>
          <a:off x="7451725" y="1268413"/>
          <a:ext cx="1441450" cy="2308225"/>
        </p:xfrm>
        <a:graphic>
          <a:graphicData uri="http://schemas.openxmlformats.org/drawingml/2006/table">
            <a:tbl>
              <a:tblPr/>
              <a:tblGrid>
                <a:gridCol w="1441450"/>
              </a:tblGrid>
              <a:tr h="579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Opportunitätskosten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7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9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3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6321" name="Group 193"/>
          <p:cNvGraphicFramePr>
            <a:graphicFrameLocks noGrp="1"/>
          </p:cNvGraphicFramePr>
          <p:nvPr/>
        </p:nvGraphicFramePr>
        <p:xfrm>
          <a:off x="611188" y="4149725"/>
          <a:ext cx="5761037" cy="579438"/>
        </p:xfrm>
        <a:graphic>
          <a:graphicData uri="http://schemas.openxmlformats.org/drawingml/2006/table">
            <a:tbl>
              <a:tblPr/>
              <a:tblGrid>
                <a:gridCol w="1439862"/>
                <a:gridCol w="1081088"/>
                <a:gridCol w="1079500"/>
                <a:gridCol w="1079500"/>
                <a:gridCol w="1081087"/>
              </a:tblGrid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Opportunitätskosten</a:t>
                      </a:r>
                    </a:p>
                  </a:txBody>
                  <a:tcPr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26" marB="4682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26" marB="468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26" marB="468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26" marB="468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6322" name="Rectangle 194"/>
          <p:cNvSpPr>
            <a:spLocks noChangeArrowheads="1"/>
          </p:cNvSpPr>
          <p:nvPr/>
        </p:nvSpPr>
        <p:spPr bwMode="auto">
          <a:xfrm>
            <a:off x="468313" y="4868863"/>
            <a:ext cx="8229600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Vogel-Approximation </a:t>
            </a:r>
            <a:r>
              <a:rPr lang="de-AT" altLang="de-DE" sz="1600" dirty="0">
                <a:cs typeface="Arial" charset="0"/>
              </a:rPr>
              <a:t>→ sog. Regret-Verfahren → nicht der unmittelbarer Gewinn oder Kostenersparnis sondern die abgeschätzten zukünftigen Gewinne oder Kosten. → es wird eine Entscheidung getroffen, die versucht zukünftigen Schaden (Regret) zu vermeiden.</a:t>
            </a:r>
          </a:p>
        </p:txBody>
      </p:sp>
      <p:grpSp>
        <p:nvGrpSpPr>
          <p:cNvPr id="176377" name="Group 249"/>
          <p:cNvGrpSpPr>
            <a:grpSpLocks/>
          </p:cNvGrpSpPr>
          <p:nvPr/>
        </p:nvGrpSpPr>
        <p:grpSpPr bwMode="auto">
          <a:xfrm>
            <a:off x="2051050" y="1989138"/>
            <a:ext cx="5689600" cy="2608262"/>
            <a:chOff x="1292" y="1253"/>
            <a:chExt cx="3584" cy="1643"/>
          </a:xfrm>
        </p:grpSpPr>
        <p:sp>
          <p:nvSpPr>
            <p:cNvPr id="39047" name="Text Box 218"/>
            <p:cNvSpPr txBox="1">
              <a:spLocks noChangeArrowheads="1"/>
            </p:cNvSpPr>
            <p:nvPr/>
          </p:nvSpPr>
          <p:spPr bwMode="auto">
            <a:xfrm>
              <a:off x="1292" y="2704"/>
              <a:ext cx="1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8</a:t>
              </a:r>
            </a:p>
          </p:txBody>
        </p:sp>
        <p:sp>
          <p:nvSpPr>
            <p:cNvPr id="39048" name="Text Box 222"/>
            <p:cNvSpPr txBox="1">
              <a:spLocks noChangeArrowheads="1"/>
            </p:cNvSpPr>
            <p:nvPr/>
          </p:nvSpPr>
          <p:spPr bwMode="auto">
            <a:xfrm>
              <a:off x="1972" y="2704"/>
              <a:ext cx="1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1</a:t>
              </a:r>
            </a:p>
          </p:txBody>
        </p:sp>
        <p:sp>
          <p:nvSpPr>
            <p:cNvPr id="39049" name="Text Box 226"/>
            <p:cNvSpPr txBox="1">
              <a:spLocks noChangeArrowheads="1"/>
            </p:cNvSpPr>
            <p:nvPr/>
          </p:nvSpPr>
          <p:spPr bwMode="auto">
            <a:xfrm>
              <a:off x="2653" y="2704"/>
              <a:ext cx="1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</a:t>
              </a:r>
            </a:p>
          </p:txBody>
        </p:sp>
        <p:sp>
          <p:nvSpPr>
            <p:cNvPr id="39050" name="Text Box 230"/>
            <p:cNvSpPr txBox="1">
              <a:spLocks noChangeArrowheads="1"/>
            </p:cNvSpPr>
            <p:nvPr/>
          </p:nvSpPr>
          <p:spPr bwMode="auto">
            <a:xfrm>
              <a:off x="3333" y="2704"/>
              <a:ext cx="1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</a:t>
              </a:r>
            </a:p>
          </p:txBody>
        </p:sp>
        <p:sp>
          <p:nvSpPr>
            <p:cNvPr id="39051" name="Text Box 234"/>
            <p:cNvSpPr txBox="1">
              <a:spLocks noChangeArrowheads="1"/>
            </p:cNvSpPr>
            <p:nvPr/>
          </p:nvSpPr>
          <p:spPr bwMode="auto">
            <a:xfrm>
              <a:off x="4694" y="1253"/>
              <a:ext cx="1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1</a:t>
              </a:r>
            </a:p>
          </p:txBody>
        </p:sp>
        <p:sp>
          <p:nvSpPr>
            <p:cNvPr id="39052" name="Text Box 238"/>
            <p:cNvSpPr txBox="1">
              <a:spLocks noChangeArrowheads="1"/>
            </p:cNvSpPr>
            <p:nvPr/>
          </p:nvSpPr>
          <p:spPr bwMode="auto">
            <a:xfrm>
              <a:off x="4694" y="1616"/>
              <a:ext cx="1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1</a:t>
              </a:r>
            </a:p>
          </p:txBody>
        </p:sp>
        <p:sp>
          <p:nvSpPr>
            <p:cNvPr id="39053" name="Text Box 242"/>
            <p:cNvSpPr txBox="1">
              <a:spLocks noChangeArrowheads="1"/>
            </p:cNvSpPr>
            <p:nvPr/>
          </p:nvSpPr>
          <p:spPr bwMode="auto">
            <a:xfrm>
              <a:off x="4694" y="1979"/>
              <a:ext cx="1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</a:t>
              </a:r>
            </a:p>
          </p:txBody>
        </p:sp>
      </p:grpSp>
      <p:grpSp>
        <p:nvGrpSpPr>
          <p:cNvPr id="176386" name="Group 258"/>
          <p:cNvGrpSpPr>
            <a:grpSpLocks/>
          </p:cNvGrpSpPr>
          <p:nvPr/>
        </p:nvGrpSpPr>
        <p:grpSpPr bwMode="auto">
          <a:xfrm>
            <a:off x="7524750" y="1989138"/>
            <a:ext cx="576263" cy="1457325"/>
            <a:chOff x="4740" y="1253"/>
            <a:chExt cx="363" cy="918"/>
          </a:xfrm>
        </p:grpSpPr>
        <p:grpSp>
          <p:nvGrpSpPr>
            <p:cNvPr id="39038" name="Group 256"/>
            <p:cNvGrpSpPr>
              <a:grpSpLocks/>
            </p:cNvGrpSpPr>
            <p:nvPr/>
          </p:nvGrpSpPr>
          <p:grpSpPr bwMode="auto">
            <a:xfrm>
              <a:off x="4740" y="1616"/>
              <a:ext cx="363" cy="192"/>
              <a:chOff x="4740" y="1616"/>
              <a:chExt cx="363" cy="192"/>
            </a:xfrm>
          </p:grpSpPr>
          <p:sp>
            <p:nvSpPr>
              <p:cNvPr id="39045" name="Text Box 241"/>
              <p:cNvSpPr txBox="1">
                <a:spLocks noChangeArrowheads="1"/>
              </p:cNvSpPr>
              <p:nvPr/>
            </p:nvSpPr>
            <p:spPr bwMode="auto">
              <a:xfrm>
                <a:off x="4921" y="1616"/>
                <a:ext cx="18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de-AT" altLang="de-DE" sz="1400" dirty="0"/>
                  <a:t>2</a:t>
                </a:r>
              </a:p>
            </p:txBody>
          </p:sp>
          <p:sp>
            <p:nvSpPr>
              <p:cNvPr id="39046" name="Rectangle 252"/>
              <p:cNvSpPr>
                <a:spLocks noChangeArrowheads="1"/>
              </p:cNvSpPr>
              <p:nvPr/>
            </p:nvSpPr>
            <p:spPr bwMode="auto">
              <a:xfrm>
                <a:off x="4740" y="1616"/>
                <a:ext cx="91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de-DE" altLang="de-DE" sz="1800" dirty="0"/>
              </a:p>
            </p:txBody>
          </p:sp>
        </p:grpSp>
        <p:grpSp>
          <p:nvGrpSpPr>
            <p:cNvPr id="39039" name="Group 255"/>
            <p:cNvGrpSpPr>
              <a:grpSpLocks/>
            </p:cNvGrpSpPr>
            <p:nvPr/>
          </p:nvGrpSpPr>
          <p:grpSpPr bwMode="auto">
            <a:xfrm>
              <a:off x="4740" y="1253"/>
              <a:ext cx="363" cy="192"/>
              <a:chOff x="4740" y="1253"/>
              <a:chExt cx="363" cy="192"/>
            </a:xfrm>
          </p:grpSpPr>
          <p:sp>
            <p:nvSpPr>
              <p:cNvPr id="39043" name="Text Box 237"/>
              <p:cNvSpPr txBox="1">
                <a:spLocks noChangeArrowheads="1"/>
              </p:cNvSpPr>
              <p:nvPr/>
            </p:nvSpPr>
            <p:spPr bwMode="auto">
              <a:xfrm>
                <a:off x="4921" y="1253"/>
                <a:ext cx="18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de-AT" altLang="de-DE" sz="1400" dirty="0"/>
                  <a:t>1</a:t>
                </a:r>
              </a:p>
            </p:txBody>
          </p:sp>
          <p:sp>
            <p:nvSpPr>
              <p:cNvPr id="39044" name="Rectangle 253"/>
              <p:cNvSpPr>
                <a:spLocks noChangeArrowheads="1"/>
              </p:cNvSpPr>
              <p:nvPr/>
            </p:nvSpPr>
            <p:spPr bwMode="auto">
              <a:xfrm>
                <a:off x="4740" y="1253"/>
                <a:ext cx="91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de-DE" altLang="de-DE" sz="1800" dirty="0"/>
              </a:p>
            </p:txBody>
          </p:sp>
        </p:grpSp>
        <p:grpSp>
          <p:nvGrpSpPr>
            <p:cNvPr id="39040" name="Group 257"/>
            <p:cNvGrpSpPr>
              <a:grpSpLocks/>
            </p:cNvGrpSpPr>
            <p:nvPr/>
          </p:nvGrpSpPr>
          <p:grpSpPr bwMode="auto">
            <a:xfrm>
              <a:off x="4740" y="1979"/>
              <a:ext cx="363" cy="192"/>
              <a:chOff x="4740" y="1979"/>
              <a:chExt cx="363" cy="192"/>
            </a:xfrm>
          </p:grpSpPr>
          <p:sp>
            <p:nvSpPr>
              <p:cNvPr id="39041" name="Text Box 245"/>
              <p:cNvSpPr txBox="1">
                <a:spLocks noChangeArrowheads="1"/>
              </p:cNvSpPr>
              <p:nvPr/>
            </p:nvSpPr>
            <p:spPr bwMode="auto">
              <a:xfrm>
                <a:off x="4921" y="1979"/>
                <a:ext cx="18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de-AT" altLang="de-DE" sz="1400" dirty="0"/>
                  <a:t>3</a:t>
                </a:r>
              </a:p>
            </p:txBody>
          </p:sp>
          <p:sp>
            <p:nvSpPr>
              <p:cNvPr id="39042" name="Rectangle 254"/>
              <p:cNvSpPr>
                <a:spLocks noChangeArrowheads="1"/>
              </p:cNvSpPr>
              <p:nvPr/>
            </p:nvSpPr>
            <p:spPr bwMode="auto">
              <a:xfrm>
                <a:off x="4740" y="1979"/>
                <a:ext cx="91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de-DE" altLang="de-DE" sz="1800" dirty="0"/>
              </a:p>
            </p:txBody>
          </p:sp>
        </p:grpSp>
      </p:grpSp>
      <p:sp>
        <p:nvSpPr>
          <p:cNvPr id="176331" name="Oval 203"/>
          <p:cNvSpPr>
            <a:spLocks noChangeArrowheads="1"/>
          </p:cNvSpPr>
          <p:nvPr/>
        </p:nvSpPr>
        <p:spPr bwMode="auto">
          <a:xfrm>
            <a:off x="6588125" y="2492375"/>
            <a:ext cx="6492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grpSp>
        <p:nvGrpSpPr>
          <p:cNvPr id="176389" name="Group 261"/>
          <p:cNvGrpSpPr>
            <a:grpSpLocks/>
          </p:cNvGrpSpPr>
          <p:nvPr/>
        </p:nvGrpSpPr>
        <p:grpSpPr bwMode="auto">
          <a:xfrm>
            <a:off x="2051050" y="1989138"/>
            <a:ext cx="1081088" cy="2592387"/>
            <a:chOff x="1292" y="1253"/>
            <a:chExt cx="681" cy="1633"/>
          </a:xfrm>
        </p:grpSpPr>
        <p:sp>
          <p:nvSpPr>
            <p:cNvPr id="39034" name="Text Box 98"/>
            <p:cNvSpPr txBox="1">
              <a:spLocks noChangeArrowheads="1"/>
            </p:cNvSpPr>
            <p:nvPr/>
          </p:nvSpPr>
          <p:spPr bwMode="auto">
            <a:xfrm>
              <a:off x="1292" y="1933"/>
              <a:ext cx="681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82800" bIns="72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/</a:t>
              </a:r>
            </a:p>
          </p:txBody>
        </p:sp>
        <p:sp>
          <p:nvSpPr>
            <p:cNvPr id="39035" name="Text Box 106"/>
            <p:cNvSpPr txBox="1">
              <a:spLocks noChangeArrowheads="1"/>
            </p:cNvSpPr>
            <p:nvPr/>
          </p:nvSpPr>
          <p:spPr bwMode="auto">
            <a:xfrm>
              <a:off x="1292" y="1253"/>
              <a:ext cx="681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0800" bIns="72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/</a:t>
              </a:r>
            </a:p>
          </p:txBody>
        </p:sp>
        <p:sp>
          <p:nvSpPr>
            <p:cNvPr id="39036" name="Rectangle 248"/>
            <p:cNvSpPr>
              <a:spLocks noChangeArrowheads="1"/>
            </p:cNvSpPr>
            <p:nvPr/>
          </p:nvSpPr>
          <p:spPr bwMode="auto">
            <a:xfrm>
              <a:off x="1338" y="2704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de-DE" altLang="de-DE" sz="1800" dirty="0"/>
            </a:p>
          </p:txBody>
        </p:sp>
        <p:sp>
          <p:nvSpPr>
            <p:cNvPr id="39037" name="Line 260"/>
            <p:cNvSpPr>
              <a:spLocks noChangeShapeType="1"/>
            </p:cNvSpPr>
            <p:nvPr/>
          </p:nvSpPr>
          <p:spPr bwMode="auto">
            <a:xfrm flipV="1">
              <a:off x="1338" y="2296"/>
              <a:ext cx="59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76393" name="Group 265"/>
          <p:cNvGrpSpPr>
            <a:grpSpLocks/>
          </p:cNvGrpSpPr>
          <p:nvPr/>
        </p:nvGrpSpPr>
        <p:grpSpPr bwMode="auto">
          <a:xfrm>
            <a:off x="3130550" y="2492375"/>
            <a:ext cx="4899025" cy="431800"/>
            <a:chOff x="1972" y="1570"/>
            <a:chExt cx="3086" cy="272"/>
          </a:xfrm>
        </p:grpSpPr>
        <p:sp>
          <p:nvSpPr>
            <p:cNvPr id="39030" name="Text Box 103"/>
            <p:cNvSpPr txBox="1">
              <a:spLocks noChangeArrowheads="1"/>
            </p:cNvSpPr>
            <p:nvPr/>
          </p:nvSpPr>
          <p:spPr bwMode="auto">
            <a:xfrm>
              <a:off x="1972" y="1570"/>
              <a:ext cx="681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0000" bIns="72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/</a:t>
              </a:r>
            </a:p>
          </p:txBody>
        </p:sp>
        <p:sp>
          <p:nvSpPr>
            <p:cNvPr id="39031" name="Text Box 104"/>
            <p:cNvSpPr txBox="1">
              <a:spLocks noChangeArrowheads="1"/>
            </p:cNvSpPr>
            <p:nvPr/>
          </p:nvSpPr>
          <p:spPr bwMode="auto">
            <a:xfrm>
              <a:off x="2653" y="1570"/>
              <a:ext cx="681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0000" bIns="72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/</a:t>
              </a:r>
            </a:p>
          </p:txBody>
        </p:sp>
        <p:sp>
          <p:nvSpPr>
            <p:cNvPr id="39032" name="Line 259"/>
            <p:cNvSpPr>
              <a:spLocks noChangeShapeType="1"/>
            </p:cNvSpPr>
            <p:nvPr/>
          </p:nvSpPr>
          <p:spPr bwMode="auto">
            <a:xfrm flipV="1">
              <a:off x="4059" y="1570"/>
              <a:ext cx="59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39033" name="Rectangle 247"/>
            <p:cNvSpPr>
              <a:spLocks noChangeArrowheads="1"/>
            </p:cNvSpPr>
            <p:nvPr/>
          </p:nvSpPr>
          <p:spPr bwMode="auto">
            <a:xfrm>
              <a:off x="4967" y="1616"/>
              <a:ext cx="91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de-DE" altLang="de-DE" sz="1800" dirty="0"/>
            </a:p>
          </p:txBody>
        </p:sp>
      </p:grpSp>
      <p:grpSp>
        <p:nvGrpSpPr>
          <p:cNvPr id="176396" name="Group 268"/>
          <p:cNvGrpSpPr>
            <a:grpSpLocks/>
          </p:cNvGrpSpPr>
          <p:nvPr/>
        </p:nvGrpSpPr>
        <p:grpSpPr bwMode="auto">
          <a:xfrm>
            <a:off x="3203575" y="4292600"/>
            <a:ext cx="2665413" cy="304800"/>
            <a:chOff x="2018" y="2704"/>
            <a:chExt cx="1679" cy="192"/>
          </a:xfrm>
        </p:grpSpPr>
        <p:sp>
          <p:nvSpPr>
            <p:cNvPr id="39024" name="Text Box 225"/>
            <p:cNvSpPr txBox="1">
              <a:spLocks noChangeArrowheads="1"/>
            </p:cNvSpPr>
            <p:nvPr/>
          </p:nvSpPr>
          <p:spPr bwMode="auto">
            <a:xfrm>
              <a:off x="2154" y="2704"/>
              <a:ext cx="1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</a:t>
              </a:r>
            </a:p>
          </p:txBody>
        </p:sp>
        <p:sp>
          <p:nvSpPr>
            <p:cNvPr id="39025" name="Text Box 229"/>
            <p:cNvSpPr txBox="1">
              <a:spLocks noChangeArrowheads="1"/>
            </p:cNvSpPr>
            <p:nvPr/>
          </p:nvSpPr>
          <p:spPr bwMode="auto">
            <a:xfrm>
              <a:off x="2835" y="2704"/>
              <a:ext cx="1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</a:t>
              </a:r>
            </a:p>
          </p:txBody>
        </p:sp>
        <p:sp>
          <p:nvSpPr>
            <p:cNvPr id="39026" name="Text Box 233"/>
            <p:cNvSpPr txBox="1">
              <a:spLocks noChangeArrowheads="1"/>
            </p:cNvSpPr>
            <p:nvPr/>
          </p:nvSpPr>
          <p:spPr bwMode="auto">
            <a:xfrm>
              <a:off x="3515" y="2704"/>
              <a:ext cx="1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</a:t>
              </a:r>
            </a:p>
          </p:txBody>
        </p:sp>
        <p:sp>
          <p:nvSpPr>
            <p:cNvPr id="39027" name="Rectangle 264"/>
            <p:cNvSpPr>
              <a:spLocks noChangeArrowheads="1"/>
            </p:cNvSpPr>
            <p:nvPr/>
          </p:nvSpPr>
          <p:spPr bwMode="auto">
            <a:xfrm>
              <a:off x="2018" y="2704"/>
              <a:ext cx="91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de-DE" altLang="de-DE" sz="1800" dirty="0"/>
            </a:p>
          </p:txBody>
        </p:sp>
        <p:sp>
          <p:nvSpPr>
            <p:cNvPr id="39028" name="Rectangle 266"/>
            <p:cNvSpPr>
              <a:spLocks noChangeArrowheads="1"/>
            </p:cNvSpPr>
            <p:nvPr/>
          </p:nvSpPr>
          <p:spPr bwMode="auto">
            <a:xfrm>
              <a:off x="2699" y="2704"/>
              <a:ext cx="91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de-DE" altLang="de-DE" sz="1800" dirty="0"/>
            </a:p>
          </p:txBody>
        </p:sp>
        <p:sp>
          <p:nvSpPr>
            <p:cNvPr id="39029" name="Rectangle 267"/>
            <p:cNvSpPr>
              <a:spLocks noChangeArrowheads="1"/>
            </p:cNvSpPr>
            <p:nvPr/>
          </p:nvSpPr>
          <p:spPr bwMode="auto">
            <a:xfrm>
              <a:off x="3379" y="2704"/>
              <a:ext cx="91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de-DE" altLang="de-DE" sz="1800" dirty="0"/>
            </a:p>
          </p:txBody>
        </p:sp>
      </p:grpSp>
      <p:sp>
        <p:nvSpPr>
          <p:cNvPr id="176399" name="Oval 271"/>
          <p:cNvSpPr>
            <a:spLocks noChangeArrowheads="1"/>
          </p:cNvSpPr>
          <p:nvPr/>
        </p:nvSpPr>
        <p:spPr bwMode="auto">
          <a:xfrm>
            <a:off x="6588125" y="3068638"/>
            <a:ext cx="6492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dirty="0"/>
              <a:t>30</a:t>
            </a:r>
          </a:p>
        </p:txBody>
      </p:sp>
      <p:grpSp>
        <p:nvGrpSpPr>
          <p:cNvPr id="176403" name="Group 275"/>
          <p:cNvGrpSpPr>
            <a:grpSpLocks/>
          </p:cNvGrpSpPr>
          <p:nvPr/>
        </p:nvGrpSpPr>
        <p:grpSpPr bwMode="auto">
          <a:xfrm>
            <a:off x="7885113" y="1989138"/>
            <a:ext cx="576262" cy="1457325"/>
            <a:chOff x="4967" y="1253"/>
            <a:chExt cx="363" cy="918"/>
          </a:xfrm>
        </p:grpSpPr>
        <p:sp>
          <p:nvSpPr>
            <p:cNvPr id="39020" name="Text Box 235"/>
            <p:cNvSpPr txBox="1">
              <a:spLocks noChangeArrowheads="1"/>
            </p:cNvSpPr>
            <p:nvPr/>
          </p:nvSpPr>
          <p:spPr bwMode="auto">
            <a:xfrm>
              <a:off x="5148" y="1253"/>
              <a:ext cx="1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5</a:t>
              </a:r>
            </a:p>
          </p:txBody>
        </p:sp>
        <p:sp>
          <p:nvSpPr>
            <p:cNvPr id="39021" name="Text Box 243"/>
            <p:cNvSpPr txBox="1">
              <a:spLocks noChangeArrowheads="1"/>
            </p:cNvSpPr>
            <p:nvPr/>
          </p:nvSpPr>
          <p:spPr bwMode="auto">
            <a:xfrm>
              <a:off x="5148" y="1979"/>
              <a:ext cx="1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</a:t>
              </a:r>
            </a:p>
          </p:txBody>
        </p:sp>
        <p:sp>
          <p:nvSpPr>
            <p:cNvPr id="39022" name="Rectangle 272"/>
            <p:cNvSpPr>
              <a:spLocks noChangeArrowheads="1"/>
            </p:cNvSpPr>
            <p:nvPr/>
          </p:nvSpPr>
          <p:spPr bwMode="auto">
            <a:xfrm>
              <a:off x="4967" y="1979"/>
              <a:ext cx="91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de-DE" altLang="de-DE" sz="1800" dirty="0"/>
            </a:p>
          </p:txBody>
        </p:sp>
        <p:sp>
          <p:nvSpPr>
            <p:cNvPr id="39023" name="Rectangle 273"/>
            <p:cNvSpPr>
              <a:spLocks noChangeArrowheads="1"/>
            </p:cNvSpPr>
            <p:nvPr/>
          </p:nvSpPr>
          <p:spPr bwMode="auto">
            <a:xfrm>
              <a:off x="4967" y="1253"/>
              <a:ext cx="91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de-DE" altLang="de-DE" sz="1800" dirty="0"/>
            </a:p>
          </p:txBody>
        </p:sp>
      </p:grpSp>
      <p:grpSp>
        <p:nvGrpSpPr>
          <p:cNvPr id="176407" name="Group 279"/>
          <p:cNvGrpSpPr>
            <a:grpSpLocks/>
          </p:cNvGrpSpPr>
          <p:nvPr/>
        </p:nvGrpSpPr>
        <p:grpSpPr bwMode="auto">
          <a:xfrm>
            <a:off x="5291138" y="1916113"/>
            <a:ext cx="3097212" cy="433387"/>
            <a:chOff x="3333" y="1207"/>
            <a:chExt cx="1951" cy="273"/>
          </a:xfrm>
        </p:grpSpPr>
        <p:sp>
          <p:nvSpPr>
            <p:cNvPr id="39017" name="Text Box 109"/>
            <p:cNvSpPr txBox="1">
              <a:spLocks noChangeArrowheads="1"/>
            </p:cNvSpPr>
            <p:nvPr/>
          </p:nvSpPr>
          <p:spPr bwMode="auto">
            <a:xfrm>
              <a:off x="3333" y="1253"/>
              <a:ext cx="681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0800" bIns="72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/</a:t>
              </a:r>
            </a:p>
          </p:txBody>
        </p:sp>
        <p:sp>
          <p:nvSpPr>
            <p:cNvPr id="39018" name="Line 276"/>
            <p:cNvSpPr>
              <a:spLocks noChangeShapeType="1"/>
            </p:cNvSpPr>
            <p:nvPr/>
          </p:nvSpPr>
          <p:spPr bwMode="auto">
            <a:xfrm flipH="1">
              <a:off x="4059" y="1207"/>
              <a:ext cx="59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39019" name="Rectangle 278"/>
            <p:cNvSpPr>
              <a:spLocks noChangeArrowheads="1"/>
            </p:cNvSpPr>
            <p:nvPr/>
          </p:nvSpPr>
          <p:spPr bwMode="auto">
            <a:xfrm>
              <a:off x="5193" y="1253"/>
              <a:ext cx="91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de-DE" altLang="de-DE" sz="1800" dirty="0"/>
            </a:p>
          </p:txBody>
        </p:sp>
      </p:grpSp>
      <p:sp>
        <p:nvSpPr>
          <p:cNvPr id="176408" name="Oval 280"/>
          <p:cNvSpPr>
            <a:spLocks noChangeArrowheads="1"/>
          </p:cNvSpPr>
          <p:nvPr/>
        </p:nvSpPr>
        <p:spPr bwMode="auto">
          <a:xfrm>
            <a:off x="4427538" y="3644900"/>
            <a:ext cx="6492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dirty="0"/>
              <a:t>5</a:t>
            </a:r>
          </a:p>
        </p:txBody>
      </p:sp>
      <p:grpSp>
        <p:nvGrpSpPr>
          <p:cNvPr id="176410" name="Group 282"/>
          <p:cNvGrpSpPr>
            <a:grpSpLocks/>
          </p:cNvGrpSpPr>
          <p:nvPr/>
        </p:nvGrpSpPr>
        <p:grpSpPr bwMode="auto">
          <a:xfrm>
            <a:off x="3130550" y="1989138"/>
            <a:ext cx="1081088" cy="2592387"/>
            <a:chOff x="1972" y="1253"/>
            <a:chExt cx="681" cy="1633"/>
          </a:xfrm>
        </p:grpSpPr>
        <p:sp>
          <p:nvSpPr>
            <p:cNvPr id="39014" name="Text Box 107"/>
            <p:cNvSpPr txBox="1">
              <a:spLocks noChangeArrowheads="1"/>
            </p:cNvSpPr>
            <p:nvPr/>
          </p:nvSpPr>
          <p:spPr bwMode="auto">
            <a:xfrm>
              <a:off x="1972" y="1253"/>
              <a:ext cx="681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0800" bIns="72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/</a:t>
              </a:r>
            </a:p>
          </p:txBody>
        </p:sp>
        <p:sp>
          <p:nvSpPr>
            <p:cNvPr id="39015" name="Line 269"/>
            <p:cNvSpPr>
              <a:spLocks noChangeShapeType="1"/>
            </p:cNvSpPr>
            <p:nvPr/>
          </p:nvSpPr>
          <p:spPr bwMode="auto">
            <a:xfrm flipH="1">
              <a:off x="2018" y="2296"/>
              <a:ext cx="59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39016" name="Rectangle 281"/>
            <p:cNvSpPr>
              <a:spLocks noChangeArrowheads="1"/>
            </p:cNvSpPr>
            <p:nvPr/>
          </p:nvSpPr>
          <p:spPr bwMode="auto">
            <a:xfrm>
              <a:off x="2200" y="2704"/>
              <a:ext cx="91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de-DE" altLang="de-DE" sz="1800" dirty="0"/>
            </a:p>
          </p:txBody>
        </p:sp>
      </p:grpSp>
      <p:sp>
        <p:nvSpPr>
          <p:cNvPr id="176411" name="Oval 283"/>
          <p:cNvSpPr>
            <a:spLocks noChangeArrowheads="1"/>
          </p:cNvSpPr>
          <p:nvPr/>
        </p:nvSpPr>
        <p:spPr bwMode="auto">
          <a:xfrm>
            <a:off x="5508625" y="3644900"/>
            <a:ext cx="6492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dirty="0"/>
              <a:t>25</a:t>
            </a:r>
          </a:p>
        </p:txBody>
      </p:sp>
      <p:grpSp>
        <p:nvGrpSpPr>
          <p:cNvPr id="176421" name="Group 293"/>
          <p:cNvGrpSpPr>
            <a:grpSpLocks/>
          </p:cNvGrpSpPr>
          <p:nvPr/>
        </p:nvGrpSpPr>
        <p:grpSpPr bwMode="auto">
          <a:xfrm>
            <a:off x="4211638" y="3068638"/>
            <a:ext cx="4176712" cy="1512887"/>
            <a:chOff x="2653" y="1933"/>
            <a:chExt cx="2631" cy="953"/>
          </a:xfrm>
        </p:grpSpPr>
        <p:sp>
          <p:nvSpPr>
            <p:cNvPr id="39008" name="Line 288"/>
            <p:cNvSpPr>
              <a:spLocks noChangeShapeType="1"/>
            </p:cNvSpPr>
            <p:nvPr/>
          </p:nvSpPr>
          <p:spPr bwMode="auto">
            <a:xfrm flipH="1">
              <a:off x="3379" y="2296"/>
              <a:ext cx="59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39009" name="Line 289"/>
            <p:cNvSpPr>
              <a:spLocks noChangeShapeType="1"/>
            </p:cNvSpPr>
            <p:nvPr/>
          </p:nvSpPr>
          <p:spPr bwMode="auto">
            <a:xfrm flipH="1">
              <a:off x="4059" y="1933"/>
              <a:ext cx="59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39010" name="Rectangle 290"/>
            <p:cNvSpPr>
              <a:spLocks noChangeArrowheads="1"/>
            </p:cNvSpPr>
            <p:nvPr/>
          </p:nvSpPr>
          <p:spPr bwMode="auto">
            <a:xfrm>
              <a:off x="3061" y="2750"/>
              <a:ext cx="137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de-DE" altLang="de-DE" sz="1800" dirty="0"/>
            </a:p>
          </p:txBody>
        </p:sp>
        <p:sp>
          <p:nvSpPr>
            <p:cNvPr id="39011" name="Rectangle 291"/>
            <p:cNvSpPr>
              <a:spLocks noChangeArrowheads="1"/>
            </p:cNvSpPr>
            <p:nvPr/>
          </p:nvSpPr>
          <p:spPr bwMode="auto">
            <a:xfrm>
              <a:off x="3742" y="2750"/>
              <a:ext cx="137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de-DE" altLang="de-DE" sz="1800" dirty="0"/>
            </a:p>
          </p:txBody>
        </p:sp>
        <p:sp>
          <p:nvSpPr>
            <p:cNvPr id="39012" name="Rectangle 292"/>
            <p:cNvSpPr>
              <a:spLocks noChangeArrowheads="1"/>
            </p:cNvSpPr>
            <p:nvPr/>
          </p:nvSpPr>
          <p:spPr bwMode="auto">
            <a:xfrm>
              <a:off x="5148" y="1979"/>
              <a:ext cx="136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de-DE" altLang="de-DE" sz="1800" dirty="0"/>
            </a:p>
          </p:txBody>
        </p:sp>
        <p:sp>
          <p:nvSpPr>
            <p:cNvPr id="39013" name="Line 277"/>
            <p:cNvSpPr>
              <a:spLocks noChangeShapeType="1"/>
            </p:cNvSpPr>
            <p:nvPr/>
          </p:nvSpPr>
          <p:spPr bwMode="auto">
            <a:xfrm flipH="1">
              <a:off x="2653" y="2296"/>
              <a:ext cx="59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6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7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7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/>
      <p:bldP spid="176227" grpId="0"/>
      <p:bldP spid="176230" grpId="0"/>
      <p:bldP spid="176233" grpId="0"/>
      <p:bldP spid="176236" grpId="0"/>
      <p:bldP spid="176322" grpId="0"/>
      <p:bldP spid="176331" grpId="0" animBg="1"/>
      <p:bldP spid="176399" grpId="0" animBg="1"/>
      <p:bldP spid="176408" grpId="0" animBg="1"/>
      <p:bldP spid="1764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3993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A8C0C0C3-B5B6-499D-BE4E-6A3A3C78C8CB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39940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719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AT" altLang="de-DE" sz="1800" dirty="0" smtClean="0"/>
              <a:t>1.) Man beginne mit dem selben Tableau wie bei der NW-Ecken-Regel wobei zunächst keine Zeile oder Spalte gestrichen ist.</a:t>
            </a:r>
            <a:r>
              <a:rPr lang="de-AT" altLang="de-DE" dirty="0" smtClean="0"/>
              <a:t> </a:t>
            </a:r>
          </a:p>
        </p:txBody>
      </p:sp>
      <p:sp>
        <p:nvSpPr>
          <p:cNvPr id="39942" name="Rectangle 3"/>
          <p:cNvSpPr>
            <a:spLocks noChangeArrowheads="1"/>
          </p:cNvSpPr>
          <p:nvPr/>
        </p:nvSpPr>
        <p:spPr bwMode="auto">
          <a:xfrm>
            <a:off x="468313" y="476250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2000" i="1" dirty="0"/>
              <a:t>3.2.2.3 Die Spaltenminimummethode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468313" y="3573463"/>
            <a:ext cx="8229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800" dirty="0"/>
              <a:t>4.) Ist die Spaltenressource aufgebraucht	 </a:t>
            </a:r>
            <a:r>
              <a:rPr lang="de-AT" altLang="de-DE" sz="1800" dirty="0">
                <a:cs typeface="Arial" charset="0"/>
              </a:rPr>
              <a:t>→</a:t>
            </a:r>
            <a:r>
              <a:rPr lang="de-AT" altLang="de-DE" sz="1800" dirty="0"/>
              <a:t> streiche Spalte </a:t>
            </a:r>
            <a:r>
              <a:rPr lang="de-AT" altLang="de-DE" sz="1800" i="1" dirty="0"/>
              <a:t>j</a:t>
            </a:r>
            <a:r>
              <a:rPr lang="de-AT" altLang="de-DE" sz="1800" dirty="0"/>
              <a:t>,	</a:t>
            </a:r>
          </a:p>
          <a:p>
            <a:pPr eaLnBrk="1" hangingPunct="1">
              <a:buFont typeface="Wingdings" pitchFamily="2" charset="2"/>
              <a:buNone/>
            </a:pPr>
            <a:r>
              <a:rPr lang="de-AT" altLang="de-DE" sz="1800" b="1" i="1" dirty="0"/>
              <a:t>					ODER</a:t>
            </a:r>
            <a:r>
              <a:rPr lang="de-AT" altLang="de-DE" sz="1800" dirty="0"/>
              <a:t/>
            </a:r>
            <a:br>
              <a:rPr lang="de-AT" altLang="de-DE" sz="1800" dirty="0"/>
            </a:br>
            <a:r>
              <a:rPr lang="de-AT" altLang="de-DE" sz="1800" dirty="0"/>
              <a:t>        ist die Zeilenressource aufgebraucht </a:t>
            </a:r>
            <a:r>
              <a:rPr lang="de-AT" altLang="de-DE" sz="1800" dirty="0">
                <a:cs typeface="Arial" charset="0"/>
              </a:rPr>
              <a:t>→</a:t>
            </a:r>
            <a:r>
              <a:rPr lang="de-AT" altLang="de-DE" sz="1800" dirty="0"/>
              <a:t> streiche Zeile </a:t>
            </a:r>
            <a:r>
              <a:rPr lang="de-AT" altLang="de-DE" sz="1800" i="1" dirty="0"/>
              <a:t>i</a:t>
            </a:r>
            <a:r>
              <a:rPr lang="de-AT" altLang="de-DE" sz="1800" dirty="0"/>
              <a:t>.                      </a:t>
            </a: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468313" y="1916113"/>
            <a:ext cx="82296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800" dirty="0"/>
              <a:t>2.) Von links beginnend suche man die erste noch nicht gestrichene Spalte 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468313" y="2565400"/>
            <a:ext cx="82296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800" dirty="0"/>
              <a:t>3.) In dieser Spalte wähle das kleinste noch nicht gestrichene </a:t>
            </a:r>
            <a:r>
              <a:rPr lang="de-AT" altLang="de-DE" sz="1800" i="1" dirty="0"/>
              <a:t>c</a:t>
            </a:r>
            <a:r>
              <a:rPr lang="de-AT" altLang="de-DE" sz="1800" i="1" baseline="-25000" dirty="0"/>
              <a:t>ij</a:t>
            </a:r>
            <a:r>
              <a:rPr lang="de-AT" altLang="de-DE" sz="1800" dirty="0"/>
              <a:t> und mache das zugehörige </a:t>
            </a:r>
            <a:r>
              <a:rPr lang="de-AT" altLang="de-DE" sz="1800" i="1" dirty="0"/>
              <a:t>x</a:t>
            </a:r>
            <a:r>
              <a:rPr lang="de-AT" altLang="de-DE" sz="1800" i="1" baseline="-25000" dirty="0"/>
              <a:t>ij</a:t>
            </a:r>
            <a:r>
              <a:rPr lang="de-AT" altLang="de-DE" sz="1800" dirty="0"/>
              <a:t> maximal.</a:t>
            </a:r>
            <a:r>
              <a:rPr lang="de-AT" altLang="de-DE" dirty="0"/>
              <a:t> </a:t>
            </a:r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468313" y="4868863"/>
            <a:ext cx="8229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AT" altLang="de-DE" sz="1800" dirty="0"/>
              <a:t>5.) Ist nur mehr eine Zeile oder eine Spalte nicht gestrichen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AT" altLang="de-DE" sz="1800" dirty="0"/>
              <a:t>	</a:t>
            </a:r>
            <a:r>
              <a:rPr lang="de-AT" altLang="de-DE" sz="1800" dirty="0">
                <a:cs typeface="Arial" charset="0"/>
              </a:rPr>
              <a:t>→ </a:t>
            </a:r>
            <a:r>
              <a:rPr lang="de-AT" altLang="de-DE" sz="1800" dirty="0"/>
              <a:t>wähle alle nichtgestrichenen </a:t>
            </a:r>
            <a:r>
              <a:rPr lang="de-AT" altLang="de-DE" sz="1800" i="1" dirty="0"/>
              <a:t>x</a:t>
            </a:r>
            <a:r>
              <a:rPr lang="de-AT" altLang="de-DE" sz="1800" i="1" baseline="-25000" dirty="0"/>
              <a:t>ij</a:t>
            </a:r>
            <a:r>
              <a:rPr lang="de-AT" altLang="de-DE" sz="1800" dirty="0"/>
              <a:t> dieser Zeile oder Spalte als BV mit maximal möglichen Werten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AT" altLang="de-DE" sz="1800" dirty="0"/>
              <a:t>	ansonsten weiter mit 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0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 build="p"/>
      <p:bldP spid="180228" grpId="0"/>
      <p:bldP spid="180229" grpId="0"/>
      <p:bldP spid="180230" grpId="0"/>
      <p:bldP spid="18023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4096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C4306292-A871-4F13-9053-BDE090642824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40964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431800"/>
          </a:xfrm>
        </p:spPr>
        <p:txBody>
          <a:bodyPr/>
          <a:lstStyle/>
          <a:p>
            <a:pPr eaLnBrk="1" hangingPunct="1"/>
            <a:r>
              <a:rPr lang="de-AT" altLang="de-DE" sz="1800" u="sng" dirty="0" smtClean="0"/>
              <a:t>Beispiel:</a:t>
            </a:r>
            <a:r>
              <a:rPr lang="de-AT" altLang="de-DE" sz="1800" dirty="0" smtClean="0"/>
              <a:t> Ausgangslösung für das obige Transportproblem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468313" y="3933825"/>
            <a:ext cx="82296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800" dirty="0"/>
              <a:t>Beachte:</a:t>
            </a:r>
          </a:p>
          <a:p>
            <a:pPr lvl="1" eaLnBrk="1" hangingPunct="1"/>
            <a:r>
              <a:rPr lang="de-AT" altLang="de-DE" sz="1600" dirty="0"/>
              <a:t>Spaltenminimummethode ist ein reines </a:t>
            </a:r>
            <a:r>
              <a:rPr lang="de-AT" altLang="de-DE" sz="1600" dirty="0" smtClean="0"/>
              <a:t>Greedy-Verfahren</a:t>
            </a:r>
            <a:endParaRPr lang="de-AT" altLang="de-DE" sz="1600" dirty="0"/>
          </a:p>
          <a:p>
            <a:pPr lvl="1" eaLnBrk="1" hangingPunct="1"/>
            <a:r>
              <a:rPr lang="de-AT" altLang="de-DE" sz="1600" dirty="0"/>
              <a:t>einziger Ansatzpunkt: Kosten in der unmittelbaren Spalte</a:t>
            </a:r>
          </a:p>
          <a:p>
            <a:pPr lvl="1" eaLnBrk="1" hangingPunct="1"/>
            <a:r>
              <a:rPr lang="de-AT" altLang="de-DE" sz="1600" dirty="0"/>
              <a:t>optimale Lösung bei der Beschäftigungsglättung</a:t>
            </a:r>
          </a:p>
        </p:txBody>
      </p:sp>
      <p:graphicFrame>
        <p:nvGraphicFramePr>
          <p:cNvPr id="179394" name="Group 194"/>
          <p:cNvGraphicFramePr>
            <a:graphicFrameLocks noGrp="1"/>
          </p:cNvGraphicFramePr>
          <p:nvPr/>
        </p:nvGraphicFramePr>
        <p:xfrm>
          <a:off x="1524000" y="1397000"/>
          <a:ext cx="4776788" cy="1676400"/>
        </p:xfrm>
        <a:graphic>
          <a:graphicData uri="http://schemas.openxmlformats.org/drawingml/2006/table">
            <a:tbl>
              <a:tblPr/>
              <a:tblGrid>
                <a:gridCol w="796925"/>
                <a:gridCol w="795338"/>
                <a:gridCol w="796925"/>
                <a:gridCol w="795337"/>
                <a:gridCol w="795338"/>
                <a:gridCol w="796925"/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9371" name="Text Box 171"/>
          <p:cNvSpPr txBox="1">
            <a:spLocks noChangeArrowheads="1"/>
          </p:cNvSpPr>
          <p:nvPr/>
        </p:nvSpPr>
        <p:spPr bwMode="auto">
          <a:xfrm>
            <a:off x="4716463" y="1700213"/>
            <a:ext cx="7302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82800" bIns="82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25</a:t>
            </a:r>
          </a:p>
        </p:txBody>
      </p:sp>
      <p:sp>
        <p:nvSpPr>
          <p:cNvPr id="179375" name="Text Box 175"/>
          <p:cNvSpPr txBox="1">
            <a:spLocks noChangeArrowheads="1"/>
          </p:cNvSpPr>
          <p:nvPr/>
        </p:nvSpPr>
        <p:spPr bwMode="auto">
          <a:xfrm>
            <a:off x="4716463" y="2060575"/>
            <a:ext cx="73025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57600" bIns="82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179379" name="Text Box 179"/>
          <p:cNvSpPr txBox="1">
            <a:spLocks noChangeArrowheads="1"/>
          </p:cNvSpPr>
          <p:nvPr/>
        </p:nvSpPr>
        <p:spPr bwMode="auto">
          <a:xfrm>
            <a:off x="4716463" y="2349500"/>
            <a:ext cx="730250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90000" rIns="54000" bIns="82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0</a:t>
            </a:r>
          </a:p>
        </p:txBody>
      </p:sp>
      <p:grpSp>
        <p:nvGrpSpPr>
          <p:cNvPr id="179403" name="Group 203"/>
          <p:cNvGrpSpPr>
            <a:grpSpLocks/>
          </p:cNvGrpSpPr>
          <p:nvPr/>
        </p:nvGrpSpPr>
        <p:grpSpPr bwMode="auto">
          <a:xfrm>
            <a:off x="2339975" y="1773238"/>
            <a:ext cx="730250" cy="863600"/>
            <a:chOff x="1474" y="1117"/>
            <a:chExt cx="460" cy="544"/>
          </a:xfrm>
        </p:grpSpPr>
        <p:sp>
          <p:nvSpPr>
            <p:cNvPr id="41021" name="Text Box 172"/>
            <p:cNvSpPr txBox="1">
              <a:spLocks noChangeArrowheads="1"/>
            </p:cNvSpPr>
            <p:nvPr/>
          </p:nvSpPr>
          <p:spPr bwMode="auto">
            <a:xfrm>
              <a:off x="1474" y="1298"/>
              <a:ext cx="460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57600" bIns="82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15</a:t>
              </a:r>
            </a:p>
          </p:txBody>
        </p:sp>
        <p:sp>
          <p:nvSpPr>
            <p:cNvPr id="41022" name="Line 199"/>
            <p:cNvSpPr>
              <a:spLocks noChangeShapeType="1"/>
            </p:cNvSpPr>
            <p:nvPr/>
          </p:nvSpPr>
          <p:spPr bwMode="auto">
            <a:xfrm flipV="1">
              <a:off x="1701" y="111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41023" name="Line 200"/>
            <p:cNvSpPr>
              <a:spLocks noChangeShapeType="1"/>
            </p:cNvSpPr>
            <p:nvPr/>
          </p:nvSpPr>
          <p:spPr bwMode="auto">
            <a:xfrm flipV="1">
              <a:off x="1701" y="152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79404" name="Group 204"/>
          <p:cNvGrpSpPr>
            <a:grpSpLocks/>
          </p:cNvGrpSpPr>
          <p:nvPr/>
        </p:nvGrpSpPr>
        <p:grpSpPr bwMode="auto">
          <a:xfrm>
            <a:off x="3132138" y="1773238"/>
            <a:ext cx="730250" cy="993775"/>
            <a:chOff x="1973" y="1117"/>
            <a:chExt cx="460" cy="626"/>
          </a:xfrm>
        </p:grpSpPr>
        <p:sp>
          <p:nvSpPr>
            <p:cNvPr id="41019" name="Text Box 177"/>
            <p:cNvSpPr txBox="1">
              <a:spLocks noChangeArrowheads="1"/>
            </p:cNvSpPr>
            <p:nvPr/>
          </p:nvSpPr>
          <p:spPr bwMode="auto">
            <a:xfrm>
              <a:off x="1973" y="1480"/>
              <a:ext cx="460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tIns="90000" rIns="54000" bIns="82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20</a:t>
              </a:r>
            </a:p>
          </p:txBody>
        </p:sp>
        <p:sp>
          <p:nvSpPr>
            <p:cNvPr id="41020" name="Line 201"/>
            <p:cNvSpPr>
              <a:spLocks noChangeShapeType="1"/>
            </p:cNvSpPr>
            <p:nvPr/>
          </p:nvSpPr>
          <p:spPr bwMode="auto">
            <a:xfrm flipV="1">
              <a:off x="2200" y="111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79405" name="Group 205"/>
          <p:cNvGrpSpPr>
            <a:grpSpLocks/>
          </p:cNvGrpSpPr>
          <p:nvPr/>
        </p:nvGrpSpPr>
        <p:grpSpPr bwMode="auto">
          <a:xfrm>
            <a:off x="3924300" y="1773238"/>
            <a:ext cx="730250" cy="993775"/>
            <a:chOff x="2472" y="1117"/>
            <a:chExt cx="460" cy="626"/>
          </a:xfrm>
        </p:grpSpPr>
        <p:sp>
          <p:nvSpPr>
            <p:cNvPr id="41017" name="Text Box 178"/>
            <p:cNvSpPr txBox="1">
              <a:spLocks noChangeArrowheads="1"/>
            </p:cNvSpPr>
            <p:nvPr/>
          </p:nvSpPr>
          <p:spPr bwMode="auto">
            <a:xfrm>
              <a:off x="2472" y="1480"/>
              <a:ext cx="460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tIns="90000" rIns="54000" bIns="82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30</a:t>
              </a:r>
            </a:p>
          </p:txBody>
        </p:sp>
        <p:sp>
          <p:nvSpPr>
            <p:cNvPr id="41018" name="Line 202"/>
            <p:cNvSpPr>
              <a:spLocks noChangeShapeType="1"/>
            </p:cNvSpPr>
            <p:nvPr/>
          </p:nvSpPr>
          <p:spPr bwMode="auto">
            <a:xfrm flipV="1">
              <a:off x="2699" y="111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  <p:bldP spid="179204" grpId="0"/>
      <p:bldP spid="179371" grpId="0"/>
      <p:bldP spid="179375" grpId="0"/>
      <p:bldP spid="17937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4198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558A72BF-94EF-43D6-B30F-272FC8384BE8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41988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/>
            <a:r>
              <a:rPr lang="de-AT" altLang="de-DE" sz="2400" dirty="0" smtClean="0"/>
              <a:t>3.2.3 Exaktes Verfahren: MODI, stepping stone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29600" cy="287338"/>
          </a:xfrm>
        </p:spPr>
        <p:txBody>
          <a:bodyPr/>
          <a:lstStyle/>
          <a:p>
            <a:pPr eaLnBrk="1" hangingPunct="1"/>
            <a:r>
              <a:rPr lang="de-AT" altLang="de-DE" sz="1600" dirty="0" smtClean="0"/>
              <a:t>Vorgangsweise wie bei Simplexmethode, aber mit weniger Speicherbedarf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395288" y="1268413"/>
            <a:ext cx="82296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Ausgangspunkt ist eine mittels einem Eröffnungsverfahren ermittelte Basislösung</a:t>
            </a: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395288" y="1557338"/>
            <a:ext cx="82296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 smtClean="0"/>
              <a:t>Iterationsschritt </a:t>
            </a:r>
            <a:r>
              <a:rPr lang="de-AT" altLang="de-DE" sz="1600" dirty="0"/>
              <a:t>der </a:t>
            </a:r>
            <a:r>
              <a:rPr lang="de-AT" altLang="de-DE" sz="1600" dirty="0" smtClean="0"/>
              <a:t>Transportsimplexmethode</a:t>
            </a:r>
            <a:r>
              <a:rPr lang="de-AT" altLang="de-DE" sz="1600" dirty="0"/>
              <a:t>:</a:t>
            </a: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395288" y="1844675"/>
            <a:ext cx="8229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Man stellt das kleine m</a:t>
            </a:r>
            <a:r>
              <a:rPr lang="it-IT" altLang="de-DE" sz="1600" dirty="0">
                <a:sym typeface="Symbol" pitchFamily="18" charset="2"/>
              </a:rPr>
              <a:t></a:t>
            </a:r>
            <a:r>
              <a:rPr lang="de-AT" altLang="de-DE" sz="1600" dirty="0"/>
              <a:t>n-Tableau wie im Initialisierungsschritt auf, aber trägt zusätzlich in das linke obere Eck jeder Zelle die Kosten </a:t>
            </a:r>
            <a:r>
              <a:rPr lang="de-AT" altLang="de-DE" sz="1600" i="1" dirty="0"/>
              <a:t>cij</a:t>
            </a:r>
            <a:r>
              <a:rPr lang="de-AT" altLang="de-DE" sz="1600" dirty="0"/>
              <a:t> ein und in die Mitte der Zelle bei den </a:t>
            </a:r>
            <a:r>
              <a:rPr lang="de-AT" altLang="de-DE" sz="1600" b="1" dirty="0"/>
              <a:t>Basisvariablen</a:t>
            </a:r>
            <a:r>
              <a:rPr lang="de-AT" altLang="de-DE" sz="1600" dirty="0"/>
              <a:t> deren Wert </a:t>
            </a:r>
            <a:r>
              <a:rPr lang="de-AT" altLang="de-DE" sz="1600" b="1" dirty="0"/>
              <a:t>(fett gedruckt).</a:t>
            </a:r>
            <a:r>
              <a:rPr lang="de-AT" altLang="de-DE" sz="1600" dirty="0"/>
              <a:t> </a:t>
            </a:r>
          </a:p>
        </p:txBody>
      </p:sp>
      <p:graphicFrame>
        <p:nvGraphicFramePr>
          <p:cNvPr id="187845" name="Group 1477"/>
          <p:cNvGraphicFramePr>
            <a:graphicFrameLocks noGrp="1"/>
          </p:cNvGraphicFramePr>
          <p:nvPr/>
        </p:nvGraphicFramePr>
        <p:xfrm>
          <a:off x="395288" y="2708275"/>
          <a:ext cx="8280400" cy="3694115"/>
        </p:xfrm>
        <a:graphic>
          <a:graphicData uri="http://schemas.openxmlformats.org/drawingml/2006/table">
            <a:tbl>
              <a:tblPr/>
              <a:tblGrid>
                <a:gridCol w="828675"/>
                <a:gridCol w="827087"/>
                <a:gridCol w="828675"/>
                <a:gridCol w="827088"/>
                <a:gridCol w="828675"/>
                <a:gridCol w="828675"/>
                <a:gridCol w="827087"/>
                <a:gridCol w="828675"/>
                <a:gridCol w="827088"/>
                <a:gridCol w="828675"/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371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vert="eaVert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36000" marB="0" vert="eaVert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36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/>
      <p:bldP spid="182276" grpId="0"/>
      <p:bldP spid="182277" grpId="0"/>
      <p:bldP spid="1822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614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91B4EC5D-9E47-4A7A-BDAE-55CD5DC22A39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6148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de-DE" dirty="0" smtClean="0"/>
              <a:t>3.1.1 Medianproblem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7700"/>
            <a:ext cx="8302625" cy="1366838"/>
          </a:xfrm>
        </p:spPr>
        <p:txBody>
          <a:bodyPr/>
          <a:lstStyle/>
          <a:p>
            <a:pPr eaLnBrk="1" hangingPunct="1"/>
            <a:r>
              <a:rPr lang="de-AT" altLang="de-DE" dirty="0" smtClean="0"/>
              <a:t>Einfachstes Standortproblem</a:t>
            </a:r>
          </a:p>
          <a:p>
            <a:pPr lvl="1" eaLnBrk="1" hangingPunct="1"/>
            <a:r>
              <a:rPr lang="de-AT" altLang="de-DE" sz="1800" dirty="0" smtClean="0"/>
              <a:t>Als Graph dargestellt</a:t>
            </a:r>
          </a:p>
          <a:p>
            <a:pPr lvl="1" eaLnBrk="1" hangingPunct="1"/>
            <a:r>
              <a:rPr lang="de-AT" altLang="de-DE" sz="1800" dirty="0" smtClean="0"/>
              <a:t>Lösung: Knoten mit der geringsten gewichteten Distanzsumme</a:t>
            </a:r>
          </a:p>
          <a:p>
            <a:pPr lvl="1" eaLnBrk="1" hangingPunct="1">
              <a:buFont typeface="Wingdings" pitchFamily="2" charset="2"/>
              <a:buNone/>
            </a:pPr>
            <a:endParaRPr lang="de-AT" altLang="de-DE" sz="1800" dirty="0" smtClean="0"/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468313" y="3429000"/>
            <a:ext cx="8351837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dirty="0"/>
              <a:t>   Definition: Median</a:t>
            </a:r>
          </a:p>
          <a:p>
            <a:pPr lvl="1" eaLnBrk="1" hangingPunct="1"/>
            <a:r>
              <a:rPr lang="de-AT" altLang="de-DE" sz="1800" dirty="0"/>
              <a:t>  </a:t>
            </a:r>
            <a:r>
              <a:rPr lang="de-AT" altLang="de-DE" sz="1800" dirty="0" smtClean="0"/>
              <a:t>Ungerichteter </a:t>
            </a:r>
            <a:r>
              <a:rPr lang="de-AT" altLang="de-DE" sz="1800" dirty="0"/>
              <a:t>Graph:</a:t>
            </a:r>
          </a:p>
          <a:p>
            <a:pPr lvl="2" eaLnBrk="1" hangingPunct="1"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l-GR" altLang="de-DE" dirty="0">
                <a:cs typeface="Arial" charset="0"/>
              </a:rPr>
              <a:t>σ</a:t>
            </a:r>
            <a:r>
              <a:rPr lang="de-AT" altLang="de-DE" dirty="0">
                <a:cs typeface="Arial" charset="0"/>
              </a:rPr>
              <a:t>(i) = ∑d</a:t>
            </a:r>
            <a:r>
              <a:rPr lang="de-AT" altLang="de-DE" baseline="-25000" dirty="0">
                <a:cs typeface="Arial" charset="0"/>
              </a:rPr>
              <a:t>ij</a:t>
            </a:r>
            <a:r>
              <a:rPr lang="de-AT" altLang="de-DE" dirty="0">
                <a:cs typeface="Arial" charset="0"/>
              </a:rPr>
              <a:t>b</a:t>
            </a:r>
            <a:r>
              <a:rPr lang="de-AT" altLang="de-DE" baseline="-25000" dirty="0">
                <a:cs typeface="Arial" charset="0"/>
              </a:rPr>
              <a:t>j</a:t>
            </a:r>
            <a:r>
              <a:rPr lang="de-AT" altLang="de-DE" dirty="0">
                <a:cs typeface="Arial" charset="0"/>
              </a:rPr>
              <a:t> → min.</a:t>
            </a: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468313" y="4941888"/>
            <a:ext cx="8351837" cy="102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800" dirty="0"/>
              <a:t>  </a:t>
            </a:r>
            <a:r>
              <a:rPr lang="de-AT" altLang="de-DE" sz="1800" dirty="0">
                <a:cs typeface="Arial" charset="0"/>
              </a:rPr>
              <a:t>Gerichteter Graph</a:t>
            </a:r>
            <a:r>
              <a:rPr lang="de-AT" altLang="de-DE" sz="1800" dirty="0"/>
              <a:t>:</a:t>
            </a:r>
          </a:p>
          <a:p>
            <a:pPr lvl="2" eaLnBrk="1" hangingPunct="1"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l-GR" altLang="de-DE" dirty="0">
                <a:cs typeface="Arial" charset="0"/>
              </a:rPr>
              <a:t>σ</a:t>
            </a:r>
            <a:r>
              <a:rPr lang="de-AT" altLang="de-DE" baseline="-25000" dirty="0">
                <a:cs typeface="Arial" charset="0"/>
              </a:rPr>
              <a:t>out</a:t>
            </a:r>
            <a:r>
              <a:rPr lang="de-AT" altLang="de-DE" dirty="0">
                <a:cs typeface="Arial" charset="0"/>
              </a:rPr>
              <a:t>(i) = ∑d</a:t>
            </a:r>
            <a:r>
              <a:rPr lang="de-AT" altLang="de-DE" baseline="-25000" dirty="0">
                <a:cs typeface="Arial" charset="0"/>
              </a:rPr>
              <a:t>ij</a:t>
            </a:r>
            <a:r>
              <a:rPr lang="de-AT" altLang="de-DE" dirty="0">
                <a:cs typeface="Arial" charset="0"/>
              </a:rPr>
              <a:t>b</a:t>
            </a:r>
            <a:r>
              <a:rPr lang="de-AT" altLang="de-DE" baseline="-25000" dirty="0">
                <a:cs typeface="Arial" charset="0"/>
              </a:rPr>
              <a:t>j</a:t>
            </a:r>
            <a:r>
              <a:rPr lang="de-AT" altLang="de-DE" dirty="0">
                <a:cs typeface="Arial" charset="0"/>
              </a:rPr>
              <a:t> → min.</a:t>
            </a:r>
          </a:p>
          <a:p>
            <a:pPr lvl="2" eaLnBrk="1" hangingPunct="1"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l-GR" altLang="de-DE" dirty="0">
                <a:cs typeface="Arial" charset="0"/>
              </a:rPr>
              <a:t>σ</a:t>
            </a:r>
            <a:r>
              <a:rPr lang="de-AT" altLang="de-DE" baseline="-25000" dirty="0">
                <a:cs typeface="Arial" charset="0"/>
              </a:rPr>
              <a:t>in</a:t>
            </a:r>
            <a:r>
              <a:rPr lang="de-AT" altLang="de-DE" dirty="0">
                <a:cs typeface="Arial" charset="0"/>
              </a:rPr>
              <a:t>(i) = ∑</a:t>
            </a:r>
            <a:r>
              <a:rPr lang="de-AT" altLang="de-DE" dirty="0" smtClean="0">
                <a:cs typeface="Arial" charset="0"/>
              </a:rPr>
              <a:t>d</a:t>
            </a:r>
            <a:r>
              <a:rPr lang="de-AT" altLang="de-DE" baseline="-25000" dirty="0" smtClean="0">
                <a:cs typeface="Arial" charset="0"/>
              </a:rPr>
              <a:t>ij</a:t>
            </a:r>
            <a:r>
              <a:rPr lang="de-AT" altLang="de-DE" dirty="0" smtClean="0">
                <a:cs typeface="Arial" charset="0"/>
              </a:rPr>
              <a:t>b</a:t>
            </a:r>
            <a:r>
              <a:rPr lang="de-AT" altLang="de-DE" baseline="-25000" dirty="0" smtClean="0">
                <a:cs typeface="Arial" charset="0"/>
              </a:rPr>
              <a:t>j</a:t>
            </a:r>
            <a:r>
              <a:rPr lang="de-AT" altLang="de-DE" dirty="0" smtClean="0">
                <a:cs typeface="Arial" charset="0"/>
              </a:rPr>
              <a:t> </a:t>
            </a:r>
            <a:r>
              <a:rPr lang="de-AT" altLang="de-DE" dirty="0">
                <a:cs typeface="Arial" charset="0"/>
              </a:rPr>
              <a:t>→ min.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  <p:bldP spid="88071" grpId="0"/>
      <p:bldP spid="8807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4301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E78E6266-258B-46FC-891E-A894EAEB7C04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4301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140075"/>
            <a:ext cx="8208963" cy="1081088"/>
          </a:xfrm>
        </p:spPr>
        <p:txBody>
          <a:bodyPr/>
          <a:lstStyle/>
          <a:p>
            <a:pPr lvl="1" eaLnBrk="1" hangingPunct="1"/>
            <a:r>
              <a:rPr lang="de-AT" altLang="de-DE" sz="1600" dirty="0" smtClean="0"/>
              <a:t>Bei allen NBV wird der Koeffizient in der Zielfunktion, also </a:t>
            </a:r>
            <a:r>
              <a:rPr lang="de-AT" altLang="de-DE" sz="1600" i="1" dirty="0" smtClean="0"/>
              <a:t>c</a:t>
            </a:r>
            <a:r>
              <a:rPr lang="de-AT" altLang="de-DE" sz="1600" i="1" baseline="-25000" dirty="0" smtClean="0"/>
              <a:t>ij</a:t>
            </a:r>
            <a:r>
              <a:rPr lang="de-AT" altLang="de-DE" sz="1600" dirty="0" smtClean="0"/>
              <a:t> – </a:t>
            </a:r>
            <a:r>
              <a:rPr lang="de-AT" altLang="de-DE" sz="1600" i="1" dirty="0" smtClean="0"/>
              <a:t>u</a:t>
            </a:r>
            <a:r>
              <a:rPr lang="de-AT" altLang="de-DE" sz="1600" i="1" baseline="-25000" dirty="0" smtClean="0"/>
              <a:t>i</a:t>
            </a:r>
            <a:r>
              <a:rPr lang="de-AT" altLang="de-DE" sz="1600" dirty="0" smtClean="0"/>
              <a:t> – </a:t>
            </a:r>
            <a:r>
              <a:rPr lang="de-AT" altLang="de-DE" sz="1600" i="1" dirty="0" smtClean="0"/>
              <a:t>v</a:t>
            </a:r>
            <a:r>
              <a:rPr lang="de-AT" altLang="de-DE" sz="1600" i="1" baseline="-25000" dirty="0" smtClean="0"/>
              <a:t>j</a:t>
            </a:r>
            <a:r>
              <a:rPr lang="de-AT" altLang="de-DE" sz="1600" i="1" dirty="0" smtClean="0"/>
              <a:t> </a:t>
            </a:r>
            <a:r>
              <a:rPr lang="de-AT" altLang="de-DE" sz="1600" dirty="0" smtClean="0"/>
              <a:t> errechnet und eingetragen. Die </a:t>
            </a:r>
            <a:r>
              <a:rPr lang="de-AT" altLang="de-DE" sz="1600" b="1" dirty="0" smtClean="0"/>
              <a:t>neue BV</a:t>
            </a:r>
            <a:r>
              <a:rPr lang="de-AT" altLang="de-DE" sz="1600" dirty="0" smtClean="0"/>
              <a:t> ist jene mit dem am stärksten negativen solchen Koeffizienten.</a:t>
            </a:r>
            <a:r>
              <a:rPr lang="de-AT" altLang="de-DE" sz="1600" b="1" dirty="0" smtClean="0"/>
              <a:t> </a:t>
            </a:r>
            <a:r>
              <a:rPr lang="de-AT" altLang="de-DE" sz="1600" dirty="0" smtClean="0"/>
              <a:t>Sind hingegen alle Koeffizienten nicht-negativ, so ist die optimale Lösung erreicht. 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250825" y="620713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Für die aktuelle Basislösung werden die </a:t>
            </a:r>
            <a:r>
              <a:rPr lang="de-AT" altLang="de-DE" sz="1600" i="1" dirty="0"/>
              <a:t>u</a:t>
            </a:r>
            <a:r>
              <a:rPr lang="de-AT" altLang="de-DE" sz="1600" i="1" baseline="-25000" dirty="0"/>
              <a:t>i</a:t>
            </a:r>
            <a:r>
              <a:rPr lang="de-AT" altLang="de-DE" sz="1600" dirty="0"/>
              <a:t> und </a:t>
            </a:r>
            <a:r>
              <a:rPr lang="de-AT" altLang="de-DE" sz="1600" i="1" dirty="0"/>
              <a:t>v</a:t>
            </a:r>
            <a:r>
              <a:rPr lang="de-AT" altLang="de-DE" sz="1600" i="1" baseline="-25000" dirty="0"/>
              <a:t>j</a:t>
            </a:r>
            <a:r>
              <a:rPr lang="de-AT" altLang="de-DE" sz="1600" dirty="0"/>
              <a:t> berechnet, nach der Regel [MODI] </a:t>
            </a: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2268538" y="1268413"/>
            <a:ext cx="4103687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i="1" dirty="0">
                <a:latin typeface="Times New Roman" pitchFamily="18" charset="0"/>
              </a:rPr>
              <a:t>c</a:t>
            </a:r>
            <a:r>
              <a:rPr lang="de-AT" altLang="de-DE" sz="1600" b="1" i="1" baseline="-25000" dirty="0">
                <a:latin typeface="Times New Roman" pitchFamily="18" charset="0"/>
              </a:rPr>
              <a:t>ij</a:t>
            </a:r>
            <a:r>
              <a:rPr lang="de-AT" altLang="de-DE" sz="1600" b="1" i="1" dirty="0">
                <a:latin typeface="Times New Roman" pitchFamily="18" charset="0"/>
              </a:rPr>
              <a:t> = u</a:t>
            </a:r>
            <a:r>
              <a:rPr lang="de-AT" altLang="de-DE" sz="1600" b="1" i="1" baseline="-25000" dirty="0">
                <a:latin typeface="Times New Roman" pitchFamily="18" charset="0"/>
              </a:rPr>
              <a:t>i</a:t>
            </a:r>
            <a:r>
              <a:rPr lang="de-AT" altLang="de-DE" sz="1600" b="1" i="1" dirty="0">
                <a:latin typeface="Times New Roman" pitchFamily="18" charset="0"/>
              </a:rPr>
              <a:t> + v</a:t>
            </a:r>
            <a:r>
              <a:rPr lang="de-AT" altLang="de-DE" sz="1600" b="1" i="1" baseline="-25000" dirty="0">
                <a:latin typeface="Times New Roman" pitchFamily="18" charset="0"/>
              </a:rPr>
              <a:t>j</a:t>
            </a:r>
            <a:r>
              <a:rPr lang="de-AT" altLang="de-DE" sz="1600" b="1" dirty="0"/>
              <a:t> wenn </a:t>
            </a:r>
            <a:r>
              <a:rPr lang="de-AT" altLang="de-DE" sz="1600" b="1" i="1" dirty="0">
                <a:latin typeface="Times New Roman" pitchFamily="18" charset="0"/>
              </a:rPr>
              <a:t>x</a:t>
            </a:r>
            <a:r>
              <a:rPr lang="de-AT" altLang="de-DE" sz="1600" b="1" i="1" baseline="-25000" dirty="0">
                <a:latin typeface="Times New Roman" pitchFamily="18" charset="0"/>
              </a:rPr>
              <a:t>ij</a:t>
            </a:r>
            <a:r>
              <a:rPr lang="de-AT" altLang="de-DE" sz="1600" b="1" i="1" baseline="-25000" dirty="0"/>
              <a:t> </a:t>
            </a:r>
            <a:r>
              <a:rPr lang="de-AT" altLang="de-DE" sz="1600" b="1" dirty="0"/>
              <a:t>eine BV ist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250825" y="1916113"/>
            <a:ext cx="8229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Die Werte werden außen in das erweiterte Tableau eingetragen. Da die </a:t>
            </a:r>
            <a:r>
              <a:rPr lang="de-AT" altLang="de-DE" sz="1600" i="1" dirty="0"/>
              <a:t>u</a:t>
            </a:r>
            <a:r>
              <a:rPr lang="de-AT" altLang="de-DE" sz="1600" i="1" baseline="-25000" dirty="0"/>
              <a:t>i</a:t>
            </a:r>
            <a:r>
              <a:rPr lang="de-AT" altLang="de-DE" sz="1600" dirty="0"/>
              <a:t> und </a:t>
            </a:r>
            <a:r>
              <a:rPr lang="de-AT" altLang="de-DE" sz="1600" i="1" dirty="0"/>
              <a:t>v</a:t>
            </a:r>
            <a:r>
              <a:rPr lang="de-AT" altLang="de-DE" sz="1600" i="1" baseline="-25000" dirty="0"/>
              <a:t>j </a:t>
            </a:r>
            <a:r>
              <a:rPr lang="de-AT" altLang="de-DE" sz="1600" dirty="0"/>
              <a:t>nicht eindeutig bestimmt sind, wird eine dieser dualen Variablen mit dem Wert 0 normiert. Dazu wählt man am besten jene, in deren Zeile/Spalte die meisten BV stehen. (Dies erleichtert die weitere Berechnung der</a:t>
            </a:r>
            <a:r>
              <a:rPr lang="de-AT" altLang="de-DE" sz="1600" i="1" dirty="0"/>
              <a:t> u</a:t>
            </a:r>
            <a:r>
              <a:rPr lang="de-AT" altLang="de-DE" sz="1600" i="1" baseline="-25000" dirty="0"/>
              <a:t>i</a:t>
            </a:r>
            <a:r>
              <a:rPr lang="de-AT" altLang="de-DE" sz="1600" dirty="0"/>
              <a:t> und </a:t>
            </a:r>
            <a:r>
              <a:rPr lang="de-AT" altLang="de-DE" sz="1600" i="1" dirty="0"/>
              <a:t>v</a:t>
            </a:r>
            <a:r>
              <a:rPr lang="de-AT" altLang="de-DE" sz="1600" i="1" baseline="-25000" dirty="0"/>
              <a:t>j</a:t>
            </a:r>
            <a:r>
              <a:rPr lang="de-AT" altLang="de-DE" sz="1600" dirty="0"/>
              <a:t>)</a:t>
            </a: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250825" y="4364038"/>
            <a:ext cx="8229600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Erhöhe die neue BV und betrachte die Kettenreaktion, die sich dadurch bei den anderen BVn ergibt. Man beachte dabei, dass sich Zeilen- und Spaltensummen der transportierten Mengen (Werte der BV) nicht ändern dürfen. Jene </a:t>
            </a:r>
            <a:r>
              <a:rPr lang="de-AT" altLang="de-DE" sz="1600" b="1" dirty="0"/>
              <a:t>BV</a:t>
            </a:r>
            <a:r>
              <a:rPr lang="de-AT" altLang="de-DE" sz="1600" dirty="0"/>
              <a:t>, die als erste gleich 0 wird, </a:t>
            </a:r>
            <a:r>
              <a:rPr lang="de-AT" altLang="de-DE" sz="1600" b="1" dirty="0"/>
              <a:t>scheidet aus</a:t>
            </a:r>
            <a:r>
              <a:rPr lang="de-AT" altLang="de-DE" sz="1600" dirty="0"/>
              <a:t>. [stepping stone] </a:t>
            </a:r>
          </a:p>
        </p:txBody>
      </p:sp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250825" y="5588000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Bestimme die </a:t>
            </a:r>
            <a:r>
              <a:rPr lang="de-AT" altLang="de-DE" sz="1600" b="1" dirty="0"/>
              <a:t>neue Basislösung</a:t>
            </a:r>
            <a:r>
              <a:rPr lang="de-AT" altLang="de-DE" sz="1600" dirty="0"/>
              <a:t>, d.h. führe die Kettenreaktion durch und führe den nächsten Schritt durch.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/>
      <p:bldP spid="183300" grpId="0"/>
      <p:bldP spid="183301" grpId="0" animBg="1"/>
      <p:bldP spid="183302" grpId="0"/>
      <p:bldP spid="183303" grpId="0"/>
      <p:bldP spid="18330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4403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A6C5BF38-6693-4421-BD4A-F8ECC6851C88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44036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3587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de-AT" altLang="de-DE" sz="1800" u="sng" dirty="0" smtClean="0"/>
              <a:t>Lösung des obigen Beispiels:</a:t>
            </a:r>
          </a:p>
        </p:txBody>
      </p:sp>
      <p:graphicFrame>
        <p:nvGraphicFramePr>
          <p:cNvPr id="189352" name="Group 936"/>
          <p:cNvGraphicFramePr>
            <a:graphicFrameLocks noGrp="1"/>
          </p:cNvGraphicFramePr>
          <p:nvPr/>
        </p:nvGraphicFramePr>
        <p:xfrm>
          <a:off x="1476375" y="2133600"/>
          <a:ext cx="6096000" cy="4064002"/>
        </p:xfrm>
        <a:graphic>
          <a:graphicData uri="http://schemas.openxmlformats.org/drawingml/2006/table">
            <a:tbl>
              <a:tblPr/>
              <a:tblGrid>
                <a:gridCol w="554038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89373" name="Group 957"/>
          <p:cNvGrpSpPr>
            <a:grpSpLocks/>
          </p:cNvGrpSpPr>
          <p:nvPr/>
        </p:nvGrpSpPr>
        <p:grpSpPr bwMode="auto">
          <a:xfrm>
            <a:off x="2555875" y="3068638"/>
            <a:ext cx="3816350" cy="2160587"/>
            <a:chOff x="1610" y="1933"/>
            <a:chExt cx="2404" cy="1361"/>
          </a:xfrm>
        </p:grpSpPr>
        <p:sp>
          <p:nvSpPr>
            <p:cNvPr id="44163" name="Oval 937"/>
            <p:cNvSpPr>
              <a:spLocks noChangeArrowheads="1"/>
            </p:cNvSpPr>
            <p:nvPr/>
          </p:nvSpPr>
          <p:spPr bwMode="auto">
            <a:xfrm>
              <a:off x="1610" y="1933"/>
              <a:ext cx="363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/>
                <a:t>15</a:t>
              </a:r>
            </a:p>
          </p:txBody>
        </p:sp>
        <p:sp>
          <p:nvSpPr>
            <p:cNvPr id="44164" name="Oval 938"/>
            <p:cNvSpPr>
              <a:spLocks noChangeArrowheads="1"/>
            </p:cNvSpPr>
            <p:nvPr/>
          </p:nvSpPr>
          <p:spPr bwMode="auto">
            <a:xfrm>
              <a:off x="2290" y="1933"/>
              <a:ext cx="363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/>
                <a:t>10</a:t>
              </a:r>
            </a:p>
          </p:txBody>
        </p:sp>
        <p:sp>
          <p:nvSpPr>
            <p:cNvPr id="44165" name="Oval 939"/>
            <p:cNvSpPr>
              <a:spLocks noChangeArrowheads="1"/>
            </p:cNvSpPr>
            <p:nvPr/>
          </p:nvSpPr>
          <p:spPr bwMode="auto">
            <a:xfrm>
              <a:off x="2290" y="2523"/>
              <a:ext cx="363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/>
                <a:t>10</a:t>
              </a:r>
            </a:p>
          </p:txBody>
        </p:sp>
        <p:sp>
          <p:nvSpPr>
            <p:cNvPr id="44166" name="Oval 940"/>
            <p:cNvSpPr>
              <a:spLocks noChangeArrowheads="1"/>
            </p:cNvSpPr>
            <p:nvPr/>
          </p:nvSpPr>
          <p:spPr bwMode="auto">
            <a:xfrm>
              <a:off x="2971" y="2523"/>
              <a:ext cx="363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/>
                <a:t>15</a:t>
              </a:r>
            </a:p>
          </p:txBody>
        </p:sp>
        <p:sp>
          <p:nvSpPr>
            <p:cNvPr id="44167" name="Oval 941"/>
            <p:cNvSpPr>
              <a:spLocks noChangeArrowheads="1"/>
            </p:cNvSpPr>
            <p:nvPr/>
          </p:nvSpPr>
          <p:spPr bwMode="auto">
            <a:xfrm>
              <a:off x="2971" y="3067"/>
              <a:ext cx="363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/>
                <a:t>15</a:t>
              </a:r>
            </a:p>
          </p:txBody>
        </p:sp>
        <p:sp>
          <p:nvSpPr>
            <p:cNvPr id="44168" name="Oval 942"/>
            <p:cNvSpPr>
              <a:spLocks noChangeArrowheads="1"/>
            </p:cNvSpPr>
            <p:nvPr/>
          </p:nvSpPr>
          <p:spPr bwMode="auto">
            <a:xfrm>
              <a:off x="3651" y="3067"/>
              <a:ext cx="363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/>
                <a:t>35</a:t>
              </a:r>
            </a:p>
          </p:txBody>
        </p:sp>
      </p:grpSp>
      <p:grpSp>
        <p:nvGrpSpPr>
          <p:cNvPr id="189375" name="Group 959"/>
          <p:cNvGrpSpPr>
            <a:grpSpLocks/>
          </p:cNvGrpSpPr>
          <p:nvPr/>
        </p:nvGrpSpPr>
        <p:grpSpPr bwMode="auto">
          <a:xfrm>
            <a:off x="4859338" y="2636838"/>
            <a:ext cx="1584325" cy="336550"/>
            <a:chOff x="3061" y="1661"/>
            <a:chExt cx="998" cy="212"/>
          </a:xfrm>
        </p:grpSpPr>
        <p:sp>
          <p:nvSpPr>
            <p:cNvPr id="44161" name="Text Box 943"/>
            <p:cNvSpPr txBox="1">
              <a:spLocks noChangeArrowheads="1"/>
            </p:cNvSpPr>
            <p:nvPr/>
          </p:nvSpPr>
          <p:spPr bwMode="auto">
            <a:xfrm>
              <a:off x="3742" y="1661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-3</a:t>
              </a:r>
            </a:p>
          </p:txBody>
        </p:sp>
        <p:sp>
          <p:nvSpPr>
            <p:cNvPr id="44162" name="Text Box 944"/>
            <p:cNvSpPr txBox="1">
              <a:spLocks noChangeArrowheads="1"/>
            </p:cNvSpPr>
            <p:nvPr/>
          </p:nvSpPr>
          <p:spPr bwMode="auto">
            <a:xfrm>
              <a:off x="3061" y="1661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-4</a:t>
              </a:r>
            </a:p>
          </p:txBody>
        </p:sp>
      </p:grpSp>
      <p:grpSp>
        <p:nvGrpSpPr>
          <p:cNvPr id="189376" name="Group 960"/>
          <p:cNvGrpSpPr>
            <a:grpSpLocks/>
          </p:cNvGrpSpPr>
          <p:nvPr/>
        </p:nvGrpSpPr>
        <p:grpSpPr bwMode="auto">
          <a:xfrm>
            <a:off x="2627313" y="3573463"/>
            <a:ext cx="3816350" cy="336550"/>
            <a:chOff x="1655" y="2251"/>
            <a:chExt cx="2404" cy="212"/>
          </a:xfrm>
        </p:grpSpPr>
        <p:sp>
          <p:nvSpPr>
            <p:cNvPr id="44159" name="Text Box 945"/>
            <p:cNvSpPr txBox="1">
              <a:spLocks noChangeArrowheads="1"/>
            </p:cNvSpPr>
            <p:nvPr/>
          </p:nvSpPr>
          <p:spPr bwMode="auto">
            <a:xfrm>
              <a:off x="3742" y="2251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-7</a:t>
              </a:r>
            </a:p>
          </p:txBody>
        </p:sp>
        <p:sp>
          <p:nvSpPr>
            <p:cNvPr id="44160" name="Text Box 946"/>
            <p:cNvSpPr txBox="1">
              <a:spLocks noChangeArrowheads="1"/>
            </p:cNvSpPr>
            <p:nvPr/>
          </p:nvSpPr>
          <p:spPr bwMode="auto">
            <a:xfrm>
              <a:off x="1655" y="2251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-6</a:t>
              </a:r>
            </a:p>
          </p:txBody>
        </p:sp>
      </p:grpSp>
      <p:grpSp>
        <p:nvGrpSpPr>
          <p:cNvPr id="189377" name="Group 961"/>
          <p:cNvGrpSpPr>
            <a:grpSpLocks/>
          </p:cNvGrpSpPr>
          <p:nvPr/>
        </p:nvGrpSpPr>
        <p:grpSpPr bwMode="auto">
          <a:xfrm>
            <a:off x="2627313" y="4508500"/>
            <a:ext cx="1584325" cy="336550"/>
            <a:chOff x="1655" y="2840"/>
            <a:chExt cx="998" cy="212"/>
          </a:xfrm>
        </p:grpSpPr>
        <p:sp>
          <p:nvSpPr>
            <p:cNvPr id="44157" name="Text Box 947"/>
            <p:cNvSpPr txBox="1">
              <a:spLocks noChangeArrowheads="1"/>
            </p:cNvSpPr>
            <p:nvPr/>
          </p:nvSpPr>
          <p:spPr bwMode="auto">
            <a:xfrm>
              <a:off x="2336" y="2840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  <p:sp>
          <p:nvSpPr>
            <p:cNvPr id="44158" name="Text Box 948"/>
            <p:cNvSpPr txBox="1">
              <a:spLocks noChangeArrowheads="1"/>
            </p:cNvSpPr>
            <p:nvPr/>
          </p:nvSpPr>
          <p:spPr bwMode="auto">
            <a:xfrm>
              <a:off x="1655" y="2840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</p:grpSp>
      <p:sp>
        <p:nvSpPr>
          <p:cNvPr id="189365" name="Text Box 949"/>
          <p:cNvSpPr txBox="1">
            <a:spLocks noChangeArrowheads="1"/>
          </p:cNvSpPr>
          <p:nvPr/>
        </p:nvSpPr>
        <p:spPr bwMode="auto">
          <a:xfrm>
            <a:off x="2051050" y="5805488"/>
            <a:ext cx="1081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189366" name="Text Box 950"/>
          <p:cNvSpPr txBox="1">
            <a:spLocks noChangeArrowheads="1"/>
          </p:cNvSpPr>
          <p:nvPr/>
        </p:nvSpPr>
        <p:spPr bwMode="auto">
          <a:xfrm>
            <a:off x="3132138" y="5805488"/>
            <a:ext cx="1081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5</a:t>
            </a:r>
          </a:p>
        </p:txBody>
      </p:sp>
      <p:sp>
        <p:nvSpPr>
          <p:cNvPr id="189367" name="Text Box 951"/>
          <p:cNvSpPr txBox="1">
            <a:spLocks noChangeArrowheads="1"/>
          </p:cNvSpPr>
          <p:nvPr/>
        </p:nvSpPr>
        <p:spPr bwMode="auto">
          <a:xfrm>
            <a:off x="4284663" y="5805488"/>
            <a:ext cx="1081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189368" name="Text Box 952"/>
          <p:cNvSpPr txBox="1">
            <a:spLocks noChangeArrowheads="1"/>
          </p:cNvSpPr>
          <p:nvPr/>
        </p:nvSpPr>
        <p:spPr bwMode="auto">
          <a:xfrm>
            <a:off x="5364163" y="5805488"/>
            <a:ext cx="1081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14</a:t>
            </a:r>
          </a:p>
        </p:txBody>
      </p:sp>
      <p:sp>
        <p:nvSpPr>
          <p:cNvPr id="189369" name="Text Box 953"/>
          <p:cNvSpPr txBox="1">
            <a:spLocks noChangeArrowheads="1"/>
          </p:cNvSpPr>
          <p:nvPr/>
        </p:nvSpPr>
        <p:spPr bwMode="auto">
          <a:xfrm>
            <a:off x="7019925" y="378936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dirty="0"/>
              <a:t>-3</a:t>
            </a:r>
          </a:p>
        </p:txBody>
      </p:sp>
      <p:sp>
        <p:nvSpPr>
          <p:cNvPr id="189370" name="Text Box 954"/>
          <p:cNvSpPr txBox="1">
            <a:spLocks noChangeArrowheads="1"/>
          </p:cNvSpPr>
          <p:nvPr/>
        </p:nvSpPr>
        <p:spPr bwMode="auto">
          <a:xfrm>
            <a:off x="7019925" y="465296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dirty="0"/>
              <a:t>-6</a:t>
            </a:r>
          </a:p>
        </p:txBody>
      </p:sp>
      <p:sp>
        <p:nvSpPr>
          <p:cNvPr id="189371" name="Text Box 955"/>
          <p:cNvSpPr txBox="1">
            <a:spLocks noChangeArrowheads="1"/>
          </p:cNvSpPr>
          <p:nvPr/>
        </p:nvSpPr>
        <p:spPr bwMode="auto">
          <a:xfrm>
            <a:off x="7019925" y="28527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dirty="0"/>
              <a:t>0</a:t>
            </a:r>
          </a:p>
        </p:txBody>
      </p:sp>
      <p:sp>
        <p:nvSpPr>
          <p:cNvPr id="189372" name="Rectangle 956"/>
          <p:cNvSpPr>
            <a:spLocks noChangeArrowheads="1"/>
          </p:cNvSpPr>
          <p:nvPr/>
        </p:nvSpPr>
        <p:spPr bwMode="auto">
          <a:xfrm>
            <a:off x="468313" y="908050"/>
            <a:ext cx="822960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Zur Illustration wird die mittels NW-Ecken-Regel bestimmte Ausgangslösung verwendet, welche in das erweiterte Tableau eingetragen wird. Dann werden u</a:t>
            </a:r>
            <a:r>
              <a:rPr lang="de-AT" altLang="de-DE" sz="1600" baseline="-25000" dirty="0"/>
              <a:t>i</a:t>
            </a:r>
            <a:r>
              <a:rPr lang="de-AT" altLang="de-DE" sz="1600" dirty="0"/>
              <a:t> und v</a:t>
            </a:r>
            <a:r>
              <a:rPr lang="de-AT" altLang="de-DE" sz="1600" baseline="-25000" dirty="0"/>
              <a:t>j</a:t>
            </a:r>
            <a:r>
              <a:rPr lang="de-AT" altLang="de-DE" sz="1600" dirty="0"/>
              <a:t> gemäß Punkt 1 berechnet (wobei u</a:t>
            </a:r>
            <a:r>
              <a:rPr lang="de-AT" altLang="de-DE" sz="1600" baseline="-25000" dirty="0"/>
              <a:t>1</a:t>
            </a:r>
            <a:r>
              <a:rPr lang="de-AT" altLang="de-DE" sz="1600" dirty="0"/>
              <a:t>=0). Danach werden Koeffizienten der NBV gemäß Punkt 2 berechnet.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9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9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365" grpId="0"/>
      <p:bldP spid="189366" grpId="0"/>
      <p:bldP spid="189367" grpId="0"/>
      <p:bldP spid="189368" grpId="0"/>
      <p:bldP spid="189369" grpId="0"/>
      <p:bldP spid="189370" grpId="0"/>
      <p:bldP spid="189371" grpId="0"/>
      <p:bldP spid="18937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4505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C842D901-0FE4-4F21-913E-3F21E54789E8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45060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76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AT" altLang="de-DE" sz="1600" dirty="0" smtClean="0"/>
              <a:t>Die Gesamtkosten dieser Lösung sind 10*15 + 5*10 + 2*10 + 7*15 + 4*15 + 8*35 = 665.</a:t>
            </a: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468313" y="1557338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i="1" dirty="0"/>
              <a:t>Als Probe kann bei jedem Iterationsschritt überprüft werden, ob primale und duale Zielfunktion den gleichen Wert haben:</a:t>
            </a:r>
            <a:r>
              <a:rPr lang="de-AT" altLang="de-DE" sz="1600" dirty="0"/>
              <a:t> </a:t>
            </a: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468313" y="3716338"/>
            <a:ext cx="82296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Das am stärksten negative Element </a:t>
            </a:r>
            <a:r>
              <a:rPr lang="de-AT" altLang="de-DE" sz="1600" i="1" dirty="0"/>
              <a:t>c</a:t>
            </a:r>
            <a:r>
              <a:rPr lang="de-AT" altLang="de-DE" sz="1600" i="1" baseline="-25000" dirty="0"/>
              <a:t>ij</a:t>
            </a:r>
            <a:r>
              <a:rPr lang="de-AT" altLang="de-DE" sz="1600" dirty="0"/>
              <a:t> – </a:t>
            </a:r>
            <a:r>
              <a:rPr lang="de-AT" altLang="de-DE" sz="1600" i="1" dirty="0"/>
              <a:t>u</a:t>
            </a:r>
            <a:r>
              <a:rPr lang="de-AT" altLang="de-DE" sz="1600" i="1" baseline="-25000" dirty="0"/>
              <a:t>i</a:t>
            </a:r>
            <a:r>
              <a:rPr lang="de-AT" altLang="de-DE" sz="1600" dirty="0"/>
              <a:t> – </a:t>
            </a:r>
            <a:r>
              <a:rPr lang="de-AT" altLang="de-DE" sz="1600" i="1" dirty="0"/>
              <a:t>v</a:t>
            </a:r>
            <a:r>
              <a:rPr lang="de-AT" altLang="de-DE" sz="1600" i="1" baseline="-25000" dirty="0"/>
              <a:t>j</a:t>
            </a:r>
            <a:r>
              <a:rPr lang="de-AT" altLang="de-DE" sz="1600" dirty="0"/>
              <a:t> bei den NBV ist der Koeffizient</a:t>
            </a:r>
            <a:r>
              <a:rPr lang="de-AT" altLang="de-DE" sz="1600" i="1" dirty="0"/>
              <a:t> -</a:t>
            </a:r>
            <a:r>
              <a:rPr lang="de-AT" altLang="de-DE" sz="1600" dirty="0"/>
              <a:t>7 bei </a:t>
            </a:r>
            <a:r>
              <a:rPr lang="de-AT" altLang="de-DE" sz="1600" i="1" dirty="0"/>
              <a:t>x</a:t>
            </a:r>
            <a:r>
              <a:rPr lang="de-AT" altLang="de-DE" sz="1600" i="1" baseline="-25000" dirty="0"/>
              <a:t>24</a:t>
            </a:r>
            <a:r>
              <a:rPr lang="de-AT" altLang="de-DE" sz="1600" dirty="0"/>
              <a:t> </a:t>
            </a:r>
            <a:br>
              <a:rPr lang="de-AT" altLang="de-DE" sz="1600" dirty="0"/>
            </a:br>
            <a:r>
              <a:rPr lang="de-AT" altLang="de-DE" sz="1600" dirty="0">
                <a:sym typeface="Symbol" pitchFamily="18" charset="2"/>
              </a:rPr>
              <a:t></a:t>
            </a:r>
            <a:r>
              <a:rPr lang="de-AT" altLang="de-DE" sz="1600" dirty="0"/>
              <a:t> </a:t>
            </a:r>
            <a:r>
              <a:rPr lang="de-AT" altLang="de-DE" sz="1600" b="1" dirty="0"/>
              <a:t>neue Basisvariable</a:t>
            </a:r>
            <a:r>
              <a:rPr lang="de-AT" altLang="de-DE" sz="1600" i="1" dirty="0"/>
              <a:t> x</a:t>
            </a:r>
            <a:r>
              <a:rPr lang="de-AT" altLang="de-DE" sz="1600" i="1" baseline="-25000" dirty="0"/>
              <a:t>24</a:t>
            </a:r>
            <a:r>
              <a:rPr lang="de-AT" altLang="de-DE" sz="1600" dirty="0"/>
              <a:t>. </a:t>
            </a:r>
          </a:p>
        </p:txBody>
      </p:sp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468313" y="4581525"/>
            <a:ext cx="8207375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Kettenreaktion: erhöhe den Wert der neuen BV um </a:t>
            </a:r>
            <a:r>
              <a:rPr lang="de-AT" altLang="de-DE" sz="1600" i="1" dirty="0">
                <a:sym typeface="Symbol" pitchFamily="18" charset="2"/>
              </a:rPr>
              <a:t></a:t>
            </a:r>
            <a:r>
              <a:rPr lang="de-AT" altLang="de-DE" sz="1600" dirty="0"/>
              <a:t> und betrachte die Auswirkungen auf die anderen BV (da die Summe aller BV einer Spalte bzw. einer Zeile nicht verändert werden darf, muss in einer Zeile, in der </a:t>
            </a:r>
            <a:r>
              <a:rPr lang="de-AT" altLang="de-DE" sz="1600" i="1" dirty="0">
                <a:sym typeface="Symbol" pitchFamily="18" charset="2"/>
              </a:rPr>
              <a:t></a:t>
            </a:r>
            <a:r>
              <a:rPr lang="de-AT" altLang="de-DE" sz="1600" dirty="0"/>
              <a:t> in einer Spalte addiert wird, auch wieder </a:t>
            </a:r>
            <a:r>
              <a:rPr lang="de-AT" altLang="de-DE" sz="1600" i="1" dirty="0">
                <a:sym typeface="Symbol" pitchFamily="18" charset="2"/>
              </a:rPr>
              <a:t></a:t>
            </a:r>
            <a:r>
              <a:rPr lang="de-AT" altLang="de-DE" sz="1600" dirty="0"/>
              <a:t> in einer anderen Spalte subtrahiert werden. Analog für die Spalten. Die BV, die </a:t>
            </a:r>
            <a:r>
              <a:rPr lang="de-AT" altLang="de-DE" sz="1600" i="1" dirty="0">
                <a:sym typeface="Symbol" pitchFamily="18" charset="2"/>
              </a:rPr>
              <a:t></a:t>
            </a:r>
            <a:r>
              <a:rPr lang="de-AT" altLang="de-DE" sz="1600" dirty="0"/>
              <a:t> am stärksten beschränkt, scheidet aus. </a:t>
            </a:r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 dirty="0"/>
          </a:p>
        </p:txBody>
      </p:sp>
      <p:graphicFrame>
        <p:nvGraphicFramePr>
          <p:cNvPr id="194567" name="Object 7"/>
          <p:cNvGraphicFramePr>
            <a:graphicFrameLocks noChangeAspect="1"/>
          </p:cNvGraphicFramePr>
          <p:nvPr/>
        </p:nvGraphicFramePr>
        <p:xfrm>
          <a:off x="2771775" y="2133600"/>
          <a:ext cx="367188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8" name="Formel" r:id="rId4" imgW="2146300" imgH="508000" progId="Equation.3">
                  <p:embed/>
                </p:oleObj>
              </mc:Choice>
              <mc:Fallback>
                <p:oleObj name="Formel" r:id="rId4" imgW="2146300" imgH="508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133600"/>
                        <a:ext cx="367188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69" name="Rectangle 9"/>
          <p:cNvSpPr>
            <a:spLocks noChangeArrowheads="1"/>
          </p:cNvSpPr>
          <p:nvPr/>
        </p:nvSpPr>
        <p:spPr bwMode="auto">
          <a:xfrm>
            <a:off x="468313" y="3141663"/>
            <a:ext cx="8229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AT" altLang="de-DE" sz="1600" i="1" dirty="0"/>
              <a:t>K </a:t>
            </a:r>
            <a:r>
              <a:rPr lang="de-AT" altLang="de-DE" sz="1600" dirty="0"/>
              <a:t>= 25*0 + 25*(-3) + 50*(-6) + 15*10 + 20*5 + 30*10 + 35*14 = 665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/>
      <p:bldP spid="194565" grpId="0"/>
      <p:bldP spid="194566" grpId="0"/>
      <p:bldP spid="19456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 bwMode="auto">
          <a:xfrm>
            <a:off x="5219700" y="3717032"/>
            <a:ext cx="503238" cy="471587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8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4608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4C3AA54F-1B1D-4D59-BB0E-3AA63F4E9373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46084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360363"/>
          </a:xfrm>
        </p:spPr>
        <p:txBody>
          <a:bodyPr/>
          <a:lstStyle/>
          <a:p>
            <a:pPr eaLnBrk="1" hangingPunct="1"/>
            <a:r>
              <a:rPr lang="de-AT" altLang="de-DE" sz="1600" dirty="0" smtClean="0"/>
              <a:t>Kettenreaktion:</a:t>
            </a:r>
          </a:p>
        </p:txBody>
      </p:sp>
      <p:graphicFrame>
        <p:nvGraphicFramePr>
          <p:cNvPr id="195743" name="Group 159"/>
          <p:cNvGraphicFramePr>
            <a:graphicFrameLocks noGrp="1"/>
          </p:cNvGraphicFramePr>
          <p:nvPr/>
        </p:nvGraphicFramePr>
        <p:xfrm>
          <a:off x="755650" y="2349500"/>
          <a:ext cx="6096000" cy="4064002"/>
        </p:xfrm>
        <a:graphic>
          <a:graphicData uri="http://schemas.openxmlformats.org/drawingml/2006/table">
            <a:tbl>
              <a:tblPr/>
              <a:tblGrid>
                <a:gridCol w="554038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710" name="Oval 126"/>
          <p:cNvSpPr>
            <a:spLocks noChangeArrowheads="1"/>
          </p:cNvSpPr>
          <p:nvPr/>
        </p:nvSpPr>
        <p:spPr bwMode="auto">
          <a:xfrm>
            <a:off x="3995738" y="5084763"/>
            <a:ext cx="5762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/>
              <a:t>15    </a:t>
            </a:r>
            <a:endParaRPr lang="de-AT" altLang="de-DE" sz="1800" b="1" dirty="0">
              <a:sym typeface="Symbol" pitchFamily="18" charset="2"/>
            </a:endParaRPr>
          </a:p>
        </p:txBody>
      </p:sp>
      <p:sp>
        <p:nvSpPr>
          <p:cNvPr id="195709" name="Oval 125"/>
          <p:cNvSpPr>
            <a:spLocks noChangeArrowheads="1"/>
          </p:cNvSpPr>
          <p:nvPr/>
        </p:nvSpPr>
        <p:spPr bwMode="auto">
          <a:xfrm>
            <a:off x="3995738" y="4221163"/>
            <a:ext cx="5762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/>
              <a:t>15    </a:t>
            </a:r>
            <a:endParaRPr lang="de-AT" altLang="de-DE" sz="1600" b="1" dirty="0">
              <a:sym typeface="Symbol" pitchFamily="18" charset="2"/>
            </a:endParaRPr>
          </a:p>
        </p:txBody>
      </p:sp>
      <p:sp>
        <p:nvSpPr>
          <p:cNvPr id="195711" name="Oval 127"/>
          <p:cNvSpPr>
            <a:spLocks noChangeArrowheads="1"/>
          </p:cNvSpPr>
          <p:nvPr/>
        </p:nvSpPr>
        <p:spPr bwMode="auto">
          <a:xfrm>
            <a:off x="5075238" y="5084763"/>
            <a:ext cx="5762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/>
              <a:t>35   </a:t>
            </a:r>
            <a:endParaRPr lang="de-AT" altLang="de-DE" sz="1800" b="1" dirty="0">
              <a:sym typeface="Symbol" pitchFamily="18" charset="2"/>
            </a:endParaRPr>
          </a:p>
        </p:txBody>
      </p:sp>
      <p:grpSp>
        <p:nvGrpSpPr>
          <p:cNvPr id="195746" name="Group 162"/>
          <p:cNvGrpSpPr>
            <a:grpSpLocks/>
          </p:cNvGrpSpPr>
          <p:nvPr/>
        </p:nvGrpSpPr>
        <p:grpSpPr bwMode="auto">
          <a:xfrm>
            <a:off x="1835150" y="3284538"/>
            <a:ext cx="1655763" cy="1296987"/>
            <a:chOff x="1156" y="2069"/>
            <a:chExt cx="1043" cy="817"/>
          </a:xfrm>
        </p:grpSpPr>
        <p:sp>
          <p:nvSpPr>
            <p:cNvPr id="46217" name="Oval 122"/>
            <p:cNvSpPr>
              <a:spLocks noChangeArrowheads="1"/>
            </p:cNvSpPr>
            <p:nvPr/>
          </p:nvSpPr>
          <p:spPr bwMode="auto">
            <a:xfrm>
              <a:off x="1156" y="2069"/>
              <a:ext cx="363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/>
                <a:t>15</a:t>
              </a:r>
            </a:p>
          </p:txBody>
        </p:sp>
        <p:sp>
          <p:nvSpPr>
            <p:cNvPr id="46218" name="Oval 123"/>
            <p:cNvSpPr>
              <a:spLocks noChangeArrowheads="1"/>
            </p:cNvSpPr>
            <p:nvPr/>
          </p:nvSpPr>
          <p:spPr bwMode="auto">
            <a:xfrm>
              <a:off x="1836" y="2069"/>
              <a:ext cx="363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/>
                <a:t>10</a:t>
              </a:r>
            </a:p>
          </p:txBody>
        </p:sp>
        <p:sp>
          <p:nvSpPr>
            <p:cNvPr id="46219" name="Oval 124"/>
            <p:cNvSpPr>
              <a:spLocks noChangeArrowheads="1"/>
            </p:cNvSpPr>
            <p:nvPr/>
          </p:nvSpPr>
          <p:spPr bwMode="auto">
            <a:xfrm>
              <a:off x="1836" y="2659"/>
              <a:ext cx="363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/>
                <a:t>10</a:t>
              </a:r>
            </a:p>
          </p:txBody>
        </p:sp>
      </p:grpSp>
      <p:grpSp>
        <p:nvGrpSpPr>
          <p:cNvPr id="195745" name="Group 161"/>
          <p:cNvGrpSpPr>
            <a:grpSpLocks/>
          </p:cNvGrpSpPr>
          <p:nvPr/>
        </p:nvGrpSpPr>
        <p:grpSpPr bwMode="auto">
          <a:xfrm>
            <a:off x="1330325" y="2852738"/>
            <a:ext cx="5473700" cy="3505200"/>
            <a:chOff x="838" y="1797"/>
            <a:chExt cx="3448" cy="2208"/>
          </a:xfrm>
        </p:grpSpPr>
        <p:sp>
          <p:nvSpPr>
            <p:cNvPr id="46204" name="Text Box 129"/>
            <p:cNvSpPr txBox="1">
              <a:spLocks noChangeArrowheads="1"/>
            </p:cNvSpPr>
            <p:nvPr/>
          </p:nvSpPr>
          <p:spPr bwMode="auto">
            <a:xfrm>
              <a:off x="3288" y="179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-3</a:t>
              </a:r>
            </a:p>
          </p:txBody>
        </p:sp>
        <p:sp>
          <p:nvSpPr>
            <p:cNvPr id="46205" name="Text Box 130"/>
            <p:cNvSpPr txBox="1">
              <a:spLocks noChangeArrowheads="1"/>
            </p:cNvSpPr>
            <p:nvPr/>
          </p:nvSpPr>
          <p:spPr bwMode="auto">
            <a:xfrm>
              <a:off x="2607" y="179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-4</a:t>
              </a:r>
            </a:p>
          </p:txBody>
        </p:sp>
        <p:sp>
          <p:nvSpPr>
            <p:cNvPr id="46206" name="Text Box 132"/>
            <p:cNvSpPr txBox="1">
              <a:spLocks noChangeArrowheads="1"/>
            </p:cNvSpPr>
            <p:nvPr/>
          </p:nvSpPr>
          <p:spPr bwMode="auto">
            <a:xfrm>
              <a:off x="3288" y="238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-7</a:t>
              </a:r>
            </a:p>
          </p:txBody>
        </p:sp>
        <p:sp>
          <p:nvSpPr>
            <p:cNvPr id="46207" name="Text Box 133"/>
            <p:cNvSpPr txBox="1">
              <a:spLocks noChangeArrowheads="1"/>
            </p:cNvSpPr>
            <p:nvPr/>
          </p:nvSpPr>
          <p:spPr bwMode="auto">
            <a:xfrm>
              <a:off x="1201" y="238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-6</a:t>
              </a:r>
            </a:p>
          </p:txBody>
        </p:sp>
        <p:sp>
          <p:nvSpPr>
            <p:cNvPr id="46208" name="Text Box 135"/>
            <p:cNvSpPr txBox="1">
              <a:spLocks noChangeArrowheads="1"/>
            </p:cNvSpPr>
            <p:nvPr/>
          </p:nvSpPr>
          <p:spPr bwMode="auto">
            <a:xfrm>
              <a:off x="1882" y="2976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  <p:sp>
          <p:nvSpPr>
            <p:cNvPr id="46209" name="Text Box 136"/>
            <p:cNvSpPr txBox="1">
              <a:spLocks noChangeArrowheads="1"/>
            </p:cNvSpPr>
            <p:nvPr/>
          </p:nvSpPr>
          <p:spPr bwMode="auto">
            <a:xfrm>
              <a:off x="1201" y="2976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46210" name="Text Box 137"/>
            <p:cNvSpPr txBox="1">
              <a:spLocks noChangeArrowheads="1"/>
            </p:cNvSpPr>
            <p:nvPr/>
          </p:nvSpPr>
          <p:spPr bwMode="auto">
            <a:xfrm>
              <a:off x="838" y="3793"/>
              <a:ext cx="68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10</a:t>
              </a:r>
            </a:p>
          </p:txBody>
        </p:sp>
        <p:sp>
          <p:nvSpPr>
            <p:cNvPr id="46211" name="Text Box 138"/>
            <p:cNvSpPr txBox="1">
              <a:spLocks noChangeArrowheads="1"/>
            </p:cNvSpPr>
            <p:nvPr/>
          </p:nvSpPr>
          <p:spPr bwMode="auto">
            <a:xfrm>
              <a:off x="1519" y="3793"/>
              <a:ext cx="68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46212" name="Text Box 139"/>
            <p:cNvSpPr txBox="1">
              <a:spLocks noChangeArrowheads="1"/>
            </p:cNvSpPr>
            <p:nvPr/>
          </p:nvSpPr>
          <p:spPr bwMode="auto">
            <a:xfrm>
              <a:off x="2245" y="3793"/>
              <a:ext cx="68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10</a:t>
              </a:r>
            </a:p>
          </p:txBody>
        </p:sp>
        <p:sp>
          <p:nvSpPr>
            <p:cNvPr id="46213" name="Text Box 140"/>
            <p:cNvSpPr txBox="1">
              <a:spLocks noChangeArrowheads="1"/>
            </p:cNvSpPr>
            <p:nvPr/>
          </p:nvSpPr>
          <p:spPr bwMode="auto">
            <a:xfrm>
              <a:off x="2925" y="3793"/>
              <a:ext cx="68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14</a:t>
              </a:r>
            </a:p>
          </p:txBody>
        </p:sp>
        <p:sp>
          <p:nvSpPr>
            <p:cNvPr id="46214" name="Text Box 141"/>
            <p:cNvSpPr txBox="1">
              <a:spLocks noChangeArrowheads="1"/>
            </p:cNvSpPr>
            <p:nvPr/>
          </p:nvSpPr>
          <p:spPr bwMode="auto">
            <a:xfrm>
              <a:off x="3968" y="2523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-3</a:t>
              </a:r>
            </a:p>
          </p:txBody>
        </p:sp>
        <p:sp>
          <p:nvSpPr>
            <p:cNvPr id="46215" name="Text Box 142"/>
            <p:cNvSpPr txBox="1">
              <a:spLocks noChangeArrowheads="1"/>
            </p:cNvSpPr>
            <p:nvPr/>
          </p:nvSpPr>
          <p:spPr bwMode="auto">
            <a:xfrm>
              <a:off x="3968" y="3067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-6</a:t>
              </a:r>
            </a:p>
          </p:txBody>
        </p:sp>
        <p:sp>
          <p:nvSpPr>
            <p:cNvPr id="46216" name="Text Box 143"/>
            <p:cNvSpPr txBox="1">
              <a:spLocks noChangeArrowheads="1"/>
            </p:cNvSpPr>
            <p:nvPr/>
          </p:nvSpPr>
          <p:spPr bwMode="auto">
            <a:xfrm>
              <a:off x="3968" y="1933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0</a:t>
              </a:r>
            </a:p>
          </p:txBody>
        </p:sp>
      </p:grpSp>
      <p:sp>
        <p:nvSpPr>
          <p:cNvPr id="195728" name="Rectangle 144"/>
          <p:cNvSpPr>
            <a:spLocks noChangeArrowheads="1"/>
          </p:cNvSpPr>
          <p:nvPr/>
        </p:nvSpPr>
        <p:spPr bwMode="auto">
          <a:xfrm>
            <a:off x="468313" y="981075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/>
              <a:t>Neue BV x</a:t>
            </a:r>
            <a:r>
              <a:rPr lang="de-AT" altLang="de-DE" sz="1600" baseline="-25000" dirty="0"/>
              <a:t>24</a:t>
            </a:r>
            <a:r>
              <a:rPr lang="de-AT" altLang="de-DE" sz="1600" dirty="0"/>
              <a:t> hat den Wert 0 </a:t>
            </a:r>
            <a:r>
              <a:rPr lang="de-AT" altLang="de-DE" sz="1600" dirty="0">
                <a:cs typeface="Arial" charset="0"/>
              </a:rPr>
              <a:t>→ wird um den Wert </a:t>
            </a:r>
            <a:r>
              <a:rPr lang="de-AT" altLang="de-DE" sz="1600" dirty="0">
                <a:cs typeface="Arial" charset="0"/>
                <a:sym typeface="Symbol" pitchFamily="18" charset="2"/>
              </a:rPr>
              <a:t> erhöht. Bei den anderen BVn wird +  oder -  addiert.</a:t>
            </a:r>
          </a:p>
        </p:txBody>
      </p:sp>
      <p:sp>
        <p:nvSpPr>
          <p:cNvPr id="195729" name="Rectangle 145"/>
          <p:cNvSpPr>
            <a:spLocks noChangeArrowheads="1"/>
          </p:cNvSpPr>
          <p:nvPr/>
        </p:nvSpPr>
        <p:spPr bwMode="auto">
          <a:xfrm>
            <a:off x="468313" y="155733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>
                <a:cs typeface="Arial" charset="0"/>
                <a:sym typeface="Symbol" pitchFamily="18" charset="2"/>
              </a:rPr>
              <a:t>Wenn x</a:t>
            </a:r>
            <a:r>
              <a:rPr lang="de-AT" altLang="de-DE" sz="1600" baseline="-25000" dirty="0">
                <a:cs typeface="Arial" charset="0"/>
                <a:sym typeface="Symbol" pitchFamily="18" charset="2"/>
              </a:rPr>
              <a:t>24</a:t>
            </a:r>
            <a:r>
              <a:rPr lang="de-AT" altLang="de-DE" sz="1600" dirty="0">
                <a:cs typeface="Arial" charset="0"/>
                <a:sym typeface="Symbol" pitchFamily="18" charset="2"/>
              </a:rPr>
              <a:t> um  steigt, müssen x</a:t>
            </a:r>
            <a:r>
              <a:rPr lang="de-AT" altLang="de-DE" sz="1600" baseline="-25000" dirty="0">
                <a:cs typeface="Arial" charset="0"/>
                <a:sym typeface="Symbol" pitchFamily="18" charset="2"/>
              </a:rPr>
              <a:t>23</a:t>
            </a:r>
            <a:r>
              <a:rPr lang="de-AT" altLang="de-DE" sz="1600" dirty="0">
                <a:cs typeface="Arial" charset="0"/>
                <a:sym typeface="Symbol" pitchFamily="18" charset="2"/>
              </a:rPr>
              <a:t> und x</a:t>
            </a:r>
            <a:r>
              <a:rPr lang="de-AT" altLang="de-DE" sz="1600" baseline="-25000" dirty="0">
                <a:cs typeface="Arial" charset="0"/>
                <a:sym typeface="Symbol" pitchFamily="18" charset="2"/>
              </a:rPr>
              <a:t>34</a:t>
            </a:r>
            <a:r>
              <a:rPr lang="de-AT" altLang="de-DE" sz="1600" dirty="0">
                <a:cs typeface="Arial" charset="0"/>
                <a:sym typeface="Symbol" pitchFamily="18" charset="2"/>
              </a:rPr>
              <a:t> und  sinken, wodurch x</a:t>
            </a:r>
            <a:r>
              <a:rPr lang="de-AT" altLang="de-DE" sz="1600" baseline="-25000" dirty="0">
                <a:cs typeface="Arial" charset="0"/>
                <a:sym typeface="Symbol" pitchFamily="18" charset="2"/>
              </a:rPr>
              <a:t>33</a:t>
            </a:r>
            <a:r>
              <a:rPr lang="de-AT" altLang="de-DE" sz="1600" dirty="0">
                <a:cs typeface="Arial" charset="0"/>
                <a:sym typeface="Symbol" pitchFamily="18" charset="2"/>
              </a:rPr>
              <a:t> um  erhöht werden muss. Für  = 15 wird x</a:t>
            </a:r>
            <a:r>
              <a:rPr lang="de-AT" altLang="de-DE" sz="1600" baseline="-25000" dirty="0">
                <a:cs typeface="Arial" charset="0"/>
                <a:sym typeface="Symbol" pitchFamily="18" charset="2"/>
              </a:rPr>
              <a:t>23</a:t>
            </a:r>
            <a:r>
              <a:rPr lang="de-AT" altLang="de-DE" sz="1600" dirty="0">
                <a:cs typeface="Arial" charset="0"/>
                <a:sym typeface="Symbol" pitchFamily="18" charset="2"/>
              </a:rPr>
              <a:t> gleich 0 → BV x</a:t>
            </a:r>
            <a:r>
              <a:rPr lang="de-AT" altLang="de-DE" sz="1600" baseline="-25000" dirty="0">
                <a:cs typeface="Arial" charset="0"/>
                <a:sym typeface="Symbol" pitchFamily="18" charset="2"/>
              </a:rPr>
              <a:t>23</a:t>
            </a:r>
            <a:r>
              <a:rPr lang="de-AT" altLang="de-DE" sz="1600" dirty="0">
                <a:cs typeface="Arial" charset="0"/>
                <a:sym typeface="Symbol" pitchFamily="18" charset="2"/>
              </a:rPr>
              <a:t> scheidet aus.</a:t>
            </a:r>
          </a:p>
        </p:txBody>
      </p:sp>
      <p:sp>
        <p:nvSpPr>
          <p:cNvPr id="195739" name="Text Box 155"/>
          <p:cNvSpPr txBox="1">
            <a:spLocks noChangeArrowheads="1"/>
          </p:cNvSpPr>
          <p:nvPr/>
        </p:nvSpPr>
        <p:spPr bwMode="auto">
          <a:xfrm>
            <a:off x="6948488" y="2349500"/>
            <a:ext cx="201612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K </a:t>
            </a:r>
            <a:r>
              <a:rPr lang="de-AT" altLang="de-DE" sz="1600" dirty="0">
                <a:solidFill>
                  <a:srgbClr val="FF0000"/>
                </a:solidFill>
              </a:rPr>
              <a:t>= 665 – 7 * </a:t>
            </a:r>
            <a:r>
              <a:rPr lang="de-AT" altLang="de-DE" sz="1600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>
                <a:sym typeface="Symbol" pitchFamily="18" charset="2"/>
              </a:rPr>
              <a:t>= 665 – 7*15 = 560</a:t>
            </a:r>
          </a:p>
        </p:txBody>
      </p:sp>
      <p:sp>
        <p:nvSpPr>
          <p:cNvPr id="33" name="Oval 126"/>
          <p:cNvSpPr>
            <a:spLocks noChangeArrowheads="1"/>
          </p:cNvSpPr>
          <p:nvPr/>
        </p:nvSpPr>
        <p:spPr bwMode="auto">
          <a:xfrm>
            <a:off x="3995738" y="5099050"/>
            <a:ext cx="5762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olidFill>
                  <a:srgbClr val="FF0000"/>
                </a:solidFill>
              </a:rPr>
              <a:t>    +</a:t>
            </a:r>
            <a:r>
              <a:rPr lang="de-AT" altLang="de-DE" sz="1800" b="1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34" name="Oval 125"/>
          <p:cNvSpPr>
            <a:spLocks noChangeArrowheads="1"/>
          </p:cNvSpPr>
          <p:nvPr/>
        </p:nvSpPr>
        <p:spPr bwMode="auto">
          <a:xfrm>
            <a:off x="3995738" y="4235450"/>
            <a:ext cx="5762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olidFill>
                  <a:srgbClr val="FF0000"/>
                </a:solidFill>
              </a:rPr>
              <a:t>     -</a:t>
            </a:r>
            <a:r>
              <a:rPr lang="de-AT" altLang="de-DE" sz="1600" b="1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35" name="Oval 127"/>
          <p:cNvSpPr>
            <a:spLocks noChangeArrowheads="1"/>
          </p:cNvSpPr>
          <p:nvPr/>
        </p:nvSpPr>
        <p:spPr bwMode="auto">
          <a:xfrm>
            <a:off x="5075238" y="5099050"/>
            <a:ext cx="5762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olidFill>
                  <a:srgbClr val="FF0000"/>
                </a:solidFill>
              </a:rPr>
              <a:t>     -</a:t>
            </a:r>
            <a:r>
              <a:rPr lang="de-AT" altLang="de-DE" sz="1800" b="1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36" name="Oval 152"/>
          <p:cNvSpPr>
            <a:spLocks noChangeArrowheads="1"/>
          </p:cNvSpPr>
          <p:nvPr/>
        </p:nvSpPr>
        <p:spPr bwMode="auto">
          <a:xfrm>
            <a:off x="5146675" y="4237038"/>
            <a:ext cx="576263" cy="3603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800" b="1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9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9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5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5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5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5710" grpId="0" animBg="1" autoUpdateAnimBg="0"/>
      <p:bldP spid="195709" grpId="0" animBg="1"/>
      <p:bldP spid="195711" grpId="0" animBg="1"/>
      <p:bldP spid="195728" grpId="0" autoUpdateAnimBg="0"/>
      <p:bldP spid="195729" grpId="0" autoUpdateAnimBg="0"/>
      <p:bldP spid="195739" grpId="0" autoUpdateAnimBg="0"/>
      <p:bldP spid="33" grpId="0" animBg="1" autoUpdateAnimBg="0"/>
      <p:bldP spid="34" grpId="0" animBg="1"/>
      <p:bldP spid="35" grpId="0" animBg="1"/>
      <p:bldP spid="36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4710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F8875F1F-637E-44F5-B59E-87565A81CF97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47108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96770" name="Oval 162"/>
          <p:cNvSpPr>
            <a:spLocks noChangeArrowheads="1"/>
          </p:cNvSpPr>
          <p:nvPr/>
        </p:nvSpPr>
        <p:spPr bwMode="auto">
          <a:xfrm>
            <a:off x="1906588" y="3716338"/>
            <a:ext cx="504825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 b="1" dirty="0">
              <a:sym typeface="Symbol" pitchFamily="18" charset="2"/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358775"/>
          </a:xfrm>
        </p:spPr>
        <p:txBody>
          <a:bodyPr/>
          <a:lstStyle/>
          <a:p>
            <a:pPr eaLnBrk="1" hangingPunct="1"/>
            <a:r>
              <a:rPr lang="de-AT" altLang="de-DE" sz="1600" dirty="0" smtClean="0"/>
              <a:t>neue BV x</a:t>
            </a:r>
            <a:r>
              <a:rPr lang="de-AT" altLang="de-DE" sz="1600" baseline="-25000" dirty="0" smtClean="0">
                <a:cs typeface="Arial" charset="0"/>
              </a:rPr>
              <a:t>24</a:t>
            </a:r>
            <a:r>
              <a:rPr lang="de-AT" altLang="de-DE" sz="1600" dirty="0" smtClean="0"/>
              <a:t> bekommt den Wert </a:t>
            </a:r>
            <a:r>
              <a:rPr lang="de-AT" altLang="de-DE" sz="1600" dirty="0" smtClean="0">
                <a:sym typeface="Symbol" pitchFamily="18" charset="2"/>
              </a:rPr>
              <a:t>=15 </a:t>
            </a:r>
            <a:r>
              <a:rPr lang="de-AT" altLang="de-DE" sz="1600" dirty="0" smtClean="0">
                <a:cs typeface="Arial" charset="0"/>
                <a:sym typeface="Symbol" pitchFamily="18" charset="2"/>
              </a:rPr>
              <a:t>→ Kettenreaktion</a:t>
            </a:r>
          </a:p>
        </p:txBody>
      </p:sp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468313" y="765175"/>
            <a:ext cx="8229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>
                <a:cs typeface="Arial" charset="0"/>
                <a:sym typeface="Symbol" pitchFamily="18" charset="2"/>
              </a:rPr>
              <a:t>x</a:t>
            </a:r>
            <a:r>
              <a:rPr lang="de-AT" altLang="de-DE" sz="1600" baseline="-25000" dirty="0">
                <a:cs typeface="Arial" charset="0"/>
                <a:sym typeface="Symbol" pitchFamily="18" charset="2"/>
              </a:rPr>
              <a:t>34</a:t>
            </a:r>
            <a:r>
              <a:rPr lang="de-AT" altLang="de-DE" sz="1600" dirty="0">
                <a:cs typeface="Arial" charset="0"/>
                <a:sym typeface="Symbol" pitchFamily="18" charset="2"/>
              </a:rPr>
              <a:t> = 35-15 = 20</a:t>
            </a:r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468313" y="1125538"/>
            <a:ext cx="82296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>
                <a:cs typeface="Arial" charset="0"/>
                <a:sym typeface="Symbol" pitchFamily="18" charset="2"/>
              </a:rPr>
              <a:t>x</a:t>
            </a:r>
            <a:r>
              <a:rPr lang="de-AT" altLang="de-DE" sz="1600" baseline="-25000" dirty="0">
                <a:cs typeface="Arial" charset="0"/>
                <a:sym typeface="Symbol" pitchFamily="18" charset="2"/>
              </a:rPr>
              <a:t>33</a:t>
            </a:r>
            <a:r>
              <a:rPr lang="de-AT" altLang="de-DE" sz="1600" dirty="0">
                <a:cs typeface="Arial" charset="0"/>
                <a:sym typeface="Symbol" pitchFamily="18" charset="2"/>
              </a:rPr>
              <a:t> = 15+15 = 30</a:t>
            </a:r>
          </a:p>
        </p:txBody>
      </p:sp>
      <p:sp>
        <p:nvSpPr>
          <p:cNvPr id="196616" name="Rectangle 8"/>
          <p:cNvSpPr>
            <a:spLocks noChangeArrowheads="1"/>
          </p:cNvSpPr>
          <p:nvPr/>
        </p:nvSpPr>
        <p:spPr bwMode="auto">
          <a:xfrm>
            <a:off x="468313" y="1484313"/>
            <a:ext cx="82296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>
                <a:cs typeface="Arial" charset="0"/>
                <a:sym typeface="Symbol" pitchFamily="18" charset="2"/>
              </a:rPr>
              <a:t>x</a:t>
            </a:r>
            <a:r>
              <a:rPr lang="de-AT" altLang="de-DE" sz="1600" baseline="-25000" dirty="0">
                <a:cs typeface="Arial" charset="0"/>
                <a:sym typeface="Symbol" pitchFamily="18" charset="2"/>
              </a:rPr>
              <a:t>23</a:t>
            </a:r>
            <a:r>
              <a:rPr lang="de-AT" altLang="de-DE" sz="1600" dirty="0">
                <a:cs typeface="Arial" charset="0"/>
                <a:sym typeface="Symbol" pitchFamily="18" charset="2"/>
              </a:rPr>
              <a:t> ist keine BV mehr und alle anderen BV bleiben gleich.</a:t>
            </a:r>
          </a:p>
        </p:txBody>
      </p:sp>
      <p:graphicFrame>
        <p:nvGraphicFramePr>
          <p:cNvPr id="196774" name="Group 166"/>
          <p:cNvGraphicFramePr>
            <a:graphicFrameLocks noGrp="1"/>
          </p:cNvGraphicFramePr>
          <p:nvPr/>
        </p:nvGraphicFramePr>
        <p:xfrm>
          <a:off x="755650" y="2349500"/>
          <a:ext cx="6096000" cy="4064002"/>
        </p:xfrm>
        <a:graphic>
          <a:graphicData uri="http://schemas.openxmlformats.org/drawingml/2006/table">
            <a:tbl>
              <a:tblPr/>
              <a:tblGrid>
                <a:gridCol w="554038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96767" name="Group 159"/>
          <p:cNvGrpSpPr>
            <a:grpSpLocks/>
          </p:cNvGrpSpPr>
          <p:nvPr/>
        </p:nvGrpSpPr>
        <p:grpSpPr bwMode="auto">
          <a:xfrm>
            <a:off x="1906588" y="2852738"/>
            <a:ext cx="3816350" cy="2208212"/>
            <a:chOff x="1655" y="1797"/>
            <a:chExt cx="2404" cy="1391"/>
          </a:xfrm>
        </p:grpSpPr>
        <p:sp>
          <p:nvSpPr>
            <p:cNvPr id="47239" name="Text Box 131"/>
            <p:cNvSpPr txBox="1">
              <a:spLocks noChangeArrowheads="1"/>
            </p:cNvSpPr>
            <p:nvPr/>
          </p:nvSpPr>
          <p:spPr bwMode="auto">
            <a:xfrm>
              <a:off x="3742" y="179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  <p:sp>
          <p:nvSpPr>
            <p:cNvPr id="47240" name="Text Box 132"/>
            <p:cNvSpPr txBox="1">
              <a:spLocks noChangeArrowheads="1"/>
            </p:cNvSpPr>
            <p:nvPr/>
          </p:nvSpPr>
          <p:spPr bwMode="auto">
            <a:xfrm>
              <a:off x="3061" y="179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  <p:sp>
          <p:nvSpPr>
            <p:cNvPr id="47241" name="Text Box 133"/>
            <p:cNvSpPr txBox="1">
              <a:spLocks noChangeArrowheads="1"/>
            </p:cNvSpPr>
            <p:nvPr/>
          </p:nvSpPr>
          <p:spPr bwMode="auto">
            <a:xfrm>
              <a:off x="3016" y="238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7</a:t>
              </a:r>
            </a:p>
          </p:txBody>
        </p:sp>
        <p:sp>
          <p:nvSpPr>
            <p:cNvPr id="47242" name="Text Box 134"/>
            <p:cNvSpPr txBox="1">
              <a:spLocks noChangeArrowheads="1"/>
            </p:cNvSpPr>
            <p:nvPr/>
          </p:nvSpPr>
          <p:spPr bwMode="auto">
            <a:xfrm>
              <a:off x="1655" y="238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-6</a:t>
              </a:r>
            </a:p>
          </p:txBody>
        </p:sp>
        <p:sp>
          <p:nvSpPr>
            <p:cNvPr id="47243" name="Text Box 135"/>
            <p:cNvSpPr txBox="1">
              <a:spLocks noChangeArrowheads="1"/>
            </p:cNvSpPr>
            <p:nvPr/>
          </p:nvSpPr>
          <p:spPr bwMode="auto">
            <a:xfrm>
              <a:off x="2336" y="2976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-5</a:t>
              </a:r>
            </a:p>
          </p:txBody>
        </p:sp>
        <p:sp>
          <p:nvSpPr>
            <p:cNvPr id="47244" name="Text Box 136"/>
            <p:cNvSpPr txBox="1">
              <a:spLocks noChangeArrowheads="1"/>
            </p:cNvSpPr>
            <p:nvPr/>
          </p:nvSpPr>
          <p:spPr bwMode="auto">
            <a:xfrm>
              <a:off x="1655" y="2976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-2</a:t>
              </a:r>
            </a:p>
          </p:txBody>
        </p:sp>
      </p:grpSp>
      <p:sp>
        <p:nvSpPr>
          <p:cNvPr id="196746" name="Oval 138"/>
          <p:cNvSpPr>
            <a:spLocks noChangeArrowheads="1"/>
          </p:cNvSpPr>
          <p:nvPr/>
        </p:nvSpPr>
        <p:spPr bwMode="auto">
          <a:xfrm>
            <a:off x="2914650" y="3284538"/>
            <a:ext cx="5762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/>
              <a:t>10</a:t>
            </a:r>
            <a:r>
              <a:rPr lang="de-AT" altLang="de-DE" sz="1600" b="1" dirty="0">
                <a:solidFill>
                  <a:srgbClr val="CCCCE6"/>
                </a:solidFill>
              </a:rPr>
              <a:t>+ </a:t>
            </a:r>
            <a:r>
              <a:rPr lang="de-AT" altLang="de-DE" sz="1800" b="1" dirty="0">
                <a:solidFill>
                  <a:srgbClr val="CCCCE6"/>
                </a:solidFill>
                <a:sym typeface="Symbol" pitchFamily="18" charset="2"/>
              </a:rPr>
              <a:t></a:t>
            </a:r>
          </a:p>
        </p:txBody>
      </p:sp>
      <p:grpSp>
        <p:nvGrpSpPr>
          <p:cNvPr id="196768" name="Group 160"/>
          <p:cNvGrpSpPr>
            <a:grpSpLocks/>
          </p:cNvGrpSpPr>
          <p:nvPr/>
        </p:nvGrpSpPr>
        <p:grpSpPr bwMode="auto">
          <a:xfrm>
            <a:off x="1835150" y="3284538"/>
            <a:ext cx="1655763" cy="1296987"/>
            <a:chOff x="1610" y="2069"/>
            <a:chExt cx="1043" cy="817"/>
          </a:xfrm>
        </p:grpSpPr>
        <p:sp>
          <p:nvSpPr>
            <p:cNvPr id="47237" name="Oval 137"/>
            <p:cNvSpPr>
              <a:spLocks noChangeArrowheads="1"/>
            </p:cNvSpPr>
            <p:nvPr/>
          </p:nvSpPr>
          <p:spPr bwMode="auto">
            <a:xfrm>
              <a:off x="1610" y="2069"/>
              <a:ext cx="363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/>
                <a:t>15</a:t>
              </a:r>
              <a:r>
                <a:rPr lang="de-AT" altLang="de-DE" sz="1600" b="1" dirty="0">
                  <a:solidFill>
                    <a:srgbClr val="CCCCE6"/>
                  </a:solidFill>
                </a:rPr>
                <a:t>- </a:t>
              </a:r>
              <a:r>
                <a:rPr lang="de-AT" altLang="de-DE" sz="1800" b="1" dirty="0">
                  <a:solidFill>
                    <a:srgbClr val="CCCCE6"/>
                  </a:solidFill>
                  <a:sym typeface="Symbol" pitchFamily="18" charset="2"/>
                </a:rPr>
                <a:t></a:t>
              </a:r>
            </a:p>
          </p:txBody>
        </p:sp>
        <p:sp>
          <p:nvSpPr>
            <p:cNvPr id="47238" name="Oval 139"/>
            <p:cNvSpPr>
              <a:spLocks noChangeArrowheads="1"/>
            </p:cNvSpPr>
            <p:nvPr/>
          </p:nvSpPr>
          <p:spPr bwMode="auto">
            <a:xfrm>
              <a:off x="2290" y="2659"/>
              <a:ext cx="363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/>
                <a:t>10</a:t>
              </a:r>
              <a:r>
                <a:rPr lang="de-AT" altLang="de-DE" sz="1600" b="1" dirty="0">
                  <a:solidFill>
                    <a:srgbClr val="CCCCE6"/>
                  </a:solidFill>
                </a:rPr>
                <a:t>- </a:t>
              </a:r>
              <a:r>
                <a:rPr lang="de-AT" altLang="de-DE" sz="1800" b="1" dirty="0">
                  <a:solidFill>
                    <a:srgbClr val="CCCCE6"/>
                  </a:solidFill>
                  <a:sym typeface="Symbol" pitchFamily="18" charset="2"/>
                </a:rPr>
                <a:t></a:t>
              </a:r>
            </a:p>
          </p:txBody>
        </p:sp>
      </p:grpSp>
      <p:sp>
        <p:nvSpPr>
          <p:cNvPr id="196748" name="Text Box 140"/>
          <p:cNvSpPr txBox="1">
            <a:spLocks noChangeArrowheads="1"/>
          </p:cNvSpPr>
          <p:nvPr/>
        </p:nvSpPr>
        <p:spPr bwMode="auto">
          <a:xfrm>
            <a:off x="1330325" y="6021388"/>
            <a:ext cx="1081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196749" name="Text Box 141"/>
          <p:cNvSpPr txBox="1">
            <a:spLocks noChangeArrowheads="1"/>
          </p:cNvSpPr>
          <p:nvPr/>
        </p:nvSpPr>
        <p:spPr bwMode="auto">
          <a:xfrm>
            <a:off x="2411413" y="6021388"/>
            <a:ext cx="1081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5</a:t>
            </a:r>
          </a:p>
        </p:txBody>
      </p:sp>
      <p:sp>
        <p:nvSpPr>
          <p:cNvPr id="196750" name="Text Box 142"/>
          <p:cNvSpPr txBox="1">
            <a:spLocks noChangeArrowheads="1"/>
          </p:cNvSpPr>
          <p:nvPr/>
        </p:nvSpPr>
        <p:spPr bwMode="auto">
          <a:xfrm>
            <a:off x="3563938" y="6021388"/>
            <a:ext cx="1081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3</a:t>
            </a:r>
          </a:p>
        </p:txBody>
      </p:sp>
      <p:sp>
        <p:nvSpPr>
          <p:cNvPr id="196751" name="Text Box 143"/>
          <p:cNvSpPr txBox="1">
            <a:spLocks noChangeArrowheads="1"/>
          </p:cNvSpPr>
          <p:nvPr/>
        </p:nvSpPr>
        <p:spPr bwMode="auto">
          <a:xfrm>
            <a:off x="4643438" y="6021388"/>
            <a:ext cx="1081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7</a:t>
            </a:r>
          </a:p>
        </p:txBody>
      </p:sp>
      <p:sp>
        <p:nvSpPr>
          <p:cNvPr id="196752" name="Text Box 144"/>
          <p:cNvSpPr txBox="1">
            <a:spLocks noChangeArrowheads="1"/>
          </p:cNvSpPr>
          <p:nvPr/>
        </p:nvSpPr>
        <p:spPr bwMode="auto">
          <a:xfrm>
            <a:off x="6299200" y="400526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dirty="0"/>
              <a:t>-3</a:t>
            </a:r>
          </a:p>
        </p:txBody>
      </p:sp>
      <p:sp>
        <p:nvSpPr>
          <p:cNvPr id="196753" name="Text Box 145"/>
          <p:cNvSpPr txBox="1">
            <a:spLocks noChangeArrowheads="1"/>
          </p:cNvSpPr>
          <p:nvPr/>
        </p:nvSpPr>
        <p:spPr bwMode="auto">
          <a:xfrm>
            <a:off x="6299200" y="486886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dirty="0"/>
              <a:t>1</a:t>
            </a:r>
          </a:p>
        </p:txBody>
      </p:sp>
      <p:sp>
        <p:nvSpPr>
          <p:cNvPr id="196754" name="Text Box 146"/>
          <p:cNvSpPr txBox="1">
            <a:spLocks noChangeArrowheads="1"/>
          </p:cNvSpPr>
          <p:nvPr/>
        </p:nvSpPr>
        <p:spPr bwMode="auto">
          <a:xfrm>
            <a:off x="6299200" y="30686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dirty="0"/>
              <a:t>0</a:t>
            </a:r>
          </a:p>
        </p:txBody>
      </p:sp>
      <p:grpSp>
        <p:nvGrpSpPr>
          <p:cNvPr id="196769" name="Group 161"/>
          <p:cNvGrpSpPr>
            <a:grpSpLocks/>
          </p:cNvGrpSpPr>
          <p:nvPr/>
        </p:nvGrpSpPr>
        <p:grpSpPr bwMode="auto">
          <a:xfrm>
            <a:off x="3995738" y="4222750"/>
            <a:ext cx="1727200" cy="1222375"/>
            <a:chOff x="2971" y="2660"/>
            <a:chExt cx="1088" cy="770"/>
          </a:xfrm>
        </p:grpSpPr>
        <p:sp>
          <p:nvSpPr>
            <p:cNvPr id="47234" name="Oval 126"/>
            <p:cNvSpPr>
              <a:spLocks noChangeArrowheads="1"/>
            </p:cNvSpPr>
            <p:nvPr/>
          </p:nvSpPr>
          <p:spPr bwMode="auto">
            <a:xfrm>
              <a:off x="2971" y="3203"/>
              <a:ext cx="363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/>
                <a:t>30</a:t>
              </a:r>
              <a:endParaRPr lang="de-AT" altLang="de-DE" sz="1800" b="1" dirty="0">
                <a:sym typeface="Symbol" pitchFamily="18" charset="2"/>
              </a:endParaRPr>
            </a:p>
          </p:txBody>
        </p:sp>
        <p:sp>
          <p:nvSpPr>
            <p:cNvPr id="47235" name="Oval 129"/>
            <p:cNvSpPr>
              <a:spLocks noChangeArrowheads="1"/>
            </p:cNvSpPr>
            <p:nvPr/>
          </p:nvSpPr>
          <p:spPr bwMode="auto">
            <a:xfrm>
              <a:off x="3696" y="3203"/>
              <a:ext cx="363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/>
                <a:t>20</a:t>
              </a:r>
              <a:endParaRPr lang="de-AT" altLang="de-DE" sz="1800" b="1" dirty="0">
                <a:sym typeface="Symbol" pitchFamily="18" charset="2"/>
              </a:endParaRPr>
            </a:p>
          </p:txBody>
        </p:sp>
        <p:sp>
          <p:nvSpPr>
            <p:cNvPr id="47236" name="Oval 147"/>
            <p:cNvSpPr>
              <a:spLocks noChangeArrowheads="1"/>
            </p:cNvSpPr>
            <p:nvPr/>
          </p:nvSpPr>
          <p:spPr bwMode="auto">
            <a:xfrm>
              <a:off x="3696" y="2660"/>
              <a:ext cx="363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/>
                <a:t>15</a:t>
              </a:r>
              <a:endParaRPr lang="de-AT" altLang="de-DE" sz="1800" b="1" dirty="0">
                <a:sym typeface="Symbol" pitchFamily="18" charset="2"/>
              </a:endParaRPr>
            </a:p>
          </p:txBody>
        </p:sp>
      </p:grpSp>
      <p:sp>
        <p:nvSpPr>
          <p:cNvPr id="196757" name="Rectangle 149"/>
          <p:cNvSpPr>
            <a:spLocks noChangeArrowheads="1"/>
          </p:cNvSpPr>
          <p:nvPr/>
        </p:nvSpPr>
        <p:spPr bwMode="auto">
          <a:xfrm>
            <a:off x="468313" y="1844675"/>
            <a:ext cx="33115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600" dirty="0">
                <a:cs typeface="Arial" charset="0"/>
                <a:sym typeface="Symbol" pitchFamily="18" charset="2"/>
              </a:rPr>
              <a:t>Nächster Iterationsschritt:</a:t>
            </a:r>
          </a:p>
        </p:txBody>
      </p:sp>
      <p:sp>
        <p:nvSpPr>
          <p:cNvPr id="196771" name="Text Box 163"/>
          <p:cNvSpPr txBox="1">
            <a:spLocks noChangeArrowheads="1"/>
          </p:cNvSpPr>
          <p:nvPr/>
        </p:nvSpPr>
        <p:spPr bwMode="auto">
          <a:xfrm>
            <a:off x="6877050" y="2420938"/>
            <a:ext cx="20161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K = </a:t>
            </a:r>
            <a:r>
              <a:rPr lang="de-AT" altLang="de-DE" sz="1600" dirty="0">
                <a:solidFill>
                  <a:srgbClr val="FF0000"/>
                </a:solidFill>
              </a:rPr>
              <a:t>560 – 6 * </a:t>
            </a:r>
            <a:r>
              <a:rPr lang="de-AT" altLang="de-DE" sz="1600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>
                <a:sym typeface="Symbol" pitchFamily="18" charset="2"/>
              </a:rPr>
              <a:t>= 560 – 6*10 = 500</a:t>
            </a:r>
          </a:p>
        </p:txBody>
      </p:sp>
      <p:sp>
        <p:nvSpPr>
          <p:cNvPr id="39" name="Oval 152"/>
          <p:cNvSpPr>
            <a:spLocks noChangeArrowheads="1"/>
          </p:cNvSpPr>
          <p:nvPr/>
        </p:nvSpPr>
        <p:spPr bwMode="auto">
          <a:xfrm>
            <a:off x="1833563" y="4222751"/>
            <a:ext cx="576263" cy="3603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800" b="1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40" name="Oval 125"/>
          <p:cNvSpPr>
            <a:spLocks noChangeArrowheads="1"/>
          </p:cNvSpPr>
          <p:nvPr/>
        </p:nvSpPr>
        <p:spPr bwMode="auto">
          <a:xfrm>
            <a:off x="2916238" y="4223544"/>
            <a:ext cx="5762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olidFill>
                  <a:srgbClr val="FF0000"/>
                </a:solidFill>
              </a:rPr>
              <a:t>     -</a:t>
            </a:r>
            <a:r>
              <a:rPr lang="de-AT" altLang="de-DE" sz="1600" b="1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43" name="Oval 125"/>
          <p:cNvSpPr>
            <a:spLocks noChangeArrowheads="1"/>
          </p:cNvSpPr>
          <p:nvPr/>
        </p:nvSpPr>
        <p:spPr bwMode="auto">
          <a:xfrm>
            <a:off x="1835944" y="3286126"/>
            <a:ext cx="5762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olidFill>
                  <a:srgbClr val="FF0000"/>
                </a:solidFill>
              </a:rPr>
              <a:t>     -</a:t>
            </a:r>
            <a:r>
              <a:rPr lang="de-AT" altLang="de-DE" sz="1600" b="1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44" name="Oval 126"/>
          <p:cNvSpPr>
            <a:spLocks noChangeArrowheads="1"/>
          </p:cNvSpPr>
          <p:nvPr/>
        </p:nvSpPr>
        <p:spPr bwMode="auto">
          <a:xfrm>
            <a:off x="2916238" y="3286126"/>
            <a:ext cx="5762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olidFill>
                  <a:srgbClr val="FF0000"/>
                </a:solidFill>
              </a:rPr>
              <a:t>    +</a:t>
            </a:r>
            <a:r>
              <a:rPr lang="de-AT" altLang="de-DE" sz="1800" b="1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9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9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96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6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6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6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6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6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770" grpId="0" animBg="1" autoUpdateAnimBg="0"/>
      <p:bldP spid="196614" grpId="0" autoUpdateAnimBg="0"/>
      <p:bldP spid="196615" grpId="0" autoUpdateAnimBg="0"/>
      <p:bldP spid="196616" grpId="0" autoUpdateAnimBg="0"/>
      <p:bldP spid="196746" grpId="0" animBg="1" autoUpdateAnimBg="0"/>
      <p:bldP spid="196748" grpId="0" autoUpdateAnimBg="0"/>
      <p:bldP spid="196749" grpId="0" autoUpdateAnimBg="0"/>
      <p:bldP spid="196750" grpId="0" autoUpdateAnimBg="0"/>
      <p:bldP spid="196751" grpId="0" autoUpdateAnimBg="0"/>
      <p:bldP spid="196752" grpId="0" autoUpdateAnimBg="0"/>
      <p:bldP spid="196753" grpId="0" autoUpdateAnimBg="0"/>
      <p:bldP spid="196754" grpId="0" autoUpdateAnimBg="0"/>
      <p:bldP spid="196757" grpId="0" autoUpdateAnimBg="0"/>
      <p:bldP spid="196771" grpId="0" autoUpdateAnimBg="0"/>
      <p:bldP spid="39" grpId="0" animBg="1"/>
      <p:bldP spid="40" grpId="0" animBg="1"/>
      <p:bldP spid="43" grpId="0" animBg="1"/>
      <p:bldP spid="4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4813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88622765-62D5-454B-B5C5-B6E50D32ED86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4813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431800"/>
          </a:xfrm>
        </p:spPr>
        <p:txBody>
          <a:bodyPr/>
          <a:lstStyle/>
          <a:p>
            <a:pPr eaLnBrk="1" hangingPunct="1"/>
            <a:r>
              <a:rPr lang="de-AT" altLang="de-DE" sz="1800" dirty="0" smtClean="0"/>
              <a:t>nächster Iterationsschritt:</a:t>
            </a:r>
          </a:p>
        </p:txBody>
      </p:sp>
      <p:sp>
        <p:nvSpPr>
          <p:cNvPr id="197636" name="Oval 4"/>
          <p:cNvSpPr>
            <a:spLocks noChangeArrowheads="1"/>
          </p:cNvSpPr>
          <p:nvPr/>
        </p:nvSpPr>
        <p:spPr bwMode="auto">
          <a:xfrm>
            <a:off x="4140200" y="2133600"/>
            <a:ext cx="504825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 b="1" dirty="0">
              <a:sym typeface="Symbol" pitchFamily="18" charset="2"/>
            </a:endParaRPr>
          </a:p>
        </p:txBody>
      </p:sp>
      <p:graphicFrame>
        <p:nvGraphicFramePr>
          <p:cNvPr id="197787" name="Group 1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861074"/>
              </p:ext>
            </p:extLst>
          </p:nvPr>
        </p:nvGraphicFramePr>
        <p:xfrm>
          <a:off x="755650" y="1700213"/>
          <a:ext cx="6096000" cy="4064002"/>
        </p:xfrm>
        <a:graphic>
          <a:graphicData uri="http://schemas.openxmlformats.org/drawingml/2006/table">
            <a:tbl>
              <a:tblPr/>
              <a:tblGrid>
                <a:gridCol w="554038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97778" name="Group 146"/>
          <p:cNvGrpSpPr>
            <a:grpSpLocks/>
          </p:cNvGrpSpPr>
          <p:nvPr/>
        </p:nvGrpSpPr>
        <p:grpSpPr bwMode="auto">
          <a:xfrm>
            <a:off x="1906588" y="2203450"/>
            <a:ext cx="3816350" cy="2208213"/>
            <a:chOff x="1201" y="1388"/>
            <a:chExt cx="2404" cy="1391"/>
          </a:xfrm>
        </p:grpSpPr>
        <p:sp>
          <p:nvSpPr>
            <p:cNvPr id="48259" name="Text Box 122"/>
            <p:cNvSpPr txBox="1">
              <a:spLocks noChangeArrowheads="1"/>
            </p:cNvSpPr>
            <p:nvPr/>
          </p:nvSpPr>
          <p:spPr bwMode="auto">
            <a:xfrm>
              <a:off x="3288" y="1388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-2</a:t>
              </a:r>
            </a:p>
          </p:txBody>
        </p:sp>
        <p:sp>
          <p:nvSpPr>
            <p:cNvPr id="48260" name="Text Box 123"/>
            <p:cNvSpPr txBox="1">
              <a:spLocks noChangeArrowheads="1"/>
            </p:cNvSpPr>
            <p:nvPr/>
          </p:nvSpPr>
          <p:spPr bwMode="auto">
            <a:xfrm>
              <a:off x="2607" y="1388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-3</a:t>
              </a:r>
            </a:p>
          </p:txBody>
        </p:sp>
        <p:sp>
          <p:nvSpPr>
            <p:cNvPr id="48261" name="Text Box 124"/>
            <p:cNvSpPr txBox="1">
              <a:spLocks noChangeArrowheads="1"/>
            </p:cNvSpPr>
            <p:nvPr/>
          </p:nvSpPr>
          <p:spPr bwMode="auto">
            <a:xfrm>
              <a:off x="2562" y="1978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7</a:t>
              </a:r>
            </a:p>
          </p:txBody>
        </p:sp>
        <p:sp>
          <p:nvSpPr>
            <p:cNvPr id="48262" name="Text Box 125"/>
            <p:cNvSpPr txBox="1">
              <a:spLocks noChangeArrowheads="1"/>
            </p:cNvSpPr>
            <p:nvPr/>
          </p:nvSpPr>
          <p:spPr bwMode="auto">
            <a:xfrm>
              <a:off x="1882" y="1978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6</a:t>
              </a:r>
            </a:p>
          </p:txBody>
        </p:sp>
        <p:sp>
          <p:nvSpPr>
            <p:cNvPr id="48263" name="Text Box 126"/>
            <p:cNvSpPr txBox="1">
              <a:spLocks noChangeArrowheads="1"/>
            </p:cNvSpPr>
            <p:nvPr/>
          </p:nvSpPr>
          <p:spPr bwMode="auto">
            <a:xfrm>
              <a:off x="1882" y="256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  <p:sp>
          <p:nvSpPr>
            <p:cNvPr id="48264" name="Text Box 127"/>
            <p:cNvSpPr txBox="1">
              <a:spLocks noChangeArrowheads="1"/>
            </p:cNvSpPr>
            <p:nvPr/>
          </p:nvSpPr>
          <p:spPr bwMode="auto">
            <a:xfrm>
              <a:off x="1201" y="256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</p:grpSp>
      <p:sp>
        <p:nvSpPr>
          <p:cNvPr id="197760" name="Oval 128"/>
          <p:cNvSpPr>
            <a:spLocks noChangeArrowheads="1"/>
          </p:cNvSpPr>
          <p:nvPr/>
        </p:nvSpPr>
        <p:spPr bwMode="auto">
          <a:xfrm>
            <a:off x="2914650" y="2635250"/>
            <a:ext cx="5762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/>
              <a:t>20</a:t>
            </a:r>
            <a:endParaRPr lang="de-AT" altLang="de-DE" sz="1800" b="1" dirty="0">
              <a:sym typeface="Symbol" pitchFamily="18" charset="2"/>
            </a:endParaRPr>
          </a:p>
        </p:txBody>
      </p:sp>
      <p:sp>
        <p:nvSpPr>
          <p:cNvPr id="197764" name="Text Box 132"/>
          <p:cNvSpPr txBox="1">
            <a:spLocks noChangeArrowheads="1"/>
          </p:cNvSpPr>
          <p:nvPr/>
        </p:nvSpPr>
        <p:spPr bwMode="auto">
          <a:xfrm>
            <a:off x="1330325" y="5372100"/>
            <a:ext cx="1081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197765" name="Text Box 133"/>
          <p:cNvSpPr txBox="1">
            <a:spLocks noChangeArrowheads="1"/>
          </p:cNvSpPr>
          <p:nvPr/>
        </p:nvSpPr>
        <p:spPr bwMode="auto">
          <a:xfrm>
            <a:off x="2411413" y="5372100"/>
            <a:ext cx="1081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5</a:t>
            </a:r>
          </a:p>
        </p:txBody>
      </p:sp>
      <p:sp>
        <p:nvSpPr>
          <p:cNvPr id="197766" name="Text Box 134"/>
          <p:cNvSpPr txBox="1">
            <a:spLocks noChangeArrowheads="1"/>
          </p:cNvSpPr>
          <p:nvPr/>
        </p:nvSpPr>
        <p:spPr bwMode="auto">
          <a:xfrm>
            <a:off x="3563938" y="5372100"/>
            <a:ext cx="1081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9</a:t>
            </a:r>
          </a:p>
        </p:txBody>
      </p:sp>
      <p:sp>
        <p:nvSpPr>
          <p:cNvPr id="197767" name="Text Box 135"/>
          <p:cNvSpPr txBox="1">
            <a:spLocks noChangeArrowheads="1"/>
          </p:cNvSpPr>
          <p:nvPr/>
        </p:nvSpPr>
        <p:spPr bwMode="auto">
          <a:xfrm>
            <a:off x="4643438" y="5372100"/>
            <a:ext cx="1081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13</a:t>
            </a:r>
          </a:p>
        </p:txBody>
      </p:sp>
      <p:sp>
        <p:nvSpPr>
          <p:cNvPr id="197768" name="Text Box 136"/>
          <p:cNvSpPr txBox="1">
            <a:spLocks noChangeArrowheads="1"/>
          </p:cNvSpPr>
          <p:nvPr/>
        </p:nvSpPr>
        <p:spPr bwMode="auto">
          <a:xfrm>
            <a:off x="6299200" y="33559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dirty="0"/>
              <a:t>-9</a:t>
            </a:r>
          </a:p>
        </p:txBody>
      </p:sp>
      <p:sp>
        <p:nvSpPr>
          <p:cNvPr id="197769" name="Text Box 137"/>
          <p:cNvSpPr txBox="1">
            <a:spLocks noChangeArrowheads="1"/>
          </p:cNvSpPr>
          <p:nvPr/>
        </p:nvSpPr>
        <p:spPr bwMode="auto">
          <a:xfrm>
            <a:off x="6299200" y="42195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dirty="0"/>
              <a:t>-5</a:t>
            </a:r>
          </a:p>
        </p:txBody>
      </p:sp>
      <p:sp>
        <p:nvSpPr>
          <p:cNvPr id="197770" name="Text Box 138"/>
          <p:cNvSpPr txBox="1">
            <a:spLocks noChangeArrowheads="1"/>
          </p:cNvSpPr>
          <p:nvPr/>
        </p:nvSpPr>
        <p:spPr bwMode="auto">
          <a:xfrm>
            <a:off x="6299200" y="241935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dirty="0"/>
              <a:t>0</a:t>
            </a:r>
          </a:p>
        </p:txBody>
      </p:sp>
      <p:grpSp>
        <p:nvGrpSpPr>
          <p:cNvPr id="197779" name="Group 147"/>
          <p:cNvGrpSpPr>
            <a:grpSpLocks/>
          </p:cNvGrpSpPr>
          <p:nvPr/>
        </p:nvGrpSpPr>
        <p:grpSpPr bwMode="auto">
          <a:xfrm>
            <a:off x="1835150" y="2635250"/>
            <a:ext cx="2736850" cy="2160588"/>
            <a:chOff x="1156" y="1660"/>
            <a:chExt cx="1724" cy="1361"/>
          </a:xfrm>
        </p:grpSpPr>
        <p:sp>
          <p:nvSpPr>
            <p:cNvPr id="48257" name="Oval 130"/>
            <p:cNvSpPr>
              <a:spLocks noChangeArrowheads="1"/>
            </p:cNvSpPr>
            <p:nvPr/>
          </p:nvSpPr>
          <p:spPr bwMode="auto">
            <a:xfrm>
              <a:off x="1156" y="1660"/>
              <a:ext cx="363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b="1" dirty="0">
                  <a:sym typeface="Symbol" pitchFamily="18" charset="2"/>
                </a:rPr>
                <a:t>5</a:t>
              </a:r>
              <a:r>
                <a:rPr lang="de-AT" altLang="de-DE" sz="1800" b="1" dirty="0">
                  <a:solidFill>
                    <a:srgbClr val="CCCCE6"/>
                  </a:solidFill>
                  <a:sym typeface="Symbol" pitchFamily="18" charset="2"/>
                </a:rPr>
                <a:t>- </a:t>
              </a:r>
            </a:p>
          </p:txBody>
        </p:sp>
        <p:sp>
          <p:nvSpPr>
            <p:cNvPr id="48258" name="Oval 140"/>
            <p:cNvSpPr>
              <a:spLocks noChangeArrowheads="1"/>
            </p:cNvSpPr>
            <p:nvPr/>
          </p:nvSpPr>
          <p:spPr bwMode="auto">
            <a:xfrm>
              <a:off x="2517" y="2794"/>
              <a:ext cx="363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/>
                <a:t>30</a:t>
              </a:r>
              <a:r>
                <a:rPr lang="de-AT" altLang="de-DE" sz="1600" b="1" dirty="0">
                  <a:solidFill>
                    <a:srgbClr val="CCCCE6"/>
                  </a:solidFill>
                </a:rPr>
                <a:t>- </a:t>
              </a:r>
              <a:r>
                <a:rPr lang="de-AT" altLang="de-DE" sz="1800" b="1" dirty="0">
                  <a:solidFill>
                    <a:srgbClr val="CCCCE6"/>
                  </a:solidFill>
                  <a:sym typeface="Symbol" pitchFamily="18" charset="2"/>
                </a:rPr>
                <a:t></a:t>
              </a:r>
            </a:p>
          </p:txBody>
        </p:sp>
      </p:grpSp>
      <p:sp>
        <p:nvSpPr>
          <p:cNvPr id="197774" name="Oval 142"/>
          <p:cNvSpPr>
            <a:spLocks noChangeArrowheads="1"/>
          </p:cNvSpPr>
          <p:nvPr/>
        </p:nvSpPr>
        <p:spPr bwMode="auto">
          <a:xfrm>
            <a:off x="5146675" y="3573463"/>
            <a:ext cx="5762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 smtClean="0"/>
              <a:t>15</a:t>
            </a:r>
            <a:r>
              <a:rPr lang="de-AT" altLang="de-DE" sz="1600" b="1" dirty="0" smtClean="0">
                <a:solidFill>
                  <a:srgbClr val="CCCCE6"/>
                </a:solidFill>
              </a:rPr>
              <a:t>- </a:t>
            </a:r>
            <a:r>
              <a:rPr lang="de-AT" altLang="de-DE" sz="1800" b="1" dirty="0" smtClean="0">
                <a:solidFill>
                  <a:srgbClr val="CCCCE6"/>
                </a:solidFill>
                <a:sym typeface="Symbol" pitchFamily="18" charset="2"/>
              </a:rPr>
              <a:t></a:t>
            </a:r>
            <a:endParaRPr lang="de-AT" altLang="de-DE" sz="1800" b="1" dirty="0">
              <a:solidFill>
                <a:srgbClr val="CCCCE6"/>
              </a:solidFill>
              <a:sym typeface="Symbol" pitchFamily="18" charset="2"/>
            </a:endParaRPr>
          </a:p>
        </p:txBody>
      </p:sp>
      <p:grpSp>
        <p:nvGrpSpPr>
          <p:cNvPr id="197780" name="Group 148"/>
          <p:cNvGrpSpPr>
            <a:grpSpLocks/>
          </p:cNvGrpSpPr>
          <p:nvPr/>
        </p:nvGrpSpPr>
        <p:grpSpPr bwMode="auto">
          <a:xfrm>
            <a:off x="1835150" y="3571875"/>
            <a:ext cx="3887788" cy="1223963"/>
            <a:chOff x="1156" y="2250"/>
            <a:chExt cx="2449" cy="771"/>
          </a:xfrm>
        </p:grpSpPr>
        <p:sp>
          <p:nvSpPr>
            <p:cNvPr id="48255" name="Oval 141"/>
            <p:cNvSpPr>
              <a:spLocks noChangeArrowheads="1"/>
            </p:cNvSpPr>
            <p:nvPr/>
          </p:nvSpPr>
          <p:spPr bwMode="auto">
            <a:xfrm>
              <a:off x="3242" y="2794"/>
              <a:ext cx="363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/>
                <a:t>20</a:t>
              </a:r>
              <a:r>
                <a:rPr lang="de-AT" altLang="de-DE" sz="1600" b="1" dirty="0">
                  <a:solidFill>
                    <a:srgbClr val="CCCCE6"/>
                  </a:solidFill>
                </a:rPr>
                <a:t>+ </a:t>
              </a:r>
              <a:r>
                <a:rPr lang="de-AT" altLang="de-DE" sz="1800" b="1" dirty="0">
                  <a:solidFill>
                    <a:srgbClr val="CCCCE6"/>
                  </a:solidFill>
                  <a:sym typeface="Symbol" pitchFamily="18" charset="2"/>
                </a:rPr>
                <a:t></a:t>
              </a:r>
            </a:p>
          </p:txBody>
        </p:sp>
        <p:sp>
          <p:nvSpPr>
            <p:cNvPr id="48256" name="Oval 143"/>
            <p:cNvSpPr>
              <a:spLocks noChangeArrowheads="1"/>
            </p:cNvSpPr>
            <p:nvPr/>
          </p:nvSpPr>
          <p:spPr bwMode="auto">
            <a:xfrm>
              <a:off x="1156" y="2250"/>
              <a:ext cx="363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b="1" dirty="0">
                  <a:sym typeface="Symbol" pitchFamily="18" charset="2"/>
                </a:rPr>
                <a:t>10</a:t>
              </a:r>
              <a:r>
                <a:rPr lang="de-AT" altLang="de-DE" sz="1800" b="1" dirty="0">
                  <a:solidFill>
                    <a:srgbClr val="CCCCE6"/>
                  </a:solidFill>
                  <a:sym typeface="Symbol" pitchFamily="18" charset="2"/>
                </a:rPr>
                <a:t>+ </a:t>
              </a:r>
            </a:p>
          </p:txBody>
        </p:sp>
      </p:grpSp>
      <p:sp>
        <p:nvSpPr>
          <p:cNvPr id="197776" name="Text Box 144"/>
          <p:cNvSpPr txBox="1">
            <a:spLocks noChangeArrowheads="1"/>
          </p:cNvSpPr>
          <p:nvPr/>
        </p:nvSpPr>
        <p:spPr bwMode="auto">
          <a:xfrm>
            <a:off x="6877050" y="1700213"/>
            <a:ext cx="20161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K = </a:t>
            </a:r>
            <a:r>
              <a:rPr lang="de-AT" altLang="de-DE" sz="1600" dirty="0">
                <a:solidFill>
                  <a:srgbClr val="FF0000"/>
                </a:solidFill>
              </a:rPr>
              <a:t>500 – 3 * </a:t>
            </a:r>
            <a:r>
              <a:rPr lang="de-AT" altLang="de-DE" sz="1600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>
                <a:sym typeface="Symbol" pitchFamily="18" charset="2"/>
              </a:rPr>
              <a:t>= 500 – 3*5 = 485</a:t>
            </a:r>
          </a:p>
        </p:txBody>
      </p:sp>
      <p:sp>
        <p:nvSpPr>
          <p:cNvPr id="35" name="Oval 125"/>
          <p:cNvSpPr>
            <a:spLocks noChangeArrowheads="1"/>
          </p:cNvSpPr>
          <p:nvPr/>
        </p:nvSpPr>
        <p:spPr bwMode="auto">
          <a:xfrm>
            <a:off x="5146675" y="3573463"/>
            <a:ext cx="5762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olidFill>
                  <a:srgbClr val="FF0000"/>
                </a:solidFill>
              </a:rPr>
              <a:t>     -</a:t>
            </a:r>
            <a:r>
              <a:rPr lang="de-AT" altLang="de-DE" sz="1600" b="1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36" name="Oval 125"/>
          <p:cNvSpPr>
            <a:spLocks noChangeArrowheads="1"/>
          </p:cNvSpPr>
          <p:nvPr/>
        </p:nvSpPr>
        <p:spPr bwMode="auto">
          <a:xfrm>
            <a:off x="3994152" y="4435474"/>
            <a:ext cx="5762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olidFill>
                  <a:srgbClr val="FF0000"/>
                </a:solidFill>
              </a:rPr>
              <a:t>     -</a:t>
            </a:r>
            <a:r>
              <a:rPr lang="de-AT" altLang="de-DE" sz="1600" b="1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37" name="Oval 126"/>
          <p:cNvSpPr>
            <a:spLocks noChangeArrowheads="1"/>
          </p:cNvSpPr>
          <p:nvPr/>
        </p:nvSpPr>
        <p:spPr bwMode="auto">
          <a:xfrm>
            <a:off x="5148263" y="4435475"/>
            <a:ext cx="5762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olidFill>
                  <a:srgbClr val="FF0000"/>
                </a:solidFill>
              </a:rPr>
              <a:t>    +</a:t>
            </a:r>
            <a:r>
              <a:rPr lang="de-AT" altLang="de-DE" sz="1800" b="1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38" name="Oval 152"/>
          <p:cNvSpPr>
            <a:spLocks noChangeArrowheads="1"/>
          </p:cNvSpPr>
          <p:nvPr/>
        </p:nvSpPr>
        <p:spPr bwMode="auto">
          <a:xfrm>
            <a:off x="4030663" y="2636839"/>
            <a:ext cx="576263" cy="3603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800" b="1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39" name="Oval 126"/>
          <p:cNvSpPr>
            <a:spLocks noChangeArrowheads="1"/>
          </p:cNvSpPr>
          <p:nvPr/>
        </p:nvSpPr>
        <p:spPr bwMode="auto">
          <a:xfrm>
            <a:off x="1833564" y="3573463"/>
            <a:ext cx="5762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olidFill>
                  <a:srgbClr val="FF0000"/>
                </a:solidFill>
              </a:rPr>
              <a:t>    +</a:t>
            </a:r>
            <a:r>
              <a:rPr lang="de-AT" altLang="de-DE" sz="1800" b="1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40" name="Oval 125"/>
          <p:cNvSpPr>
            <a:spLocks noChangeArrowheads="1"/>
          </p:cNvSpPr>
          <p:nvPr/>
        </p:nvSpPr>
        <p:spPr bwMode="auto">
          <a:xfrm>
            <a:off x="1833564" y="2636838"/>
            <a:ext cx="5762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olidFill>
                  <a:srgbClr val="FF0000"/>
                </a:solidFill>
              </a:rPr>
              <a:t>     -</a:t>
            </a:r>
            <a:r>
              <a:rPr lang="de-AT" altLang="de-DE" sz="1600" b="1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7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 animBg="1"/>
      <p:bldP spid="197760" grpId="0" animBg="1"/>
      <p:bldP spid="197764" grpId="0"/>
      <p:bldP spid="197765" grpId="0"/>
      <p:bldP spid="197766" grpId="0"/>
      <p:bldP spid="197767" grpId="0"/>
      <p:bldP spid="197768" grpId="0"/>
      <p:bldP spid="197769" grpId="0"/>
      <p:bldP spid="197770" grpId="0"/>
      <p:bldP spid="197774" grpId="0" animBg="1"/>
      <p:bldP spid="197776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4915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BB9E7F6A-5F4D-49B1-83D2-9B14F7B888B4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49156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431800"/>
          </a:xfrm>
        </p:spPr>
        <p:txBody>
          <a:bodyPr/>
          <a:lstStyle/>
          <a:p>
            <a:pPr eaLnBrk="1" hangingPunct="1"/>
            <a:r>
              <a:rPr lang="de-AT" altLang="de-DE" sz="1800" dirty="0" smtClean="0"/>
              <a:t>nächster Iterationsschritt:</a:t>
            </a:r>
          </a:p>
        </p:txBody>
      </p:sp>
      <p:sp>
        <p:nvSpPr>
          <p:cNvPr id="198659" name="Oval 3"/>
          <p:cNvSpPr>
            <a:spLocks noChangeArrowheads="1"/>
          </p:cNvSpPr>
          <p:nvPr/>
        </p:nvSpPr>
        <p:spPr bwMode="auto">
          <a:xfrm>
            <a:off x="2987675" y="4005263"/>
            <a:ext cx="504825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 b="1" dirty="0">
              <a:sym typeface="Symbol" pitchFamily="18" charset="2"/>
            </a:endParaRPr>
          </a:p>
        </p:txBody>
      </p:sp>
      <p:graphicFrame>
        <p:nvGraphicFramePr>
          <p:cNvPr id="198804" name="Group 148"/>
          <p:cNvGraphicFramePr>
            <a:graphicFrameLocks noGrp="1"/>
          </p:cNvGraphicFramePr>
          <p:nvPr/>
        </p:nvGraphicFramePr>
        <p:xfrm>
          <a:off x="755650" y="1700213"/>
          <a:ext cx="6096000" cy="4064002"/>
        </p:xfrm>
        <a:graphic>
          <a:graphicData uri="http://schemas.openxmlformats.org/drawingml/2006/table">
            <a:tbl>
              <a:tblPr/>
              <a:tblGrid>
                <a:gridCol w="554038"/>
                <a:gridCol w="554037"/>
                <a:gridCol w="554038"/>
                <a:gridCol w="554037"/>
                <a:gridCol w="554038"/>
                <a:gridCol w="555625"/>
                <a:gridCol w="490537"/>
                <a:gridCol w="617538"/>
                <a:gridCol w="554037"/>
                <a:gridCol w="554038"/>
                <a:gridCol w="554037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98803" name="Group 147"/>
          <p:cNvGrpSpPr>
            <a:grpSpLocks/>
          </p:cNvGrpSpPr>
          <p:nvPr/>
        </p:nvGrpSpPr>
        <p:grpSpPr bwMode="auto">
          <a:xfrm>
            <a:off x="1908175" y="2205038"/>
            <a:ext cx="3816350" cy="2208212"/>
            <a:chOff x="1202" y="1389"/>
            <a:chExt cx="2404" cy="1391"/>
          </a:xfrm>
        </p:grpSpPr>
        <p:sp>
          <p:nvSpPr>
            <p:cNvPr id="49281" name="Text Box 125"/>
            <p:cNvSpPr txBox="1">
              <a:spLocks noChangeArrowheads="1"/>
            </p:cNvSpPr>
            <p:nvPr/>
          </p:nvSpPr>
          <p:spPr bwMode="auto">
            <a:xfrm>
              <a:off x="1882" y="2568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-2</a:t>
              </a:r>
            </a:p>
          </p:txBody>
        </p:sp>
        <p:sp>
          <p:nvSpPr>
            <p:cNvPr id="49282" name="Text Box 121"/>
            <p:cNvSpPr txBox="1">
              <a:spLocks noChangeArrowheads="1"/>
            </p:cNvSpPr>
            <p:nvPr/>
          </p:nvSpPr>
          <p:spPr bwMode="auto">
            <a:xfrm>
              <a:off x="3289" y="1389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  <p:sp>
          <p:nvSpPr>
            <p:cNvPr id="49283" name="Text Box 122"/>
            <p:cNvSpPr txBox="1">
              <a:spLocks noChangeArrowheads="1"/>
            </p:cNvSpPr>
            <p:nvPr/>
          </p:nvSpPr>
          <p:spPr bwMode="auto">
            <a:xfrm>
              <a:off x="1202" y="1389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  <p:sp>
          <p:nvSpPr>
            <p:cNvPr id="49284" name="Text Box 123"/>
            <p:cNvSpPr txBox="1">
              <a:spLocks noChangeArrowheads="1"/>
            </p:cNvSpPr>
            <p:nvPr/>
          </p:nvSpPr>
          <p:spPr bwMode="auto">
            <a:xfrm>
              <a:off x="2563" y="1979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7</a:t>
              </a:r>
            </a:p>
          </p:txBody>
        </p:sp>
        <p:sp>
          <p:nvSpPr>
            <p:cNvPr id="49285" name="Text Box 124"/>
            <p:cNvSpPr txBox="1">
              <a:spLocks noChangeArrowheads="1"/>
            </p:cNvSpPr>
            <p:nvPr/>
          </p:nvSpPr>
          <p:spPr bwMode="auto">
            <a:xfrm>
              <a:off x="1883" y="1979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  <p:sp>
          <p:nvSpPr>
            <p:cNvPr id="49286" name="Text Box 126"/>
            <p:cNvSpPr txBox="1">
              <a:spLocks noChangeArrowheads="1"/>
            </p:cNvSpPr>
            <p:nvPr/>
          </p:nvSpPr>
          <p:spPr bwMode="auto">
            <a:xfrm>
              <a:off x="1202" y="2568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</p:grpSp>
      <p:sp>
        <p:nvSpPr>
          <p:cNvPr id="198783" name="Oval 127"/>
          <p:cNvSpPr>
            <a:spLocks noChangeArrowheads="1"/>
          </p:cNvSpPr>
          <p:nvPr/>
        </p:nvSpPr>
        <p:spPr bwMode="auto">
          <a:xfrm>
            <a:off x="2916238" y="2635250"/>
            <a:ext cx="5762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/>
              <a:t>20</a:t>
            </a:r>
            <a:r>
              <a:rPr lang="de-AT" altLang="de-DE" sz="1600" b="1" dirty="0">
                <a:solidFill>
                  <a:srgbClr val="CCCCE6"/>
                </a:solidFill>
              </a:rPr>
              <a:t>-</a:t>
            </a:r>
            <a:r>
              <a:rPr lang="de-AT" altLang="de-DE" sz="1800" b="1" dirty="0">
                <a:solidFill>
                  <a:srgbClr val="CCCCE6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198784" name="Oval 128"/>
          <p:cNvSpPr>
            <a:spLocks noChangeArrowheads="1"/>
          </p:cNvSpPr>
          <p:nvPr/>
        </p:nvSpPr>
        <p:spPr bwMode="auto">
          <a:xfrm>
            <a:off x="3995738" y="2636838"/>
            <a:ext cx="5762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ym typeface="Symbol" pitchFamily="18" charset="2"/>
              </a:rPr>
              <a:t>5</a:t>
            </a:r>
            <a:r>
              <a:rPr lang="de-AT" altLang="de-DE" sz="1600" b="1" dirty="0">
                <a:solidFill>
                  <a:srgbClr val="CCCCE6"/>
                </a:solidFill>
                <a:sym typeface="Symbol" pitchFamily="18" charset="2"/>
              </a:rPr>
              <a:t>+ </a:t>
            </a:r>
            <a:r>
              <a:rPr lang="de-AT" altLang="de-DE" sz="1800" b="1" dirty="0">
                <a:solidFill>
                  <a:srgbClr val="CCCCE6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198785" name="Text Box 129"/>
          <p:cNvSpPr txBox="1">
            <a:spLocks noChangeArrowheads="1"/>
          </p:cNvSpPr>
          <p:nvPr/>
        </p:nvSpPr>
        <p:spPr bwMode="auto">
          <a:xfrm>
            <a:off x="1330325" y="5372100"/>
            <a:ext cx="1081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7</a:t>
            </a:r>
          </a:p>
        </p:txBody>
      </p:sp>
      <p:sp>
        <p:nvSpPr>
          <p:cNvPr id="198786" name="Text Box 130"/>
          <p:cNvSpPr txBox="1">
            <a:spLocks noChangeArrowheads="1"/>
          </p:cNvSpPr>
          <p:nvPr/>
        </p:nvSpPr>
        <p:spPr bwMode="auto">
          <a:xfrm>
            <a:off x="2411413" y="5372100"/>
            <a:ext cx="1081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5</a:t>
            </a:r>
          </a:p>
        </p:txBody>
      </p:sp>
      <p:sp>
        <p:nvSpPr>
          <p:cNvPr id="198787" name="Text Box 131"/>
          <p:cNvSpPr txBox="1">
            <a:spLocks noChangeArrowheads="1"/>
          </p:cNvSpPr>
          <p:nvPr/>
        </p:nvSpPr>
        <p:spPr bwMode="auto">
          <a:xfrm>
            <a:off x="3563938" y="5372100"/>
            <a:ext cx="1081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6</a:t>
            </a:r>
          </a:p>
        </p:txBody>
      </p:sp>
      <p:sp>
        <p:nvSpPr>
          <p:cNvPr id="198788" name="Text Box 132"/>
          <p:cNvSpPr txBox="1">
            <a:spLocks noChangeArrowheads="1"/>
          </p:cNvSpPr>
          <p:nvPr/>
        </p:nvSpPr>
        <p:spPr bwMode="auto">
          <a:xfrm>
            <a:off x="4643438" y="5372100"/>
            <a:ext cx="1081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198789" name="Text Box 133"/>
          <p:cNvSpPr txBox="1">
            <a:spLocks noChangeArrowheads="1"/>
          </p:cNvSpPr>
          <p:nvPr/>
        </p:nvSpPr>
        <p:spPr bwMode="auto">
          <a:xfrm>
            <a:off x="6299200" y="33559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dirty="0"/>
              <a:t>-6</a:t>
            </a:r>
          </a:p>
        </p:txBody>
      </p:sp>
      <p:sp>
        <p:nvSpPr>
          <p:cNvPr id="198790" name="Text Box 134"/>
          <p:cNvSpPr txBox="1">
            <a:spLocks noChangeArrowheads="1"/>
          </p:cNvSpPr>
          <p:nvPr/>
        </p:nvSpPr>
        <p:spPr bwMode="auto">
          <a:xfrm>
            <a:off x="6299200" y="42195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dirty="0"/>
              <a:t>-2</a:t>
            </a:r>
          </a:p>
        </p:txBody>
      </p:sp>
      <p:sp>
        <p:nvSpPr>
          <p:cNvPr id="198791" name="Text Box 135"/>
          <p:cNvSpPr txBox="1">
            <a:spLocks noChangeArrowheads="1"/>
          </p:cNvSpPr>
          <p:nvPr/>
        </p:nvSpPr>
        <p:spPr bwMode="auto">
          <a:xfrm>
            <a:off x="6299200" y="241935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dirty="0"/>
              <a:t>0</a:t>
            </a:r>
          </a:p>
        </p:txBody>
      </p:sp>
      <p:sp>
        <p:nvSpPr>
          <p:cNvPr id="198794" name="Oval 138"/>
          <p:cNvSpPr>
            <a:spLocks noChangeArrowheads="1"/>
          </p:cNvSpPr>
          <p:nvPr/>
        </p:nvSpPr>
        <p:spPr bwMode="auto">
          <a:xfrm>
            <a:off x="3995738" y="4437063"/>
            <a:ext cx="576262" cy="35877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/>
              <a:t>25</a:t>
            </a:r>
            <a:r>
              <a:rPr lang="de-AT" altLang="de-DE" sz="1600" b="1" dirty="0">
                <a:solidFill>
                  <a:srgbClr val="CCCCE6"/>
                </a:solidFill>
              </a:rPr>
              <a:t>- </a:t>
            </a:r>
            <a:r>
              <a:rPr lang="de-AT" altLang="de-DE" sz="1800" b="1" dirty="0">
                <a:solidFill>
                  <a:srgbClr val="CCCCE6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198795" name="Oval 139"/>
          <p:cNvSpPr>
            <a:spLocks noChangeArrowheads="1"/>
          </p:cNvSpPr>
          <p:nvPr/>
        </p:nvSpPr>
        <p:spPr bwMode="auto">
          <a:xfrm>
            <a:off x="5146675" y="3573463"/>
            <a:ext cx="5762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ym typeface="Symbol" pitchFamily="18" charset="2"/>
              </a:rPr>
              <a:t>10</a:t>
            </a:r>
          </a:p>
        </p:txBody>
      </p:sp>
      <p:sp>
        <p:nvSpPr>
          <p:cNvPr id="198797" name="Oval 141"/>
          <p:cNvSpPr>
            <a:spLocks noChangeArrowheads="1"/>
          </p:cNvSpPr>
          <p:nvPr/>
        </p:nvSpPr>
        <p:spPr bwMode="auto">
          <a:xfrm>
            <a:off x="5146675" y="4435475"/>
            <a:ext cx="5762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/>
              <a:t>25</a:t>
            </a:r>
            <a:endParaRPr lang="de-AT" altLang="de-DE" sz="1800" b="1" dirty="0">
              <a:sym typeface="Symbol" pitchFamily="18" charset="2"/>
            </a:endParaRPr>
          </a:p>
        </p:txBody>
      </p:sp>
      <p:sp>
        <p:nvSpPr>
          <p:cNvPr id="198798" name="Oval 142"/>
          <p:cNvSpPr>
            <a:spLocks noChangeArrowheads="1"/>
          </p:cNvSpPr>
          <p:nvPr/>
        </p:nvSpPr>
        <p:spPr bwMode="auto">
          <a:xfrm>
            <a:off x="1835150" y="3571875"/>
            <a:ext cx="5762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800" b="1" dirty="0">
                <a:sym typeface="Symbol" pitchFamily="18" charset="2"/>
              </a:rPr>
              <a:t>15</a:t>
            </a:r>
          </a:p>
        </p:txBody>
      </p:sp>
      <p:sp>
        <p:nvSpPr>
          <p:cNvPr id="198799" name="Text Box 143"/>
          <p:cNvSpPr txBox="1">
            <a:spLocks noChangeArrowheads="1"/>
          </p:cNvSpPr>
          <p:nvPr/>
        </p:nvSpPr>
        <p:spPr bwMode="auto">
          <a:xfrm>
            <a:off x="6877050" y="1700213"/>
            <a:ext cx="20161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K = </a:t>
            </a:r>
            <a:r>
              <a:rPr lang="de-AT" altLang="de-DE" sz="1600" dirty="0">
                <a:solidFill>
                  <a:srgbClr val="FF0000"/>
                </a:solidFill>
              </a:rPr>
              <a:t>485 – 2 * </a:t>
            </a:r>
            <a:r>
              <a:rPr lang="de-AT" altLang="de-DE" sz="1600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>
                <a:sym typeface="Symbol" pitchFamily="18" charset="2"/>
              </a:rPr>
              <a:t>= 485 – 2*20 = 445</a:t>
            </a:r>
          </a:p>
        </p:txBody>
      </p:sp>
      <p:sp>
        <p:nvSpPr>
          <p:cNvPr id="36" name="Oval 152"/>
          <p:cNvSpPr>
            <a:spLocks noChangeArrowheads="1"/>
          </p:cNvSpPr>
          <p:nvPr/>
        </p:nvSpPr>
        <p:spPr bwMode="auto">
          <a:xfrm>
            <a:off x="2916237" y="4452145"/>
            <a:ext cx="576263" cy="3603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800" b="1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37" name="Oval 125"/>
          <p:cNvSpPr>
            <a:spLocks noChangeArrowheads="1"/>
          </p:cNvSpPr>
          <p:nvPr/>
        </p:nvSpPr>
        <p:spPr bwMode="auto">
          <a:xfrm>
            <a:off x="2916239" y="2636838"/>
            <a:ext cx="5762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olidFill>
                  <a:srgbClr val="FF0000"/>
                </a:solidFill>
              </a:rPr>
              <a:t>     -</a:t>
            </a:r>
            <a:r>
              <a:rPr lang="de-AT" altLang="de-DE" sz="1600" b="1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38" name="Oval 126"/>
          <p:cNvSpPr>
            <a:spLocks noChangeArrowheads="1"/>
          </p:cNvSpPr>
          <p:nvPr/>
        </p:nvSpPr>
        <p:spPr bwMode="auto">
          <a:xfrm>
            <a:off x="3995738" y="2635250"/>
            <a:ext cx="5762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olidFill>
                  <a:srgbClr val="FF0000"/>
                </a:solidFill>
              </a:rPr>
              <a:t>    +</a:t>
            </a:r>
            <a:r>
              <a:rPr lang="de-AT" altLang="de-DE" sz="1800" b="1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40" name="Oval 125"/>
          <p:cNvSpPr>
            <a:spLocks noChangeArrowheads="1"/>
          </p:cNvSpPr>
          <p:nvPr/>
        </p:nvSpPr>
        <p:spPr bwMode="auto">
          <a:xfrm>
            <a:off x="4003676" y="4426744"/>
            <a:ext cx="5762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olidFill>
                  <a:srgbClr val="FF0000"/>
                </a:solidFill>
              </a:rPr>
              <a:t>     -</a:t>
            </a:r>
            <a:r>
              <a:rPr lang="de-AT" altLang="de-DE" sz="1600" b="1" dirty="0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9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98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9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98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9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9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9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9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19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1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19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9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9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198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19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animBg="1" autoUpdateAnimBg="0"/>
      <p:bldP spid="198783" grpId="0" animBg="1" autoUpdateAnimBg="0"/>
      <p:bldP spid="198784" grpId="0" animBg="1" autoUpdateAnimBg="0"/>
      <p:bldP spid="198785" grpId="0" autoUpdateAnimBg="0"/>
      <p:bldP spid="198786" grpId="0" autoUpdateAnimBg="0"/>
      <p:bldP spid="198787" grpId="0" autoUpdateAnimBg="0"/>
      <p:bldP spid="198788" grpId="0" autoUpdateAnimBg="0"/>
      <p:bldP spid="198789" grpId="0" autoUpdateAnimBg="0"/>
      <p:bldP spid="198790" grpId="0" autoUpdateAnimBg="0"/>
      <p:bldP spid="198791" grpId="0" autoUpdateAnimBg="0"/>
      <p:bldP spid="198794" grpId="0" animBg="1" autoUpdateAnimBg="0"/>
      <p:bldP spid="198795" grpId="0" animBg="1" autoUpdateAnimBg="0"/>
      <p:bldP spid="198797" grpId="0" animBg="1" autoUpdateAnimBg="0"/>
      <p:bldP spid="198798" grpId="0" animBg="1" autoUpdateAnimBg="0"/>
      <p:bldP spid="198799" grpId="0" autoUpdateAnimBg="0"/>
      <p:bldP spid="36" grpId="0" animBg="1"/>
      <p:bldP spid="37" grpId="0" animBg="1"/>
      <p:bldP spid="38" grpId="0" animBg="1"/>
      <p:bldP spid="4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5017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53507559-078B-486D-A397-4FD9114472AA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50180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431800"/>
          </a:xfrm>
        </p:spPr>
        <p:txBody>
          <a:bodyPr/>
          <a:lstStyle/>
          <a:p>
            <a:pPr eaLnBrk="1" hangingPunct="1"/>
            <a:r>
              <a:rPr lang="de-AT" altLang="de-DE" sz="1800" dirty="0" smtClean="0"/>
              <a:t>nächster Iterationsschritt:</a:t>
            </a:r>
          </a:p>
        </p:txBody>
      </p:sp>
      <p:graphicFrame>
        <p:nvGraphicFramePr>
          <p:cNvPr id="199838" name="Group 158"/>
          <p:cNvGraphicFramePr>
            <a:graphicFrameLocks noGrp="1"/>
          </p:cNvGraphicFramePr>
          <p:nvPr/>
        </p:nvGraphicFramePr>
        <p:xfrm>
          <a:off x="468313" y="1125538"/>
          <a:ext cx="6096000" cy="4064002"/>
        </p:xfrm>
        <a:graphic>
          <a:graphicData uri="http://schemas.openxmlformats.org/drawingml/2006/table">
            <a:tbl>
              <a:tblPr/>
              <a:tblGrid>
                <a:gridCol w="554037"/>
                <a:gridCol w="554038"/>
                <a:gridCol w="554037"/>
                <a:gridCol w="554038"/>
                <a:gridCol w="554037"/>
                <a:gridCol w="555625"/>
                <a:gridCol w="554038"/>
                <a:gridCol w="554037"/>
                <a:gridCol w="554038"/>
                <a:gridCol w="554037"/>
                <a:gridCol w="554038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99828" name="Group 148"/>
          <p:cNvGrpSpPr>
            <a:grpSpLocks/>
          </p:cNvGrpSpPr>
          <p:nvPr/>
        </p:nvGrpSpPr>
        <p:grpSpPr bwMode="auto">
          <a:xfrm>
            <a:off x="1620838" y="1630363"/>
            <a:ext cx="3816350" cy="2208212"/>
            <a:chOff x="1021" y="1027"/>
            <a:chExt cx="2404" cy="1391"/>
          </a:xfrm>
        </p:grpSpPr>
        <p:sp>
          <p:nvSpPr>
            <p:cNvPr id="50305" name="Text Box 121"/>
            <p:cNvSpPr txBox="1">
              <a:spLocks noChangeArrowheads="1"/>
            </p:cNvSpPr>
            <p:nvPr/>
          </p:nvSpPr>
          <p:spPr bwMode="auto">
            <a:xfrm>
              <a:off x="1701" y="102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2</a:t>
              </a:r>
            </a:p>
          </p:txBody>
        </p:sp>
        <p:sp>
          <p:nvSpPr>
            <p:cNvPr id="50306" name="Text Box 122"/>
            <p:cNvSpPr txBox="1">
              <a:spLocks noChangeArrowheads="1"/>
            </p:cNvSpPr>
            <p:nvPr/>
          </p:nvSpPr>
          <p:spPr bwMode="auto">
            <a:xfrm>
              <a:off x="3108" y="102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1</a:t>
              </a:r>
            </a:p>
          </p:txBody>
        </p:sp>
        <p:sp>
          <p:nvSpPr>
            <p:cNvPr id="50307" name="Text Box 123"/>
            <p:cNvSpPr txBox="1">
              <a:spLocks noChangeArrowheads="1"/>
            </p:cNvSpPr>
            <p:nvPr/>
          </p:nvSpPr>
          <p:spPr bwMode="auto">
            <a:xfrm>
              <a:off x="1021" y="102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3</a:t>
              </a:r>
            </a:p>
          </p:txBody>
        </p:sp>
        <p:sp>
          <p:nvSpPr>
            <p:cNvPr id="50308" name="Text Box 124"/>
            <p:cNvSpPr txBox="1">
              <a:spLocks noChangeArrowheads="1"/>
            </p:cNvSpPr>
            <p:nvPr/>
          </p:nvSpPr>
          <p:spPr bwMode="auto">
            <a:xfrm>
              <a:off x="2382" y="161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7</a:t>
              </a:r>
            </a:p>
          </p:txBody>
        </p:sp>
        <p:sp>
          <p:nvSpPr>
            <p:cNvPr id="50309" name="Text Box 125"/>
            <p:cNvSpPr txBox="1">
              <a:spLocks noChangeArrowheads="1"/>
            </p:cNvSpPr>
            <p:nvPr/>
          </p:nvSpPr>
          <p:spPr bwMode="auto">
            <a:xfrm>
              <a:off x="1702" y="1617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5</a:t>
              </a:r>
            </a:p>
          </p:txBody>
        </p:sp>
        <p:sp>
          <p:nvSpPr>
            <p:cNvPr id="50310" name="Text Box 126"/>
            <p:cNvSpPr txBox="1">
              <a:spLocks noChangeArrowheads="1"/>
            </p:cNvSpPr>
            <p:nvPr/>
          </p:nvSpPr>
          <p:spPr bwMode="auto">
            <a:xfrm>
              <a:off x="1021" y="2206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4</a:t>
              </a:r>
            </a:p>
          </p:txBody>
        </p:sp>
      </p:grpSp>
      <p:sp>
        <p:nvSpPr>
          <p:cNvPr id="199808" name="Oval 128"/>
          <p:cNvSpPr>
            <a:spLocks noChangeArrowheads="1"/>
          </p:cNvSpPr>
          <p:nvPr/>
        </p:nvSpPr>
        <p:spPr bwMode="auto">
          <a:xfrm>
            <a:off x="3779838" y="2062163"/>
            <a:ext cx="5762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ym typeface="Symbol" pitchFamily="18" charset="2"/>
              </a:rPr>
              <a:t>25</a:t>
            </a:r>
          </a:p>
        </p:txBody>
      </p:sp>
      <p:sp>
        <p:nvSpPr>
          <p:cNvPr id="199809" name="Text Box 129"/>
          <p:cNvSpPr txBox="1">
            <a:spLocks noChangeArrowheads="1"/>
          </p:cNvSpPr>
          <p:nvPr/>
        </p:nvSpPr>
        <p:spPr bwMode="auto">
          <a:xfrm>
            <a:off x="1042988" y="4797425"/>
            <a:ext cx="1081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5</a:t>
            </a:r>
          </a:p>
        </p:txBody>
      </p:sp>
      <p:sp>
        <p:nvSpPr>
          <p:cNvPr id="199810" name="Text Box 130"/>
          <p:cNvSpPr txBox="1">
            <a:spLocks noChangeArrowheads="1"/>
          </p:cNvSpPr>
          <p:nvPr/>
        </p:nvSpPr>
        <p:spPr bwMode="auto">
          <a:xfrm>
            <a:off x="2124075" y="4797425"/>
            <a:ext cx="1081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</a:t>
            </a:r>
          </a:p>
        </p:txBody>
      </p:sp>
      <p:sp>
        <p:nvSpPr>
          <p:cNvPr id="199811" name="Text Box 131"/>
          <p:cNvSpPr txBox="1">
            <a:spLocks noChangeArrowheads="1"/>
          </p:cNvSpPr>
          <p:nvPr/>
        </p:nvSpPr>
        <p:spPr bwMode="auto">
          <a:xfrm>
            <a:off x="3276600" y="4797425"/>
            <a:ext cx="1081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4</a:t>
            </a:r>
          </a:p>
        </p:txBody>
      </p:sp>
      <p:sp>
        <p:nvSpPr>
          <p:cNvPr id="199812" name="Text Box 132"/>
          <p:cNvSpPr txBox="1">
            <a:spLocks noChangeArrowheads="1"/>
          </p:cNvSpPr>
          <p:nvPr/>
        </p:nvSpPr>
        <p:spPr bwMode="auto">
          <a:xfrm>
            <a:off x="4356100" y="4797425"/>
            <a:ext cx="1081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8</a:t>
            </a:r>
          </a:p>
        </p:txBody>
      </p:sp>
      <p:sp>
        <p:nvSpPr>
          <p:cNvPr id="199813" name="Text Box 133"/>
          <p:cNvSpPr txBox="1">
            <a:spLocks noChangeArrowheads="1"/>
          </p:cNvSpPr>
          <p:nvPr/>
        </p:nvSpPr>
        <p:spPr bwMode="auto">
          <a:xfrm>
            <a:off x="6011863" y="278130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dirty="0"/>
              <a:t>-4</a:t>
            </a:r>
          </a:p>
        </p:txBody>
      </p:sp>
      <p:sp>
        <p:nvSpPr>
          <p:cNvPr id="199814" name="Text Box 134"/>
          <p:cNvSpPr txBox="1">
            <a:spLocks noChangeArrowheads="1"/>
          </p:cNvSpPr>
          <p:nvPr/>
        </p:nvSpPr>
        <p:spPr bwMode="auto">
          <a:xfrm>
            <a:off x="6011863" y="364490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dirty="0"/>
              <a:t>0</a:t>
            </a:r>
          </a:p>
        </p:txBody>
      </p:sp>
      <p:sp>
        <p:nvSpPr>
          <p:cNvPr id="199815" name="Text Box 135"/>
          <p:cNvSpPr txBox="1">
            <a:spLocks noChangeArrowheads="1"/>
          </p:cNvSpPr>
          <p:nvPr/>
        </p:nvSpPr>
        <p:spPr bwMode="auto">
          <a:xfrm>
            <a:off x="6011863" y="18446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dirty="0"/>
              <a:t>2</a:t>
            </a:r>
          </a:p>
        </p:txBody>
      </p:sp>
      <p:sp>
        <p:nvSpPr>
          <p:cNvPr id="199816" name="Oval 136"/>
          <p:cNvSpPr>
            <a:spLocks noChangeArrowheads="1"/>
          </p:cNvSpPr>
          <p:nvPr/>
        </p:nvSpPr>
        <p:spPr bwMode="auto">
          <a:xfrm>
            <a:off x="2628900" y="3862388"/>
            <a:ext cx="5762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ym typeface="Symbol" pitchFamily="18" charset="2"/>
              </a:rPr>
              <a:t>20</a:t>
            </a:r>
          </a:p>
        </p:txBody>
      </p:sp>
      <p:sp>
        <p:nvSpPr>
          <p:cNvPr id="199817" name="Oval 137"/>
          <p:cNvSpPr>
            <a:spLocks noChangeArrowheads="1"/>
          </p:cNvSpPr>
          <p:nvPr/>
        </p:nvSpPr>
        <p:spPr bwMode="auto">
          <a:xfrm>
            <a:off x="3708400" y="3862388"/>
            <a:ext cx="5762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/>
              <a:t>5</a:t>
            </a:r>
            <a:endParaRPr lang="de-AT" altLang="de-DE" sz="1800" b="1" dirty="0">
              <a:sym typeface="Symbol" pitchFamily="18" charset="2"/>
            </a:endParaRPr>
          </a:p>
        </p:txBody>
      </p:sp>
      <p:sp>
        <p:nvSpPr>
          <p:cNvPr id="199818" name="Oval 138"/>
          <p:cNvSpPr>
            <a:spLocks noChangeArrowheads="1"/>
          </p:cNvSpPr>
          <p:nvPr/>
        </p:nvSpPr>
        <p:spPr bwMode="auto">
          <a:xfrm>
            <a:off x="4859338" y="2998788"/>
            <a:ext cx="5762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ym typeface="Symbol" pitchFamily="18" charset="2"/>
              </a:rPr>
              <a:t>10</a:t>
            </a:r>
          </a:p>
        </p:txBody>
      </p:sp>
      <p:sp>
        <p:nvSpPr>
          <p:cNvPr id="199819" name="Oval 139"/>
          <p:cNvSpPr>
            <a:spLocks noChangeArrowheads="1"/>
          </p:cNvSpPr>
          <p:nvPr/>
        </p:nvSpPr>
        <p:spPr bwMode="auto">
          <a:xfrm>
            <a:off x="4859338" y="3860800"/>
            <a:ext cx="5762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/>
              <a:t>25</a:t>
            </a:r>
            <a:endParaRPr lang="de-AT" altLang="de-DE" sz="1800" b="1" dirty="0">
              <a:sym typeface="Symbol" pitchFamily="18" charset="2"/>
            </a:endParaRPr>
          </a:p>
        </p:txBody>
      </p:sp>
      <p:sp>
        <p:nvSpPr>
          <p:cNvPr id="199820" name="Oval 140"/>
          <p:cNvSpPr>
            <a:spLocks noChangeArrowheads="1"/>
          </p:cNvSpPr>
          <p:nvPr/>
        </p:nvSpPr>
        <p:spPr bwMode="auto">
          <a:xfrm>
            <a:off x="1547813" y="2997200"/>
            <a:ext cx="5762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800" b="1" dirty="0">
                <a:sym typeface="Symbol" pitchFamily="18" charset="2"/>
              </a:rPr>
              <a:t>15</a:t>
            </a:r>
          </a:p>
        </p:txBody>
      </p:sp>
      <p:sp>
        <p:nvSpPr>
          <p:cNvPr id="199825" name="Text Box 145"/>
          <p:cNvSpPr txBox="1">
            <a:spLocks noChangeArrowheads="1"/>
          </p:cNvSpPr>
          <p:nvPr/>
        </p:nvSpPr>
        <p:spPr bwMode="auto">
          <a:xfrm>
            <a:off x="6732588" y="1125538"/>
            <a:ext cx="223202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dirty="0"/>
              <a:t>Bei allen NBVn stehen positive Ko-effizienten </a:t>
            </a:r>
            <a:r>
              <a:rPr lang="de-AT" altLang="de-DE" sz="1800" dirty="0">
                <a:cs typeface="Arial" charset="0"/>
              </a:rPr>
              <a:t>→ optimale Lösung gefunden.</a:t>
            </a:r>
          </a:p>
        </p:txBody>
      </p:sp>
      <p:sp>
        <p:nvSpPr>
          <p:cNvPr id="199826" name="Rectangle 146"/>
          <p:cNvSpPr>
            <a:spLocks noChangeArrowheads="1"/>
          </p:cNvSpPr>
          <p:nvPr/>
        </p:nvSpPr>
        <p:spPr bwMode="auto">
          <a:xfrm>
            <a:off x="6659563" y="2636838"/>
            <a:ext cx="2305050" cy="309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Basisvariablen:</a:t>
            </a:r>
          </a:p>
          <a:p>
            <a:pPr lvl="1" eaLnBrk="1" hangingPunct="1"/>
            <a:r>
              <a:rPr lang="de-AT" altLang="de-DE" sz="1600" dirty="0"/>
              <a:t>x</a:t>
            </a:r>
            <a:r>
              <a:rPr lang="de-AT" altLang="de-DE" sz="1600" baseline="-25000" dirty="0"/>
              <a:t>13</a:t>
            </a:r>
            <a:r>
              <a:rPr lang="de-AT" altLang="de-DE" sz="1600" dirty="0"/>
              <a:t> = 25</a:t>
            </a:r>
          </a:p>
          <a:p>
            <a:pPr lvl="1" eaLnBrk="1" hangingPunct="1"/>
            <a:r>
              <a:rPr lang="de-AT" altLang="de-DE" sz="1600" dirty="0"/>
              <a:t>x</a:t>
            </a:r>
            <a:r>
              <a:rPr lang="de-AT" altLang="de-DE" sz="1600" baseline="-25000" dirty="0"/>
              <a:t>21</a:t>
            </a:r>
            <a:r>
              <a:rPr lang="de-AT" altLang="de-DE" sz="1600" dirty="0"/>
              <a:t> = 15</a:t>
            </a:r>
          </a:p>
          <a:p>
            <a:pPr lvl="1" eaLnBrk="1" hangingPunct="1"/>
            <a:r>
              <a:rPr lang="de-AT" altLang="de-DE" sz="1600" dirty="0"/>
              <a:t>x</a:t>
            </a:r>
            <a:r>
              <a:rPr lang="de-AT" altLang="de-DE" sz="1600" baseline="-25000" dirty="0"/>
              <a:t>24</a:t>
            </a:r>
            <a:r>
              <a:rPr lang="de-AT" altLang="de-DE" sz="1600" dirty="0"/>
              <a:t> = 10</a:t>
            </a:r>
          </a:p>
          <a:p>
            <a:pPr lvl="1" eaLnBrk="1" hangingPunct="1"/>
            <a:r>
              <a:rPr lang="de-AT" altLang="de-DE" sz="1600" dirty="0"/>
              <a:t>x</a:t>
            </a:r>
            <a:r>
              <a:rPr lang="de-AT" altLang="de-DE" sz="1600" baseline="-25000" dirty="0"/>
              <a:t>32</a:t>
            </a:r>
            <a:r>
              <a:rPr lang="de-AT" altLang="de-DE" sz="1600" dirty="0"/>
              <a:t> = 20</a:t>
            </a:r>
          </a:p>
          <a:p>
            <a:pPr lvl="1" eaLnBrk="1" hangingPunct="1"/>
            <a:r>
              <a:rPr lang="de-AT" altLang="de-DE" sz="1600" dirty="0"/>
              <a:t>x</a:t>
            </a:r>
            <a:r>
              <a:rPr lang="de-AT" altLang="de-DE" sz="1600" baseline="-25000" dirty="0"/>
              <a:t>33</a:t>
            </a:r>
            <a:r>
              <a:rPr lang="de-AT" altLang="de-DE" sz="1600" dirty="0"/>
              <a:t> = 5</a:t>
            </a:r>
          </a:p>
          <a:p>
            <a:pPr lvl="1" eaLnBrk="1" hangingPunct="1"/>
            <a:r>
              <a:rPr lang="de-AT" altLang="de-DE" sz="1600" dirty="0"/>
              <a:t>x</a:t>
            </a:r>
            <a:r>
              <a:rPr lang="de-AT" altLang="de-DE" sz="1600" baseline="-25000" dirty="0"/>
              <a:t>34</a:t>
            </a:r>
            <a:r>
              <a:rPr lang="de-AT" altLang="de-DE" sz="1600" dirty="0"/>
              <a:t> = 25</a:t>
            </a:r>
          </a:p>
        </p:txBody>
      </p:sp>
      <p:sp>
        <p:nvSpPr>
          <p:cNvPr id="199827" name="Rectangle 147"/>
          <p:cNvSpPr>
            <a:spLocks noChangeArrowheads="1"/>
          </p:cNvSpPr>
          <p:nvPr/>
        </p:nvSpPr>
        <p:spPr bwMode="auto">
          <a:xfrm>
            <a:off x="395288" y="5516563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800" u="sng" dirty="0"/>
              <a:t>Gesamte Transportkosten:</a:t>
            </a:r>
            <a:r>
              <a:rPr lang="de-AT" altLang="de-DE" sz="1800" dirty="0"/>
              <a:t> </a:t>
            </a:r>
            <a:r>
              <a:rPr lang="de-AT" altLang="de-DE" sz="1800" b="1" dirty="0"/>
              <a:t>K = 445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99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9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9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9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9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9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99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9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9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9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9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9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199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19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19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9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199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199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808" grpId="0" animBg="1" autoUpdateAnimBg="0"/>
      <p:bldP spid="199809" grpId="0" autoUpdateAnimBg="0"/>
      <p:bldP spid="199810" grpId="0" autoUpdateAnimBg="0"/>
      <p:bldP spid="199811" grpId="0" autoUpdateAnimBg="0"/>
      <p:bldP spid="199812" grpId="0" autoUpdateAnimBg="0"/>
      <p:bldP spid="199813" grpId="0" autoUpdateAnimBg="0"/>
      <p:bldP spid="199814" grpId="0" autoUpdateAnimBg="0"/>
      <p:bldP spid="199815" grpId="0" autoUpdateAnimBg="0"/>
      <p:bldP spid="199816" grpId="0" animBg="1" autoUpdateAnimBg="0"/>
      <p:bldP spid="199817" grpId="0" animBg="1" autoUpdateAnimBg="0"/>
      <p:bldP spid="199818" grpId="0" animBg="1" autoUpdateAnimBg="0"/>
      <p:bldP spid="199819" grpId="0" animBg="1" autoUpdateAnimBg="0"/>
      <p:bldP spid="199820" grpId="0" animBg="1" autoUpdateAnimBg="0"/>
      <p:bldP spid="199825" grpId="0" autoUpdateAnimBg="0"/>
      <p:bldP spid="199826" grpId="0" autoUpdateAnimBg="0"/>
      <p:bldP spid="199827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5120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4E551174-36FD-46A3-BBFE-C653254E8849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51204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719137"/>
          </a:xfrm>
        </p:spPr>
        <p:txBody>
          <a:bodyPr/>
          <a:lstStyle/>
          <a:p>
            <a:pPr eaLnBrk="1" hangingPunct="1"/>
            <a:r>
              <a:rPr lang="de-AT" altLang="de-DE" sz="1800" dirty="0" smtClean="0"/>
              <a:t>Das Transportproblem ist ein LP-Problem mit Gleichheitsbeschränkungen. Aus diesem Grund dürfen die dualen Variablen </a:t>
            </a:r>
            <a:r>
              <a:rPr lang="de-AT" altLang="de-DE" sz="1800" i="1" dirty="0" smtClean="0"/>
              <a:t>u</a:t>
            </a:r>
            <a:r>
              <a:rPr lang="de-AT" altLang="de-DE" sz="1800" i="1" baseline="-25000" dirty="0" smtClean="0"/>
              <a:t>i</a:t>
            </a:r>
            <a:r>
              <a:rPr lang="de-AT" altLang="de-DE" sz="1800" dirty="0" smtClean="0"/>
              <a:t> bzw. </a:t>
            </a:r>
            <a:r>
              <a:rPr lang="de-AT" altLang="de-DE" sz="1800" i="1" dirty="0" smtClean="0"/>
              <a:t>v</a:t>
            </a:r>
            <a:r>
              <a:rPr lang="de-AT" altLang="de-DE" sz="1800" i="1" baseline="-25000" dirty="0" smtClean="0"/>
              <a:t>j</a:t>
            </a:r>
            <a:r>
              <a:rPr lang="de-AT" altLang="de-DE" sz="1800" dirty="0" smtClean="0"/>
              <a:t> auch negativ sein (freie Variablen). </a:t>
            </a:r>
          </a:p>
        </p:txBody>
      </p:sp>
      <p:sp>
        <p:nvSpPr>
          <p:cNvPr id="51206" name="Rectangle 3"/>
          <p:cNvSpPr>
            <a:spLocks noChangeArrowheads="1"/>
          </p:cNvSpPr>
          <p:nvPr/>
        </p:nvSpPr>
        <p:spPr bwMode="auto">
          <a:xfrm>
            <a:off x="468313" y="476250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2000" i="1" dirty="0"/>
              <a:t>3.2.3.1 Sensitivitätsanalyse</a:t>
            </a:r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468313" y="3860800"/>
            <a:ext cx="82296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de-AT" altLang="de-DE" sz="1800" dirty="0"/>
              <a:t>	bei (kleinen Änderungen der rechten Seiten </a:t>
            </a:r>
            <a:r>
              <a:rPr lang="de-AT" altLang="de-DE" sz="1800" i="1" dirty="0"/>
              <a:t>s</a:t>
            </a:r>
            <a:r>
              <a:rPr lang="de-AT" altLang="de-DE" sz="1800" i="1" baseline="-25000" dirty="0"/>
              <a:t>i</a:t>
            </a:r>
            <a:r>
              <a:rPr lang="de-AT" altLang="de-DE" sz="1800" dirty="0"/>
              <a:t> und </a:t>
            </a:r>
            <a:r>
              <a:rPr lang="de-AT" altLang="de-DE" sz="1800" i="1" dirty="0"/>
              <a:t>d</a:t>
            </a:r>
            <a:r>
              <a:rPr lang="de-AT" altLang="de-DE" sz="1800" i="1" baseline="-25000" dirty="0"/>
              <a:t>j</a:t>
            </a:r>
            <a:r>
              <a:rPr lang="de-AT" altLang="de-DE" sz="1800" dirty="0"/>
              <a:t>) die dualen Variablen </a:t>
            </a:r>
            <a:r>
              <a:rPr lang="de-AT" altLang="de-DE" sz="1800" i="1" dirty="0"/>
              <a:t>u</a:t>
            </a:r>
            <a:r>
              <a:rPr lang="de-AT" altLang="de-DE" sz="1800" i="1" baseline="-25000" dirty="0"/>
              <a:t>i</a:t>
            </a:r>
            <a:r>
              <a:rPr lang="de-AT" altLang="de-DE" sz="1800" dirty="0"/>
              <a:t> und </a:t>
            </a:r>
            <a:r>
              <a:rPr lang="de-AT" altLang="de-DE" sz="1800" i="1" dirty="0"/>
              <a:t>v</a:t>
            </a:r>
            <a:r>
              <a:rPr lang="de-AT" altLang="de-DE" sz="1800" i="1" baseline="-25000" dirty="0"/>
              <a:t>j</a:t>
            </a:r>
            <a:r>
              <a:rPr lang="de-AT" altLang="de-DE" sz="1800" dirty="0"/>
              <a:t> nicht ändert, sodass sich die Zielfunktion um </a:t>
            </a:r>
            <a:r>
              <a:rPr lang="de-AT" altLang="de-DE" sz="1800" dirty="0">
                <a:sym typeface="Symbol" pitchFamily="18" charset="2"/>
              </a:rPr>
              <a:t></a:t>
            </a:r>
            <a:r>
              <a:rPr lang="de-AT" altLang="de-DE" sz="1800" dirty="0"/>
              <a:t>(</a:t>
            </a:r>
            <a:r>
              <a:rPr lang="de-AT" altLang="de-DE" sz="1800" i="1" dirty="0"/>
              <a:t>u</a:t>
            </a:r>
            <a:r>
              <a:rPr lang="de-AT" altLang="de-DE" sz="1800" i="1" baseline="-25000" dirty="0"/>
              <a:t>i</a:t>
            </a:r>
            <a:r>
              <a:rPr lang="de-AT" altLang="de-DE" sz="1800" dirty="0"/>
              <a:t> + </a:t>
            </a:r>
            <a:r>
              <a:rPr lang="de-AT" altLang="de-DE" sz="1800" i="1" dirty="0"/>
              <a:t>v</a:t>
            </a:r>
            <a:r>
              <a:rPr lang="de-AT" altLang="de-DE" sz="1800" i="1" baseline="-25000" dirty="0"/>
              <a:t>j</a:t>
            </a:r>
            <a:r>
              <a:rPr lang="de-AT" altLang="de-DE" sz="1800" dirty="0"/>
              <a:t>) ändert:</a:t>
            </a:r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468313" y="1916113"/>
            <a:ext cx="8229600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800" dirty="0"/>
              <a:t>Aus der Dualitätstheorie kann man sehr leicht ableiten, dass die </a:t>
            </a:r>
            <a:r>
              <a:rPr lang="de-AT" altLang="de-DE" sz="1800" i="1" dirty="0"/>
              <a:t>Datenänderung</a:t>
            </a:r>
            <a:r>
              <a:rPr lang="de-AT" altLang="de-DE" sz="1800" dirty="0"/>
              <a:t> </a:t>
            </a:r>
          </a:p>
        </p:txBody>
      </p:sp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468313" y="5445125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AT" altLang="de-DE" sz="1800" dirty="0"/>
              <a:t>Klarerweise müssen ein </a:t>
            </a:r>
            <a:r>
              <a:rPr lang="de-AT" altLang="de-DE" sz="1800" i="1" dirty="0"/>
              <a:t>s</a:t>
            </a:r>
            <a:r>
              <a:rPr lang="de-AT" altLang="de-DE" sz="1800" i="1" baseline="-25000" dirty="0"/>
              <a:t>i</a:t>
            </a:r>
            <a:r>
              <a:rPr lang="de-AT" altLang="de-DE" sz="1800" dirty="0"/>
              <a:t> und ein </a:t>
            </a:r>
            <a:r>
              <a:rPr lang="de-AT" altLang="de-DE" sz="1800" i="1" dirty="0"/>
              <a:t>d</a:t>
            </a:r>
            <a:r>
              <a:rPr lang="de-AT" altLang="de-DE" sz="1800" i="1" baseline="-25000" dirty="0"/>
              <a:t>j</a:t>
            </a:r>
            <a:r>
              <a:rPr lang="de-AT" altLang="de-DE" sz="1800" dirty="0"/>
              <a:t> </a:t>
            </a:r>
            <a:r>
              <a:rPr lang="de-AT" altLang="de-DE" sz="1800" i="1" dirty="0"/>
              <a:t>gleichzeitig</a:t>
            </a:r>
            <a:r>
              <a:rPr lang="de-AT" altLang="de-DE" sz="1800" dirty="0"/>
              <a:t> geändert werden, da sonst die Summen der angebotenen und nachgefragten Mengen nicht mehr übereinstimmen würden. </a:t>
            </a:r>
          </a:p>
        </p:txBody>
      </p:sp>
      <p:sp>
        <p:nvSpPr>
          <p:cNvPr id="200712" name="Rectangle 8"/>
          <p:cNvSpPr>
            <a:spLocks noChangeArrowheads="1"/>
          </p:cNvSpPr>
          <p:nvPr/>
        </p:nvSpPr>
        <p:spPr bwMode="auto">
          <a:xfrm>
            <a:off x="2700338" y="2781300"/>
            <a:ext cx="3743325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800" i="1" dirty="0"/>
              <a:t>s</a:t>
            </a:r>
            <a:r>
              <a:rPr lang="de-AT" altLang="de-DE" sz="1800" i="1" baseline="-25000" dirty="0"/>
              <a:t>i</a:t>
            </a:r>
            <a:r>
              <a:rPr lang="de-AT" altLang="de-DE" sz="1800" i="1" dirty="0"/>
              <a:t> </a:t>
            </a:r>
            <a:r>
              <a:rPr lang="de-AT" altLang="de-DE" sz="1800" dirty="0">
                <a:sym typeface="Symbol" pitchFamily="18" charset="2"/>
              </a:rPr>
              <a:t></a:t>
            </a:r>
            <a:r>
              <a:rPr lang="de-AT" altLang="de-DE" sz="1800" dirty="0"/>
              <a:t> </a:t>
            </a:r>
            <a:r>
              <a:rPr lang="de-AT" altLang="de-DE" sz="1800" i="1" dirty="0"/>
              <a:t>s</a:t>
            </a:r>
            <a:r>
              <a:rPr lang="de-AT" altLang="de-DE" sz="1800" i="1" baseline="-25000" dirty="0"/>
              <a:t>i</a:t>
            </a:r>
            <a:r>
              <a:rPr lang="de-AT" altLang="de-DE" sz="1800" dirty="0"/>
              <a:t> + </a:t>
            </a:r>
            <a:r>
              <a:rPr lang="de-AT" altLang="de-DE" sz="1800" dirty="0">
                <a:sym typeface="Symbol" pitchFamily="18" charset="2"/>
              </a:rPr>
              <a:t></a:t>
            </a:r>
            <a:r>
              <a:rPr lang="de-AT" altLang="de-DE" sz="1800" dirty="0"/>
              <a:t>  für ein </a:t>
            </a:r>
            <a:r>
              <a:rPr lang="de-AT" altLang="de-DE" sz="1800" i="1" dirty="0"/>
              <a:t>i </a:t>
            </a:r>
            <a:r>
              <a:rPr lang="de-AT" altLang="de-DE" sz="1800" u="sng" dirty="0"/>
              <a:t>und</a:t>
            </a:r>
            <a:r>
              <a:rPr lang="de-AT" altLang="de-DE" sz="1800" dirty="0"/>
              <a:t/>
            </a:r>
            <a:br>
              <a:rPr lang="de-AT" altLang="de-DE" sz="1800" dirty="0"/>
            </a:br>
            <a:r>
              <a:rPr lang="de-AT" altLang="de-DE" sz="1800" i="1" dirty="0"/>
              <a:t>d</a:t>
            </a:r>
            <a:r>
              <a:rPr lang="de-AT" altLang="de-DE" sz="1800" i="1" baseline="-25000" dirty="0"/>
              <a:t>j</a:t>
            </a:r>
            <a:r>
              <a:rPr lang="de-AT" altLang="de-DE" sz="1800" dirty="0"/>
              <a:t> </a:t>
            </a:r>
            <a:r>
              <a:rPr lang="de-AT" altLang="de-DE" sz="1800" dirty="0">
                <a:sym typeface="Symbol" pitchFamily="18" charset="2"/>
              </a:rPr>
              <a:t></a:t>
            </a:r>
            <a:r>
              <a:rPr lang="de-AT" altLang="de-DE" sz="1800" dirty="0"/>
              <a:t> </a:t>
            </a:r>
            <a:r>
              <a:rPr lang="de-AT" altLang="de-DE" sz="1800" i="1" dirty="0"/>
              <a:t>d</a:t>
            </a:r>
            <a:r>
              <a:rPr lang="de-AT" altLang="de-DE" sz="1800" i="1" baseline="-25000" dirty="0"/>
              <a:t>j</a:t>
            </a:r>
            <a:r>
              <a:rPr lang="de-AT" altLang="de-DE" sz="1800" dirty="0"/>
              <a:t> + </a:t>
            </a:r>
            <a:r>
              <a:rPr lang="de-AT" altLang="de-DE" sz="1800" dirty="0">
                <a:sym typeface="Symbol" pitchFamily="18" charset="2"/>
              </a:rPr>
              <a:t></a:t>
            </a:r>
            <a:r>
              <a:rPr lang="de-AT" altLang="de-DE" sz="1800" dirty="0"/>
              <a:t>  für ein </a:t>
            </a:r>
            <a:r>
              <a:rPr lang="de-AT" altLang="de-DE" sz="1800" i="1" dirty="0"/>
              <a:t>j</a:t>
            </a:r>
          </a:p>
        </p:txBody>
      </p:sp>
      <p:sp>
        <p:nvSpPr>
          <p:cNvPr id="200713" name="Rectangle 9"/>
          <p:cNvSpPr>
            <a:spLocks noChangeArrowheads="1"/>
          </p:cNvSpPr>
          <p:nvPr/>
        </p:nvSpPr>
        <p:spPr bwMode="auto">
          <a:xfrm>
            <a:off x="2700338" y="4652963"/>
            <a:ext cx="3743325" cy="574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800" i="1" dirty="0"/>
              <a:t>K </a:t>
            </a:r>
            <a:r>
              <a:rPr lang="de-AT" altLang="de-DE" sz="1800" i="1" dirty="0">
                <a:sym typeface="Symbol" pitchFamily="18" charset="2"/>
              </a:rPr>
              <a:t></a:t>
            </a:r>
            <a:r>
              <a:rPr lang="de-AT" altLang="de-DE" sz="1800" i="1" dirty="0"/>
              <a:t> K + </a:t>
            </a:r>
            <a:r>
              <a:rPr lang="de-AT" altLang="de-DE" sz="1800" i="1" dirty="0">
                <a:sym typeface="Symbol" pitchFamily="18" charset="2"/>
              </a:rPr>
              <a:t></a:t>
            </a:r>
            <a:r>
              <a:rPr lang="de-AT" altLang="de-DE" sz="1800" i="1" dirty="0"/>
              <a:t>(u</a:t>
            </a:r>
            <a:r>
              <a:rPr lang="de-AT" altLang="de-DE" sz="1800" i="1" baseline="-25000" dirty="0"/>
              <a:t>i</a:t>
            </a:r>
            <a:r>
              <a:rPr lang="de-AT" altLang="de-DE" sz="1800" i="1" dirty="0"/>
              <a:t> + v</a:t>
            </a:r>
            <a:r>
              <a:rPr lang="de-AT" altLang="de-DE" sz="1800" i="1" baseline="-25000" dirty="0"/>
              <a:t>j</a:t>
            </a:r>
            <a:r>
              <a:rPr lang="de-AT" altLang="de-DE" sz="1800" i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 build="p"/>
      <p:bldP spid="200708" grpId="0"/>
      <p:bldP spid="200709" grpId="0"/>
      <p:bldP spid="200711" grpId="0"/>
      <p:bldP spid="200712" grpId="0" animBg="1"/>
      <p:bldP spid="20071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5222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0DDD5916-234D-4695-93CB-1DF07E9A6C09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52228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935038"/>
          </a:xfrm>
        </p:spPr>
        <p:txBody>
          <a:bodyPr/>
          <a:lstStyle/>
          <a:p>
            <a:pPr eaLnBrk="1" hangingPunct="1"/>
            <a:r>
              <a:rPr lang="de-AT" altLang="de-DE" sz="1800" dirty="0" smtClean="0"/>
              <a:t>Wie groß </a:t>
            </a:r>
            <a:r>
              <a:rPr lang="de-AT" altLang="de-DE" sz="1800" dirty="0" smtClean="0">
                <a:sym typeface="Symbol" pitchFamily="18" charset="2"/>
              </a:rPr>
              <a:t></a:t>
            </a:r>
            <a:r>
              <a:rPr lang="de-AT" altLang="de-DE" sz="1800" dirty="0" smtClean="0"/>
              <a:t> werden kann, sodass diese Formel gerade noch gilt, wollen wir anhand des folgenden </a:t>
            </a:r>
            <a:r>
              <a:rPr lang="de-AT" altLang="de-DE" sz="1800" u="sng" dirty="0" smtClean="0"/>
              <a:t>Beispiels</a:t>
            </a:r>
            <a:r>
              <a:rPr lang="de-AT" altLang="de-DE" sz="1800" dirty="0" smtClean="0"/>
              <a:t> demonstrieren, wobei wir hier schon die optimale Lösung eingetragen haben:</a:t>
            </a:r>
          </a:p>
        </p:txBody>
      </p:sp>
      <p:graphicFrame>
        <p:nvGraphicFramePr>
          <p:cNvPr id="201732" name="Group 4"/>
          <p:cNvGraphicFramePr>
            <a:graphicFrameLocks noGrp="1"/>
          </p:cNvGraphicFramePr>
          <p:nvPr/>
        </p:nvGraphicFramePr>
        <p:xfrm>
          <a:off x="323850" y="1484313"/>
          <a:ext cx="5832475" cy="3671883"/>
        </p:xfrm>
        <a:graphic>
          <a:graphicData uri="http://schemas.openxmlformats.org/drawingml/2006/table">
            <a:tbl>
              <a:tblPr/>
              <a:tblGrid>
                <a:gridCol w="530225"/>
                <a:gridCol w="530225"/>
                <a:gridCol w="530225"/>
                <a:gridCol w="530225"/>
                <a:gridCol w="530225"/>
                <a:gridCol w="530225"/>
                <a:gridCol w="530225"/>
                <a:gridCol w="530225"/>
                <a:gridCol w="530225"/>
                <a:gridCol w="530225"/>
                <a:gridCol w="530225"/>
              </a:tblGrid>
              <a:tr h="4079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7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de-AT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7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07987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7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07987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7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079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1855" name="Oval 127"/>
          <p:cNvSpPr>
            <a:spLocks noChangeArrowheads="1"/>
          </p:cNvSpPr>
          <p:nvPr/>
        </p:nvSpPr>
        <p:spPr bwMode="auto">
          <a:xfrm>
            <a:off x="1331913" y="2347913"/>
            <a:ext cx="550862" cy="3254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ym typeface="Symbol" pitchFamily="18" charset="2"/>
              </a:rPr>
              <a:t>10</a:t>
            </a:r>
          </a:p>
        </p:txBody>
      </p:sp>
      <p:sp>
        <p:nvSpPr>
          <p:cNvPr id="201856" name="Text Box 128"/>
          <p:cNvSpPr txBox="1">
            <a:spLocks noChangeArrowheads="1"/>
          </p:cNvSpPr>
          <p:nvPr/>
        </p:nvSpPr>
        <p:spPr bwMode="auto">
          <a:xfrm>
            <a:off x="898525" y="4797425"/>
            <a:ext cx="1035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</a:t>
            </a:r>
          </a:p>
        </p:txBody>
      </p:sp>
      <p:sp>
        <p:nvSpPr>
          <p:cNvPr id="201857" name="Text Box 129"/>
          <p:cNvSpPr txBox="1">
            <a:spLocks noChangeArrowheads="1"/>
          </p:cNvSpPr>
          <p:nvPr/>
        </p:nvSpPr>
        <p:spPr bwMode="auto">
          <a:xfrm>
            <a:off x="1908175" y="4797425"/>
            <a:ext cx="1035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-1</a:t>
            </a:r>
          </a:p>
        </p:txBody>
      </p:sp>
      <p:sp>
        <p:nvSpPr>
          <p:cNvPr id="201858" name="Text Box 130"/>
          <p:cNvSpPr txBox="1">
            <a:spLocks noChangeArrowheads="1"/>
          </p:cNvSpPr>
          <p:nvPr/>
        </p:nvSpPr>
        <p:spPr bwMode="auto">
          <a:xfrm>
            <a:off x="2987675" y="4797425"/>
            <a:ext cx="1035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2</a:t>
            </a:r>
          </a:p>
        </p:txBody>
      </p:sp>
      <p:sp>
        <p:nvSpPr>
          <p:cNvPr id="201859" name="Text Box 131"/>
          <p:cNvSpPr txBox="1">
            <a:spLocks noChangeArrowheads="1"/>
          </p:cNvSpPr>
          <p:nvPr/>
        </p:nvSpPr>
        <p:spPr bwMode="auto">
          <a:xfrm>
            <a:off x="4067175" y="4797425"/>
            <a:ext cx="1035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4</a:t>
            </a:r>
          </a:p>
        </p:txBody>
      </p:sp>
      <p:sp>
        <p:nvSpPr>
          <p:cNvPr id="201860" name="Text Box 132"/>
          <p:cNvSpPr txBox="1">
            <a:spLocks noChangeArrowheads="1"/>
          </p:cNvSpPr>
          <p:nvPr/>
        </p:nvSpPr>
        <p:spPr bwMode="auto">
          <a:xfrm>
            <a:off x="5651500" y="2924175"/>
            <a:ext cx="4826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64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2</a:t>
            </a:r>
          </a:p>
        </p:txBody>
      </p:sp>
      <p:sp>
        <p:nvSpPr>
          <p:cNvPr id="201861" name="Text Box 133"/>
          <p:cNvSpPr txBox="1">
            <a:spLocks noChangeArrowheads="1"/>
          </p:cNvSpPr>
          <p:nvPr/>
        </p:nvSpPr>
        <p:spPr bwMode="auto">
          <a:xfrm>
            <a:off x="5651500" y="3789363"/>
            <a:ext cx="482600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8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</a:t>
            </a:r>
          </a:p>
        </p:txBody>
      </p:sp>
      <p:sp>
        <p:nvSpPr>
          <p:cNvPr id="201862" name="Text Box 134"/>
          <p:cNvSpPr txBox="1">
            <a:spLocks noChangeArrowheads="1"/>
          </p:cNvSpPr>
          <p:nvPr/>
        </p:nvSpPr>
        <p:spPr bwMode="auto">
          <a:xfrm>
            <a:off x="5651500" y="2132013"/>
            <a:ext cx="48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0</a:t>
            </a:r>
          </a:p>
        </p:txBody>
      </p:sp>
      <p:sp>
        <p:nvSpPr>
          <p:cNvPr id="201863" name="Oval 135"/>
          <p:cNvSpPr>
            <a:spLocks noChangeArrowheads="1"/>
          </p:cNvSpPr>
          <p:nvPr/>
        </p:nvSpPr>
        <p:spPr bwMode="auto">
          <a:xfrm>
            <a:off x="3419475" y="3932238"/>
            <a:ext cx="550863" cy="3254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ym typeface="Symbol" pitchFamily="18" charset="2"/>
              </a:rPr>
              <a:t>10</a:t>
            </a:r>
          </a:p>
        </p:txBody>
      </p:sp>
      <p:sp>
        <p:nvSpPr>
          <p:cNvPr id="201864" name="Oval 136"/>
          <p:cNvSpPr>
            <a:spLocks noChangeArrowheads="1"/>
          </p:cNvSpPr>
          <p:nvPr/>
        </p:nvSpPr>
        <p:spPr bwMode="auto">
          <a:xfrm>
            <a:off x="4498975" y="3932238"/>
            <a:ext cx="550863" cy="3254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/>
              <a:t>6</a:t>
            </a:r>
            <a:endParaRPr lang="de-AT" altLang="de-DE" sz="1800" b="1" dirty="0">
              <a:sym typeface="Symbol" pitchFamily="18" charset="2"/>
            </a:endParaRPr>
          </a:p>
        </p:txBody>
      </p:sp>
      <p:sp>
        <p:nvSpPr>
          <p:cNvPr id="201865" name="Oval 137"/>
          <p:cNvSpPr>
            <a:spLocks noChangeArrowheads="1"/>
          </p:cNvSpPr>
          <p:nvPr/>
        </p:nvSpPr>
        <p:spPr bwMode="auto">
          <a:xfrm>
            <a:off x="4498975" y="3140075"/>
            <a:ext cx="550863" cy="3254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ym typeface="Symbol" pitchFamily="18" charset="2"/>
              </a:rPr>
              <a:t>11</a:t>
            </a:r>
          </a:p>
        </p:txBody>
      </p:sp>
      <p:sp>
        <p:nvSpPr>
          <p:cNvPr id="201866" name="Oval 138"/>
          <p:cNvSpPr>
            <a:spLocks noChangeArrowheads="1"/>
          </p:cNvSpPr>
          <p:nvPr/>
        </p:nvSpPr>
        <p:spPr bwMode="auto">
          <a:xfrm>
            <a:off x="3419475" y="2347913"/>
            <a:ext cx="550863" cy="3254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ym typeface="Symbol" pitchFamily="18" charset="2"/>
              </a:rPr>
              <a:t>12</a:t>
            </a:r>
          </a:p>
        </p:txBody>
      </p:sp>
      <p:sp>
        <p:nvSpPr>
          <p:cNvPr id="201867" name="Oval 139"/>
          <p:cNvSpPr>
            <a:spLocks noChangeArrowheads="1"/>
          </p:cNvSpPr>
          <p:nvPr/>
        </p:nvSpPr>
        <p:spPr bwMode="auto">
          <a:xfrm>
            <a:off x="2411413" y="3140075"/>
            <a:ext cx="550862" cy="3254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ym typeface="Symbol" pitchFamily="18" charset="2"/>
              </a:rPr>
              <a:t>13</a:t>
            </a:r>
          </a:p>
        </p:txBody>
      </p:sp>
      <p:sp>
        <p:nvSpPr>
          <p:cNvPr id="201868" name="Rectangle 140"/>
          <p:cNvSpPr>
            <a:spLocks noChangeArrowheads="1"/>
          </p:cNvSpPr>
          <p:nvPr/>
        </p:nvSpPr>
        <p:spPr bwMode="auto">
          <a:xfrm>
            <a:off x="6443663" y="2060575"/>
            <a:ext cx="2459037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800" dirty="0"/>
              <a:t>Was passiert nun, wenn wir folgende Datenänderung durchführen?</a:t>
            </a:r>
            <a:endParaRPr lang="en-GB" altLang="de-DE" sz="1800" i="1" dirty="0"/>
          </a:p>
          <a:p>
            <a:pPr eaLnBrk="1" hangingPunct="1">
              <a:buFont typeface="Wingdings" pitchFamily="2" charset="2"/>
              <a:buNone/>
            </a:pPr>
            <a:r>
              <a:rPr lang="en-GB" altLang="de-DE" sz="1800" i="1" dirty="0"/>
              <a:t>	s</a:t>
            </a:r>
            <a:r>
              <a:rPr lang="en-GB" altLang="de-DE" sz="1800" i="1" baseline="-25000" dirty="0"/>
              <a:t>1</a:t>
            </a:r>
            <a:r>
              <a:rPr lang="en-GB" altLang="de-DE" sz="1800" i="1" dirty="0"/>
              <a:t> </a:t>
            </a:r>
            <a:r>
              <a:rPr lang="de-AT" altLang="de-DE" sz="1800" dirty="0">
                <a:sym typeface="Symbol" pitchFamily="18" charset="2"/>
              </a:rPr>
              <a:t></a:t>
            </a:r>
            <a:r>
              <a:rPr lang="en-GB" altLang="de-DE" sz="1800" dirty="0"/>
              <a:t> </a:t>
            </a:r>
            <a:r>
              <a:rPr lang="en-GB" altLang="de-DE" sz="1800" i="1" dirty="0"/>
              <a:t>s</a:t>
            </a:r>
            <a:r>
              <a:rPr lang="en-GB" altLang="de-DE" sz="1800" i="1" baseline="-25000" dirty="0"/>
              <a:t>1</a:t>
            </a:r>
            <a:r>
              <a:rPr lang="en-GB" altLang="de-DE" sz="1800" dirty="0"/>
              <a:t> + </a:t>
            </a:r>
            <a:r>
              <a:rPr lang="de-AT" altLang="de-DE" sz="1800" dirty="0">
                <a:sym typeface="Symbol" pitchFamily="18" charset="2"/>
              </a:rPr>
              <a:t></a:t>
            </a:r>
            <a:r>
              <a:rPr lang="en-GB" altLang="de-DE" sz="1800" dirty="0"/>
              <a:t>  und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de-DE" sz="1800" dirty="0"/>
              <a:t>	</a:t>
            </a:r>
            <a:r>
              <a:rPr lang="en-GB" altLang="de-DE" sz="1800" i="1" dirty="0"/>
              <a:t>d</a:t>
            </a:r>
            <a:r>
              <a:rPr lang="en-GB" altLang="de-DE" sz="1800" i="1" baseline="-25000" dirty="0"/>
              <a:t>2</a:t>
            </a:r>
            <a:r>
              <a:rPr lang="en-GB" altLang="de-DE" sz="1800" i="1" dirty="0"/>
              <a:t> </a:t>
            </a:r>
            <a:r>
              <a:rPr lang="de-AT" altLang="de-DE" sz="1800" dirty="0">
                <a:sym typeface="Symbol" pitchFamily="18" charset="2"/>
              </a:rPr>
              <a:t></a:t>
            </a:r>
            <a:r>
              <a:rPr lang="en-GB" altLang="de-DE" sz="1800" dirty="0"/>
              <a:t> </a:t>
            </a:r>
            <a:r>
              <a:rPr lang="en-GB" altLang="de-DE" sz="1800" i="1" dirty="0"/>
              <a:t>d</a:t>
            </a:r>
            <a:r>
              <a:rPr lang="en-GB" altLang="de-DE" sz="1800" i="1" baseline="-25000" dirty="0"/>
              <a:t>2</a:t>
            </a:r>
            <a:r>
              <a:rPr lang="en-GB" altLang="de-DE" sz="1800" dirty="0"/>
              <a:t> + </a:t>
            </a:r>
            <a:r>
              <a:rPr lang="de-AT" altLang="de-DE" sz="1800" dirty="0">
                <a:sym typeface="Symbol" pitchFamily="18" charset="2"/>
              </a:rPr>
              <a:t></a:t>
            </a:r>
          </a:p>
          <a:p>
            <a:pPr eaLnBrk="1" hangingPunct="1">
              <a:buFont typeface="Wingdings" pitchFamily="2" charset="2"/>
              <a:buNone/>
            </a:pPr>
            <a:endParaRPr lang="de-AT" altLang="de-DE" sz="1800" dirty="0">
              <a:sym typeface="Symbol" pitchFamily="18" charset="2"/>
            </a:endParaRPr>
          </a:p>
        </p:txBody>
      </p:sp>
      <p:sp>
        <p:nvSpPr>
          <p:cNvPr id="201869" name="Text Box 141"/>
          <p:cNvSpPr txBox="1">
            <a:spLocks noChangeArrowheads="1"/>
          </p:cNvSpPr>
          <p:nvPr/>
        </p:nvSpPr>
        <p:spPr bwMode="auto">
          <a:xfrm>
            <a:off x="323850" y="5229225"/>
            <a:ext cx="8820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800" dirty="0"/>
              <a:t>Die minimalen Kosten ändern sich in diesem Fall auf </a:t>
            </a:r>
            <a:r>
              <a:rPr lang="de-AT" altLang="de-DE" sz="1800" i="1" dirty="0"/>
              <a:t>K </a:t>
            </a:r>
            <a:r>
              <a:rPr lang="de-AT" altLang="de-DE" sz="1800" dirty="0"/>
              <a:t>= 173 + </a:t>
            </a:r>
            <a:r>
              <a:rPr lang="de-AT" altLang="de-DE" sz="1800" dirty="0">
                <a:sym typeface="Symbol" pitchFamily="18" charset="2"/>
              </a:rPr>
              <a:t></a:t>
            </a:r>
            <a:r>
              <a:rPr lang="de-AT" altLang="de-DE" sz="1800" dirty="0"/>
              <a:t>(</a:t>
            </a:r>
            <a:r>
              <a:rPr lang="de-AT" altLang="de-DE" sz="1800" i="1" dirty="0"/>
              <a:t>u</a:t>
            </a:r>
            <a:r>
              <a:rPr lang="de-AT" altLang="de-DE" sz="1800" i="1" baseline="-25000" dirty="0"/>
              <a:t>1</a:t>
            </a:r>
            <a:r>
              <a:rPr lang="de-AT" altLang="de-DE" sz="1800" dirty="0"/>
              <a:t> + </a:t>
            </a:r>
            <a:r>
              <a:rPr lang="de-AT" altLang="de-DE" sz="1800" i="1" dirty="0"/>
              <a:t>v</a:t>
            </a:r>
            <a:r>
              <a:rPr lang="de-AT" altLang="de-DE" sz="1800" i="1" baseline="-25000" dirty="0"/>
              <a:t>2</a:t>
            </a:r>
            <a:r>
              <a:rPr lang="de-AT" altLang="de-DE" sz="1800" dirty="0"/>
              <a:t>) = 173 - </a:t>
            </a:r>
            <a:r>
              <a:rPr lang="de-AT" altLang="de-DE" sz="1800" dirty="0">
                <a:sym typeface="Symbol" pitchFamily="18" charset="2"/>
              </a:rPr>
              <a:t></a:t>
            </a:r>
            <a:r>
              <a:rPr lang="de-AT" altLang="de-DE" sz="1800" dirty="0"/>
              <a:t>; das bedeutet, die </a:t>
            </a:r>
            <a:r>
              <a:rPr lang="de-AT" altLang="de-DE" sz="1800" b="1" dirty="0"/>
              <a:t>minimalen Kosten sinken</a:t>
            </a:r>
            <a:r>
              <a:rPr lang="de-AT" altLang="de-DE" sz="1800" dirty="0"/>
              <a:t>, wenn mehr zu transportieren ist! (Dies kann passieren (wenn es negative </a:t>
            </a:r>
            <a:r>
              <a:rPr lang="de-AT" altLang="de-DE" sz="1800" i="1" dirty="0"/>
              <a:t>u</a:t>
            </a:r>
            <a:r>
              <a:rPr lang="de-AT" altLang="de-DE" sz="1800" i="1" baseline="-25000" dirty="0"/>
              <a:t>i</a:t>
            </a:r>
            <a:r>
              <a:rPr lang="de-AT" altLang="de-DE" sz="1800" dirty="0"/>
              <a:t> und </a:t>
            </a:r>
            <a:r>
              <a:rPr lang="de-AT" altLang="de-DE" sz="1800" i="1" dirty="0"/>
              <a:t>v</a:t>
            </a:r>
            <a:r>
              <a:rPr lang="de-AT" altLang="de-DE" sz="1800" i="1" baseline="-25000" dirty="0"/>
              <a:t>j</a:t>
            </a:r>
            <a:r>
              <a:rPr lang="de-AT" altLang="de-DE" sz="1800" dirty="0"/>
              <a:t> gibt. Normalerweise werden aber die Kosten aber eher steigen.)</a:t>
            </a:r>
          </a:p>
        </p:txBody>
      </p:sp>
      <p:grpSp>
        <p:nvGrpSpPr>
          <p:cNvPr id="201873" name="Group 145"/>
          <p:cNvGrpSpPr>
            <a:grpSpLocks/>
          </p:cNvGrpSpPr>
          <p:nvPr/>
        </p:nvGrpSpPr>
        <p:grpSpPr bwMode="auto">
          <a:xfrm>
            <a:off x="2051050" y="2060575"/>
            <a:ext cx="3529013" cy="2641600"/>
            <a:chOff x="1292" y="1298"/>
            <a:chExt cx="2223" cy="1664"/>
          </a:xfrm>
        </p:grpSpPr>
        <p:sp>
          <p:nvSpPr>
            <p:cNvPr id="52352" name="Text Box 143"/>
            <p:cNvSpPr txBox="1">
              <a:spLocks noChangeArrowheads="1"/>
            </p:cNvSpPr>
            <p:nvPr/>
          </p:nvSpPr>
          <p:spPr bwMode="auto">
            <a:xfrm>
              <a:off x="3243" y="1298"/>
              <a:ext cx="272" cy="3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>
                  <a:solidFill>
                    <a:srgbClr val="FF0000"/>
                  </a:solidFill>
                </a:rPr>
                <a:t>22 + </a:t>
              </a:r>
              <a:r>
                <a:rPr lang="de-AT" altLang="de-DE" sz="1600" dirty="0">
                  <a:solidFill>
                    <a:srgbClr val="FF0000"/>
                  </a:solidFill>
                  <a:sym typeface="Symbol" pitchFamily="18" charset="2"/>
                </a:rPr>
                <a:t></a:t>
              </a:r>
            </a:p>
          </p:txBody>
        </p:sp>
        <p:sp>
          <p:nvSpPr>
            <p:cNvPr id="52353" name="Text Box 144"/>
            <p:cNvSpPr txBox="1">
              <a:spLocks noChangeArrowheads="1"/>
            </p:cNvSpPr>
            <p:nvPr/>
          </p:nvSpPr>
          <p:spPr bwMode="auto">
            <a:xfrm>
              <a:off x="1292" y="2750"/>
              <a:ext cx="545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>
                  <a:solidFill>
                    <a:srgbClr val="FF0000"/>
                  </a:solidFill>
                </a:rPr>
                <a:t>13 + </a:t>
              </a:r>
              <a:r>
                <a:rPr lang="de-AT" altLang="de-DE" sz="1600" dirty="0">
                  <a:solidFill>
                    <a:srgbClr val="FF0000"/>
                  </a:solidFill>
                  <a:sym typeface="Symbol" pitchFamily="18" charset="2"/>
                </a:rPr>
                <a:t>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1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1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/>
      <p:bldP spid="201855" grpId="0" animBg="1"/>
      <p:bldP spid="201856" grpId="0"/>
      <p:bldP spid="201857" grpId="0"/>
      <p:bldP spid="201858" grpId="0"/>
      <p:bldP spid="201859" grpId="0"/>
      <p:bldP spid="201860" grpId="0"/>
      <p:bldP spid="201861" grpId="0"/>
      <p:bldP spid="201862" grpId="0"/>
      <p:bldP spid="201863" grpId="0" animBg="1"/>
      <p:bldP spid="201864" grpId="0" animBg="1"/>
      <p:bldP spid="201865" grpId="0" animBg="1"/>
      <p:bldP spid="201866" grpId="0" animBg="1"/>
      <p:bldP spid="201867" grpId="0" animBg="1"/>
      <p:bldP spid="201868" grpId="0"/>
      <p:bldP spid="2018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ußzeilenplatzhalt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7171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BACDC7FB-C1BF-468D-B5D2-B36B04B0131B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7172" name="Datumsplatzhalter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de-AT" altLang="de-DE" sz="2000" u="sng" dirty="0" smtClean="0"/>
              <a:t>Beispiel:</a:t>
            </a:r>
            <a:r>
              <a:rPr lang="de-AT" altLang="de-DE" sz="2000" dirty="0" smtClean="0"/>
              <a:t> aus Domschke und Drexl</a:t>
            </a:r>
            <a:r>
              <a:rPr lang="de-AT" altLang="de-DE" dirty="0" smtClean="0"/>
              <a:t> </a:t>
            </a:r>
            <a:br>
              <a:rPr lang="de-AT" altLang="de-DE" dirty="0" smtClean="0"/>
            </a:br>
            <a:r>
              <a:rPr lang="de-AT" altLang="de-DE" sz="2000" dirty="0" smtClean="0"/>
              <a:t>(Logistik: Standorte, 1990, Kapitel 3.3.1)</a:t>
            </a:r>
          </a:p>
        </p:txBody>
      </p:sp>
      <p:graphicFrame>
        <p:nvGraphicFramePr>
          <p:cNvPr id="89539" name="Group 451"/>
          <p:cNvGraphicFramePr>
            <a:graphicFrameLocks noGrp="1"/>
          </p:cNvGraphicFramePr>
          <p:nvPr>
            <p:ph sz="half" idx="1"/>
          </p:nvPr>
        </p:nvGraphicFramePr>
        <p:xfrm>
          <a:off x="4284663" y="3986213"/>
          <a:ext cx="2592387" cy="2305051"/>
        </p:xfrm>
        <a:graphic>
          <a:graphicData uri="http://schemas.openxmlformats.org/drawingml/2006/table">
            <a:tbl>
              <a:tblPr/>
              <a:tblGrid>
                <a:gridCol w="430212"/>
                <a:gridCol w="434975"/>
                <a:gridCol w="431800"/>
                <a:gridCol w="430213"/>
                <a:gridCol w="434975"/>
                <a:gridCol w="430212"/>
              </a:tblGrid>
              <a:tr h="403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9529" name="Group 441"/>
          <p:cNvGrpSpPr>
            <a:grpSpLocks/>
          </p:cNvGrpSpPr>
          <p:nvPr/>
        </p:nvGrpSpPr>
        <p:grpSpPr bwMode="auto">
          <a:xfrm>
            <a:off x="827088" y="2205038"/>
            <a:ext cx="3386137" cy="1512887"/>
            <a:chOff x="521" y="1389"/>
            <a:chExt cx="2133" cy="953"/>
          </a:xfrm>
        </p:grpSpPr>
        <p:sp>
          <p:nvSpPr>
            <p:cNvPr id="7256" name="Rectangle 5"/>
            <p:cNvSpPr>
              <a:spLocks noChangeArrowheads="1"/>
            </p:cNvSpPr>
            <p:nvPr/>
          </p:nvSpPr>
          <p:spPr bwMode="auto">
            <a:xfrm>
              <a:off x="1020" y="1389"/>
              <a:ext cx="318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2/0</a:t>
              </a:r>
            </a:p>
          </p:txBody>
        </p:sp>
        <p:sp>
          <p:nvSpPr>
            <p:cNvPr id="7257" name="Rectangle 6"/>
            <p:cNvSpPr>
              <a:spLocks noChangeArrowheads="1"/>
            </p:cNvSpPr>
            <p:nvPr/>
          </p:nvSpPr>
          <p:spPr bwMode="auto">
            <a:xfrm>
              <a:off x="521" y="1797"/>
              <a:ext cx="318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1/4</a:t>
              </a:r>
            </a:p>
          </p:txBody>
        </p:sp>
        <p:sp>
          <p:nvSpPr>
            <p:cNvPr id="7258" name="Rectangle 7"/>
            <p:cNvSpPr>
              <a:spLocks noChangeArrowheads="1"/>
            </p:cNvSpPr>
            <p:nvPr/>
          </p:nvSpPr>
          <p:spPr bwMode="auto">
            <a:xfrm>
              <a:off x="1020" y="2115"/>
              <a:ext cx="318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3/2</a:t>
              </a:r>
            </a:p>
          </p:txBody>
        </p:sp>
        <p:sp>
          <p:nvSpPr>
            <p:cNvPr id="7259" name="Rectangle 8"/>
            <p:cNvSpPr>
              <a:spLocks noChangeArrowheads="1"/>
            </p:cNvSpPr>
            <p:nvPr/>
          </p:nvSpPr>
          <p:spPr bwMode="auto">
            <a:xfrm>
              <a:off x="1746" y="1389"/>
              <a:ext cx="318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4/3</a:t>
              </a:r>
            </a:p>
          </p:txBody>
        </p:sp>
        <p:sp>
          <p:nvSpPr>
            <p:cNvPr id="7260" name="Rectangle 9"/>
            <p:cNvSpPr>
              <a:spLocks noChangeArrowheads="1"/>
            </p:cNvSpPr>
            <p:nvPr/>
          </p:nvSpPr>
          <p:spPr bwMode="auto">
            <a:xfrm>
              <a:off x="1746" y="2115"/>
              <a:ext cx="318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5/1</a:t>
              </a:r>
            </a:p>
          </p:txBody>
        </p:sp>
        <p:sp>
          <p:nvSpPr>
            <p:cNvPr id="7261" name="Rectangle 10"/>
            <p:cNvSpPr>
              <a:spLocks noChangeArrowheads="1"/>
            </p:cNvSpPr>
            <p:nvPr/>
          </p:nvSpPr>
          <p:spPr bwMode="auto">
            <a:xfrm>
              <a:off x="2336" y="1706"/>
              <a:ext cx="318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6/2</a:t>
              </a:r>
            </a:p>
          </p:txBody>
        </p:sp>
      </p:grpSp>
      <p:grpSp>
        <p:nvGrpSpPr>
          <p:cNvPr id="89530" name="Group 442"/>
          <p:cNvGrpSpPr>
            <a:grpSpLocks/>
          </p:cNvGrpSpPr>
          <p:nvPr/>
        </p:nvGrpSpPr>
        <p:grpSpPr bwMode="auto">
          <a:xfrm>
            <a:off x="1258888" y="1989138"/>
            <a:ext cx="2449512" cy="1878012"/>
            <a:chOff x="793" y="1253"/>
            <a:chExt cx="1543" cy="1183"/>
          </a:xfrm>
        </p:grpSpPr>
        <p:sp>
          <p:nvSpPr>
            <p:cNvPr id="7236" name="Line 11"/>
            <p:cNvSpPr>
              <a:spLocks noChangeShapeType="1"/>
            </p:cNvSpPr>
            <p:nvPr/>
          </p:nvSpPr>
          <p:spPr bwMode="auto">
            <a:xfrm flipH="1">
              <a:off x="839" y="1616"/>
              <a:ext cx="181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37" name="Line 12"/>
            <p:cNvSpPr>
              <a:spLocks noChangeShapeType="1"/>
            </p:cNvSpPr>
            <p:nvPr/>
          </p:nvSpPr>
          <p:spPr bwMode="auto">
            <a:xfrm>
              <a:off x="839" y="2024"/>
              <a:ext cx="18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38" name="Line 13"/>
            <p:cNvSpPr>
              <a:spLocks noChangeShapeType="1"/>
            </p:cNvSpPr>
            <p:nvPr/>
          </p:nvSpPr>
          <p:spPr bwMode="auto">
            <a:xfrm>
              <a:off x="1156" y="1616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39" name="Line 14"/>
            <p:cNvSpPr>
              <a:spLocks noChangeShapeType="1"/>
            </p:cNvSpPr>
            <p:nvPr/>
          </p:nvSpPr>
          <p:spPr bwMode="auto">
            <a:xfrm>
              <a:off x="1338" y="2205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40" name="Line 15"/>
            <p:cNvSpPr>
              <a:spLocks noChangeShapeType="1"/>
            </p:cNvSpPr>
            <p:nvPr/>
          </p:nvSpPr>
          <p:spPr bwMode="auto">
            <a:xfrm flipV="1">
              <a:off x="1927" y="1616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41" name="Line 16"/>
            <p:cNvSpPr>
              <a:spLocks noChangeShapeType="1"/>
            </p:cNvSpPr>
            <p:nvPr/>
          </p:nvSpPr>
          <p:spPr bwMode="auto">
            <a:xfrm flipH="1">
              <a:off x="2064" y="1933"/>
              <a:ext cx="27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42" name="Line 17"/>
            <p:cNvSpPr>
              <a:spLocks noChangeShapeType="1"/>
            </p:cNvSpPr>
            <p:nvPr/>
          </p:nvSpPr>
          <p:spPr bwMode="auto">
            <a:xfrm>
              <a:off x="2064" y="1616"/>
              <a:ext cx="272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43" name="Line 19"/>
            <p:cNvSpPr>
              <a:spLocks noChangeShapeType="1"/>
            </p:cNvSpPr>
            <p:nvPr/>
          </p:nvSpPr>
          <p:spPr bwMode="auto">
            <a:xfrm>
              <a:off x="1338" y="1434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44" name="Line 20"/>
            <p:cNvSpPr>
              <a:spLocks noChangeShapeType="1"/>
            </p:cNvSpPr>
            <p:nvPr/>
          </p:nvSpPr>
          <p:spPr bwMode="auto">
            <a:xfrm flipH="1">
              <a:off x="1338" y="1525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45" name="Text Box 21"/>
            <p:cNvSpPr txBox="1">
              <a:spLocks noChangeArrowheads="1"/>
            </p:cNvSpPr>
            <p:nvPr/>
          </p:nvSpPr>
          <p:spPr bwMode="auto">
            <a:xfrm>
              <a:off x="2154" y="1434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2</a:t>
              </a:r>
            </a:p>
          </p:txBody>
        </p:sp>
        <p:sp>
          <p:nvSpPr>
            <p:cNvPr id="7246" name="Text Box 22"/>
            <p:cNvSpPr txBox="1">
              <a:spLocks noChangeArrowheads="1"/>
            </p:cNvSpPr>
            <p:nvPr/>
          </p:nvSpPr>
          <p:spPr bwMode="auto">
            <a:xfrm>
              <a:off x="793" y="1480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2</a:t>
              </a:r>
            </a:p>
          </p:txBody>
        </p:sp>
        <p:sp>
          <p:nvSpPr>
            <p:cNvPr id="7247" name="Text Box 23"/>
            <p:cNvSpPr txBox="1">
              <a:spLocks noChangeArrowheads="1"/>
            </p:cNvSpPr>
            <p:nvPr/>
          </p:nvSpPr>
          <p:spPr bwMode="auto">
            <a:xfrm>
              <a:off x="1474" y="1525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2</a:t>
              </a:r>
            </a:p>
          </p:txBody>
        </p:sp>
        <p:sp>
          <p:nvSpPr>
            <p:cNvPr id="7248" name="Text Box 24"/>
            <p:cNvSpPr txBox="1">
              <a:spLocks noChangeArrowheads="1"/>
            </p:cNvSpPr>
            <p:nvPr/>
          </p:nvSpPr>
          <p:spPr bwMode="auto">
            <a:xfrm>
              <a:off x="793" y="2069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2</a:t>
              </a:r>
            </a:p>
          </p:txBody>
        </p:sp>
        <p:sp>
          <p:nvSpPr>
            <p:cNvPr id="7249" name="Text Box 25"/>
            <p:cNvSpPr txBox="1">
              <a:spLocks noChangeArrowheads="1"/>
            </p:cNvSpPr>
            <p:nvPr/>
          </p:nvSpPr>
          <p:spPr bwMode="auto">
            <a:xfrm>
              <a:off x="1429" y="125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3</a:t>
              </a:r>
            </a:p>
          </p:txBody>
        </p:sp>
        <p:sp>
          <p:nvSpPr>
            <p:cNvPr id="7250" name="Text Box 26"/>
            <p:cNvSpPr txBox="1">
              <a:spLocks noChangeArrowheads="1"/>
            </p:cNvSpPr>
            <p:nvPr/>
          </p:nvSpPr>
          <p:spPr bwMode="auto">
            <a:xfrm>
              <a:off x="1111" y="1752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3</a:t>
              </a:r>
            </a:p>
          </p:txBody>
        </p:sp>
        <p:sp>
          <p:nvSpPr>
            <p:cNvPr id="7251" name="Text Box 29"/>
            <p:cNvSpPr txBox="1">
              <a:spLocks noChangeArrowheads="1"/>
            </p:cNvSpPr>
            <p:nvPr/>
          </p:nvSpPr>
          <p:spPr bwMode="auto">
            <a:xfrm>
              <a:off x="2154" y="2024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3</a:t>
              </a:r>
            </a:p>
          </p:txBody>
        </p:sp>
        <p:sp>
          <p:nvSpPr>
            <p:cNvPr id="7252" name="Text Box 30"/>
            <p:cNvSpPr txBox="1">
              <a:spLocks noChangeArrowheads="1"/>
            </p:cNvSpPr>
            <p:nvPr/>
          </p:nvSpPr>
          <p:spPr bwMode="auto">
            <a:xfrm>
              <a:off x="1882" y="1752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4</a:t>
              </a:r>
            </a:p>
          </p:txBody>
        </p:sp>
        <p:sp>
          <p:nvSpPr>
            <p:cNvPr id="7253" name="Text Box 31"/>
            <p:cNvSpPr txBox="1">
              <a:spLocks noChangeArrowheads="1"/>
            </p:cNvSpPr>
            <p:nvPr/>
          </p:nvSpPr>
          <p:spPr bwMode="auto">
            <a:xfrm>
              <a:off x="1429" y="2205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4</a:t>
              </a:r>
            </a:p>
          </p:txBody>
        </p:sp>
        <p:sp>
          <p:nvSpPr>
            <p:cNvPr id="7254" name="Text Box 32"/>
            <p:cNvSpPr txBox="1">
              <a:spLocks noChangeArrowheads="1"/>
            </p:cNvSpPr>
            <p:nvPr/>
          </p:nvSpPr>
          <p:spPr bwMode="auto">
            <a:xfrm>
              <a:off x="1519" y="179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5</a:t>
              </a:r>
            </a:p>
          </p:txBody>
        </p:sp>
        <p:sp>
          <p:nvSpPr>
            <p:cNvPr id="7255" name="Line 33"/>
            <p:cNvSpPr>
              <a:spLocks noChangeShapeType="1"/>
            </p:cNvSpPr>
            <p:nvPr/>
          </p:nvSpPr>
          <p:spPr bwMode="auto">
            <a:xfrm flipH="1">
              <a:off x="1338" y="1616"/>
              <a:ext cx="408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</p:grpSp>
      <p:grpSp>
        <p:nvGrpSpPr>
          <p:cNvPr id="89531" name="Group 443"/>
          <p:cNvGrpSpPr>
            <a:grpSpLocks/>
          </p:cNvGrpSpPr>
          <p:nvPr/>
        </p:nvGrpSpPr>
        <p:grpSpPr bwMode="auto">
          <a:xfrm>
            <a:off x="3348038" y="4005263"/>
            <a:ext cx="3671887" cy="2232025"/>
            <a:chOff x="2109" y="2523"/>
            <a:chExt cx="2313" cy="1406"/>
          </a:xfrm>
        </p:grpSpPr>
        <p:sp>
          <p:nvSpPr>
            <p:cNvPr id="7229" name="Line 394"/>
            <p:cNvSpPr>
              <a:spLocks noChangeShapeType="1"/>
            </p:cNvSpPr>
            <p:nvPr/>
          </p:nvSpPr>
          <p:spPr bwMode="auto">
            <a:xfrm>
              <a:off x="2608" y="2523"/>
              <a:ext cx="0" cy="1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30" name="Line 395"/>
            <p:cNvSpPr>
              <a:spLocks noChangeShapeType="1"/>
            </p:cNvSpPr>
            <p:nvPr/>
          </p:nvSpPr>
          <p:spPr bwMode="auto">
            <a:xfrm>
              <a:off x="2608" y="3929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31" name="Line 396"/>
            <p:cNvSpPr>
              <a:spLocks noChangeShapeType="1"/>
            </p:cNvSpPr>
            <p:nvPr/>
          </p:nvSpPr>
          <p:spPr bwMode="auto">
            <a:xfrm>
              <a:off x="2608" y="2523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32" name="Line 397"/>
            <p:cNvSpPr>
              <a:spLocks noChangeShapeType="1"/>
            </p:cNvSpPr>
            <p:nvPr/>
          </p:nvSpPr>
          <p:spPr bwMode="auto">
            <a:xfrm>
              <a:off x="4422" y="2523"/>
              <a:ext cx="0" cy="1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33" name="Line 398"/>
            <p:cNvSpPr>
              <a:spLocks noChangeShapeType="1"/>
            </p:cNvSpPr>
            <p:nvPr/>
          </p:nvSpPr>
          <p:spPr bwMode="auto">
            <a:xfrm flipH="1">
              <a:off x="4332" y="2523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34" name="Line 399"/>
            <p:cNvSpPr>
              <a:spLocks noChangeShapeType="1"/>
            </p:cNvSpPr>
            <p:nvPr/>
          </p:nvSpPr>
          <p:spPr bwMode="auto">
            <a:xfrm flipH="1">
              <a:off x="4332" y="3929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35" name="Text Box 400"/>
            <p:cNvSpPr txBox="1">
              <a:spLocks noChangeArrowheads="1"/>
            </p:cNvSpPr>
            <p:nvPr/>
          </p:nvSpPr>
          <p:spPr bwMode="auto">
            <a:xfrm>
              <a:off x="2109" y="3113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b="1" dirty="0"/>
                <a:t>D=</a:t>
              </a:r>
            </a:p>
          </p:txBody>
        </p:sp>
      </p:grpSp>
      <p:graphicFrame>
        <p:nvGraphicFramePr>
          <p:cNvPr id="89540" name="Group 452"/>
          <p:cNvGraphicFramePr>
            <a:graphicFrameLocks noGrp="1"/>
          </p:cNvGraphicFramePr>
          <p:nvPr>
            <p:ph sz="half" idx="2"/>
          </p:nvPr>
        </p:nvGraphicFramePr>
        <p:xfrm>
          <a:off x="7956550" y="4005263"/>
          <a:ext cx="719138" cy="2376488"/>
        </p:xfrm>
        <a:graphic>
          <a:graphicData uri="http://schemas.openxmlformats.org/drawingml/2006/table">
            <a:tbl>
              <a:tblPr/>
              <a:tblGrid>
                <a:gridCol w="719138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9532" name="Group 444"/>
          <p:cNvGrpSpPr>
            <a:grpSpLocks/>
          </p:cNvGrpSpPr>
          <p:nvPr/>
        </p:nvGrpSpPr>
        <p:grpSpPr bwMode="auto">
          <a:xfrm>
            <a:off x="7524750" y="4005263"/>
            <a:ext cx="1079500" cy="2232025"/>
            <a:chOff x="4740" y="2523"/>
            <a:chExt cx="680" cy="1406"/>
          </a:xfrm>
        </p:grpSpPr>
        <p:sp>
          <p:nvSpPr>
            <p:cNvPr id="7222" name="Line 434"/>
            <p:cNvSpPr>
              <a:spLocks noChangeShapeType="1"/>
            </p:cNvSpPr>
            <p:nvPr/>
          </p:nvSpPr>
          <p:spPr bwMode="auto">
            <a:xfrm>
              <a:off x="5057" y="2523"/>
              <a:ext cx="0" cy="1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23" name="Line 435"/>
            <p:cNvSpPr>
              <a:spLocks noChangeShapeType="1"/>
            </p:cNvSpPr>
            <p:nvPr/>
          </p:nvSpPr>
          <p:spPr bwMode="auto">
            <a:xfrm>
              <a:off x="5057" y="3929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24" name="Line 436"/>
            <p:cNvSpPr>
              <a:spLocks noChangeShapeType="1"/>
            </p:cNvSpPr>
            <p:nvPr/>
          </p:nvSpPr>
          <p:spPr bwMode="auto">
            <a:xfrm>
              <a:off x="5057" y="2523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25" name="Line 437"/>
            <p:cNvSpPr>
              <a:spLocks noChangeShapeType="1"/>
            </p:cNvSpPr>
            <p:nvPr/>
          </p:nvSpPr>
          <p:spPr bwMode="auto">
            <a:xfrm>
              <a:off x="5420" y="2523"/>
              <a:ext cx="0" cy="1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26" name="Line 438"/>
            <p:cNvSpPr>
              <a:spLocks noChangeShapeType="1"/>
            </p:cNvSpPr>
            <p:nvPr/>
          </p:nvSpPr>
          <p:spPr bwMode="auto">
            <a:xfrm flipH="1">
              <a:off x="5330" y="2523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27" name="Line 439"/>
            <p:cNvSpPr>
              <a:spLocks noChangeShapeType="1"/>
            </p:cNvSpPr>
            <p:nvPr/>
          </p:nvSpPr>
          <p:spPr bwMode="auto">
            <a:xfrm flipH="1">
              <a:off x="5330" y="3929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7228" name="Text Box 440"/>
            <p:cNvSpPr txBox="1">
              <a:spLocks noChangeArrowheads="1"/>
            </p:cNvSpPr>
            <p:nvPr/>
          </p:nvSpPr>
          <p:spPr bwMode="auto">
            <a:xfrm>
              <a:off x="4740" y="3113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b="1" dirty="0"/>
                <a:t>b=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5325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B8C8EE44-51AA-4A5F-954C-769CC505BBAA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5325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AT" altLang="de-DE" sz="1800" dirty="0" smtClean="0"/>
              <a:t>Überlegen wir uns nun, wie </a:t>
            </a:r>
            <a:r>
              <a:rPr lang="de-AT" altLang="de-DE" sz="1400" dirty="0" smtClean="0">
                <a:sym typeface="Symbol" pitchFamily="18" charset="2"/>
              </a:rPr>
              <a:t></a:t>
            </a:r>
            <a:r>
              <a:rPr lang="de-AT" altLang="de-DE" sz="1800" dirty="0" smtClean="0"/>
              <a:t> groß werden darf, ohne einen Basiswechsel zu verursachen: Die Vorgangsweise ist dabei ähnlich wie bei der Kettenreaktion im Iterationsschritt (stepping stone).</a:t>
            </a:r>
          </a:p>
        </p:txBody>
      </p:sp>
      <p:graphicFrame>
        <p:nvGraphicFramePr>
          <p:cNvPr id="202895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627027"/>
              </p:ext>
            </p:extLst>
          </p:nvPr>
        </p:nvGraphicFramePr>
        <p:xfrm>
          <a:off x="323850" y="1484313"/>
          <a:ext cx="5832475" cy="3671883"/>
        </p:xfrm>
        <a:graphic>
          <a:graphicData uri="http://schemas.openxmlformats.org/drawingml/2006/table">
            <a:tbl>
              <a:tblPr/>
              <a:tblGrid>
                <a:gridCol w="530225"/>
                <a:gridCol w="530225"/>
                <a:gridCol w="530225"/>
                <a:gridCol w="530225"/>
                <a:gridCol w="530225"/>
                <a:gridCol w="530225"/>
                <a:gridCol w="530225"/>
                <a:gridCol w="530225"/>
                <a:gridCol w="530225"/>
                <a:gridCol w="530225"/>
                <a:gridCol w="530225"/>
              </a:tblGrid>
              <a:tr h="4079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7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 </a:t>
                      </a: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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7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07987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7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07987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7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4079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 + </a:t>
                      </a: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2871" name="Oval 119"/>
          <p:cNvSpPr>
            <a:spLocks noChangeArrowheads="1"/>
          </p:cNvSpPr>
          <p:nvPr/>
        </p:nvSpPr>
        <p:spPr bwMode="auto">
          <a:xfrm>
            <a:off x="1331913" y="2347913"/>
            <a:ext cx="550862" cy="3254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ym typeface="Symbol" pitchFamily="18" charset="2"/>
              </a:rPr>
              <a:t>10</a:t>
            </a:r>
          </a:p>
        </p:txBody>
      </p:sp>
      <p:sp>
        <p:nvSpPr>
          <p:cNvPr id="202872" name="Text Box 120"/>
          <p:cNvSpPr txBox="1">
            <a:spLocks noChangeArrowheads="1"/>
          </p:cNvSpPr>
          <p:nvPr/>
        </p:nvSpPr>
        <p:spPr bwMode="auto">
          <a:xfrm>
            <a:off x="898525" y="4797425"/>
            <a:ext cx="1035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</a:t>
            </a:r>
          </a:p>
        </p:txBody>
      </p:sp>
      <p:sp>
        <p:nvSpPr>
          <p:cNvPr id="202873" name="Text Box 121"/>
          <p:cNvSpPr txBox="1">
            <a:spLocks noChangeArrowheads="1"/>
          </p:cNvSpPr>
          <p:nvPr/>
        </p:nvSpPr>
        <p:spPr bwMode="auto">
          <a:xfrm>
            <a:off x="1908175" y="4797425"/>
            <a:ext cx="1035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-1</a:t>
            </a:r>
          </a:p>
        </p:txBody>
      </p:sp>
      <p:sp>
        <p:nvSpPr>
          <p:cNvPr id="202874" name="Text Box 122"/>
          <p:cNvSpPr txBox="1">
            <a:spLocks noChangeArrowheads="1"/>
          </p:cNvSpPr>
          <p:nvPr/>
        </p:nvSpPr>
        <p:spPr bwMode="auto">
          <a:xfrm>
            <a:off x="2987675" y="4797425"/>
            <a:ext cx="1035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2</a:t>
            </a:r>
          </a:p>
        </p:txBody>
      </p:sp>
      <p:sp>
        <p:nvSpPr>
          <p:cNvPr id="202875" name="Text Box 123"/>
          <p:cNvSpPr txBox="1">
            <a:spLocks noChangeArrowheads="1"/>
          </p:cNvSpPr>
          <p:nvPr/>
        </p:nvSpPr>
        <p:spPr bwMode="auto">
          <a:xfrm>
            <a:off x="4067175" y="4797425"/>
            <a:ext cx="1035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4</a:t>
            </a:r>
          </a:p>
        </p:txBody>
      </p:sp>
      <p:sp>
        <p:nvSpPr>
          <p:cNvPr id="202876" name="Text Box 124"/>
          <p:cNvSpPr txBox="1">
            <a:spLocks noChangeArrowheads="1"/>
          </p:cNvSpPr>
          <p:nvPr/>
        </p:nvSpPr>
        <p:spPr bwMode="auto">
          <a:xfrm>
            <a:off x="5651500" y="2924175"/>
            <a:ext cx="4826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64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2</a:t>
            </a:r>
          </a:p>
        </p:txBody>
      </p:sp>
      <p:sp>
        <p:nvSpPr>
          <p:cNvPr id="202877" name="Text Box 125"/>
          <p:cNvSpPr txBox="1">
            <a:spLocks noChangeArrowheads="1"/>
          </p:cNvSpPr>
          <p:nvPr/>
        </p:nvSpPr>
        <p:spPr bwMode="auto">
          <a:xfrm>
            <a:off x="5651500" y="3789363"/>
            <a:ext cx="482600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8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</a:t>
            </a:r>
          </a:p>
        </p:txBody>
      </p:sp>
      <p:sp>
        <p:nvSpPr>
          <p:cNvPr id="202878" name="Text Box 126"/>
          <p:cNvSpPr txBox="1">
            <a:spLocks noChangeArrowheads="1"/>
          </p:cNvSpPr>
          <p:nvPr/>
        </p:nvSpPr>
        <p:spPr bwMode="auto">
          <a:xfrm>
            <a:off x="5651500" y="2132013"/>
            <a:ext cx="48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0</a:t>
            </a:r>
          </a:p>
        </p:txBody>
      </p:sp>
      <p:sp>
        <p:nvSpPr>
          <p:cNvPr id="202880" name="Oval 128"/>
          <p:cNvSpPr>
            <a:spLocks noChangeArrowheads="1"/>
          </p:cNvSpPr>
          <p:nvPr/>
        </p:nvSpPr>
        <p:spPr bwMode="auto">
          <a:xfrm>
            <a:off x="4498975" y="3932238"/>
            <a:ext cx="550863" cy="3254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 smtClean="0"/>
              <a:t>6     </a:t>
            </a:r>
            <a:endParaRPr lang="de-AT" altLang="de-DE" sz="1800" dirty="0">
              <a:sym typeface="Symbol" pitchFamily="18" charset="2"/>
            </a:endParaRPr>
          </a:p>
        </p:txBody>
      </p:sp>
      <p:grpSp>
        <p:nvGrpSpPr>
          <p:cNvPr id="202898" name="Group 146"/>
          <p:cNvGrpSpPr>
            <a:grpSpLocks/>
          </p:cNvGrpSpPr>
          <p:nvPr/>
        </p:nvGrpSpPr>
        <p:grpSpPr bwMode="auto">
          <a:xfrm>
            <a:off x="3419475" y="3140076"/>
            <a:ext cx="6918327" cy="2781301"/>
            <a:chOff x="2154" y="1978"/>
            <a:chExt cx="4358" cy="1752"/>
          </a:xfrm>
        </p:grpSpPr>
        <p:sp>
          <p:nvSpPr>
            <p:cNvPr id="53376" name="Oval 127"/>
            <p:cNvSpPr>
              <a:spLocks noChangeArrowheads="1"/>
            </p:cNvSpPr>
            <p:nvPr/>
          </p:nvSpPr>
          <p:spPr bwMode="auto">
            <a:xfrm>
              <a:off x="2154" y="2477"/>
              <a:ext cx="347" cy="20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 smtClean="0">
                  <a:sym typeface="Symbol" pitchFamily="18" charset="2"/>
                </a:rPr>
                <a:t>10    </a:t>
              </a:r>
              <a:endParaRPr lang="de-AT" altLang="de-DE" sz="1800" dirty="0">
                <a:sym typeface="Symbol" pitchFamily="18" charset="2"/>
              </a:endParaRPr>
            </a:p>
          </p:txBody>
        </p:sp>
        <p:sp>
          <p:nvSpPr>
            <p:cNvPr id="53377" name="Oval 129"/>
            <p:cNvSpPr>
              <a:spLocks noChangeArrowheads="1"/>
            </p:cNvSpPr>
            <p:nvPr/>
          </p:nvSpPr>
          <p:spPr bwMode="auto">
            <a:xfrm>
              <a:off x="2834" y="1978"/>
              <a:ext cx="347" cy="20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 smtClean="0">
                  <a:sym typeface="Symbol" pitchFamily="18" charset="2"/>
                </a:rPr>
                <a:t>11    </a:t>
              </a:r>
              <a:endParaRPr lang="de-AT" altLang="de-DE" sz="1800" dirty="0">
                <a:sym typeface="Symbol" pitchFamily="18" charset="2"/>
              </a:endParaRPr>
            </a:p>
          </p:txBody>
        </p:sp>
        <p:sp>
          <p:nvSpPr>
            <p:cNvPr id="28" name="Oval 129"/>
            <p:cNvSpPr>
              <a:spLocks noChangeArrowheads="1"/>
            </p:cNvSpPr>
            <p:nvPr/>
          </p:nvSpPr>
          <p:spPr bwMode="auto">
            <a:xfrm>
              <a:off x="6165" y="3525"/>
              <a:ext cx="347" cy="20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600" b="1" dirty="0">
                  <a:sym typeface="Symbol" pitchFamily="18" charset="2"/>
                </a:rPr>
                <a:t>11-</a:t>
              </a:r>
              <a:r>
                <a:rPr lang="de-AT" altLang="de-DE" sz="1800" dirty="0">
                  <a:sym typeface="Symbol" pitchFamily="18" charset="2"/>
                </a:rPr>
                <a:t></a:t>
              </a:r>
            </a:p>
          </p:txBody>
        </p:sp>
      </p:grpSp>
      <p:sp>
        <p:nvSpPr>
          <p:cNvPr id="53374" name="Oval 130"/>
          <p:cNvSpPr>
            <a:spLocks noChangeArrowheads="1"/>
          </p:cNvSpPr>
          <p:nvPr/>
        </p:nvSpPr>
        <p:spPr bwMode="auto">
          <a:xfrm>
            <a:off x="3419476" y="2347913"/>
            <a:ext cx="550863" cy="3254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 smtClean="0">
                <a:sym typeface="Symbol" pitchFamily="18" charset="2"/>
              </a:rPr>
              <a:t>12    </a:t>
            </a:r>
            <a:endParaRPr lang="de-AT" altLang="de-DE" sz="1800" dirty="0">
              <a:sym typeface="Symbol" pitchFamily="18" charset="2"/>
            </a:endParaRPr>
          </a:p>
        </p:txBody>
      </p:sp>
      <p:sp>
        <p:nvSpPr>
          <p:cNvPr id="53375" name="Oval 131"/>
          <p:cNvSpPr>
            <a:spLocks noChangeArrowheads="1"/>
          </p:cNvSpPr>
          <p:nvPr/>
        </p:nvSpPr>
        <p:spPr bwMode="auto">
          <a:xfrm>
            <a:off x="2411413" y="3140076"/>
            <a:ext cx="550863" cy="3254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 smtClean="0">
                <a:sym typeface="Symbol" pitchFamily="18" charset="2"/>
              </a:rPr>
              <a:t>13    </a:t>
            </a:r>
            <a:endParaRPr lang="de-AT" altLang="de-DE" sz="1800" dirty="0">
              <a:sym typeface="Symbol" pitchFamily="18" charset="2"/>
            </a:endParaRPr>
          </a:p>
        </p:txBody>
      </p:sp>
      <p:sp>
        <p:nvSpPr>
          <p:cNvPr id="25" name="Oval 131"/>
          <p:cNvSpPr>
            <a:spLocks noChangeArrowheads="1"/>
          </p:cNvSpPr>
          <p:nvPr/>
        </p:nvSpPr>
        <p:spPr bwMode="auto">
          <a:xfrm>
            <a:off x="2392362" y="3142624"/>
            <a:ext cx="550863" cy="3254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 smtClean="0">
                <a:sym typeface="Symbol" pitchFamily="18" charset="2"/>
              </a:rPr>
              <a:t>     </a:t>
            </a:r>
            <a:r>
              <a:rPr lang="de-AT" altLang="de-DE" sz="16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de-AT" altLang="de-DE" sz="1800" dirty="0">
                <a:solidFill>
                  <a:srgbClr val="FF0000"/>
                </a:solidFill>
                <a:sym typeface="Symbol" pitchFamily="18" charset="2"/>
              </a:rPr>
              <a:t></a:t>
            </a:r>
          </a:p>
        </p:txBody>
      </p:sp>
      <p:sp>
        <p:nvSpPr>
          <p:cNvPr id="29" name="Oval 130"/>
          <p:cNvSpPr>
            <a:spLocks noChangeArrowheads="1"/>
          </p:cNvSpPr>
          <p:nvPr/>
        </p:nvSpPr>
        <p:spPr bwMode="auto">
          <a:xfrm>
            <a:off x="9786938" y="2760663"/>
            <a:ext cx="550863" cy="3254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>
                <a:sym typeface="Symbol" pitchFamily="18" charset="2"/>
              </a:rPr>
              <a:t>12+</a:t>
            </a:r>
            <a:r>
              <a:rPr lang="de-AT" altLang="de-DE" sz="1800" dirty="0">
                <a:sym typeface="Symbol" pitchFamily="18" charset="2"/>
              </a:rPr>
              <a:t></a:t>
            </a:r>
          </a:p>
        </p:txBody>
      </p:sp>
      <p:sp>
        <p:nvSpPr>
          <p:cNvPr id="202884" name="Rectangle 132"/>
          <p:cNvSpPr>
            <a:spLocks noChangeArrowheads="1"/>
          </p:cNvSpPr>
          <p:nvPr/>
        </p:nvSpPr>
        <p:spPr bwMode="auto">
          <a:xfrm>
            <a:off x="6300788" y="1484313"/>
            <a:ext cx="26019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800" dirty="0"/>
              <a:t>K = 173 </a:t>
            </a:r>
            <a:r>
              <a:rPr lang="de-AT" altLang="de-DE" sz="1800" b="1" dirty="0">
                <a:sym typeface="Symbol" pitchFamily="18" charset="2"/>
              </a:rPr>
              <a:t>- </a:t>
            </a:r>
            <a:r>
              <a:rPr lang="de-AT" altLang="de-DE" sz="1800" dirty="0">
                <a:sym typeface="Symbol" pitchFamily="18" charset="2"/>
              </a:rPr>
              <a:t></a:t>
            </a:r>
          </a:p>
        </p:txBody>
      </p:sp>
      <p:sp>
        <p:nvSpPr>
          <p:cNvPr id="202885" name="Text Box 133"/>
          <p:cNvSpPr txBox="1">
            <a:spLocks noChangeArrowheads="1"/>
          </p:cNvSpPr>
          <p:nvPr/>
        </p:nvSpPr>
        <p:spPr bwMode="auto">
          <a:xfrm>
            <a:off x="323850" y="5300663"/>
            <a:ext cx="88201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800" dirty="0"/>
              <a:t>Wie leicht einzusehen ist, wird </a:t>
            </a:r>
            <a:r>
              <a:rPr lang="de-AT" altLang="de-DE" sz="1800" i="1" dirty="0"/>
              <a:t>x</a:t>
            </a:r>
            <a:r>
              <a:rPr lang="de-AT" altLang="de-DE" sz="1800" baseline="-25000" dirty="0"/>
              <a:t>33</a:t>
            </a:r>
            <a:r>
              <a:rPr lang="de-AT" altLang="de-DE" sz="1800" dirty="0"/>
              <a:t> als erste 0, falls </a:t>
            </a:r>
            <a:r>
              <a:rPr lang="de-AT" altLang="de-DE" sz="1800" dirty="0">
                <a:sym typeface="Symbol" pitchFamily="18" charset="2"/>
              </a:rPr>
              <a:t></a:t>
            </a:r>
            <a:r>
              <a:rPr lang="de-AT" altLang="de-DE" sz="1800" dirty="0"/>
              <a:t> steigt. Bei diesem Beispiel ist daher die obere Schranke </a:t>
            </a:r>
            <a:r>
              <a:rPr lang="it-IT" altLang="de-DE" sz="1800" dirty="0">
                <a:sym typeface="Symbol" pitchFamily="18" charset="2"/>
              </a:rPr>
              <a:t></a:t>
            </a:r>
            <a:r>
              <a:rPr lang="de-AT" altLang="de-DE" sz="1800" dirty="0"/>
              <a:t> 10. Analoges gilt auch für negatives . Hier wird </a:t>
            </a:r>
            <a:r>
              <a:rPr lang="de-AT" altLang="de-DE" sz="1800" i="1" dirty="0"/>
              <a:t>x</a:t>
            </a:r>
            <a:r>
              <a:rPr lang="de-AT" altLang="de-DE" sz="1800" baseline="-25000" dirty="0"/>
              <a:t>34</a:t>
            </a:r>
            <a:r>
              <a:rPr lang="de-AT" altLang="de-DE" sz="1800" dirty="0"/>
              <a:t> als erste 0, falls </a:t>
            </a:r>
            <a:r>
              <a:rPr lang="de-AT" altLang="de-DE" sz="1800" dirty="0">
                <a:sym typeface="Symbol" pitchFamily="18" charset="2"/>
              </a:rPr>
              <a:t></a:t>
            </a:r>
            <a:r>
              <a:rPr lang="de-AT" altLang="de-DE" sz="1800" dirty="0"/>
              <a:t> sinkt und die untere Schranke ist daher </a:t>
            </a:r>
            <a:r>
              <a:rPr lang="it-IT" altLang="de-DE" sz="1800" dirty="0">
                <a:sym typeface="Symbol" pitchFamily="18" charset="2"/>
              </a:rPr>
              <a:t></a:t>
            </a:r>
            <a:r>
              <a:rPr lang="de-AT" altLang="de-DE" sz="1800" dirty="0"/>
              <a:t> -6.</a:t>
            </a:r>
          </a:p>
        </p:txBody>
      </p:sp>
      <p:sp>
        <p:nvSpPr>
          <p:cNvPr id="202896" name="Rectangle 144"/>
          <p:cNvSpPr>
            <a:spLocks noChangeArrowheads="1"/>
          </p:cNvSpPr>
          <p:nvPr/>
        </p:nvSpPr>
        <p:spPr bwMode="auto">
          <a:xfrm>
            <a:off x="6300788" y="2205038"/>
            <a:ext cx="2663825" cy="230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800" dirty="0"/>
              <a:t>Probe: </a:t>
            </a:r>
            <a:r>
              <a:rPr lang="de-AT" altLang="de-DE" sz="1800" i="1" dirty="0"/>
              <a:t>K</a:t>
            </a:r>
            <a:r>
              <a:rPr lang="de-AT" altLang="de-DE" sz="1800" dirty="0"/>
              <a:t> = 1*10+2*(12+ </a:t>
            </a:r>
            <a:r>
              <a:rPr lang="de-AT" altLang="de-DE" sz="1800" dirty="0">
                <a:sym typeface="Symbol" pitchFamily="18" charset="2"/>
              </a:rPr>
              <a:t></a:t>
            </a:r>
            <a:r>
              <a:rPr lang="de-AT" altLang="de-DE" sz="1800" dirty="0"/>
              <a:t>) + 1*(13+ </a:t>
            </a:r>
            <a:r>
              <a:rPr lang="de-AT" altLang="de-DE" sz="1800" dirty="0">
                <a:sym typeface="Symbol" pitchFamily="18" charset="2"/>
              </a:rPr>
              <a:t></a:t>
            </a:r>
            <a:r>
              <a:rPr lang="de-AT" altLang="de-DE" sz="1800" dirty="0"/>
              <a:t>) +6*(11- </a:t>
            </a:r>
            <a:r>
              <a:rPr lang="de-AT" altLang="de-DE" sz="1800" dirty="0">
                <a:sym typeface="Symbol" pitchFamily="18" charset="2"/>
              </a:rPr>
              <a:t></a:t>
            </a:r>
            <a:r>
              <a:rPr lang="de-AT" altLang="de-DE" sz="1800" dirty="0"/>
              <a:t>) +3*(10- </a:t>
            </a:r>
            <a:r>
              <a:rPr lang="de-AT" altLang="de-DE" sz="1800" dirty="0">
                <a:sym typeface="Symbol" pitchFamily="18" charset="2"/>
              </a:rPr>
              <a:t></a:t>
            </a:r>
            <a:r>
              <a:rPr lang="de-AT" altLang="de-DE" sz="1800" dirty="0"/>
              <a:t>) +5*(6 + </a:t>
            </a:r>
            <a:r>
              <a:rPr lang="de-AT" altLang="de-DE" sz="1800" dirty="0">
                <a:sym typeface="Symbol" pitchFamily="18" charset="2"/>
              </a:rPr>
              <a:t></a:t>
            </a:r>
            <a:r>
              <a:rPr lang="de-AT" altLang="de-DE" sz="1800" dirty="0"/>
              <a:t>) = 173 - </a:t>
            </a:r>
            <a:r>
              <a:rPr lang="de-AT" altLang="de-DE" sz="1800" dirty="0">
                <a:sym typeface="Symbol" pitchFamily="18" charset="2"/>
              </a:rPr>
              <a:t></a:t>
            </a:r>
          </a:p>
        </p:txBody>
      </p:sp>
      <p:sp>
        <p:nvSpPr>
          <p:cNvPr id="27" name="Oval 128"/>
          <p:cNvSpPr>
            <a:spLocks noChangeArrowheads="1"/>
          </p:cNvSpPr>
          <p:nvPr/>
        </p:nvSpPr>
        <p:spPr bwMode="auto">
          <a:xfrm>
            <a:off x="9786939" y="4869160"/>
            <a:ext cx="550863" cy="3254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/>
              <a:t>6</a:t>
            </a:r>
            <a:r>
              <a:rPr lang="de-AT" altLang="de-DE" sz="1600" b="1" dirty="0">
                <a:sym typeface="Symbol" pitchFamily="18" charset="2"/>
              </a:rPr>
              <a:t>+</a:t>
            </a:r>
            <a:r>
              <a:rPr lang="de-AT" altLang="de-DE" sz="1800" dirty="0">
                <a:sym typeface="Symbol" pitchFamily="18" charset="2"/>
              </a:rPr>
              <a:t></a:t>
            </a:r>
          </a:p>
        </p:txBody>
      </p:sp>
      <p:sp>
        <p:nvSpPr>
          <p:cNvPr id="30" name="Oval 127"/>
          <p:cNvSpPr>
            <a:spLocks noChangeArrowheads="1"/>
          </p:cNvSpPr>
          <p:nvPr/>
        </p:nvSpPr>
        <p:spPr bwMode="auto">
          <a:xfrm>
            <a:off x="4498974" y="3156912"/>
            <a:ext cx="550863" cy="3111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 smtClean="0">
                <a:sym typeface="Symbol" pitchFamily="18" charset="2"/>
              </a:rPr>
              <a:t>    </a:t>
            </a:r>
            <a:r>
              <a:rPr lang="de-AT" altLang="de-DE" sz="1600" b="1" dirty="0" smtClean="0">
                <a:solidFill>
                  <a:srgbClr val="FF0000"/>
                </a:solidFill>
                <a:sym typeface="Symbol" pitchFamily="18" charset="2"/>
              </a:rPr>
              <a:t>-</a:t>
            </a:r>
            <a:r>
              <a:rPr lang="de-AT" altLang="de-DE" sz="1800" dirty="0">
                <a:solidFill>
                  <a:srgbClr val="FF0000"/>
                </a:solidFill>
                <a:sym typeface="Symbol" pitchFamily="18" charset="2"/>
              </a:rPr>
              <a:t></a:t>
            </a:r>
          </a:p>
        </p:txBody>
      </p:sp>
      <p:sp>
        <p:nvSpPr>
          <p:cNvPr id="31" name="Oval 131"/>
          <p:cNvSpPr>
            <a:spLocks noChangeArrowheads="1"/>
          </p:cNvSpPr>
          <p:nvPr/>
        </p:nvSpPr>
        <p:spPr bwMode="auto">
          <a:xfrm>
            <a:off x="4498698" y="3932237"/>
            <a:ext cx="550863" cy="3254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 smtClean="0">
                <a:sym typeface="Symbol" pitchFamily="18" charset="2"/>
              </a:rPr>
              <a:t>     </a:t>
            </a:r>
            <a:r>
              <a:rPr lang="de-AT" altLang="de-DE" sz="16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de-AT" altLang="de-DE" sz="1800" dirty="0">
                <a:solidFill>
                  <a:srgbClr val="FF0000"/>
                </a:solidFill>
                <a:sym typeface="Symbol" pitchFamily="18" charset="2"/>
              </a:rPr>
              <a:t></a:t>
            </a:r>
          </a:p>
        </p:txBody>
      </p:sp>
      <p:sp>
        <p:nvSpPr>
          <p:cNvPr id="32" name="Oval 131"/>
          <p:cNvSpPr>
            <a:spLocks noChangeArrowheads="1"/>
          </p:cNvSpPr>
          <p:nvPr/>
        </p:nvSpPr>
        <p:spPr bwMode="auto">
          <a:xfrm>
            <a:off x="3403299" y="2347913"/>
            <a:ext cx="550863" cy="3254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 smtClean="0">
                <a:sym typeface="Symbol" pitchFamily="18" charset="2"/>
              </a:rPr>
              <a:t>     </a:t>
            </a:r>
            <a:r>
              <a:rPr lang="de-AT" altLang="de-DE" sz="1600" b="1" dirty="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de-AT" altLang="de-DE" sz="1800" dirty="0">
                <a:solidFill>
                  <a:srgbClr val="FF0000"/>
                </a:solidFill>
                <a:sym typeface="Symbol" pitchFamily="18" charset="2"/>
              </a:rPr>
              <a:t></a:t>
            </a:r>
          </a:p>
        </p:txBody>
      </p:sp>
      <p:sp>
        <p:nvSpPr>
          <p:cNvPr id="33" name="Oval 127"/>
          <p:cNvSpPr>
            <a:spLocks noChangeArrowheads="1"/>
          </p:cNvSpPr>
          <p:nvPr/>
        </p:nvSpPr>
        <p:spPr bwMode="auto">
          <a:xfrm>
            <a:off x="3419476" y="3952875"/>
            <a:ext cx="550863" cy="3111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 dirty="0" smtClean="0">
                <a:sym typeface="Symbol" pitchFamily="18" charset="2"/>
              </a:rPr>
              <a:t>    </a:t>
            </a:r>
            <a:r>
              <a:rPr lang="de-AT" altLang="de-DE" sz="1600" b="1" dirty="0" smtClean="0">
                <a:solidFill>
                  <a:srgbClr val="FF0000"/>
                </a:solidFill>
                <a:sym typeface="Symbol" pitchFamily="18" charset="2"/>
              </a:rPr>
              <a:t>-</a:t>
            </a:r>
            <a:r>
              <a:rPr lang="de-AT" altLang="de-DE" sz="1800" dirty="0">
                <a:solidFill>
                  <a:srgbClr val="FF0000"/>
                </a:solidFill>
                <a:sym typeface="Symbol" pitchFamily="18" charset="2"/>
              </a:rPr>
              <a:t>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02885" grpId="0"/>
      <p:bldP spid="202896" grpId="0"/>
      <p:bldP spid="27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5427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CD187C2F-F6F2-4C61-81D0-FE2C260E0434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54276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eaLnBrk="1" hangingPunct="1"/>
            <a:r>
              <a:rPr lang="de-AT" altLang="de-DE" dirty="0" smtClean="0"/>
              <a:t>3.2.4 kapazitierte WLP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720725"/>
          </a:xfrm>
        </p:spPr>
        <p:txBody>
          <a:bodyPr/>
          <a:lstStyle/>
          <a:p>
            <a:pPr eaLnBrk="1" hangingPunct="1"/>
            <a:r>
              <a:rPr lang="de-AT" altLang="de-DE" sz="1800" dirty="0" smtClean="0"/>
              <a:t>Das kapazitierte, einstufige WLP unterscheidet sich vom unkapazitierten WLP lediglich durch die Annahme, dass </a:t>
            </a:r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468313" y="2276475"/>
            <a:ext cx="8229600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800" dirty="0"/>
              <a:t>die Kapazität der an den potentiellen Standorten </a:t>
            </a:r>
            <a:r>
              <a:rPr lang="de-AT" altLang="de-DE" sz="1800" i="1" dirty="0"/>
              <a:t>i</a:t>
            </a:r>
            <a:r>
              <a:rPr lang="de-AT" altLang="de-DE" sz="1800" dirty="0"/>
              <a:t> = 1, ..., </a:t>
            </a:r>
            <a:r>
              <a:rPr lang="de-AT" altLang="de-DE" sz="1800" i="1" dirty="0"/>
              <a:t>m</a:t>
            </a:r>
            <a:r>
              <a:rPr lang="de-AT" altLang="de-DE" sz="1800" dirty="0"/>
              <a:t> errichtbaren Lager auf maximal </a:t>
            </a:r>
            <a:r>
              <a:rPr lang="de-AT" altLang="de-DE" sz="1800" i="1" dirty="0"/>
              <a:t>s</a:t>
            </a:r>
            <a:r>
              <a:rPr lang="de-AT" altLang="de-DE" sz="1800" i="1" baseline="-25000" dirty="0"/>
              <a:t>1</a:t>
            </a:r>
            <a:r>
              <a:rPr lang="de-AT" altLang="de-DE" sz="1800" dirty="0"/>
              <a:t>, ..., </a:t>
            </a:r>
            <a:r>
              <a:rPr lang="de-AT" altLang="de-DE" sz="1800" i="1" dirty="0"/>
              <a:t>s</a:t>
            </a:r>
            <a:r>
              <a:rPr lang="de-AT" altLang="de-DE" sz="1800" i="1" baseline="-25000" dirty="0"/>
              <a:t>m</a:t>
            </a:r>
            <a:r>
              <a:rPr lang="de-AT" altLang="de-DE" sz="1800" dirty="0"/>
              <a:t> ME (pro Periode) beschränkt ist</a:t>
            </a:r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468313" y="3429000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800" dirty="0"/>
              <a:t>die Transportkosten </a:t>
            </a:r>
            <a:r>
              <a:rPr lang="de-AT" altLang="de-DE" sz="1800" i="1" dirty="0"/>
              <a:t>c</a:t>
            </a:r>
            <a:r>
              <a:rPr lang="de-AT" altLang="de-DE" sz="1800" i="1" baseline="-25000" dirty="0"/>
              <a:t>ij</a:t>
            </a:r>
            <a:r>
              <a:rPr lang="de-AT" altLang="de-DE" sz="1800" dirty="0"/>
              <a:t> als Geldeinheiten </a:t>
            </a:r>
            <a:r>
              <a:rPr lang="de-AT" altLang="de-DE" sz="1800" i="1" dirty="0"/>
              <a:t>je beförderte Mengeneinheit</a:t>
            </a:r>
            <a:r>
              <a:rPr lang="de-AT" altLang="de-DE" sz="1800" dirty="0"/>
              <a:t> definiert sind (aus Gründen der Zweckmäßigkeit).</a:t>
            </a: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468313" y="4365625"/>
            <a:ext cx="8229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800" dirty="0"/>
              <a:t>die Nachfragemengen der Kunden explizit mit </a:t>
            </a:r>
            <a:r>
              <a:rPr lang="de-AT" altLang="de-DE" sz="1800" i="1" dirty="0"/>
              <a:t>d</a:t>
            </a:r>
            <a:r>
              <a:rPr lang="de-AT" altLang="de-DE" sz="1800" i="1" baseline="-25000" dirty="0"/>
              <a:t>1</a:t>
            </a:r>
            <a:r>
              <a:rPr lang="de-AT" altLang="de-DE" sz="1800" dirty="0"/>
              <a:t>, ..., </a:t>
            </a:r>
            <a:r>
              <a:rPr lang="de-AT" altLang="de-DE" sz="1800" i="1" dirty="0"/>
              <a:t>d</a:t>
            </a:r>
            <a:r>
              <a:rPr lang="de-AT" altLang="de-DE" sz="1800" i="1" baseline="-25000" dirty="0"/>
              <a:t>n</a:t>
            </a:r>
            <a:r>
              <a:rPr lang="de-AT" altLang="de-DE" sz="1800" dirty="0"/>
              <a:t> ME angegeben sind:</a:t>
            </a:r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468313" y="5300663"/>
            <a:ext cx="8229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800" dirty="0"/>
              <a:t>x</a:t>
            </a:r>
            <a:r>
              <a:rPr lang="de-AT" altLang="de-DE" sz="1800" baseline="-25000" dirty="0"/>
              <a:t>ij</a:t>
            </a:r>
            <a:r>
              <a:rPr lang="de-AT" altLang="de-DE" sz="1800" dirty="0"/>
              <a:t> nun die von einem Lager am Standort i zum Kunden j transportierte Gütermenge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/>
      <p:bldP spid="203780" grpId="0"/>
      <p:bldP spid="203781" grpId="0"/>
      <p:bldP spid="203782" grpId="0"/>
      <p:bldP spid="20378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ußzeilenplatzhalt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55299" name="Foliennummernplatzhalt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F983A78B-4F5C-4FE3-8C13-812B86C86EA1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55300" name="Datumsplatzhalter 8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de-AT" altLang="de-DE" sz="2000" i="1" dirty="0" smtClean="0"/>
              <a:t>3.2.4.1 LP - Formulierung</a:t>
            </a:r>
          </a:p>
        </p:txBody>
      </p:sp>
      <p:graphicFrame>
        <p:nvGraphicFramePr>
          <p:cNvPr id="204869" name="Group 69"/>
          <p:cNvGraphicFramePr>
            <a:graphicFrameLocks noGrp="1"/>
          </p:cNvGraphicFramePr>
          <p:nvPr>
            <p:ph sz="quarter" idx="1"/>
          </p:nvPr>
        </p:nvGraphicFramePr>
        <p:xfrm>
          <a:off x="323850" y="1773238"/>
          <a:ext cx="8569325" cy="4535489"/>
        </p:xfrm>
        <a:graphic>
          <a:graphicData uri="http://schemas.openxmlformats.org/drawingml/2006/table">
            <a:tbl>
              <a:tblPr/>
              <a:tblGrid>
                <a:gridCol w="3887788"/>
                <a:gridCol w="3071812"/>
                <a:gridCol w="1609725"/>
              </a:tblGrid>
              <a:tr h="887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944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4842" name="Object 4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654550" y="1844675"/>
          <a:ext cx="3722688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8" name="Formel" r:id="rId4" imgW="2019300" imgH="457200" progId="Equation.3">
                  <p:embed/>
                </p:oleObj>
              </mc:Choice>
              <mc:Fallback>
                <p:oleObj name="Formel" r:id="rId4" imgW="2019300" imgH="4572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4550" y="1844675"/>
                        <a:ext cx="3722688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4" name="Text Box 34"/>
          <p:cNvSpPr txBox="1">
            <a:spLocks noChangeArrowheads="1"/>
          </p:cNvSpPr>
          <p:nvPr/>
        </p:nvSpPr>
        <p:spPr bwMode="auto">
          <a:xfrm>
            <a:off x="395288" y="1844675"/>
            <a:ext cx="3744912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Transportkosten +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Standortkosten</a:t>
            </a:r>
          </a:p>
        </p:txBody>
      </p:sp>
      <p:sp>
        <p:nvSpPr>
          <p:cNvPr id="204835" name="Text Box 35"/>
          <p:cNvSpPr txBox="1">
            <a:spLocks noChangeArrowheads="1"/>
          </p:cNvSpPr>
          <p:nvPr/>
        </p:nvSpPr>
        <p:spPr bwMode="auto">
          <a:xfrm>
            <a:off x="323850" y="2754313"/>
            <a:ext cx="38877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Nur wenn bei i ein Lager steht, kann von dort geliefert werden; die Gesamtmenge darf die Kapazität nicht überschreiten.</a:t>
            </a:r>
          </a:p>
        </p:txBody>
      </p:sp>
      <p:grpSp>
        <p:nvGrpSpPr>
          <p:cNvPr id="204870" name="Group 70"/>
          <p:cNvGrpSpPr>
            <a:grpSpLocks/>
          </p:cNvGrpSpPr>
          <p:nvPr/>
        </p:nvGrpSpPr>
        <p:grpSpPr bwMode="auto">
          <a:xfrm>
            <a:off x="5265738" y="2708275"/>
            <a:ext cx="3554412" cy="900113"/>
            <a:chOff x="3317" y="1706"/>
            <a:chExt cx="2239" cy="567"/>
          </a:xfrm>
        </p:grpSpPr>
        <p:graphicFrame>
          <p:nvGraphicFramePr>
            <p:cNvPr id="55342" name="Object 54"/>
            <p:cNvGraphicFramePr>
              <a:graphicFrameLocks noChangeAspect="1"/>
            </p:cNvGraphicFramePr>
            <p:nvPr/>
          </p:nvGraphicFramePr>
          <p:xfrm>
            <a:off x="3317" y="1706"/>
            <a:ext cx="803" cy="5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99" name="Formel" r:id="rId6" imgW="647700" imgH="457200" progId="Equation.3">
                    <p:embed/>
                  </p:oleObj>
                </mc:Choice>
                <mc:Fallback>
                  <p:oleObj name="Formel" r:id="rId6" imgW="647700" imgH="457200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7" y="1706"/>
                          <a:ext cx="803" cy="5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343" name="Text Box 38"/>
            <p:cNvSpPr txBox="1">
              <a:spLocks noChangeArrowheads="1"/>
            </p:cNvSpPr>
            <p:nvPr/>
          </p:nvSpPr>
          <p:spPr bwMode="auto">
            <a:xfrm>
              <a:off x="4649" y="1881"/>
              <a:ext cx="9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für i = 1,…,m</a:t>
              </a:r>
            </a:p>
          </p:txBody>
        </p:sp>
      </p:grpSp>
      <p:sp>
        <p:nvSpPr>
          <p:cNvPr id="204839" name="Text Box 39"/>
          <p:cNvSpPr txBox="1">
            <a:spLocks noChangeArrowheads="1"/>
          </p:cNvSpPr>
          <p:nvPr/>
        </p:nvSpPr>
        <p:spPr bwMode="auto">
          <a:xfrm>
            <a:off x="7380288" y="3716338"/>
            <a:ext cx="14398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für i = 1,…,m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für j = 1,…,n</a:t>
            </a:r>
          </a:p>
        </p:txBody>
      </p:sp>
      <p:sp>
        <p:nvSpPr>
          <p:cNvPr id="204840" name="Text Box 40"/>
          <p:cNvSpPr txBox="1">
            <a:spLocks noChangeArrowheads="1"/>
          </p:cNvSpPr>
          <p:nvPr/>
        </p:nvSpPr>
        <p:spPr bwMode="auto">
          <a:xfrm>
            <a:off x="7380288" y="4797425"/>
            <a:ext cx="1439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für j = 1,…,n</a:t>
            </a:r>
          </a:p>
        </p:txBody>
      </p:sp>
      <p:sp>
        <p:nvSpPr>
          <p:cNvPr id="204850" name="Text Box 50"/>
          <p:cNvSpPr txBox="1">
            <a:spLocks noChangeArrowheads="1"/>
          </p:cNvSpPr>
          <p:nvPr/>
        </p:nvSpPr>
        <p:spPr bwMode="auto">
          <a:xfrm>
            <a:off x="323850" y="3789363"/>
            <a:ext cx="3816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Die von i nach j transportierte Menge darf die Nachfrage nicht überschreiten</a:t>
            </a:r>
          </a:p>
        </p:txBody>
      </p:sp>
      <p:sp>
        <p:nvSpPr>
          <p:cNvPr id="204852" name="Text Box 52"/>
          <p:cNvSpPr txBox="1">
            <a:spLocks noChangeArrowheads="1"/>
          </p:cNvSpPr>
          <p:nvPr/>
        </p:nvSpPr>
        <p:spPr bwMode="auto">
          <a:xfrm>
            <a:off x="395288" y="4705350"/>
            <a:ext cx="3816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Die gesamte Nachfrage jedes Kunden muss befriedigt werden</a:t>
            </a:r>
          </a:p>
        </p:txBody>
      </p:sp>
      <p:sp>
        <p:nvSpPr>
          <p:cNvPr id="204853" name="Text Box 53"/>
          <p:cNvSpPr txBox="1">
            <a:spLocks noChangeArrowheads="1"/>
          </p:cNvSpPr>
          <p:nvPr/>
        </p:nvSpPr>
        <p:spPr bwMode="auto">
          <a:xfrm>
            <a:off x="395288" y="5649913"/>
            <a:ext cx="3816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y</a:t>
            </a:r>
            <a:r>
              <a:rPr lang="de-AT" altLang="de-DE" sz="1600" baseline="-25000" dirty="0"/>
              <a:t>i</a:t>
            </a:r>
            <a:r>
              <a:rPr lang="de-AT" altLang="de-DE" sz="1600" dirty="0"/>
              <a:t> ist binär und x</a:t>
            </a:r>
            <a:r>
              <a:rPr lang="de-AT" altLang="de-DE" sz="1600" baseline="-25000" dirty="0"/>
              <a:t>ij </a:t>
            </a:r>
            <a:r>
              <a:rPr lang="de-AT" altLang="de-DE" sz="1600" dirty="0"/>
              <a:t>ist nichtnegativ</a:t>
            </a:r>
          </a:p>
        </p:txBody>
      </p:sp>
      <p:graphicFrame>
        <p:nvGraphicFramePr>
          <p:cNvPr id="204856" name="Object 5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364163" y="3887788"/>
          <a:ext cx="100806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0" name="Formel" r:id="rId8" imgW="507780" imgH="203112" progId="Equation.3">
                  <p:embed/>
                </p:oleObj>
              </mc:Choice>
              <mc:Fallback>
                <p:oleObj name="Formel" r:id="rId8" imgW="507780" imgH="203112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887788"/>
                        <a:ext cx="1008062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9" name="Object 59"/>
          <p:cNvGraphicFramePr>
            <a:graphicFrameLocks noChangeAspect="1"/>
          </p:cNvGraphicFramePr>
          <p:nvPr/>
        </p:nvGraphicFramePr>
        <p:xfrm>
          <a:off x="5375275" y="4514850"/>
          <a:ext cx="10572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1" name="Formel" r:id="rId10" imgW="609336" imgH="444307" progId="Equation.3">
                  <p:embed/>
                </p:oleObj>
              </mc:Choice>
              <mc:Fallback>
                <p:oleObj name="Formel" r:id="rId10" imgW="609336" imgH="444307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4514850"/>
                        <a:ext cx="10572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71" name="Group 71"/>
          <p:cNvGrpSpPr>
            <a:grpSpLocks/>
          </p:cNvGrpSpPr>
          <p:nvPr/>
        </p:nvGrpSpPr>
        <p:grpSpPr bwMode="auto">
          <a:xfrm>
            <a:off x="5295900" y="5492750"/>
            <a:ext cx="3524250" cy="841375"/>
            <a:chOff x="3336" y="3460"/>
            <a:chExt cx="2220" cy="530"/>
          </a:xfrm>
        </p:grpSpPr>
        <p:sp>
          <p:nvSpPr>
            <p:cNvPr id="55339" name="Text Box 41"/>
            <p:cNvSpPr txBox="1">
              <a:spLocks noChangeArrowheads="1"/>
            </p:cNvSpPr>
            <p:nvPr/>
          </p:nvSpPr>
          <p:spPr bwMode="auto">
            <a:xfrm>
              <a:off x="4649" y="3460"/>
              <a:ext cx="907" cy="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für i = 1,…,m</a:t>
              </a:r>
            </a:p>
            <a:p>
              <a:pPr>
                <a:lnSpc>
                  <a:spcPct val="12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600" dirty="0"/>
                <a:t>für alle i und j</a:t>
              </a:r>
            </a:p>
          </p:txBody>
        </p:sp>
        <p:graphicFrame>
          <p:nvGraphicFramePr>
            <p:cNvPr id="55340" name="Object 60"/>
            <p:cNvGraphicFramePr>
              <a:graphicFrameLocks noChangeAspect="1"/>
            </p:cNvGraphicFramePr>
            <p:nvPr/>
          </p:nvGraphicFramePr>
          <p:xfrm>
            <a:off x="3336" y="3474"/>
            <a:ext cx="629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02" name="Formel" r:id="rId12" imgW="495085" imgH="190417" progId="Equation.3">
                    <p:embed/>
                  </p:oleObj>
                </mc:Choice>
                <mc:Fallback>
                  <p:oleObj name="Formel" r:id="rId12" imgW="495085" imgH="190417" progId="Equation.3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6" y="3474"/>
                          <a:ext cx="629" cy="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341" name="Object 61"/>
            <p:cNvGraphicFramePr>
              <a:graphicFrameLocks noChangeAspect="1"/>
            </p:cNvGraphicFramePr>
            <p:nvPr/>
          </p:nvGraphicFramePr>
          <p:xfrm>
            <a:off x="3402" y="3732"/>
            <a:ext cx="440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03" name="Formel" r:id="rId14" imgW="355292" imgH="203024" progId="Equation.3">
                    <p:embed/>
                  </p:oleObj>
                </mc:Choice>
                <mc:Fallback>
                  <p:oleObj name="Formel" r:id="rId14" imgW="355292" imgH="203024" progId="Equation.3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2" y="3732"/>
                          <a:ext cx="440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4" grpId="0"/>
      <p:bldP spid="204835" grpId="0"/>
      <p:bldP spid="204839" grpId="0"/>
      <p:bldP spid="204840" grpId="0"/>
      <p:bldP spid="204850" grpId="0"/>
      <p:bldP spid="204852" grpId="0"/>
      <p:bldP spid="20485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5632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B2366C76-D57B-4F1D-97DF-CEEA0F9D02C9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56324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865188"/>
          </a:xfrm>
        </p:spPr>
        <p:txBody>
          <a:bodyPr/>
          <a:lstStyle/>
          <a:p>
            <a:pPr eaLnBrk="1" hangingPunct="1"/>
            <a:r>
              <a:rPr lang="de-AT" altLang="de-DE" sz="2000" i="1" dirty="0" smtClean="0"/>
              <a:t>3.2.4.2 ADD und DROP bei kapazitierten Problemen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31800"/>
          </a:xfrm>
        </p:spPr>
        <p:txBody>
          <a:bodyPr/>
          <a:lstStyle/>
          <a:p>
            <a:pPr eaLnBrk="1" hangingPunct="1"/>
            <a:r>
              <a:rPr lang="de-AT" altLang="de-DE" sz="1800" b="1" dirty="0" smtClean="0"/>
              <a:t>Vorgangsweise: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468313" y="1989138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800" dirty="0"/>
              <a:t>prinzipiell identisch wie bei unkapazitierten Problemen</a:t>
            </a:r>
          </a:p>
        </p:txBody>
      </p:sp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468313" y="278130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800" dirty="0"/>
              <a:t>Bei der Bewertung der Lösungen muss man ein kleines Transportproblem lösen </a:t>
            </a:r>
            <a:r>
              <a:rPr lang="de-AT" altLang="de-DE" sz="1800" dirty="0">
                <a:cs typeface="Arial" charset="0"/>
              </a:rPr>
              <a:t>→ es muss also in jedem Iterationsschritt eine Reihe von Transportproblemen gelöst werden.</a:t>
            </a:r>
          </a:p>
        </p:txBody>
      </p:sp>
      <p:sp>
        <p:nvSpPr>
          <p:cNvPr id="56329" name="Rectangle 8"/>
          <p:cNvSpPr>
            <a:spLocks noChangeArrowheads="1"/>
          </p:cNvSpPr>
          <p:nvPr/>
        </p:nvSpPr>
        <p:spPr bwMode="auto">
          <a:xfrm>
            <a:off x="468313" y="3284538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endParaRPr lang="de-DE" altLang="de-DE" dirty="0"/>
          </a:p>
        </p:txBody>
      </p:sp>
      <p:sp>
        <p:nvSpPr>
          <p:cNvPr id="209929" name="Rectangle 9"/>
          <p:cNvSpPr>
            <a:spLocks noChangeArrowheads="1"/>
          </p:cNvSpPr>
          <p:nvPr/>
        </p:nvSpPr>
        <p:spPr bwMode="auto">
          <a:xfrm>
            <a:off x="468313" y="4221163"/>
            <a:ext cx="8229600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800" dirty="0"/>
              <a:t>Dazu wird ein Dummy-Knoten eingeführt um die überschüssigen Kapazitäten aufzufangen bzw. um die fehlenden Kapazitäten auszugleichen (z.B. zu Beginn des ADD-Algorithmus) wobei die Transportkosten mit M (einer sehr großen Zahl) angesetzt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/>
      <p:bldP spid="209924" grpId="0"/>
      <p:bldP spid="209927" grpId="0"/>
      <p:bldP spid="20992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5734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B8AFEF98-53BB-49DD-BF14-57F5A6050D35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57348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431800"/>
          </a:xfrm>
        </p:spPr>
        <p:txBody>
          <a:bodyPr/>
          <a:lstStyle/>
          <a:p>
            <a:pPr eaLnBrk="1" hangingPunct="1"/>
            <a:r>
              <a:rPr lang="de-AT" altLang="de-DE" sz="1800" b="1" u="sng" dirty="0" smtClean="0"/>
              <a:t>Beispiel</a:t>
            </a:r>
            <a:r>
              <a:rPr lang="de-AT" altLang="de-DE" sz="1800" u="sng" dirty="0" smtClean="0"/>
              <a:t> (DROP für kapazitierte Probleme):</a:t>
            </a:r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468313" y="1125538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Wir haben 4 mögliche Standorte mit den Kapazitäten 20, 20, 10 bzw. 10 und 4 Kunden mit Nachfrage 8, 9, 10 und 11.</a:t>
            </a:r>
            <a:endParaRPr lang="de-AT" altLang="de-DE" sz="1600" dirty="0">
              <a:cs typeface="Arial" charset="0"/>
            </a:endParaRPr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468313" y="1844675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Wir führen nun einen Dummykunden mit Nachfrage 22 ein.</a:t>
            </a:r>
            <a:endParaRPr lang="de-AT" altLang="de-DE" sz="1600" dirty="0">
              <a:cs typeface="Arial" charset="0"/>
            </a:endParaRP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468313" y="2349500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Um kleiner Zahlen zu haben, reduzieren wir die Kosten durch Abziehen des Zeilen- und Spaltenminimums.</a:t>
            </a:r>
            <a:endParaRPr lang="de-AT" altLang="de-DE" sz="1600" dirty="0">
              <a:cs typeface="Arial" charset="0"/>
            </a:endParaRPr>
          </a:p>
        </p:txBody>
      </p:sp>
      <p:graphicFrame>
        <p:nvGraphicFramePr>
          <p:cNvPr id="211308" name="Group 364"/>
          <p:cNvGraphicFramePr>
            <a:graphicFrameLocks noGrp="1"/>
          </p:cNvGraphicFramePr>
          <p:nvPr/>
        </p:nvGraphicFramePr>
        <p:xfrm>
          <a:off x="900113" y="3213100"/>
          <a:ext cx="3455987" cy="2176464"/>
        </p:xfrm>
        <a:graphic>
          <a:graphicData uri="http://schemas.openxmlformats.org/drawingml/2006/table">
            <a:tbl>
              <a:tblPr/>
              <a:tblGrid>
                <a:gridCol w="431800"/>
                <a:gridCol w="433387"/>
                <a:gridCol w="430213"/>
                <a:gridCol w="433387"/>
                <a:gridCol w="431800"/>
                <a:gridCol w="430213"/>
                <a:gridCol w="433387"/>
                <a:gridCol w="431800"/>
              </a:tblGrid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153" name="Rectangle 209"/>
          <p:cNvSpPr>
            <a:spLocks noChangeArrowheads="1"/>
          </p:cNvSpPr>
          <p:nvPr/>
        </p:nvSpPr>
        <p:spPr bwMode="auto">
          <a:xfrm>
            <a:off x="539750" y="5734050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Reduktionskonstante = 8*1 + 9*2 + 10*3 + 11*3</a:t>
            </a:r>
            <a:endParaRPr lang="de-AT" altLang="de-DE" sz="1600" dirty="0">
              <a:cs typeface="Arial" charset="0"/>
            </a:endParaRPr>
          </a:p>
        </p:txBody>
      </p:sp>
      <p:graphicFrame>
        <p:nvGraphicFramePr>
          <p:cNvPr id="211311" name="Group 367"/>
          <p:cNvGraphicFramePr>
            <a:graphicFrameLocks noGrp="1"/>
          </p:cNvGraphicFramePr>
          <p:nvPr/>
        </p:nvGraphicFramePr>
        <p:xfrm>
          <a:off x="4787900" y="3213100"/>
          <a:ext cx="3455988" cy="2176464"/>
        </p:xfrm>
        <a:graphic>
          <a:graphicData uri="http://schemas.openxmlformats.org/drawingml/2006/table">
            <a:tbl>
              <a:tblPr/>
              <a:tblGrid>
                <a:gridCol w="431800"/>
                <a:gridCol w="433388"/>
                <a:gridCol w="430212"/>
                <a:gridCol w="433388"/>
                <a:gridCol w="431800"/>
                <a:gridCol w="430212"/>
                <a:gridCol w="433388"/>
                <a:gridCol w="431800"/>
              </a:tblGrid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9" grpId="0" autoUpdateAnimBg="0"/>
      <p:bldP spid="210950" grpId="0" autoUpdateAnimBg="0"/>
      <p:bldP spid="210951" grpId="0" autoUpdateAnimBg="0"/>
      <p:bldP spid="211153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5837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31CEF164-F9F1-4E6A-AC0F-7792CD90B980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5837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3671888" cy="935038"/>
          </a:xfrm>
        </p:spPr>
        <p:txBody>
          <a:bodyPr/>
          <a:lstStyle/>
          <a:p>
            <a:pPr eaLnBrk="1" hangingPunct="1"/>
            <a:r>
              <a:rPr lang="de-AT" altLang="de-DE" sz="1600" dirty="0" smtClean="0"/>
              <a:t>Initialisierung: bei der Ausgangslösung werden alle Standorte realisiert:</a:t>
            </a:r>
          </a:p>
        </p:txBody>
      </p:sp>
      <p:graphicFrame>
        <p:nvGraphicFramePr>
          <p:cNvPr id="215311" name="Group 271"/>
          <p:cNvGraphicFramePr>
            <a:graphicFrameLocks noGrp="1"/>
          </p:cNvGraphicFramePr>
          <p:nvPr/>
        </p:nvGraphicFramePr>
        <p:xfrm>
          <a:off x="4211638" y="620713"/>
          <a:ext cx="4681537" cy="2519364"/>
        </p:xfrm>
        <a:graphic>
          <a:graphicData uri="http://schemas.openxmlformats.org/drawingml/2006/table">
            <a:tbl>
              <a:tblPr/>
              <a:tblGrid>
                <a:gridCol w="584200"/>
                <a:gridCol w="587375"/>
                <a:gridCol w="582612"/>
                <a:gridCol w="587375"/>
                <a:gridCol w="585788"/>
                <a:gridCol w="582612"/>
                <a:gridCol w="587375"/>
                <a:gridCol w="584200"/>
              </a:tblGrid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15440" name="Group 400"/>
          <p:cNvGrpSpPr>
            <a:grpSpLocks/>
          </p:cNvGrpSpPr>
          <p:nvPr/>
        </p:nvGrpSpPr>
        <p:grpSpPr bwMode="auto">
          <a:xfrm>
            <a:off x="4767263" y="981075"/>
            <a:ext cx="2582862" cy="1570038"/>
            <a:chOff x="3003" y="618"/>
            <a:chExt cx="1627" cy="989"/>
          </a:xfrm>
        </p:grpSpPr>
        <p:sp>
          <p:nvSpPr>
            <p:cNvPr id="58535" name="Text Box 246"/>
            <p:cNvSpPr txBox="1">
              <a:spLocks noChangeArrowheads="1"/>
            </p:cNvSpPr>
            <p:nvPr/>
          </p:nvSpPr>
          <p:spPr bwMode="auto">
            <a:xfrm>
              <a:off x="3003" y="618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7</a:t>
              </a:r>
            </a:p>
          </p:txBody>
        </p:sp>
        <p:sp>
          <p:nvSpPr>
            <p:cNvPr id="58536" name="Text Box 247"/>
            <p:cNvSpPr txBox="1">
              <a:spLocks noChangeArrowheads="1"/>
            </p:cNvSpPr>
            <p:nvPr/>
          </p:nvSpPr>
          <p:spPr bwMode="auto">
            <a:xfrm>
              <a:off x="3016" y="890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8537" name="Text Box 248"/>
            <p:cNvSpPr txBox="1">
              <a:spLocks noChangeArrowheads="1"/>
            </p:cNvSpPr>
            <p:nvPr/>
          </p:nvSpPr>
          <p:spPr bwMode="auto">
            <a:xfrm>
              <a:off x="3016" y="1162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5</a:t>
              </a:r>
            </a:p>
          </p:txBody>
        </p:sp>
        <p:sp>
          <p:nvSpPr>
            <p:cNvPr id="58538" name="Text Box 249"/>
            <p:cNvSpPr txBox="1">
              <a:spLocks noChangeArrowheads="1"/>
            </p:cNvSpPr>
            <p:nvPr/>
          </p:nvSpPr>
          <p:spPr bwMode="auto">
            <a:xfrm>
              <a:off x="3016" y="1434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7</a:t>
              </a:r>
            </a:p>
          </p:txBody>
        </p:sp>
        <p:sp>
          <p:nvSpPr>
            <p:cNvPr id="58539" name="Text Box 250"/>
            <p:cNvSpPr txBox="1">
              <a:spLocks noChangeArrowheads="1"/>
            </p:cNvSpPr>
            <p:nvPr/>
          </p:nvSpPr>
          <p:spPr bwMode="auto">
            <a:xfrm>
              <a:off x="3379" y="618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1</a:t>
              </a:r>
            </a:p>
          </p:txBody>
        </p:sp>
        <p:sp>
          <p:nvSpPr>
            <p:cNvPr id="58540" name="Text Box 251"/>
            <p:cNvSpPr txBox="1">
              <a:spLocks noChangeArrowheads="1"/>
            </p:cNvSpPr>
            <p:nvPr/>
          </p:nvSpPr>
          <p:spPr bwMode="auto">
            <a:xfrm>
              <a:off x="3392" y="890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8541" name="Text Box 252"/>
            <p:cNvSpPr txBox="1">
              <a:spLocks noChangeArrowheads="1"/>
            </p:cNvSpPr>
            <p:nvPr/>
          </p:nvSpPr>
          <p:spPr bwMode="auto">
            <a:xfrm>
              <a:off x="3392" y="1162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3</a:t>
              </a:r>
            </a:p>
          </p:txBody>
        </p:sp>
        <p:sp>
          <p:nvSpPr>
            <p:cNvPr id="58542" name="Text Box 253"/>
            <p:cNvSpPr txBox="1">
              <a:spLocks noChangeArrowheads="1"/>
            </p:cNvSpPr>
            <p:nvPr/>
          </p:nvSpPr>
          <p:spPr bwMode="auto">
            <a:xfrm>
              <a:off x="3392" y="1434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2</a:t>
              </a:r>
            </a:p>
          </p:txBody>
        </p:sp>
        <p:sp>
          <p:nvSpPr>
            <p:cNvPr id="58543" name="Text Box 254"/>
            <p:cNvSpPr txBox="1">
              <a:spLocks noChangeArrowheads="1"/>
            </p:cNvSpPr>
            <p:nvPr/>
          </p:nvSpPr>
          <p:spPr bwMode="auto">
            <a:xfrm>
              <a:off x="3742" y="618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2</a:t>
              </a:r>
            </a:p>
          </p:txBody>
        </p:sp>
        <p:sp>
          <p:nvSpPr>
            <p:cNvPr id="58544" name="Text Box 255"/>
            <p:cNvSpPr txBox="1">
              <a:spLocks noChangeArrowheads="1"/>
            </p:cNvSpPr>
            <p:nvPr/>
          </p:nvSpPr>
          <p:spPr bwMode="auto">
            <a:xfrm>
              <a:off x="3755" y="890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8545" name="Text Box 256"/>
            <p:cNvSpPr txBox="1">
              <a:spLocks noChangeArrowheads="1"/>
            </p:cNvSpPr>
            <p:nvPr/>
          </p:nvSpPr>
          <p:spPr bwMode="auto">
            <a:xfrm>
              <a:off x="3755" y="1162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4</a:t>
              </a:r>
            </a:p>
          </p:txBody>
        </p:sp>
        <p:sp>
          <p:nvSpPr>
            <p:cNvPr id="58546" name="Text Box 257"/>
            <p:cNvSpPr txBox="1">
              <a:spLocks noChangeArrowheads="1"/>
            </p:cNvSpPr>
            <p:nvPr/>
          </p:nvSpPr>
          <p:spPr bwMode="auto">
            <a:xfrm>
              <a:off x="3755" y="1434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4</a:t>
              </a:r>
            </a:p>
          </p:txBody>
        </p:sp>
        <p:sp>
          <p:nvSpPr>
            <p:cNvPr id="58547" name="Text Box 258"/>
            <p:cNvSpPr txBox="1">
              <a:spLocks noChangeArrowheads="1"/>
            </p:cNvSpPr>
            <p:nvPr/>
          </p:nvSpPr>
          <p:spPr bwMode="auto">
            <a:xfrm>
              <a:off x="4105" y="618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1</a:t>
              </a:r>
            </a:p>
          </p:txBody>
        </p:sp>
        <p:sp>
          <p:nvSpPr>
            <p:cNvPr id="58548" name="Text Box 259"/>
            <p:cNvSpPr txBox="1">
              <a:spLocks noChangeArrowheads="1"/>
            </p:cNvSpPr>
            <p:nvPr/>
          </p:nvSpPr>
          <p:spPr bwMode="auto">
            <a:xfrm>
              <a:off x="4118" y="890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1</a:t>
              </a:r>
            </a:p>
          </p:txBody>
        </p:sp>
        <p:sp>
          <p:nvSpPr>
            <p:cNvPr id="58549" name="Text Box 260"/>
            <p:cNvSpPr txBox="1">
              <a:spLocks noChangeArrowheads="1"/>
            </p:cNvSpPr>
            <p:nvPr/>
          </p:nvSpPr>
          <p:spPr bwMode="auto">
            <a:xfrm>
              <a:off x="4118" y="1162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8550" name="Text Box 261"/>
            <p:cNvSpPr txBox="1">
              <a:spLocks noChangeArrowheads="1"/>
            </p:cNvSpPr>
            <p:nvPr/>
          </p:nvSpPr>
          <p:spPr bwMode="auto">
            <a:xfrm>
              <a:off x="4118" y="1434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2</a:t>
              </a:r>
            </a:p>
          </p:txBody>
        </p:sp>
        <p:sp>
          <p:nvSpPr>
            <p:cNvPr id="58551" name="Text Box 262"/>
            <p:cNvSpPr txBox="1">
              <a:spLocks noChangeArrowheads="1"/>
            </p:cNvSpPr>
            <p:nvPr/>
          </p:nvSpPr>
          <p:spPr bwMode="auto">
            <a:xfrm>
              <a:off x="4468" y="618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8552" name="Text Box 263"/>
            <p:cNvSpPr txBox="1">
              <a:spLocks noChangeArrowheads="1"/>
            </p:cNvSpPr>
            <p:nvPr/>
          </p:nvSpPr>
          <p:spPr bwMode="auto">
            <a:xfrm>
              <a:off x="4481" y="890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8553" name="Text Box 264"/>
            <p:cNvSpPr txBox="1">
              <a:spLocks noChangeArrowheads="1"/>
            </p:cNvSpPr>
            <p:nvPr/>
          </p:nvSpPr>
          <p:spPr bwMode="auto">
            <a:xfrm>
              <a:off x="4481" y="1162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8554" name="Text Box 265"/>
            <p:cNvSpPr txBox="1">
              <a:spLocks noChangeArrowheads="1"/>
            </p:cNvSpPr>
            <p:nvPr/>
          </p:nvSpPr>
          <p:spPr bwMode="auto">
            <a:xfrm>
              <a:off x="4481" y="1434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</p:grpSp>
      <p:sp>
        <p:nvSpPr>
          <p:cNvPr id="215308" name="Text Box 268"/>
          <p:cNvSpPr txBox="1">
            <a:spLocks noChangeArrowheads="1"/>
          </p:cNvSpPr>
          <p:nvPr/>
        </p:nvSpPr>
        <p:spPr bwMode="auto">
          <a:xfrm>
            <a:off x="5003800" y="1484313"/>
            <a:ext cx="361950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8</a:t>
            </a:r>
          </a:p>
        </p:txBody>
      </p:sp>
      <p:sp>
        <p:nvSpPr>
          <p:cNvPr id="215313" name="Text Box 273"/>
          <p:cNvSpPr txBox="1">
            <a:spLocks noChangeArrowheads="1"/>
          </p:cNvSpPr>
          <p:nvPr/>
        </p:nvSpPr>
        <p:spPr bwMode="auto">
          <a:xfrm>
            <a:off x="6156325" y="1484313"/>
            <a:ext cx="361950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215316" name="Text Box 276"/>
          <p:cNvSpPr txBox="1">
            <a:spLocks noChangeArrowheads="1"/>
          </p:cNvSpPr>
          <p:nvPr/>
        </p:nvSpPr>
        <p:spPr bwMode="auto">
          <a:xfrm>
            <a:off x="6732588" y="1123950"/>
            <a:ext cx="3619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</a:t>
            </a:r>
          </a:p>
        </p:txBody>
      </p:sp>
      <p:sp>
        <p:nvSpPr>
          <p:cNvPr id="215318" name="Text Box 278"/>
          <p:cNvSpPr txBox="1">
            <a:spLocks noChangeArrowheads="1"/>
          </p:cNvSpPr>
          <p:nvPr/>
        </p:nvSpPr>
        <p:spPr bwMode="auto">
          <a:xfrm>
            <a:off x="6732588" y="1916113"/>
            <a:ext cx="361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215320" name="Text Box 280"/>
          <p:cNvSpPr txBox="1">
            <a:spLocks noChangeArrowheads="1"/>
          </p:cNvSpPr>
          <p:nvPr/>
        </p:nvSpPr>
        <p:spPr bwMode="auto">
          <a:xfrm>
            <a:off x="7380288" y="1123950"/>
            <a:ext cx="3619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12</a:t>
            </a:r>
          </a:p>
        </p:txBody>
      </p:sp>
      <p:sp>
        <p:nvSpPr>
          <p:cNvPr id="215323" name="Text Box 283"/>
          <p:cNvSpPr txBox="1">
            <a:spLocks noChangeArrowheads="1"/>
          </p:cNvSpPr>
          <p:nvPr/>
        </p:nvSpPr>
        <p:spPr bwMode="auto">
          <a:xfrm>
            <a:off x="7380288" y="2347913"/>
            <a:ext cx="361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215324" name="Text Box 284"/>
          <p:cNvSpPr txBox="1">
            <a:spLocks noChangeArrowheads="1"/>
          </p:cNvSpPr>
          <p:nvPr/>
        </p:nvSpPr>
        <p:spPr bwMode="auto">
          <a:xfrm>
            <a:off x="5580063" y="1123950"/>
            <a:ext cx="3619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7</a:t>
            </a:r>
          </a:p>
        </p:txBody>
      </p:sp>
      <p:sp>
        <p:nvSpPr>
          <p:cNvPr id="215325" name="Text Box 285"/>
          <p:cNvSpPr txBox="1">
            <a:spLocks noChangeArrowheads="1"/>
          </p:cNvSpPr>
          <p:nvPr/>
        </p:nvSpPr>
        <p:spPr bwMode="auto">
          <a:xfrm>
            <a:off x="5580063" y="1484313"/>
            <a:ext cx="361950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2</a:t>
            </a:r>
          </a:p>
        </p:txBody>
      </p:sp>
      <p:sp>
        <p:nvSpPr>
          <p:cNvPr id="215437" name="Rectangle 397"/>
          <p:cNvSpPr>
            <a:spLocks noChangeArrowheads="1"/>
          </p:cNvSpPr>
          <p:nvPr/>
        </p:nvSpPr>
        <p:spPr bwMode="auto">
          <a:xfrm>
            <a:off x="323850" y="1916113"/>
            <a:ext cx="3754438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Transportkosten = </a:t>
            </a:r>
          </a:p>
          <a:p>
            <a:pPr eaLnBrk="1" hangingPunct="1">
              <a:buFont typeface="Wingdings" pitchFamily="2" charset="2"/>
              <a:buNone/>
            </a:pPr>
            <a:r>
              <a:rPr lang="de-AT" altLang="de-DE" sz="1600" dirty="0"/>
              <a:t>	89 + 7 + 1 = 97</a:t>
            </a:r>
          </a:p>
          <a:p>
            <a:pPr eaLnBrk="1" hangingPunct="1"/>
            <a:r>
              <a:rPr lang="de-AT" altLang="de-DE" sz="1600" dirty="0"/>
              <a:t>Fixkosten = 10+10+7+7 = 34</a:t>
            </a:r>
          </a:p>
          <a:p>
            <a:pPr eaLnBrk="1" hangingPunct="1"/>
            <a:r>
              <a:rPr lang="de-AT" altLang="de-DE" sz="1600" b="1" dirty="0"/>
              <a:t>Gesamtkosten = 131</a:t>
            </a:r>
          </a:p>
        </p:txBody>
      </p:sp>
      <p:sp>
        <p:nvSpPr>
          <p:cNvPr id="215438" name="Rectangle 398"/>
          <p:cNvSpPr>
            <a:spLocks noChangeArrowheads="1"/>
          </p:cNvSpPr>
          <p:nvPr/>
        </p:nvSpPr>
        <p:spPr bwMode="auto">
          <a:xfrm>
            <a:off x="323850" y="3500438"/>
            <a:ext cx="3887788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b="1" u="sng" dirty="0"/>
              <a:t>Iteration</a:t>
            </a:r>
            <a:r>
              <a:rPr lang="de-AT" altLang="de-DE" sz="1600" dirty="0"/>
              <a:t>: Nun müssen einzeln alle Szenarien geprüft werden, wo genau einer der 4 Standorte endgültig verboten wird. Dazu muss jeweils ein TP gelöst werden.</a:t>
            </a:r>
          </a:p>
        </p:txBody>
      </p:sp>
      <p:sp>
        <p:nvSpPr>
          <p:cNvPr id="215439" name="Rectangle 399"/>
          <p:cNvSpPr>
            <a:spLocks noChangeArrowheads="1"/>
          </p:cNvSpPr>
          <p:nvPr/>
        </p:nvSpPr>
        <p:spPr bwMode="auto">
          <a:xfrm>
            <a:off x="323850" y="4868863"/>
            <a:ext cx="3683000" cy="15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Transportkosten = </a:t>
            </a:r>
          </a:p>
          <a:p>
            <a:pPr eaLnBrk="1" hangingPunct="1">
              <a:buFont typeface="Wingdings" pitchFamily="2" charset="2"/>
              <a:buNone/>
            </a:pPr>
            <a:r>
              <a:rPr lang="de-AT" altLang="de-DE" sz="1600" dirty="0"/>
              <a:t>	89 + 14 + 2 = 105</a:t>
            </a:r>
          </a:p>
          <a:p>
            <a:pPr eaLnBrk="1" hangingPunct="1"/>
            <a:r>
              <a:rPr lang="de-AT" altLang="de-DE" sz="1600" dirty="0"/>
              <a:t>Fixkosten = 10+7+7 = 24</a:t>
            </a:r>
          </a:p>
          <a:p>
            <a:pPr eaLnBrk="1" hangingPunct="1"/>
            <a:r>
              <a:rPr lang="de-AT" altLang="de-DE" sz="1600" b="1" dirty="0"/>
              <a:t>Gesamtkosten = 129</a:t>
            </a:r>
          </a:p>
          <a:p>
            <a:pPr eaLnBrk="1" hangingPunct="1"/>
            <a:r>
              <a:rPr lang="de-AT" altLang="de-DE" sz="1600" i="1" dirty="0"/>
              <a:t>Verbesserung um 2</a:t>
            </a:r>
          </a:p>
        </p:txBody>
      </p:sp>
      <p:graphicFrame>
        <p:nvGraphicFramePr>
          <p:cNvPr id="215552" name="Group 512"/>
          <p:cNvGraphicFramePr>
            <a:graphicFrameLocks noGrp="1"/>
          </p:cNvGraphicFramePr>
          <p:nvPr/>
        </p:nvGraphicFramePr>
        <p:xfrm>
          <a:off x="4211638" y="3860800"/>
          <a:ext cx="4681537" cy="2100264"/>
        </p:xfrm>
        <a:graphic>
          <a:graphicData uri="http://schemas.openxmlformats.org/drawingml/2006/table">
            <a:tbl>
              <a:tblPr/>
              <a:tblGrid>
                <a:gridCol w="584200"/>
                <a:gridCol w="587375"/>
                <a:gridCol w="582612"/>
                <a:gridCol w="587375"/>
                <a:gridCol w="585788"/>
                <a:gridCol w="582612"/>
                <a:gridCol w="587375"/>
                <a:gridCol w="584200"/>
              </a:tblGrid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15553" name="Group 513"/>
          <p:cNvGrpSpPr>
            <a:grpSpLocks/>
          </p:cNvGrpSpPr>
          <p:nvPr/>
        </p:nvGrpSpPr>
        <p:grpSpPr bwMode="auto">
          <a:xfrm>
            <a:off x="4787900" y="4219575"/>
            <a:ext cx="2562225" cy="1138238"/>
            <a:chOff x="3016" y="2977"/>
            <a:chExt cx="1614" cy="717"/>
          </a:xfrm>
        </p:grpSpPr>
        <p:sp>
          <p:nvSpPr>
            <p:cNvPr id="58520" name="Text Box 472"/>
            <p:cNvSpPr txBox="1">
              <a:spLocks noChangeArrowheads="1"/>
            </p:cNvSpPr>
            <p:nvPr/>
          </p:nvSpPr>
          <p:spPr bwMode="auto">
            <a:xfrm>
              <a:off x="3016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8521" name="Text Box 473"/>
            <p:cNvSpPr txBox="1">
              <a:spLocks noChangeArrowheads="1"/>
            </p:cNvSpPr>
            <p:nvPr/>
          </p:nvSpPr>
          <p:spPr bwMode="auto">
            <a:xfrm>
              <a:off x="3016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5</a:t>
              </a:r>
            </a:p>
          </p:txBody>
        </p:sp>
        <p:sp>
          <p:nvSpPr>
            <p:cNvPr id="58522" name="Text Box 474"/>
            <p:cNvSpPr txBox="1">
              <a:spLocks noChangeArrowheads="1"/>
            </p:cNvSpPr>
            <p:nvPr/>
          </p:nvSpPr>
          <p:spPr bwMode="auto">
            <a:xfrm>
              <a:off x="3016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7</a:t>
              </a:r>
            </a:p>
          </p:txBody>
        </p:sp>
        <p:sp>
          <p:nvSpPr>
            <p:cNvPr id="58523" name="Text Box 476"/>
            <p:cNvSpPr txBox="1">
              <a:spLocks noChangeArrowheads="1"/>
            </p:cNvSpPr>
            <p:nvPr/>
          </p:nvSpPr>
          <p:spPr bwMode="auto">
            <a:xfrm>
              <a:off x="3392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8524" name="Text Box 477"/>
            <p:cNvSpPr txBox="1">
              <a:spLocks noChangeArrowheads="1"/>
            </p:cNvSpPr>
            <p:nvPr/>
          </p:nvSpPr>
          <p:spPr bwMode="auto">
            <a:xfrm>
              <a:off x="3392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3</a:t>
              </a:r>
            </a:p>
          </p:txBody>
        </p:sp>
        <p:sp>
          <p:nvSpPr>
            <p:cNvPr id="58525" name="Text Box 478"/>
            <p:cNvSpPr txBox="1">
              <a:spLocks noChangeArrowheads="1"/>
            </p:cNvSpPr>
            <p:nvPr/>
          </p:nvSpPr>
          <p:spPr bwMode="auto">
            <a:xfrm>
              <a:off x="3392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2</a:t>
              </a:r>
            </a:p>
          </p:txBody>
        </p:sp>
        <p:sp>
          <p:nvSpPr>
            <p:cNvPr id="58526" name="Text Box 480"/>
            <p:cNvSpPr txBox="1">
              <a:spLocks noChangeArrowheads="1"/>
            </p:cNvSpPr>
            <p:nvPr/>
          </p:nvSpPr>
          <p:spPr bwMode="auto">
            <a:xfrm>
              <a:off x="3755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8527" name="Text Box 481"/>
            <p:cNvSpPr txBox="1">
              <a:spLocks noChangeArrowheads="1"/>
            </p:cNvSpPr>
            <p:nvPr/>
          </p:nvSpPr>
          <p:spPr bwMode="auto">
            <a:xfrm>
              <a:off x="3755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4</a:t>
              </a:r>
            </a:p>
          </p:txBody>
        </p:sp>
        <p:sp>
          <p:nvSpPr>
            <p:cNvPr id="58528" name="Text Box 482"/>
            <p:cNvSpPr txBox="1">
              <a:spLocks noChangeArrowheads="1"/>
            </p:cNvSpPr>
            <p:nvPr/>
          </p:nvSpPr>
          <p:spPr bwMode="auto">
            <a:xfrm>
              <a:off x="3755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4</a:t>
              </a:r>
            </a:p>
          </p:txBody>
        </p:sp>
        <p:sp>
          <p:nvSpPr>
            <p:cNvPr id="58529" name="Text Box 484"/>
            <p:cNvSpPr txBox="1">
              <a:spLocks noChangeArrowheads="1"/>
            </p:cNvSpPr>
            <p:nvPr/>
          </p:nvSpPr>
          <p:spPr bwMode="auto">
            <a:xfrm>
              <a:off x="4118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1</a:t>
              </a:r>
            </a:p>
          </p:txBody>
        </p:sp>
        <p:sp>
          <p:nvSpPr>
            <p:cNvPr id="58530" name="Text Box 485"/>
            <p:cNvSpPr txBox="1">
              <a:spLocks noChangeArrowheads="1"/>
            </p:cNvSpPr>
            <p:nvPr/>
          </p:nvSpPr>
          <p:spPr bwMode="auto">
            <a:xfrm>
              <a:off x="4118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8531" name="Text Box 486"/>
            <p:cNvSpPr txBox="1">
              <a:spLocks noChangeArrowheads="1"/>
            </p:cNvSpPr>
            <p:nvPr/>
          </p:nvSpPr>
          <p:spPr bwMode="auto">
            <a:xfrm>
              <a:off x="4118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2</a:t>
              </a:r>
            </a:p>
          </p:txBody>
        </p:sp>
        <p:sp>
          <p:nvSpPr>
            <p:cNvPr id="58532" name="Text Box 488"/>
            <p:cNvSpPr txBox="1">
              <a:spLocks noChangeArrowheads="1"/>
            </p:cNvSpPr>
            <p:nvPr/>
          </p:nvSpPr>
          <p:spPr bwMode="auto">
            <a:xfrm>
              <a:off x="4481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8533" name="Text Box 489"/>
            <p:cNvSpPr txBox="1">
              <a:spLocks noChangeArrowheads="1"/>
            </p:cNvSpPr>
            <p:nvPr/>
          </p:nvSpPr>
          <p:spPr bwMode="auto">
            <a:xfrm>
              <a:off x="4481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8534" name="Text Box 490"/>
            <p:cNvSpPr txBox="1">
              <a:spLocks noChangeArrowheads="1"/>
            </p:cNvSpPr>
            <p:nvPr/>
          </p:nvSpPr>
          <p:spPr bwMode="auto">
            <a:xfrm>
              <a:off x="4481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</p:grpSp>
      <p:sp>
        <p:nvSpPr>
          <p:cNvPr id="215531" name="Text Box 491"/>
          <p:cNvSpPr txBox="1">
            <a:spLocks noChangeArrowheads="1"/>
          </p:cNvSpPr>
          <p:nvPr/>
        </p:nvSpPr>
        <p:spPr bwMode="auto">
          <a:xfrm>
            <a:off x="5003800" y="4364038"/>
            <a:ext cx="3619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8</a:t>
            </a:r>
          </a:p>
        </p:txBody>
      </p:sp>
      <p:sp>
        <p:nvSpPr>
          <p:cNvPr id="215535" name="Text Box 495"/>
          <p:cNvSpPr txBox="1">
            <a:spLocks noChangeArrowheads="1"/>
          </p:cNvSpPr>
          <p:nvPr/>
        </p:nvSpPr>
        <p:spPr bwMode="auto">
          <a:xfrm>
            <a:off x="6080125" y="4364038"/>
            <a:ext cx="43815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dirty="0"/>
              <a:t>10</a:t>
            </a:r>
          </a:p>
        </p:txBody>
      </p:sp>
      <p:sp>
        <p:nvSpPr>
          <p:cNvPr id="215540" name="Text Box 500"/>
          <p:cNvSpPr txBox="1">
            <a:spLocks noChangeArrowheads="1"/>
          </p:cNvSpPr>
          <p:nvPr/>
        </p:nvSpPr>
        <p:spPr bwMode="auto">
          <a:xfrm>
            <a:off x="6732588" y="4724400"/>
            <a:ext cx="361950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215541" name="Text Box 501"/>
          <p:cNvSpPr txBox="1">
            <a:spLocks noChangeArrowheads="1"/>
          </p:cNvSpPr>
          <p:nvPr/>
        </p:nvSpPr>
        <p:spPr bwMode="auto">
          <a:xfrm>
            <a:off x="6732588" y="5156200"/>
            <a:ext cx="361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</a:t>
            </a:r>
          </a:p>
        </p:txBody>
      </p:sp>
      <p:sp>
        <p:nvSpPr>
          <p:cNvPr id="215545" name="Text Box 505"/>
          <p:cNvSpPr txBox="1">
            <a:spLocks noChangeArrowheads="1"/>
          </p:cNvSpPr>
          <p:nvPr/>
        </p:nvSpPr>
        <p:spPr bwMode="auto">
          <a:xfrm>
            <a:off x="7380288" y="5156200"/>
            <a:ext cx="361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2</a:t>
            </a:r>
          </a:p>
        </p:txBody>
      </p:sp>
      <p:sp>
        <p:nvSpPr>
          <p:cNvPr id="215547" name="Text Box 507"/>
          <p:cNvSpPr txBox="1">
            <a:spLocks noChangeArrowheads="1"/>
          </p:cNvSpPr>
          <p:nvPr/>
        </p:nvSpPr>
        <p:spPr bwMode="auto">
          <a:xfrm>
            <a:off x="5580063" y="4364038"/>
            <a:ext cx="3619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2</a:t>
            </a:r>
          </a:p>
        </p:txBody>
      </p:sp>
      <p:sp>
        <p:nvSpPr>
          <p:cNvPr id="215549" name="Text Box 509"/>
          <p:cNvSpPr txBox="1">
            <a:spLocks noChangeArrowheads="1"/>
          </p:cNvSpPr>
          <p:nvPr/>
        </p:nvSpPr>
        <p:spPr bwMode="auto">
          <a:xfrm>
            <a:off x="5580063" y="5156200"/>
            <a:ext cx="361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7</a:t>
            </a:r>
          </a:p>
        </p:txBody>
      </p:sp>
      <p:sp>
        <p:nvSpPr>
          <p:cNvPr id="215551" name="Rectangle 511"/>
          <p:cNvSpPr>
            <a:spLocks noChangeArrowheads="1"/>
          </p:cNvSpPr>
          <p:nvPr/>
        </p:nvSpPr>
        <p:spPr bwMode="auto">
          <a:xfrm>
            <a:off x="4211638" y="3500438"/>
            <a:ext cx="36718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de-AT" altLang="de-DE" sz="1600" dirty="0"/>
              <a:t>	Standort 1 verbieten?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5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1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1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/>
      <p:bldP spid="215308" grpId="0"/>
      <p:bldP spid="215313" grpId="0"/>
      <p:bldP spid="215316" grpId="0"/>
      <p:bldP spid="215318" grpId="0"/>
      <p:bldP spid="215320" grpId="0"/>
      <p:bldP spid="215323" grpId="0"/>
      <p:bldP spid="215324" grpId="0"/>
      <p:bldP spid="215325" grpId="0"/>
      <p:bldP spid="215437" grpId="0"/>
      <p:bldP spid="215438" grpId="0"/>
      <p:bldP spid="215439" grpId="0"/>
      <p:bldP spid="215531" grpId="0"/>
      <p:bldP spid="215535" grpId="0"/>
      <p:bldP spid="215540" grpId="0"/>
      <p:bldP spid="215541" grpId="0"/>
      <p:bldP spid="215545" grpId="0"/>
      <p:bldP spid="215547" grpId="0"/>
      <p:bldP spid="215549" grpId="0"/>
      <p:bldP spid="215551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5939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D7917460-8061-43C5-AEB8-218D7F0FF0E3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59396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360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AT" altLang="de-DE" sz="1800" dirty="0" smtClean="0"/>
              <a:t>Standort 2 verbieten?</a:t>
            </a:r>
          </a:p>
        </p:txBody>
      </p:sp>
      <p:graphicFrame>
        <p:nvGraphicFramePr>
          <p:cNvPr id="217092" name="Group 4"/>
          <p:cNvGraphicFramePr>
            <a:graphicFrameLocks noGrp="1"/>
          </p:cNvGraphicFramePr>
          <p:nvPr/>
        </p:nvGraphicFramePr>
        <p:xfrm>
          <a:off x="900113" y="1125538"/>
          <a:ext cx="4681537" cy="2100264"/>
        </p:xfrm>
        <a:graphic>
          <a:graphicData uri="http://schemas.openxmlformats.org/drawingml/2006/table">
            <a:tbl>
              <a:tblPr/>
              <a:tblGrid>
                <a:gridCol w="584200"/>
                <a:gridCol w="587375"/>
                <a:gridCol w="582612"/>
                <a:gridCol w="587375"/>
                <a:gridCol w="585788"/>
                <a:gridCol w="582612"/>
                <a:gridCol w="587375"/>
                <a:gridCol w="584200"/>
              </a:tblGrid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17152" name="Group 64"/>
          <p:cNvGrpSpPr>
            <a:grpSpLocks/>
          </p:cNvGrpSpPr>
          <p:nvPr/>
        </p:nvGrpSpPr>
        <p:grpSpPr bwMode="auto">
          <a:xfrm>
            <a:off x="1476375" y="1484313"/>
            <a:ext cx="2562225" cy="1138237"/>
            <a:chOff x="3016" y="2977"/>
            <a:chExt cx="1614" cy="717"/>
          </a:xfrm>
        </p:grpSpPr>
        <p:sp>
          <p:nvSpPr>
            <p:cNvPr id="59548" name="Text Box 65"/>
            <p:cNvSpPr txBox="1">
              <a:spLocks noChangeArrowheads="1"/>
            </p:cNvSpPr>
            <p:nvPr/>
          </p:nvSpPr>
          <p:spPr bwMode="auto">
            <a:xfrm>
              <a:off x="3016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7</a:t>
              </a:r>
            </a:p>
          </p:txBody>
        </p:sp>
        <p:sp>
          <p:nvSpPr>
            <p:cNvPr id="59549" name="Text Box 66"/>
            <p:cNvSpPr txBox="1">
              <a:spLocks noChangeArrowheads="1"/>
            </p:cNvSpPr>
            <p:nvPr/>
          </p:nvSpPr>
          <p:spPr bwMode="auto">
            <a:xfrm>
              <a:off x="3016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5</a:t>
              </a:r>
            </a:p>
          </p:txBody>
        </p:sp>
        <p:sp>
          <p:nvSpPr>
            <p:cNvPr id="59550" name="Text Box 67"/>
            <p:cNvSpPr txBox="1">
              <a:spLocks noChangeArrowheads="1"/>
            </p:cNvSpPr>
            <p:nvPr/>
          </p:nvSpPr>
          <p:spPr bwMode="auto">
            <a:xfrm>
              <a:off x="3016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7</a:t>
              </a:r>
            </a:p>
          </p:txBody>
        </p:sp>
        <p:sp>
          <p:nvSpPr>
            <p:cNvPr id="59551" name="Text Box 68"/>
            <p:cNvSpPr txBox="1">
              <a:spLocks noChangeArrowheads="1"/>
            </p:cNvSpPr>
            <p:nvPr/>
          </p:nvSpPr>
          <p:spPr bwMode="auto">
            <a:xfrm>
              <a:off x="3392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1</a:t>
              </a:r>
            </a:p>
          </p:txBody>
        </p:sp>
        <p:sp>
          <p:nvSpPr>
            <p:cNvPr id="59552" name="Text Box 69"/>
            <p:cNvSpPr txBox="1">
              <a:spLocks noChangeArrowheads="1"/>
            </p:cNvSpPr>
            <p:nvPr/>
          </p:nvSpPr>
          <p:spPr bwMode="auto">
            <a:xfrm>
              <a:off x="3392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3</a:t>
              </a:r>
            </a:p>
          </p:txBody>
        </p:sp>
        <p:sp>
          <p:nvSpPr>
            <p:cNvPr id="59553" name="Text Box 70"/>
            <p:cNvSpPr txBox="1">
              <a:spLocks noChangeArrowheads="1"/>
            </p:cNvSpPr>
            <p:nvPr/>
          </p:nvSpPr>
          <p:spPr bwMode="auto">
            <a:xfrm>
              <a:off x="3392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2</a:t>
              </a:r>
            </a:p>
          </p:txBody>
        </p:sp>
        <p:sp>
          <p:nvSpPr>
            <p:cNvPr id="59554" name="Text Box 71"/>
            <p:cNvSpPr txBox="1">
              <a:spLocks noChangeArrowheads="1"/>
            </p:cNvSpPr>
            <p:nvPr/>
          </p:nvSpPr>
          <p:spPr bwMode="auto">
            <a:xfrm>
              <a:off x="3755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2</a:t>
              </a:r>
            </a:p>
          </p:txBody>
        </p:sp>
        <p:sp>
          <p:nvSpPr>
            <p:cNvPr id="59555" name="Text Box 72"/>
            <p:cNvSpPr txBox="1">
              <a:spLocks noChangeArrowheads="1"/>
            </p:cNvSpPr>
            <p:nvPr/>
          </p:nvSpPr>
          <p:spPr bwMode="auto">
            <a:xfrm>
              <a:off x="3755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4</a:t>
              </a:r>
            </a:p>
          </p:txBody>
        </p:sp>
        <p:sp>
          <p:nvSpPr>
            <p:cNvPr id="59556" name="Text Box 73"/>
            <p:cNvSpPr txBox="1">
              <a:spLocks noChangeArrowheads="1"/>
            </p:cNvSpPr>
            <p:nvPr/>
          </p:nvSpPr>
          <p:spPr bwMode="auto">
            <a:xfrm>
              <a:off x="3755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4</a:t>
              </a:r>
            </a:p>
          </p:txBody>
        </p:sp>
        <p:sp>
          <p:nvSpPr>
            <p:cNvPr id="59557" name="Text Box 74"/>
            <p:cNvSpPr txBox="1">
              <a:spLocks noChangeArrowheads="1"/>
            </p:cNvSpPr>
            <p:nvPr/>
          </p:nvSpPr>
          <p:spPr bwMode="auto">
            <a:xfrm>
              <a:off x="4118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1</a:t>
              </a:r>
            </a:p>
          </p:txBody>
        </p:sp>
        <p:sp>
          <p:nvSpPr>
            <p:cNvPr id="59558" name="Text Box 75"/>
            <p:cNvSpPr txBox="1">
              <a:spLocks noChangeArrowheads="1"/>
            </p:cNvSpPr>
            <p:nvPr/>
          </p:nvSpPr>
          <p:spPr bwMode="auto">
            <a:xfrm>
              <a:off x="4118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9559" name="Text Box 76"/>
            <p:cNvSpPr txBox="1">
              <a:spLocks noChangeArrowheads="1"/>
            </p:cNvSpPr>
            <p:nvPr/>
          </p:nvSpPr>
          <p:spPr bwMode="auto">
            <a:xfrm>
              <a:off x="4118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2</a:t>
              </a:r>
            </a:p>
          </p:txBody>
        </p:sp>
        <p:sp>
          <p:nvSpPr>
            <p:cNvPr id="59560" name="Text Box 77"/>
            <p:cNvSpPr txBox="1">
              <a:spLocks noChangeArrowheads="1"/>
            </p:cNvSpPr>
            <p:nvPr/>
          </p:nvSpPr>
          <p:spPr bwMode="auto">
            <a:xfrm>
              <a:off x="4481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9561" name="Text Box 78"/>
            <p:cNvSpPr txBox="1">
              <a:spLocks noChangeArrowheads="1"/>
            </p:cNvSpPr>
            <p:nvPr/>
          </p:nvSpPr>
          <p:spPr bwMode="auto">
            <a:xfrm>
              <a:off x="4481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9562" name="Text Box 79"/>
            <p:cNvSpPr txBox="1">
              <a:spLocks noChangeArrowheads="1"/>
            </p:cNvSpPr>
            <p:nvPr/>
          </p:nvSpPr>
          <p:spPr bwMode="auto">
            <a:xfrm>
              <a:off x="4481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</p:grpSp>
      <p:sp>
        <p:nvSpPr>
          <p:cNvPr id="217170" name="Text Box 82"/>
          <p:cNvSpPr txBox="1">
            <a:spLocks noChangeArrowheads="1"/>
          </p:cNvSpPr>
          <p:nvPr/>
        </p:nvSpPr>
        <p:spPr bwMode="auto">
          <a:xfrm>
            <a:off x="1692275" y="2420938"/>
            <a:ext cx="361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8</a:t>
            </a:r>
          </a:p>
        </p:txBody>
      </p:sp>
      <p:sp>
        <p:nvSpPr>
          <p:cNvPr id="217171" name="Text Box 83"/>
          <p:cNvSpPr txBox="1">
            <a:spLocks noChangeArrowheads="1"/>
          </p:cNvSpPr>
          <p:nvPr/>
        </p:nvSpPr>
        <p:spPr bwMode="auto">
          <a:xfrm>
            <a:off x="2768600" y="1628775"/>
            <a:ext cx="43815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dirty="0"/>
              <a:t>10</a:t>
            </a:r>
          </a:p>
        </p:txBody>
      </p:sp>
      <p:sp>
        <p:nvSpPr>
          <p:cNvPr id="217174" name="Text Box 86"/>
          <p:cNvSpPr txBox="1">
            <a:spLocks noChangeArrowheads="1"/>
          </p:cNvSpPr>
          <p:nvPr/>
        </p:nvSpPr>
        <p:spPr bwMode="auto">
          <a:xfrm>
            <a:off x="3421063" y="1628775"/>
            <a:ext cx="3619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</a:t>
            </a:r>
          </a:p>
        </p:txBody>
      </p:sp>
      <p:sp>
        <p:nvSpPr>
          <p:cNvPr id="217175" name="Text Box 87"/>
          <p:cNvSpPr txBox="1">
            <a:spLocks noChangeArrowheads="1"/>
          </p:cNvSpPr>
          <p:nvPr/>
        </p:nvSpPr>
        <p:spPr bwMode="auto">
          <a:xfrm>
            <a:off x="3421063" y="1989138"/>
            <a:ext cx="361950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217179" name="Text Box 91"/>
          <p:cNvSpPr txBox="1">
            <a:spLocks noChangeArrowheads="1"/>
          </p:cNvSpPr>
          <p:nvPr/>
        </p:nvSpPr>
        <p:spPr bwMode="auto">
          <a:xfrm>
            <a:off x="4068763" y="2420938"/>
            <a:ext cx="361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2</a:t>
            </a:r>
          </a:p>
        </p:txBody>
      </p:sp>
      <p:sp>
        <p:nvSpPr>
          <p:cNvPr id="217180" name="Text Box 92"/>
          <p:cNvSpPr txBox="1">
            <a:spLocks noChangeArrowheads="1"/>
          </p:cNvSpPr>
          <p:nvPr/>
        </p:nvSpPr>
        <p:spPr bwMode="auto">
          <a:xfrm>
            <a:off x="2268538" y="1628775"/>
            <a:ext cx="3619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9</a:t>
            </a:r>
          </a:p>
        </p:txBody>
      </p:sp>
      <p:sp>
        <p:nvSpPr>
          <p:cNvPr id="217183" name="Rectangle 95"/>
          <p:cNvSpPr>
            <a:spLocks noChangeArrowheads="1"/>
          </p:cNvSpPr>
          <p:nvPr/>
        </p:nvSpPr>
        <p:spPr bwMode="auto">
          <a:xfrm>
            <a:off x="5795963" y="981075"/>
            <a:ext cx="3348037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Transportkosten = </a:t>
            </a:r>
          </a:p>
          <a:p>
            <a:pPr eaLnBrk="1" hangingPunct="1">
              <a:buFont typeface="Wingdings" pitchFamily="2" charset="2"/>
              <a:buNone/>
            </a:pPr>
            <a:r>
              <a:rPr lang="de-AT" altLang="de-DE" sz="1600" dirty="0"/>
              <a:t>	89 + 56 + 20 + 9 +1 = 175</a:t>
            </a:r>
          </a:p>
          <a:p>
            <a:pPr eaLnBrk="1" hangingPunct="1"/>
            <a:r>
              <a:rPr lang="de-AT" altLang="de-DE" sz="1600" dirty="0"/>
              <a:t>Fixkosten = 10+7+7 = 24</a:t>
            </a:r>
          </a:p>
          <a:p>
            <a:pPr eaLnBrk="1" hangingPunct="1"/>
            <a:r>
              <a:rPr lang="de-AT" altLang="de-DE" sz="1600" b="1" dirty="0"/>
              <a:t>Gesamtkosten = 199</a:t>
            </a:r>
          </a:p>
          <a:p>
            <a:pPr eaLnBrk="1" hangingPunct="1"/>
            <a:r>
              <a:rPr lang="de-AT" altLang="de-DE" sz="1600" i="1" dirty="0"/>
              <a:t>Verschlechterung</a:t>
            </a:r>
          </a:p>
        </p:txBody>
      </p:sp>
      <p:sp>
        <p:nvSpPr>
          <p:cNvPr id="217184" name="Rectangle 96"/>
          <p:cNvSpPr>
            <a:spLocks noChangeArrowheads="1"/>
          </p:cNvSpPr>
          <p:nvPr/>
        </p:nvSpPr>
        <p:spPr bwMode="auto">
          <a:xfrm>
            <a:off x="468313" y="3429000"/>
            <a:ext cx="82296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AT" altLang="de-DE" sz="1800" dirty="0"/>
              <a:t>Standort 3 verbieten?</a:t>
            </a:r>
          </a:p>
        </p:txBody>
      </p:sp>
      <p:graphicFrame>
        <p:nvGraphicFramePr>
          <p:cNvPr id="217185" name="Group 97"/>
          <p:cNvGraphicFramePr>
            <a:graphicFrameLocks noGrp="1"/>
          </p:cNvGraphicFramePr>
          <p:nvPr/>
        </p:nvGraphicFramePr>
        <p:xfrm>
          <a:off x="911225" y="3933825"/>
          <a:ext cx="4681538" cy="2100264"/>
        </p:xfrm>
        <a:graphic>
          <a:graphicData uri="http://schemas.openxmlformats.org/drawingml/2006/table">
            <a:tbl>
              <a:tblPr/>
              <a:tblGrid>
                <a:gridCol w="584200"/>
                <a:gridCol w="587375"/>
                <a:gridCol w="582613"/>
                <a:gridCol w="587375"/>
                <a:gridCol w="585787"/>
                <a:gridCol w="582613"/>
                <a:gridCol w="587375"/>
                <a:gridCol w="584200"/>
              </a:tblGrid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17245" name="Group 157"/>
          <p:cNvGrpSpPr>
            <a:grpSpLocks/>
          </p:cNvGrpSpPr>
          <p:nvPr/>
        </p:nvGrpSpPr>
        <p:grpSpPr bwMode="auto">
          <a:xfrm>
            <a:off x="1487488" y="4292600"/>
            <a:ext cx="2562225" cy="1138238"/>
            <a:chOff x="3016" y="2977"/>
            <a:chExt cx="1614" cy="717"/>
          </a:xfrm>
        </p:grpSpPr>
        <p:sp>
          <p:nvSpPr>
            <p:cNvPr id="59533" name="Text Box 158"/>
            <p:cNvSpPr txBox="1">
              <a:spLocks noChangeArrowheads="1"/>
            </p:cNvSpPr>
            <p:nvPr/>
          </p:nvSpPr>
          <p:spPr bwMode="auto">
            <a:xfrm>
              <a:off x="3016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7</a:t>
              </a:r>
            </a:p>
          </p:txBody>
        </p:sp>
        <p:sp>
          <p:nvSpPr>
            <p:cNvPr id="59534" name="Text Box 159"/>
            <p:cNvSpPr txBox="1">
              <a:spLocks noChangeArrowheads="1"/>
            </p:cNvSpPr>
            <p:nvPr/>
          </p:nvSpPr>
          <p:spPr bwMode="auto">
            <a:xfrm>
              <a:off x="3016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9535" name="Text Box 160"/>
            <p:cNvSpPr txBox="1">
              <a:spLocks noChangeArrowheads="1"/>
            </p:cNvSpPr>
            <p:nvPr/>
          </p:nvSpPr>
          <p:spPr bwMode="auto">
            <a:xfrm>
              <a:off x="3016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7</a:t>
              </a:r>
            </a:p>
          </p:txBody>
        </p:sp>
        <p:sp>
          <p:nvSpPr>
            <p:cNvPr id="59536" name="Text Box 161"/>
            <p:cNvSpPr txBox="1">
              <a:spLocks noChangeArrowheads="1"/>
            </p:cNvSpPr>
            <p:nvPr/>
          </p:nvSpPr>
          <p:spPr bwMode="auto">
            <a:xfrm>
              <a:off x="3392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1</a:t>
              </a:r>
            </a:p>
          </p:txBody>
        </p:sp>
        <p:sp>
          <p:nvSpPr>
            <p:cNvPr id="59537" name="Text Box 162"/>
            <p:cNvSpPr txBox="1">
              <a:spLocks noChangeArrowheads="1"/>
            </p:cNvSpPr>
            <p:nvPr/>
          </p:nvSpPr>
          <p:spPr bwMode="auto">
            <a:xfrm>
              <a:off x="3392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9538" name="Text Box 163"/>
            <p:cNvSpPr txBox="1">
              <a:spLocks noChangeArrowheads="1"/>
            </p:cNvSpPr>
            <p:nvPr/>
          </p:nvSpPr>
          <p:spPr bwMode="auto">
            <a:xfrm>
              <a:off x="3392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2</a:t>
              </a:r>
            </a:p>
          </p:txBody>
        </p:sp>
        <p:sp>
          <p:nvSpPr>
            <p:cNvPr id="59539" name="Text Box 164"/>
            <p:cNvSpPr txBox="1">
              <a:spLocks noChangeArrowheads="1"/>
            </p:cNvSpPr>
            <p:nvPr/>
          </p:nvSpPr>
          <p:spPr bwMode="auto">
            <a:xfrm>
              <a:off x="3755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2</a:t>
              </a:r>
            </a:p>
          </p:txBody>
        </p:sp>
        <p:sp>
          <p:nvSpPr>
            <p:cNvPr id="59540" name="Text Box 165"/>
            <p:cNvSpPr txBox="1">
              <a:spLocks noChangeArrowheads="1"/>
            </p:cNvSpPr>
            <p:nvPr/>
          </p:nvSpPr>
          <p:spPr bwMode="auto">
            <a:xfrm>
              <a:off x="3755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9541" name="Text Box 166"/>
            <p:cNvSpPr txBox="1">
              <a:spLocks noChangeArrowheads="1"/>
            </p:cNvSpPr>
            <p:nvPr/>
          </p:nvSpPr>
          <p:spPr bwMode="auto">
            <a:xfrm>
              <a:off x="3755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4</a:t>
              </a:r>
            </a:p>
          </p:txBody>
        </p:sp>
        <p:sp>
          <p:nvSpPr>
            <p:cNvPr id="59542" name="Text Box 167"/>
            <p:cNvSpPr txBox="1">
              <a:spLocks noChangeArrowheads="1"/>
            </p:cNvSpPr>
            <p:nvPr/>
          </p:nvSpPr>
          <p:spPr bwMode="auto">
            <a:xfrm>
              <a:off x="4118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1</a:t>
              </a:r>
            </a:p>
          </p:txBody>
        </p:sp>
        <p:sp>
          <p:nvSpPr>
            <p:cNvPr id="59543" name="Text Box 168"/>
            <p:cNvSpPr txBox="1">
              <a:spLocks noChangeArrowheads="1"/>
            </p:cNvSpPr>
            <p:nvPr/>
          </p:nvSpPr>
          <p:spPr bwMode="auto">
            <a:xfrm>
              <a:off x="4118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1</a:t>
              </a:r>
            </a:p>
          </p:txBody>
        </p:sp>
        <p:sp>
          <p:nvSpPr>
            <p:cNvPr id="59544" name="Text Box 169"/>
            <p:cNvSpPr txBox="1">
              <a:spLocks noChangeArrowheads="1"/>
            </p:cNvSpPr>
            <p:nvPr/>
          </p:nvSpPr>
          <p:spPr bwMode="auto">
            <a:xfrm>
              <a:off x="4118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2</a:t>
              </a:r>
            </a:p>
          </p:txBody>
        </p:sp>
        <p:sp>
          <p:nvSpPr>
            <p:cNvPr id="59545" name="Text Box 170"/>
            <p:cNvSpPr txBox="1">
              <a:spLocks noChangeArrowheads="1"/>
            </p:cNvSpPr>
            <p:nvPr/>
          </p:nvSpPr>
          <p:spPr bwMode="auto">
            <a:xfrm>
              <a:off x="4481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9546" name="Text Box 171"/>
            <p:cNvSpPr txBox="1">
              <a:spLocks noChangeArrowheads="1"/>
            </p:cNvSpPr>
            <p:nvPr/>
          </p:nvSpPr>
          <p:spPr bwMode="auto">
            <a:xfrm>
              <a:off x="4481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59547" name="Text Box 172"/>
            <p:cNvSpPr txBox="1">
              <a:spLocks noChangeArrowheads="1"/>
            </p:cNvSpPr>
            <p:nvPr/>
          </p:nvSpPr>
          <p:spPr bwMode="auto">
            <a:xfrm>
              <a:off x="4481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</p:grpSp>
      <p:sp>
        <p:nvSpPr>
          <p:cNvPr id="217262" name="Text Box 174"/>
          <p:cNvSpPr txBox="1">
            <a:spLocks noChangeArrowheads="1"/>
          </p:cNvSpPr>
          <p:nvPr/>
        </p:nvSpPr>
        <p:spPr bwMode="auto">
          <a:xfrm>
            <a:off x="1703388" y="4797425"/>
            <a:ext cx="361950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8</a:t>
            </a:r>
          </a:p>
        </p:txBody>
      </p:sp>
      <p:sp>
        <p:nvSpPr>
          <p:cNvPr id="217265" name="Text Box 177"/>
          <p:cNvSpPr txBox="1">
            <a:spLocks noChangeArrowheads="1"/>
          </p:cNvSpPr>
          <p:nvPr/>
        </p:nvSpPr>
        <p:spPr bwMode="auto">
          <a:xfrm>
            <a:off x="2855913" y="4797425"/>
            <a:ext cx="361950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217267" name="Text Box 179"/>
          <p:cNvSpPr txBox="1">
            <a:spLocks noChangeArrowheads="1"/>
          </p:cNvSpPr>
          <p:nvPr/>
        </p:nvSpPr>
        <p:spPr bwMode="auto">
          <a:xfrm>
            <a:off x="3432175" y="4437063"/>
            <a:ext cx="3619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11</a:t>
            </a:r>
          </a:p>
        </p:txBody>
      </p:sp>
      <p:sp>
        <p:nvSpPr>
          <p:cNvPr id="217270" name="Text Box 182"/>
          <p:cNvSpPr txBox="1">
            <a:spLocks noChangeArrowheads="1"/>
          </p:cNvSpPr>
          <p:nvPr/>
        </p:nvSpPr>
        <p:spPr bwMode="auto">
          <a:xfrm>
            <a:off x="4079875" y="4437063"/>
            <a:ext cx="3619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2</a:t>
            </a:r>
          </a:p>
        </p:txBody>
      </p:sp>
      <p:sp>
        <p:nvSpPr>
          <p:cNvPr id="217272" name="Text Box 184"/>
          <p:cNvSpPr txBox="1">
            <a:spLocks noChangeArrowheads="1"/>
          </p:cNvSpPr>
          <p:nvPr/>
        </p:nvSpPr>
        <p:spPr bwMode="auto">
          <a:xfrm>
            <a:off x="4079875" y="5229225"/>
            <a:ext cx="361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217273" name="Text Box 185"/>
          <p:cNvSpPr txBox="1">
            <a:spLocks noChangeArrowheads="1"/>
          </p:cNvSpPr>
          <p:nvPr/>
        </p:nvSpPr>
        <p:spPr bwMode="auto">
          <a:xfrm>
            <a:off x="2279650" y="4437063"/>
            <a:ext cx="3619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7</a:t>
            </a:r>
          </a:p>
        </p:txBody>
      </p:sp>
      <p:sp>
        <p:nvSpPr>
          <p:cNvPr id="217274" name="Text Box 186"/>
          <p:cNvSpPr txBox="1">
            <a:spLocks noChangeArrowheads="1"/>
          </p:cNvSpPr>
          <p:nvPr/>
        </p:nvSpPr>
        <p:spPr bwMode="auto">
          <a:xfrm>
            <a:off x="2279650" y="4797425"/>
            <a:ext cx="361950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2</a:t>
            </a:r>
          </a:p>
        </p:txBody>
      </p:sp>
      <p:sp>
        <p:nvSpPr>
          <p:cNvPr id="217276" name="Rectangle 188"/>
          <p:cNvSpPr>
            <a:spLocks noChangeArrowheads="1"/>
          </p:cNvSpPr>
          <p:nvPr/>
        </p:nvSpPr>
        <p:spPr bwMode="auto">
          <a:xfrm>
            <a:off x="5795963" y="3860800"/>
            <a:ext cx="3348037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Transportkosten = </a:t>
            </a:r>
          </a:p>
          <a:p>
            <a:pPr eaLnBrk="1" hangingPunct="1">
              <a:buFont typeface="Wingdings" pitchFamily="2" charset="2"/>
              <a:buNone/>
            </a:pPr>
            <a:r>
              <a:rPr lang="de-AT" altLang="de-DE" sz="1600" dirty="0"/>
              <a:t>	89 + 11 + 7 = 107</a:t>
            </a:r>
          </a:p>
          <a:p>
            <a:pPr eaLnBrk="1" hangingPunct="1"/>
            <a:r>
              <a:rPr lang="de-AT" altLang="de-DE" sz="1600" dirty="0"/>
              <a:t>Fixkosten = 10+10+7 = 27</a:t>
            </a:r>
          </a:p>
          <a:p>
            <a:pPr eaLnBrk="1" hangingPunct="1"/>
            <a:r>
              <a:rPr lang="de-AT" altLang="de-DE" sz="1600" b="1" dirty="0"/>
              <a:t>Gesamtkosten = 134</a:t>
            </a:r>
          </a:p>
          <a:p>
            <a:pPr eaLnBrk="1" hangingPunct="1"/>
            <a:r>
              <a:rPr lang="de-AT" altLang="de-DE" sz="1600" i="1" dirty="0"/>
              <a:t>Verschlechterung</a:t>
            </a:r>
          </a:p>
        </p:txBody>
      </p:sp>
      <p:sp>
        <p:nvSpPr>
          <p:cNvPr id="73" name="Text Box 91"/>
          <p:cNvSpPr txBox="1">
            <a:spLocks noChangeArrowheads="1"/>
          </p:cNvSpPr>
          <p:nvPr/>
        </p:nvSpPr>
        <p:spPr bwMode="auto">
          <a:xfrm>
            <a:off x="4038600" y="1611313"/>
            <a:ext cx="361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70" grpId="0"/>
      <p:bldP spid="217171" grpId="0"/>
      <p:bldP spid="217174" grpId="0"/>
      <p:bldP spid="217175" grpId="0"/>
      <p:bldP spid="217179" grpId="0"/>
      <p:bldP spid="217180" grpId="0"/>
      <p:bldP spid="217183" grpId="0"/>
      <p:bldP spid="217184" grpId="0"/>
      <p:bldP spid="217262" grpId="0"/>
      <p:bldP spid="217265" grpId="0"/>
      <p:bldP spid="217267" grpId="0"/>
      <p:bldP spid="217270" grpId="0"/>
      <p:bldP spid="217272" grpId="0"/>
      <p:bldP spid="217273" grpId="0"/>
      <p:bldP spid="217274" grpId="0"/>
      <p:bldP spid="217276" grpId="0"/>
      <p:bldP spid="7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6041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4C14FE77-33BD-4FE8-86DF-FA2CE3536E99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60420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179388" y="620713"/>
            <a:ext cx="8229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AT" altLang="de-DE" sz="1800" dirty="0"/>
              <a:t>Standort 4 verbieten?</a:t>
            </a:r>
          </a:p>
        </p:txBody>
      </p:sp>
      <p:sp>
        <p:nvSpPr>
          <p:cNvPr id="218208" name="Rectangle 96"/>
          <p:cNvSpPr>
            <a:spLocks noChangeArrowheads="1"/>
          </p:cNvSpPr>
          <p:nvPr/>
        </p:nvSpPr>
        <p:spPr bwMode="auto">
          <a:xfrm>
            <a:off x="5507038" y="1052513"/>
            <a:ext cx="3348037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1600" dirty="0"/>
              <a:t>Transportkosten = </a:t>
            </a:r>
          </a:p>
          <a:p>
            <a:pPr eaLnBrk="1" hangingPunct="1">
              <a:buFont typeface="Wingdings" pitchFamily="2" charset="2"/>
              <a:buNone/>
            </a:pPr>
            <a:r>
              <a:rPr lang="de-AT" altLang="de-DE" sz="1600" dirty="0"/>
              <a:t>	89 + 1 + 7 = 97</a:t>
            </a:r>
          </a:p>
          <a:p>
            <a:pPr eaLnBrk="1" hangingPunct="1"/>
            <a:r>
              <a:rPr lang="de-AT" altLang="de-DE" sz="1600" dirty="0"/>
              <a:t>Fixkosten = 10+10+7 = 27</a:t>
            </a:r>
          </a:p>
          <a:p>
            <a:pPr eaLnBrk="1" hangingPunct="1"/>
            <a:r>
              <a:rPr lang="de-AT" altLang="de-DE" sz="1600" b="1" dirty="0"/>
              <a:t>Gesamtkosten = 124</a:t>
            </a:r>
          </a:p>
          <a:p>
            <a:pPr eaLnBrk="1" hangingPunct="1"/>
            <a:r>
              <a:rPr lang="de-AT" altLang="de-DE" sz="1600" i="1" dirty="0"/>
              <a:t>Verbesserung um 7</a:t>
            </a:r>
          </a:p>
        </p:txBody>
      </p:sp>
      <p:graphicFrame>
        <p:nvGraphicFramePr>
          <p:cNvPr id="218209" name="Group 97"/>
          <p:cNvGraphicFramePr>
            <a:graphicFrameLocks noGrp="1"/>
          </p:cNvGraphicFramePr>
          <p:nvPr/>
        </p:nvGraphicFramePr>
        <p:xfrm>
          <a:off x="755650" y="1052513"/>
          <a:ext cx="4681538" cy="2100264"/>
        </p:xfrm>
        <a:graphic>
          <a:graphicData uri="http://schemas.openxmlformats.org/drawingml/2006/table">
            <a:tbl>
              <a:tblPr/>
              <a:tblGrid>
                <a:gridCol w="584200"/>
                <a:gridCol w="587375"/>
                <a:gridCol w="582613"/>
                <a:gridCol w="587375"/>
                <a:gridCol w="585787"/>
                <a:gridCol w="582613"/>
                <a:gridCol w="587375"/>
                <a:gridCol w="584200"/>
              </a:tblGrid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altLang="de-DE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18269" name="Group 157"/>
          <p:cNvGrpSpPr>
            <a:grpSpLocks/>
          </p:cNvGrpSpPr>
          <p:nvPr/>
        </p:nvGrpSpPr>
        <p:grpSpPr bwMode="auto">
          <a:xfrm>
            <a:off x="1331913" y="1411288"/>
            <a:ext cx="2562225" cy="1138237"/>
            <a:chOff x="3016" y="2977"/>
            <a:chExt cx="1614" cy="717"/>
          </a:xfrm>
        </p:grpSpPr>
        <p:sp>
          <p:nvSpPr>
            <p:cNvPr id="60494" name="Text Box 158"/>
            <p:cNvSpPr txBox="1">
              <a:spLocks noChangeArrowheads="1"/>
            </p:cNvSpPr>
            <p:nvPr/>
          </p:nvSpPr>
          <p:spPr bwMode="auto">
            <a:xfrm>
              <a:off x="3016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7</a:t>
              </a:r>
            </a:p>
          </p:txBody>
        </p:sp>
        <p:sp>
          <p:nvSpPr>
            <p:cNvPr id="60495" name="Text Box 159"/>
            <p:cNvSpPr txBox="1">
              <a:spLocks noChangeArrowheads="1"/>
            </p:cNvSpPr>
            <p:nvPr/>
          </p:nvSpPr>
          <p:spPr bwMode="auto">
            <a:xfrm>
              <a:off x="3016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60496" name="Text Box 160"/>
            <p:cNvSpPr txBox="1">
              <a:spLocks noChangeArrowheads="1"/>
            </p:cNvSpPr>
            <p:nvPr/>
          </p:nvSpPr>
          <p:spPr bwMode="auto">
            <a:xfrm>
              <a:off x="3016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5</a:t>
              </a:r>
            </a:p>
          </p:txBody>
        </p:sp>
        <p:sp>
          <p:nvSpPr>
            <p:cNvPr id="60497" name="Text Box 161"/>
            <p:cNvSpPr txBox="1">
              <a:spLocks noChangeArrowheads="1"/>
            </p:cNvSpPr>
            <p:nvPr/>
          </p:nvSpPr>
          <p:spPr bwMode="auto">
            <a:xfrm>
              <a:off x="3392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1</a:t>
              </a:r>
            </a:p>
          </p:txBody>
        </p:sp>
        <p:sp>
          <p:nvSpPr>
            <p:cNvPr id="60498" name="Text Box 162"/>
            <p:cNvSpPr txBox="1">
              <a:spLocks noChangeArrowheads="1"/>
            </p:cNvSpPr>
            <p:nvPr/>
          </p:nvSpPr>
          <p:spPr bwMode="auto">
            <a:xfrm>
              <a:off x="3392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60499" name="Text Box 163"/>
            <p:cNvSpPr txBox="1">
              <a:spLocks noChangeArrowheads="1"/>
            </p:cNvSpPr>
            <p:nvPr/>
          </p:nvSpPr>
          <p:spPr bwMode="auto">
            <a:xfrm>
              <a:off x="3392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3</a:t>
              </a:r>
            </a:p>
          </p:txBody>
        </p:sp>
        <p:sp>
          <p:nvSpPr>
            <p:cNvPr id="60500" name="Text Box 164"/>
            <p:cNvSpPr txBox="1">
              <a:spLocks noChangeArrowheads="1"/>
            </p:cNvSpPr>
            <p:nvPr/>
          </p:nvSpPr>
          <p:spPr bwMode="auto">
            <a:xfrm>
              <a:off x="3755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2</a:t>
              </a:r>
            </a:p>
          </p:txBody>
        </p:sp>
        <p:sp>
          <p:nvSpPr>
            <p:cNvPr id="60501" name="Text Box 165"/>
            <p:cNvSpPr txBox="1">
              <a:spLocks noChangeArrowheads="1"/>
            </p:cNvSpPr>
            <p:nvPr/>
          </p:nvSpPr>
          <p:spPr bwMode="auto">
            <a:xfrm>
              <a:off x="3755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60502" name="Text Box 166"/>
            <p:cNvSpPr txBox="1">
              <a:spLocks noChangeArrowheads="1"/>
            </p:cNvSpPr>
            <p:nvPr/>
          </p:nvSpPr>
          <p:spPr bwMode="auto">
            <a:xfrm>
              <a:off x="3755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4</a:t>
              </a:r>
            </a:p>
          </p:txBody>
        </p:sp>
        <p:sp>
          <p:nvSpPr>
            <p:cNvPr id="60503" name="Text Box 167"/>
            <p:cNvSpPr txBox="1">
              <a:spLocks noChangeArrowheads="1"/>
            </p:cNvSpPr>
            <p:nvPr/>
          </p:nvSpPr>
          <p:spPr bwMode="auto">
            <a:xfrm>
              <a:off x="4118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1</a:t>
              </a:r>
            </a:p>
          </p:txBody>
        </p:sp>
        <p:sp>
          <p:nvSpPr>
            <p:cNvPr id="60504" name="Text Box 168"/>
            <p:cNvSpPr txBox="1">
              <a:spLocks noChangeArrowheads="1"/>
            </p:cNvSpPr>
            <p:nvPr/>
          </p:nvSpPr>
          <p:spPr bwMode="auto">
            <a:xfrm>
              <a:off x="4118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1</a:t>
              </a:r>
            </a:p>
          </p:txBody>
        </p:sp>
        <p:sp>
          <p:nvSpPr>
            <p:cNvPr id="60505" name="Text Box 169"/>
            <p:cNvSpPr txBox="1">
              <a:spLocks noChangeArrowheads="1"/>
            </p:cNvSpPr>
            <p:nvPr/>
          </p:nvSpPr>
          <p:spPr bwMode="auto">
            <a:xfrm>
              <a:off x="4118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60506" name="Text Box 170"/>
            <p:cNvSpPr txBox="1">
              <a:spLocks noChangeArrowheads="1"/>
            </p:cNvSpPr>
            <p:nvPr/>
          </p:nvSpPr>
          <p:spPr bwMode="auto">
            <a:xfrm>
              <a:off x="4481" y="2977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60507" name="Text Box 171"/>
            <p:cNvSpPr txBox="1">
              <a:spLocks noChangeArrowheads="1"/>
            </p:cNvSpPr>
            <p:nvPr/>
          </p:nvSpPr>
          <p:spPr bwMode="auto">
            <a:xfrm>
              <a:off x="4481" y="3249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  <p:sp>
          <p:nvSpPr>
            <p:cNvPr id="60508" name="Text Box 172"/>
            <p:cNvSpPr txBox="1">
              <a:spLocks noChangeArrowheads="1"/>
            </p:cNvSpPr>
            <p:nvPr/>
          </p:nvSpPr>
          <p:spPr bwMode="auto">
            <a:xfrm>
              <a:off x="4481" y="3521"/>
              <a:ext cx="1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200" dirty="0"/>
                <a:t>0</a:t>
              </a:r>
            </a:p>
          </p:txBody>
        </p:sp>
      </p:grpSp>
      <p:sp>
        <p:nvSpPr>
          <p:cNvPr id="218286" name="Text Box 174"/>
          <p:cNvSpPr txBox="1">
            <a:spLocks noChangeArrowheads="1"/>
          </p:cNvSpPr>
          <p:nvPr/>
        </p:nvSpPr>
        <p:spPr bwMode="auto">
          <a:xfrm>
            <a:off x="1547813" y="1916113"/>
            <a:ext cx="361950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8</a:t>
            </a:r>
          </a:p>
        </p:txBody>
      </p:sp>
      <p:sp>
        <p:nvSpPr>
          <p:cNvPr id="218289" name="Text Box 177"/>
          <p:cNvSpPr txBox="1">
            <a:spLocks noChangeArrowheads="1"/>
          </p:cNvSpPr>
          <p:nvPr/>
        </p:nvSpPr>
        <p:spPr bwMode="auto">
          <a:xfrm>
            <a:off x="2700338" y="1916113"/>
            <a:ext cx="361950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218291" name="Text Box 179"/>
          <p:cNvSpPr txBox="1">
            <a:spLocks noChangeArrowheads="1"/>
          </p:cNvSpPr>
          <p:nvPr/>
        </p:nvSpPr>
        <p:spPr bwMode="auto">
          <a:xfrm>
            <a:off x="3276600" y="1555750"/>
            <a:ext cx="3619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</a:t>
            </a:r>
          </a:p>
        </p:txBody>
      </p:sp>
      <p:sp>
        <p:nvSpPr>
          <p:cNvPr id="218293" name="Text Box 181"/>
          <p:cNvSpPr txBox="1">
            <a:spLocks noChangeArrowheads="1"/>
          </p:cNvSpPr>
          <p:nvPr/>
        </p:nvSpPr>
        <p:spPr bwMode="auto">
          <a:xfrm>
            <a:off x="3276600" y="2347913"/>
            <a:ext cx="361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10</a:t>
            </a:r>
          </a:p>
        </p:txBody>
      </p:sp>
      <p:sp>
        <p:nvSpPr>
          <p:cNvPr id="218294" name="Text Box 182"/>
          <p:cNvSpPr txBox="1">
            <a:spLocks noChangeArrowheads="1"/>
          </p:cNvSpPr>
          <p:nvPr/>
        </p:nvSpPr>
        <p:spPr bwMode="auto">
          <a:xfrm>
            <a:off x="3924300" y="1555750"/>
            <a:ext cx="3619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12</a:t>
            </a:r>
          </a:p>
        </p:txBody>
      </p:sp>
      <p:sp>
        <p:nvSpPr>
          <p:cNvPr id="218297" name="Text Box 185"/>
          <p:cNvSpPr txBox="1">
            <a:spLocks noChangeArrowheads="1"/>
          </p:cNvSpPr>
          <p:nvPr/>
        </p:nvSpPr>
        <p:spPr bwMode="auto">
          <a:xfrm>
            <a:off x="2124075" y="1555750"/>
            <a:ext cx="3619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7</a:t>
            </a:r>
          </a:p>
        </p:txBody>
      </p:sp>
      <p:sp>
        <p:nvSpPr>
          <p:cNvPr id="218298" name="Text Box 186"/>
          <p:cNvSpPr txBox="1">
            <a:spLocks noChangeArrowheads="1"/>
          </p:cNvSpPr>
          <p:nvPr/>
        </p:nvSpPr>
        <p:spPr bwMode="auto">
          <a:xfrm>
            <a:off x="2124075" y="1916113"/>
            <a:ext cx="361950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600" dirty="0"/>
              <a:t>2</a:t>
            </a:r>
          </a:p>
        </p:txBody>
      </p:sp>
      <p:sp>
        <p:nvSpPr>
          <p:cNvPr id="218301" name="Rectangle 189"/>
          <p:cNvSpPr>
            <a:spLocks noChangeArrowheads="1"/>
          </p:cNvSpPr>
          <p:nvPr/>
        </p:nvSpPr>
        <p:spPr bwMode="auto">
          <a:xfrm>
            <a:off x="250825" y="3357563"/>
            <a:ext cx="8229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AT" altLang="de-DE" sz="1800" dirty="0"/>
              <a:t>Ergebnis von Iteration 2:</a:t>
            </a:r>
          </a:p>
        </p:txBody>
      </p:sp>
      <p:sp>
        <p:nvSpPr>
          <p:cNvPr id="218302" name="Rectangle 190"/>
          <p:cNvSpPr>
            <a:spLocks noChangeArrowheads="1"/>
          </p:cNvSpPr>
          <p:nvPr/>
        </p:nvSpPr>
        <p:spPr bwMode="auto">
          <a:xfrm>
            <a:off x="250825" y="3860800"/>
            <a:ext cx="82296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90000"/>
              </a:lnSpc>
            </a:pPr>
            <a:r>
              <a:rPr lang="de-AT" altLang="de-DE" sz="1800" dirty="0"/>
              <a:t>Standorte 2 und 3 werden endgültig einbezogen</a:t>
            </a:r>
          </a:p>
        </p:txBody>
      </p:sp>
      <p:sp>
        <p:nvSpPr>
          <p:cNvPr id="218303" name="Rectangle 191"/>
          <p:cNvSpPr>
            <a:spLocks noChangeArrowheads="1"/>
          </p:cNvSpPr>
          <p:nvPr/>
        </p:nvSpPr>
        <p:spPr bwMode="auto">
          <a:xfrm>
            <a:off x="250825" y="4797425"/>
            <a:ext cx="82296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90000"/>
              </a:lnSpc>
            </a:pPr>
            <a:r>
              <a:rPr lang="de-AT" altLang="de-DE" sz="1800" dirty="0"/>
              <a:t>Es gilt also I</a:t>
            </a:r>
            <a:r>
              <a:rPr lang="de-AT" altLang="de-DE" sz="1800" baseline="-25000" dirty="0"/>
              <a:t>0</a:t>
            </a:r>
            <a:r>
              <a:rPr lang="de-AT" altLang="de-DE" sz="1800" dirty="0"/>
              <a:t> = {4}, I</a:t>
            </a:r>
            <a:r>
              <a:rPr lang="de-AT" altLang="de-DE" sz="1800" baseline="-25000" dirty="0"/>
              <a:t>1</a:t>
            </a:r>
            <a:r>
              <a:rPr lang="de-AT" altLang="de-DE" sz="1800" dirty="0"/>
              <a:t> = {2,3} und I</a:t>
            </a:r>
            <a:r>
              <a:rPr lang="de-AT" altLang="de-DE" sz="1800" baseline="-25000" dirty="0"/>
              <a:t>1</a:t>
            </a:r>
            <a:r>
              <a:rPr lang="de-AT" altLang="de-DE" sz="1800" baseline="30000" dirty="0"/>
              <a:t>vl</a:t>
            </a:r>
            <a:r>
              <a:rPr lang="de-AT" altLang="de-DE" sz="1800" dirty="0"/>
              <a:t> = {1}.</a:t>
            </a:r>
          </a:p>
        </p:txBody>
      </p:sp>
      <p:sp>
        <p:nvSpPr>
          <p:cNvPr id="218304" name="Rectangle 192"/>
          <p:cNvSpPr>
            <a:spLocks noChangeArrowheads="1"/>
          </p:cNvSpPr>
          <p:nvPr/>
        </p:nvSpPr>
        <p:spPr bwMode="auto">
          <a:xfrm>
            <a:off x="250825" y="5300663"/>
            <a:ext cx="8229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90000"/>
              </a:lnSpc>
            </a:pPr>
            <a:r>
              <a:rPr lang="de-AT" altLang="de-DE" sz="1800" dirty="0"/>
              <a:t>Da Standort 1 aus Kapazitätsgründen nicht mehr entfernt werden kann, ist die obige Lösung mit I</a:t>
            </a:r>
            <a:r>
              <a:rPr lang="de-AT" altLang="de-DE" sz="1800" baseline="-25000" dirty="0"/>
              <a:t>1</a:t>
            </a:r>
            <a:r>
              <a:rPr lang="de-AT" altLang="de-DE" sz="1800" dirty="0"/>
              <a:t> = {1,2,3} die beste mittels DROP erzielbare Lösung.</a:t>
            </a:r>
          </a:p>
          <a:p>
            <a:pPr lvl="1" eaLnBrk="1" hangingPunct="1">
              <a:lnSpc>
                <a:spcPct val="90000"/>
              </a:lnSpc>
            </a:pPr>
            <a:r>
              <a:rPr lang="de-AT" altLang="de-DE" sz="1800" dirty="0">
                <a:cs typeface="Arial" charset="0"/>
              </a:rPr>
              <a:t>→ </a:t>
            </a:r>
            <a:r>
              <a:rPr lang="de-AT" altLang="de-DE" sz="1800" b="1" dirty="0">
                <a:cs typeface="Arial" charset="0"/>
              </a:rPr>
              <a:t>Gesamtkosten = 124</a:t>
            </a:r>
          </a:p>
        </p:txBody>
      </p:sp>
      <p:sp>
        <p:nvSpPr>
          <p:cNvPr id="218306" name="Rectangle 194"/>
          <p:cNvSpPr>
            <a:spLocks noChangeArrowheads="1"/>
          </p:cNvSpPr>
          <p:nvPr/>
        </p:nvSpPr>
        <p:spPr bwMode="auto">
          <a:xfrm>
            <a:off x="250825" y="4292600"/>
            <a:ext cx="82296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90000"/>
              </a:lnSpc>
            </a:pPr>
            <a:r>
              <a:rPr lang="de-AT" altLang="de-DE" sz="1800" dirty="0"/>
              <a:t>Standort 4 wird verboten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8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8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8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208" grpId="0"/>
      <p:bldP spid="218286" grpId="0"/>
      <p:bldP spid="218289" grpId="0"/>
      <p:bldP spid="218291" grpId="0"/>
      <p:bldP spid="218293" grpId="0"/>
      <p:bldP spid="218294" grpId="0"/>
      <p:bldP spid="218297" grpId="0"/>
      <p:bldP spid="218298" grpId="0"/>
      <p:bldP spid="218301" grpId="0"/>
      <p:bldP spid="218302" grpId="0"/>
      <p:bldP spid="218303" grpId="0"/>
      <p:bldP spid="218304" grpId="0"/>
      <p:bldP spid="2183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ußzeilenplatzhalt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8195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FDFC8717-6D71-40B6-B20C-ECBE3B196DDF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8196" name="Datumsplatzhalter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92502" name="Oval 342"/>
          <p:cNvSpPr>
            <a:spLocks noChangeArrowheads="1"/>
          </p:cNvSpPr>
          <p:nvPr/>
        </p:nvSpPr>
        <p:spPr bwMode="auto">
          <a:xfrm>
            <a:off x="7812088" y="5157788"/>
            <a:ext cx="577850" cy="430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 dirty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pPr algn="l" eaLnBrk="1" hangingPunct="1"/>
            <a:r>
              <a:rPr lang="de-AT" altLang="de-DE" sz="2400" dirty="0" smtClean="0"/>
              <a:t>Lösungsverfahren: Median</a:t>
            </a:r>
          </a:p>
        </p:txBody>
      </p:sp>
      <p:graphicFrame>
        <p:nvGraphicFramePr>
          <p:cNvPr id="92662" name="Group 502"/>
          <p:cNvGraphicFramePr>
            <a:graphicFrameLocks noGrp="1"/>
          </p:cNvGraphicFramePr>
          <p:nvPr>
            <p:ph sz="half" idx="1"/>
          </p:nvPr>
        </p:nvGraphicFramePr>
        <p:xfrm>
          <a:off x="179388" y="1916113"/>
          <a:ext cx="4464050" cy="3275013"/>
        </p:xfrm>
        <a:graphic>
          <a:graphicData uri="http://schemas.openxmlformats.org/drawingml/2006/table">
            <a:tbl>
              <a:tblPr/>
              <a:tblGrid>
                <a:gridCol w="360362"/>
                <a:gridCol w="576263"/>
                <a:gridCol w="647700"/>
                <a:gridCol w="576262"/>
                <a:gridCol w="576263"/>
                <a:gridCol w="503237"/>
                <a:gridCol w="504825"/>
                <a:gridCol w="719138"/>
              </a:tblGrid>
              <a:tr h="4653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90000" marR="90000" marT="126010" marB="1260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126010" marB="1260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126010" marB="1260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26010" marB="1260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26010" marB="1260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26010" marB="1260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844" name="Group 684"/>
          <p:cNvGraphicFramePr>
            <a:graphicFrameLocks noGrp="1"/>
          </p:cNvGraphicFramePr>
          <p:nvPr>
            <p:ph sz="half" idx="2"/>
          </p:nvPr>
        </p:nvGraphicFramePr>
        <p:xfrm>
          <a:off x="4932363" y="1916113"/>
          <a:ext cx="4032250" cy="3716340"/>
        </p:xfrm>
        <a:graphic>
          <a:graphicData uri="http://schemas.openxmlformats.org/drawingml/2006/table">
            <a:tbl>
              <a:tblPr/>
              <a:tblGrid>
                <a:gridCol w="644525"/>
                <a:gridCol w="565150"/>
                <a:gridCol w="563562"/>
                <a:gridCol w="565150"/>
                <a:gridCol w="565150"/>
                <a:gridCol w="563563"/>
                <a:gridCol w="565150"/>
              </a:tblGrid>
              <a:tr h="465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i/j</a:t>
                      </a:r>
                    </a:p>
                  </a:txBody>
                  <a:tcPr marL="0" marR="0" marT="126001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126001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126001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126001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26001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76" name="Text Box 216"/>
          <p:cNvSpPr txBox="1">
            <a:spLocks noChangeArrowheads="1"/>
          </p:cNvSpPr>
          <p:nvPr/>
        </p:nvSpPr>
        <p:spPr bwMode="auto">
          <a:xfrm>
            <a:off x="323850" y="5876925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i="1" dirty="0"/>
              <a:t>z.B.: Versorgung</a:t>
            </a:r>
          </a:p>
        </p:txBody>
      </p:sp>
      <p:sp>
        <p:nvSpPr>
          <p:cNvPr id="92377" name="Text Box 217"/>
          <p:cNvSpPr txBox="1">
            <a:spLocks noChangeArrowheads="1"/>
          </p:cNvSpPr>
          <p:nvPr/>
        </p:nvSpPr>
        <p:spPr bwMode="auto">
          <a:xfrm>
            <a:off x="4932363" y="5876925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i="1" dirty="0"/>
              <a:t>z.B.: Entsorgung</a:t>
            </a:r>
          </a:p>
        </p:txBody>
      </p:sp>
      <p:grpSp>
        <p:nvGrpSpPr>
          <p:cNvPr id="92521" name="Group 361"/>
          <p:cNvGrpSpPr>
            <a:grpSpLocks/>
          </p:cNvGrpSpPr>
          <p:nvPr/>
        </p:nvGrpSpPr>
        <p:grpSpPr bwMode="auto">
          <a:xfrm>
            <a:off x="539750" y="2420938"/>
            <a:ext cx="4032250" cy="304800"/>
            <a:chOff x="340" y="1525"/>
            <a:chExt cx="2540" cy="192"/>
          </a:xfrm>
        </p:grpSpPr>
        <p:sp>
          <p:nvSpPr>
            <p:cNvPr id="8455" name="Text Box 220"/>
            <p:cNvSpPr txBox="1">
              <a:spLocks noChangeArrowheads="1"/>
            </p:cNvSpPr>
            <p:nvPr/>
          </p:nvSpPr>
          <p:spPr bwMode="auto">
            <a:xfrm>
              <a:off x="340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4*0</a:t>
              </a:r>
            </a:p>
          </p:txBody>
        </p:sp>
        <p:sp>
          <p:nvSpPr>
            <p:cNvPr id="8456" name="Text Box 227"/>
            <p:cNvSpPr txBox="1">
              <a:spLocks noChangeArrowheads="1"/>
            </p:cNvSpPr>
            <p:nvPr/>
          </p:nvSpPr>
          <p:spPr bwMode="auto">
            <a:xfrm>
              <a:off x="703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0*12</a:t>
              </a:r>
            </a:p>
          </p:txBody>
        </p:sp>
        <p:sp>
          <p:nvSpPr>
            <p:cNvPr id="8457" name="Text Box 233"/>
            <p:cNvSpPr txBox="1">
              <a:spLocks noChangeArrowheads="1"/>
            </p:cNvSpPr>
            <p:nvPr/>
          </p:nvSpPr>
          <p:spPr bwMode="auto">
            <a:xfrm>
              <a:off x="1111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2*2</a:t>
              </a:r>
            </a:p>
          </p:txBody>
        </p:sp>
        <p:sp>
          <p:nvSpPr>
            <p:cNvPr id="8458" name="Text Box 239"/>
            <p:cNvSpPr txBox="1">
              <a:spLocks noChangeArrowheads="1"/>
            </p:cNvSpPr>
            <p:nvPr/>
          </p:nvSpPr>
          <p:spPr bwMode="auto">
            <a:xfrm>
              <a:off x="1474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3*10</a:t>
              </a:r>
            </a:p>
          </p:txBody>
        </p:sp>
        <p:sp>
          <p:nvSpPr>
            <p:cNvPr id="8459" name="Text Box 245"/>
            <p:cNvSpPr txBox="1">
              <a:spLocks noChangeArrowheads="1"/>
            </p:cNvSpPr>
            <p:nvPr/>
          </p:nvSpPr>
          <p:spPr bwMode="auto">
            <a:xfrm>
              <a:off x="1791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6*1</a:t>
              </a:r>
            </a:p>
          </p:txBody>
        </p:sp>
        <p:sp>
          <p:nvSpPr>
            <p:cNvPr id="8460" name="Text Box 251"/>
            <p:cNvSpPr txBox="1">
              <a:spLocks noChangeArrowheads="1"/>
            </p:cNvSpPr>
            <p:nvPr/>
          </p:nvSpPr>
          <p:spPr bwMode="auto">
            <a:xfrm>
              <a:off x="2154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2*12</a:t>
              </a:r>
            </a:p>
          </p:txBody>
        </p:sp>
        <p:sp>
          <p:nvSpPr>
            <p:cNvPr id="8461" name="Text Box 257"/>
            <p:cNvSpPr txBox="1">
              <a:spLocks noChangeArrowheads="1"/>
            </p:cNvSpPr>
            <p:nvPr/>
          </p:nvSpPr>
          <p:spPr bwMode="auto">
            <a:xfrm>
              <a:off x="2517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64</a:t>
              </a:r>
            </a:p>
          </p:txBody>
        </p:sp>
      </p:grpSp>
      <p:grpSp>
        <p:nvGrpSpPr>
          <p:cNvPr id="92523" name="Group 363"/>
          <p:cNvGrpSpPr>
            <a:grpSpLocks/>
          </p:cNvGrpSpPr>
          <p:nvPr/>
        </p:nvGrpSpPr>
        <p:grpSpPr bwMode="auto">
          <a:xfrm>
            <a:off x="539750" y="3357563"/>
            <a:ext cx="4032250" cy="304800"/>
            <a:chOff x="340" y="2115"/>
            <a:chExt cx="2540" cy="192"/>
          </a:xfrm>
        </p:grpSpPr>
        <p:sp>
          <p:nvSpPr>
            <p:cNvPr id="8448" name="Text Box 222"/>
            <p:cNvSpPr txBox="1">
              <a:spLocks noChangeArrowheads="1"/>
            </p:cNvSpPr>
            <p:nvPr/>
          </p:nvSpPr>
          <p:spPr bwMode="auto">
            <a:xfrm>
              <a:off x="340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4*12</a:t>
              </a:r>
            </a:p>
          </p:txBody>
        </p:sp>
        <p:sp>
          <p:nvSpPr>
            <p:cNvPr id="8449" name="Text Box 228"/>
            <p:cNvSpPr txBox="1">
              <a:spLocks noChangeArrowheads="1"/>
            </p:cNvSpPr>
            <p:nvPr/>
          </p:nvSpPr>
          <p:spPr bwMode="auto">
            <a:xfrm>
              <a:off x="703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0*10</a:t>
              </a:r>
            </a:p>
          </p:txBody>
        </p:sp>
        <p:sp>
          <p:nvSpPr>
            <p:cNvPr id="8450" name="Text Box 234"/>
            <p:cNvSpPr txBox="1">
              <a:spLocks noChangeArrowheads="1"/>
            </p:cNvSpPr>
            <p:nvPr/>
          </p:nvSpPr>
          <p:spPr bwMode="auto">
            <a:xfrm>
              <a:off x="1111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2*0</a:t>
              </a:r>
            </a:p>
          </p:txBody>
        </p:sp>
        <p:sp>
          <p:nvSpPr>
            <p:cNvPr id="8451" name="Text Box 240"/>
            <p:cNvSpPr txBox="1">
              <a:spLocks noChangeArrowheads="1"/>
            </p:cNvSpPr>
            <p:nvPr/>
          </p:nvSpPr>
          <p:spPr bwMode="auto">
            <a:xfrm>
              <a:off x="1474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3*8</a:t>
              </a:r>
            </a:p>
          </p:txBody>
        </p:sp>
        <p:sp>
          <p:nvSpPr>
            <p:cNvPr id="8452" name="Text Box 246"/>
            <p:cNvSpPr txBox="1">
              <a:spLocks noChangeArrowheads="1"/>
            </p:cNvSpPr>
            <p:nvPr/>
          </p:nvSpPr>
          <p:spPr bwMode="auto">
            <a:xfrm>
              <a:off x="1791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4*1</a:t>
              </a:r>
            </a:p>
          </p:txBody>
        </p:sp>
        <p:sp>
          <p:nvSpPr>
            <p:cNvPr id="8453" name="Text Box 252"/>
            <p:cNvSpPr txBox="1">
              <a:spLocks noChangeArrowheads="1"/>
            </p:cNvSpPr>
            <p:nvPr/>
          </p:nvSpPr>
          <p:spPr bwMode="auto">
            <a:xfrm>
              <a:off x="2154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2*10</a:t>
              </a:r>
            </a:p>
          </p:txBody>
        </p:sp>
        <p:sp>
          <p:nvSpPr>
            <p:cNvPr id="8454" name="Text Box 258"/>
            <p:cNvSpPr txBox="1">
              <a:spLocks noChangeArrowheads="1"/>
            </p:cNvSpPr>
            <p:nvPr/>
          </p:nvSpPr>
          <p:spPr bwMode="auto">
            <a:xfrm>
              <a:off x="2517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96</a:t>
              </a:r>
            </a:p>
          </p:txBody>
        </p:sp>
      </p:grpSp>
      <p:sp>
        <p:nvSpPr>
          <p:cNvPr id="92501" name="Oval 341"/>
          <p:cNvSpPr>
            <a:spLocks noChangeArrowheads="1"/>
          </p:cNvSpPr>
          <p:nvPr/>
        </p:nvSpPr>
        <p:spPr bwMode="auto">
          <a:xfrm>
            <a:off x="3995738" y="3789363"/>
            <a:ext cx="577850" cy="430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 dirty="0"/>
          </a:p>
        </p:txBody>
      </p:sp>
      <p:grpSp>
        <p:nvGrpSpPr>
          <p:cNvPr id="92534" name="Group 374"/>
          <p:cNvGrpSpPr>
            <a:grpSpLocks/>
          </p:cNvGrpSpPr>
          <p:nvPr/>
        </p:nvGrpSpPr>
        <p:grpSpPr bwMode="auto">
          <a:xfrm>
            <a:off x="539750" y="3860800"/>
            <a:ext cx="4033838" cy="306388"/>
            <a:chOff x="340" y="2432"/>
            <a:chExt cx="2541" cy="193"/>
          </a:xfrm>
        </p:grpSpPr>
        <p:sp>
          <p:nvSpPr>
            <p:cNvPr id="8441" name="Text Box 223"/>
            <p:cNvSpPr txBox="1">
              <a:spLocks noChangeArrowheads="1"/>
            </p:cNvSpPr>
            <p:nvPr/>
          </p:nvSpPr>
          <p:spPr bwMode="auto">
            <a:xfrm>
              <a:off x="340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4*4</a:t>
              </a:r>
            </a:p>
          </p:txBody>
        </p:sp>
        <p:sp>
          <p:nvSpPr>
            <p:cNvPr id="8442" name="Text Box 229"/>
            <p:cNvSpPr txBox="1">
              <a:spLocks noChangeArrowheads="1"/>
            </p:cNvSpPr>
            <p:nvPr/>
          </p:nvSpPr>
          <p:spPr bwMode="auto">
            <a:xfrm>
              <a:off x="703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0*2</a:t>
              </a:r>
            </a:p>
          </p:txBody>
        </p:sp>
        <p:sp>
          <p:nvSpPr>
            <p:cNvPr id="8443" name="Text Box 235"/>
            <p:cNvSpPr txBox="1">
              <a:spLocks noChangeArrowheads="1"/>
            </p:cNvSpPr>
            <p:nvPr/>
          </p:nvSpPr>
          <p:spPr bwMode="auto">
            <a:xfrm>
              <a:off x="1111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2*5</a:t>
              </a:r>
            </a:p>
          </p:txBody>
        </p:sp>
        <p:sp>
          <p:nvSpPr>
            <p:cNvPr id="8444" name="Text Box 241"/>
            <p:cNvSpPr txBox="1">
              <a:spLocks noChangeArrowheads="1"/>
            </p:cNvSpPr>
            <p:nvPr/>
          </p:nvSpPr>
          <p:spPr bwMode="auto">
            <a:xfrm>
              <a:off x="1474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3*0</a:t>
              </a:r>
            </a:p>
          </p:txBody>
        </p:sp>
        <p:sp>
          <p:nvSpPr>
            <p:cNvPr id="8445" name="Text Box 247"/>
            <p:cNvSpPr txBox="1">
              <a:spLocks noChangeArrowheads="1"/>
            </p:cNvSpPr>
            <p:nvPr/>
          </p:nvSpPr>
          <p:spPr bwMode="auto">
            <a:xfrm>
              <a:off x="1791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5*1</a:t>
              </a:r>
            </a:p>
          </p:txBody>
        </p:sp>
        <p:sp>
          <p:nvSpPr>
            <p:cNvPr id="8446" name="Text Box 253"/>
            <p:cNvSpPr txBox="1">
              <a:spLocks noChangeArrowheads="1"/>
            </p:cNvSpPr>
            <p:nvPr/>
          </p:nvSpPr>
          <p:spPr bwMode="auto">
            <a:xfrm>
              <a:off x="2154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2*2</a:t>
              </a:r>
            </a:p>
          </p:txBody>
        </p:sp>
        <p:sp>
          <p:nvSpPr>
            <p:cNvPr id="8447" name="Text Box 259"/>
            <p:cNvSpPr txBox="1">
              <a:spLocks noChangeArrowheads="1"/>
            </p:cNvSpPr>
            <p:nvPr/>
          </p:nvSpPr>
          <p:spPr bwMode="auto">
            <a:xfrm>
              <a:off x="2518" y="2433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35</a:t>
              </a:r>
            </a:p>
          </p:txBody>
        </p:sp>
      </p:grpSp>
      <p:grpSp>
        <p:nvGrpSpPr>
          <p:cNvPr id="92525" name="Group 365"/>
          <p:cNvGrpSpPr>
            <a:grpSpLocks/>
          </p:cNvGrpSpPr>
          <p:nvPr/>
        </p:nvGrpSpPr>
        <p:grpSpPr bwMode="auto">
          <a:xfrm>
            <a:off x="539750" y="4292600"/>
            <a:ext cx="4032250" cy="304800"/>
            <a:chOff x="340" y="2704"/>
            <a:chExt cx="2540" cy="192"/>
          </a:xfrm>
        </p:grpSpPr>
        <p:sp>
          <p:nvSpPr>
            <p:cNvPr id="8434" name="Text Box 224"/>
            <p:cNvSpPr txBox="1">
              <a:spLocks noChangeArrowheads="1"/>
            </p:cNvSpPr>
            <p:nvPr/>
          </p:nvSpPr>
          <p:spPr bwMode="auto">
            <a:xfrm>
              <a:off x="340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4*8</a:t>
              </a:r>
            </a:p>
          </p:txBody>
        </p:sp>
        <p:sp>
          <p:nvSpPr>
            <p:cNvPr id="8435" name="Text Box 230"/>
            <p:cNvSpPr txBox="1">
              <a:spLocks noChangeArrowheads="1"/>
            </p:cNvSpPr>
            <p:nvPr/>
          </p:nvSpPr>
          <p:spPr bwMode="auto">
            <a:xfrm>
              <a:off x="703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0*6</a:t>
              </a:r>
            </a:p>
          </p:txBody>
        </p:sp>
        <p:sp>
          <p:nvSpPr>
            <p:cNvPr id="8436" name="Text Box 236"/>
            <p:cNvSpPr txBox="1">
              <a:spLocks noChangeArrowheads="1"/>
            </p:cNvSpPr>
            <p:nvPr/>
          </p:nvSpPr>
          <p:spPr bwMode="auto">
            <a:xfrm>
              <a:off x="1111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2*9</a:t>
              </a:r>
            </a:p>
          </p:txBody>
        </p:sp>
        <p:sp>
          <p:nvSpPr>
            <p:cNvPr id="8437" name="Text Box 242"/>
            <p:cNvSpPr txBox="1">
              <a:spLocks noChangeArrowheads="1"/>
            </p:cNvSpPr>
            <p:nvPr/>
          </p:nvSpPr>
          <p:spPr bwMode="auto">
            <a:xfrm>
              <a:off x="1474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3*4</a:t>
              </a:r>
            </a:p>
          </p:txBody>
        </p:sp>
        <p:sp>
          <p:nvSpPr>
            <p:cNvPr id="8438" name="Text Box 248"/>
            <p:cNvSpPr txBox="1">
              <a:spLocks noChangeArrowheads="1"/>
            </p:cNvSpPr>
            <p:nvPr/>
          </p:nvSpPr>
          <p:spPr bwMode="auto">
            <a:xfrm>
              <a:off x="1791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0*1</a:t>
              </a:r>
            </a:p>
          </p:txBody>
        </p:sp>
        <p:sp>
          <p:nvSpPr>
            <p:cNvPr id="8439" name="Text Box 254"/>
            <p:cNvSpPr txBox="1">
              <a:spLocks noChangeArrowheads="1"/>
            </p:cNvSpPr>
            <p:nvPr/>
          </p:nvSpPr>
          <p:spPr bwMode="auto">
            <a:xfrm>
              <a:off x="2154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2*6</a:t>
              </a:r>
            </a:p>
          </p:txBody>
        </p:sp>
        <p:sp>
          <p:nvSpPr>
            <p:cNvPr id="8440" name="Text Box 260"/>
            <p:cNvSpPr txBox="1">
              <a:spLocks noChangeArrowheads="1"/>
            </p:cNvSpPr>
            <p:nvPr/>
          </p:nvSpPr>
          <p:spPr bwMode="auto">
            <a:xfrm>
              <a:off x="2517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74</a:t>
              </a:r>
            </a:p>
          </p:txBody>
        </p:sp>
      </p:grpSp>
      <p:grpSp>
        <p:nvGrpSpPr>
          <p:cNvPr id="92526" name="Group 366"/>
          <p:cNvGrpSpPr>
            <a:grpSpLocks/>
          </p:cNvGrpSpPr>
          <p:nvPr/>
        </p:nvGrpSpPr>
        <p:grpSpPr bwMode="auto">
          <a:xfrm>
            <a:off x="539750" y="4797425"/>
            <a:ext cx="4032250" cy="304800"/>
            <a:chOff x="340" y="3022"/>
            <a:chExt cx="2540" cy="192"/>
          </a:xfrm>
        </p:grpSpPr>
        <p:sp>
          <p:nvSpPr>
            <p:cNvPr id="8427" name="Text Box 225"/>
            <p:cNvSpPr txBox="1">
              <a:spLocks noChangeArrowheads="1"/>
            </p:cNvSpPr>
            <p:nvPr/>
          </p:nvSpPr>
          <p:spPr bwMode="auto">
            <a:xfrm>
              <a:off x="340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4*11</a:t>
              </a:r>
            </a:p>
          </p:txBody>
        </p:sp>
        <p:sp>
          <p:nvSpPr>
            <p:cNvPr id="8428" name="Text Box 231"/>
            <p:cNvSpPr txBox="1">
              <a:spLocks noChangeArrowheads="1"/>
            </p:cNvSpPr>
            <p:nvPr/>
          </p:nvSpPr>
          <p:spPr bwMode="auto">
            <a:xfrm>
              <a:off x="703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0*9</a:t>
              </a:r>
            </a:p>
          </p:txBody>
        </p:sp>
        <p:sp>
          <p:nvSpPr>
            <p:cNvPr id="8429" name="Text Box 237"/>
            <p:cNvSpPr txBox="1">
              <a:spLocks noChangeArrowheads="1"/>
            </p:cNvSpPr>
            <p:nvPr/>
          </p:nvSpPr>
          <p:spPr bwMode="auto">
            <a:xfrm>
              <a:off x="1111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2*12</a:t>
              </a:r>
            </a:p>
          </p:txBody>
        </p:sp>
        <p:sp>
          <p:nvSpPr>
            <p:cNvPr id="8430" name="Text Box 243"/>
            <p:cNvSpPr txBox="1">
              <a:spLocks noChangeArrowheads="1"/>
            </p:cNvSpPr>
            <p:nvPr/>
          </p:nvSpPr>
          <p:spPr bwMode="auto">
            <a:xfrm>
              <a:off x="1474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3*7</a:t>
              </a:r>
            </a:p>
          </p:txBody>
        </p:sp>
        <p:sp>
          <p:nvSpPr>
            <p:cNvPr id="8431" name="Text Box 249"/>
            <p:cNvSpPr txBox="1">
              <a:spLocks noChangeArrowheads="1"/>
            </p:cNvSpPr>
            <p:nvPr/>
          </p:nvSpPr>
          <p:spPr bwMode="auto">
            <a:xfrm>
              <a:off x="1791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3*1</a:t>
              </a:r>
            </a:p>
          </p:txBody>
        </p:sp>
        <p:sp>
          <p:nvSpPr>
            <p:cNvPr id="8432" name="Text Box 255"/>
            <p:cNvSpPr txBox="1">
              <a:spLocks noChangeArrowheads="1"/>
            </p:cNvSpPr>
            <p:nvPr/>
          </p:nvSpPr>
          <p:spPr bwMode="auto">
            <a:xfrm>
              <a:off x="2154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2*0</a:t>
              </a:r>
            </a:p>
          </p:txBody>
        </p:sp>
        <p:sp>
          <p:nvSpPr>
            <p:cNvPr id="8433" name="Text Box 261"/>
            <p:cNvSpPr txBox="1">
              <a:spLocks noChangeArrowheads="1"/>
            </p:cNvSpPr>
            <p:nvPr/>
          </p:nvSpPr>
          <p:spPr bwMode="auto">
            <a:xfrm>
              <a:off x="2517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92</a:t>
              </a:r>
            </a:p>
          </p:txBody>
        </p:sp>
      </p:grpSp>
      <p:grpSp>
        <p:nvGrpSpPr>
          <p:cNvPr id="92522" name="Group 362"/>
          <p:cNvGrpSpPr>
            <a:grpSpLocks/>
          </p:cNvGrpSpPr>
          <p:nvPr/>
        </p:nvGrpSpPr>
        <p:grpSpPr bwMode="auto">
          <a:xfrm>
            <a:off x="539750" y="2924175"/>
            <a:ext cx="4032250" cy="304800"/>
            <a:chOff x="340" y="1842"/>
            <a:chExt cx="2540" cy="192"/>
          </a:xfrm>
        </p:grpSpPr>
        <p:sp>
          <p:nvSpPr>
            <p:cNvPr id="8420" name="Text Box 226"/>
            <p:cNvSpPr txBox="1">
              <a:spLocks noChangeArrowheads="1"/>
            </p:cNvSpPr>
            <p:nvPr/>
          </p:nvSpPr>
          <p:spPr bwMode="auto">
            <a:xfrm>
              <a:off x="340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4*2</a:t>
              </a:r>
            </a:p>
          </p:txBody>
        </p:sp>
        <p:sp>
          <p:nvSpPr>
            <p:cNvPr id="8421" name="Text Box 232"/>
            <p:cNvSpPr txBox="1">
              <a:spLocks noChangeArrowheads="1"/>
            </p:cNvSpPr>
            <p:nvPr/>
          </p:nvSpPr>
          <p:spPr bwMode="auto">
            <a:xfrm>
              <a:off x="703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0*0</a:t>
              </a:r>
            </a:p>
          </p:txBody>
        </p:sp>
        <p:sp>
          <p:nvSpPr>
            <p:cNvPr id="8422" name="Text Box 238"/>
            <p:cNvSpPr txBox="1">
              <a:spLocks noChangeArrowheads="1"/>
            </p:cNvSpPr>
            <p:nvPr/>
          </p:nvSpPr>
          <p:spPr bwMode="auto">
            <a:xfrm>
              <a:off x="1111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2*3</a:t>
              </a:r>
            </a:p>
          </p:txBody>
        </p:sp>
        <p:sp>
          <p:nvSpPr>
            <p:cNvPr id="8423" name="Text Box 244"/>
            <p:cNvSpPr txBox="1">
              <a:spLocks noChangeArrowheads="1"/>
            </p:cNvSpPr>
            <p:nvPr/>
          </p:nvSpPr>
          <p:spPr bwMode="auto">
            <a:xfrm>
              <a:off x="1474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3*3</a:t>
              </a:r>
            </a:p>
          </p:txBody>
        </p:sp>
        <p:sp>
          <p:nvSpPr>
            <p:cNvPr id="8424" name="Text Box 250"/>
            <p:cNvSpPr txBox="1">
              <a:spLocks noChangeArrowheads="1"/>
            </p:cNvSpPr>
            <p:nvPr/>
          </p:nvSpPr>
          <p:spPr bwMode="auto">
            <a:xfrm>
              <a:off x="1791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7*1</a:t>
              </a:r>
            </a:p>
          </p:txBody>
        </p:sp>
        <p:sp>
          <p:nvSpPr>
            <p:cNvPr id="8425" name="Text Box 256"/>
            <p:cNvSpPr txBox="1">
              <a:spLocks noChangeArrowheads="1"/>
            </p:cNvSpPr>
            <p:nvPr/>
          </p:nvSpPr>
          <p:spPr bwMode="auto">
            <a:xfrm>
              <a:off x="2154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2*5</a:t>
              </a:r>
            </a:p>
          </p:txBody>
        </p:sp>
        <p:sp>
          <p:nvSpPr>
            <p:cNvPr id="8426" name="Text Box 262"/>
            <p:cNvSpPr txBox="1">
              <a:spLocks noChangeArrowheads="1"/>
            </p:cNvSpPr>
            <p:nvPr/>
          </p:nvSpPr>
          <p:spPr bwMode="auto">
            <a:xfrm>
              <a:off x="2517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40</a:t>
              </a:r>
            </a:p>
          </p:txBody>
        </p:sp>
      </p:grpSp>
      <p:grpSp>
        <p:nvGrpSpPr>
          <p:cNvPr id="92527" name="Group 367"/>
          <p:cNvGrpSpPr>
            <a:grpSpLocks/>
          </p:cNvGrpSpPr>
          <p:nvPr/>
        </p:nvGrpSpPr>
        <p:grpSpPr bwMode="auto">
          <a:xfrm>
            <a:off x="5580063" y="2420938"/>
            <a:ext cx="576262" cy="3113087"/>
            <a:chOff x="3515" y="1525"/>
            <a:chExt cx="363" cy="1961"/>
          </a:xfrm>
        </p:grpSpPr>
        <p:sp>
          <p:nvSpPr>
            <p:cNvPr id="8413" name="Text Box 264"/>
            <p:cNvSpPr txBox="1">
              <a:spLocks noChangeArrowheads="1"/>
            </p:cNvSpPr>
            <p:nvPr/>
          </p:nvSpPr>
          <p:spPr bwMode="auto">
            <a:xfrm>
              <a:off x="3515" y="329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66</a:t>
              </a:r>
            </a:p>
          </p:txBody>
        </p:sp>
        <p:sp>
          <p:nvSpPr>
            <p:cNvPr id="8414" name="Text Box 265"/>
            <p:cNvSpPr txBox="1">
              <a:spLocks noChangeArrowheads="1"/>
            </p:cNvSpPr>
            <p:nvPr/>
          </p:nvSpPr>
          <p:spPr bwMode="auto">
            <a:xfrm>
              <a:off x="3515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2*12</a:t>
              </a:r>
            </a:p>
          </p:txBody>
        </p:sp>
        <p:sp>
          <p:nvSpPr>
            <p:cNvPr id="8415" name="Text Box 266"/>
            <p:cNvSpPr txBox="1">
              <a:spLocks noChangeArrowheads="1"/>
            </p:cNvSpPr>
            <p:nvPr/>
          </p:nvSpPr>
          <p:spPr bwMode="auto">
            <a:xfrm>
              <a:off x="3515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3*4</a:t>
              </a:r>
            </a:p>
          </p:txBody>
        </p:sp>
        <p:sp>
          <p:nvSpPr>
            <p:cNvPr id="8416" name="Text Box 267"/>
            <p:cNvSpPr txBox="1">
              <a:spLocks noChangeArrowheads="1"/>
            </p:cNvSpPr>
            <p:nvPr/>
          </p:nvSpPr>
          <p:spPr bwMode="auto">
            <a:xfrm>
              <a:off x="3515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1*8</a:t>
              </a:r>
            </a:p>
          </p:txBody>
        </p:sp>
        <p:sp>
          <p:nvSpPr>
            <p:cNvPr id="8417" name="Text Box 268"/>
            <p:cNvSpPr txBox="1">
              <a:spLocks noChangeArrowheads="1"/>
            </p:cNvSpPr>
            <p:nvPr/>
          </p:nvSpPr>
          <p:spPr bwMode="auto">
            <a:xfrm>
              <a:off x="3515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2*11</a:t>
              </a:r>
            </a:p>
          </p:txBody>
        </p:sp>
        <p:sp>
          <p:nvSpPr>
            <p:cNvPr id="8418" name="Text Box 269"/>
            <p:cNvSpPr txBox="1">
              <a:spLocks noChangeArrowheads="1"/>
            </p:cNvSpPr>
            <p:nvPr/>
          </p:nvSpPr>
          <p:spPr bwMode="auto">
            <a:xfrm>
              <a:off x="3515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0*2</a:t>
              </a:r>
            </a:p>
          </p:txBody>
        </p:sp>
        <p:sp>
          <p:nvSpPr>
            <p:cNvPr id="8419" name="Text Box 306"/>
            <p:cNvSpPr txBox="1">
              <a:spLocks noChangeArrowheads="1"/>
            </p:cNvSpPr>
            <p:nvPr/>
          </p:nvSpPr>
          <p:spPr bwMode="auto">
            <a:xfrm>
              <a:off x="3515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4*0</a:t>
              </a:r>
            </a:p>
          </p:txBody>
        </p:sp>
      </p:grpSp>
      <p:grpSp>
        <p:nvGrpSpPr>
          <p:cNvPr id="92528" name="Group 368"/>
          <p:cNvGrpSpPr>
            <a:grpSpLocks/>
          </p:cNvGrpSpPr>
          <p:nvPr/>
        </p:nvGrpSpPr>
        <p:grpSpPr bwMode="auto">
          <a:xfrm>
            <a:off x="6156325" y="2420938"/>
            <a:ext cx="576263" cy="3113087"/>
            <a:chOff x="3878" y="1525"/>
            <a:chExt cx="363" cy="1961"/>
          </a:xfrm>
        </p:grpSpPr>
        <p:sp>
          <p:nvSpPr>
            <p:cNvPr id="8406" name="Text Box 270"/>
            <p:cNvSpPr txBox="1">
              <a:spLocks noChangeArrowheads="1"/>
            </p:cNvSpPr>
            <p:nvPr/>
          </p:nvSpPr>
          <p:spPr bwMode="auto">
            <a:xfrm>
              <a:off x="3878" y="329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98</a:t>
              </a:r>
            </a:p>
          </p:txBody>
        </p:sp>
        <p:sp>
          <p:nvSpPr>
            <p:cNvPr id="8407" name="Text Box 271"/>
            <p:cNvSpPr txBox="1">
              <a:spLocks noChangeArrowheads="1"/>
            </p:cNvSpPr>
            <p:nvPr/>
          </p:nvSpPr>
          <p:spPr bwMode="auto">
            <a:xfrm>
              <a:off x="3878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2*10</a:t>
              </a:r>
            </a:p>
          </p:txBody>
        </p:sp>
        <p:sp>
          <p:nvSpPr>
            <p:cNvPr id="8408" name="Text Box 272"/>
            <p:cNvSpPr txBox="1">
              <a:spLocks noChangeArrowheads="1"/>
            </p:cNvSpPr>
            <p:nvPr/>
          </p:nvSpPr>
          <p:spPr bwMode="auto">
            <a:xfrm>
              <a:off x="3878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3*2</a:t>
              </a:r>
            </a:p>
          </p:txBody>
        </p:sp>
        <p:sp>
          <p:nvSpPr>
            <p:cNvPr id="8409" name="Text Box 273"/>
            <p:cNvSpPr txBox="1">
              <a:spLocks noChangeArrowheads="1"/>
            </p:cNvSpPr>
            <p:nvPr/>
          </p:nvSpPr>
          <p:spPr bwMode="auto">
            <a:xfrm>
              <a:off x="3878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1*6</a:t>
              </a:r>
            </a:p>
          </p:txBody>
        </p:sp>
        <p:sp>
          <p:nvSpPr>
            <p:cNvPr id="8410" name="Text Box 274"/>
            <p:cNvSpPr txBox="1">
              <a:spLocks noChangeArrowheads="1"/>
            </p:cNvSpPr>
            <p:nvPr/>
          </p:nvSpPr>
          <p:spPr bwMode="auto">
            <a:xfrm>
              <a:off x="3878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2*9</a:t>
              </a:r>
            </a:p>
          </p:txBody>
        </p:sp>
        <p:sp>
          <p:nvSpPr>
            <p:cNvPr id="8411" name="Text Box 275"/>
            <p:cNvSpPr txBox="1">
              <a:spLocks noChangeArrowheads="1"/>
            </p:cNvSpPr>
            <p:nvPr/>
          </p:nvSpPr>
          <p:spPr bwMode="auto">
            <a:xfrm>
              <a:off x="3878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0*0</a:t>
              </a:r>
            </a:p>
          </p:txBody>
        </p:sp>
        <p:sp>
          <p:nvSpPr>
            <p:cNvPr id="8412" name="Text Box 307"/>
            <p:cNvSpPr txBox="1">
              <a:spLocks noChangeArrowheads="1"/>
            </p:cNvSpPr>
            <p:nvPr/>
          </p:nvSpPr>
          <p:spPr bwMode="auto">
            <a:xfrm>
              <a:off x="3878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4*12</a:t>
              </a:r>
            </a:p>
          </p:txBody>
        </p:sp>
      </p:grpSp>
      <p:grpSp>
        <p:nvGrpSpPr>
          <p:cNvPr id="92529" name="Group 369"/>
          <p:cNvGrpSpPr>
            <a:grpSpLocks/>
          </p:cNvGrpSpPr>
          <p:nvPr/>
        </p:nvGrpSpPr>
        <p:grpSpPr bwMode="auto">
          <a:xfrm>
            <a:off x="6732588" y="2420938"/>
            <a:ext cx="576262" cy="3113087"/>
            <a:chOff x="4241" y="1525"/>
            <a:chExt cx="363" cy="1961"/>
          </a:xfrm>
        </p:grpSpPr>
        <p:sp>
          <p:nvSpPr>
            <p:cNvPr id="8399" name="Text Box 276"/>
            <p:cNvSpPr txBox="1">
              <a:spLocks noChangeArrowheads="1"/>
            </p:cNvSpPr>
            <p:nvPr/>
          </p:nvSpPr>
          <p:spPr bwMode="auto">
            <a:xfrm>
              <a:off x="4241" y="329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56</a:t>
              </a:r>
            </a:p>
          </p:txBody>
        </p:sp>
        <p:sp>
          <p:nvSpPr>
            <p:cNvPr id="8400" name="Text Box 277"/>
            <p:cNvSpPr txBox="1">
              <a:spLocks noChangeArrowheads="1"/>
            </p:cNvSpPr>
            <p:nvPr/>
          </p:nvSpPr>
          <p:spPr bwMode="auto">
            <a:xfrm>
              <a:off x="4241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2*0</a:t>
              </a:r>
            </a:p>
          </p:txBody>
        </p:sp>
        <p:sp>
          <p:nvSpPr>
            <p:cNvPr id="8401" name="Text Box 278"/>
            <p:cNvSpPr txBox="1">
              <a:spLocks noChangeArrowheads="1"/>
            </p:cNvSpPr>
            <p:nvPr/>
          </p:nvSpPr>
          <p:spPr bwMode="auto">
            <a:xfrm>
              <a:off x="4241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3*5</a:t>
              </a:r>
            </a:p>
          </p:txBody>
        </p:sp>
        <p:sp>
          <p:nvSpPr>
            <p:cNvPr id="8402" name="Text Box 279"/>
            <p:cNvSpPr txBox="1">
              <a:spLocks noChangeArrowheads="1"/>
            </p:cNvSpPr>
            <p:nvPr/>
          </p:nvSpPr>
          <p:spPr bwMode="auto">
            <a:xfrm>
              <a:off x="4241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1*9</a:t>
              </a:r>
            </a:p>
          </p:txBody>
        </p:sp>
        <p:sp>
          <p:nvSpPr>
            <p:cNvPr id="8403" name="Text Box 280"/>
            <p:cNvSpPr txBox="1">
              <a:spLocks noChangeArrowheads="1"/>
            </p:cNvSpPr>
            <p:nvPr/>
          </p:nvSpPr>
          <p:spPr bwMode="auto">
            <a:xfrm>
              <a:off x="4241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2*12</a:t>
              </a:r>
            </a:p>
          </p:txBody>
        </p:sp>
        <p:sp>
          <p:nvSpPr>
            <p:cNvPr id="8404" name="Text Box 281"/>
            <p:cNvSpPr txBox="1">
              <a:spLocks noChangeArrowheads="1"/>
            </p:cNvSpPr>
            <p:nvPr/>
          </p:nvSpPr>
          <p:spPr bwMode="auto">
            <a:xfrm>
              <a:off x="4241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0*3</a:t>
              </a:r>
            </a:p>
          </p:txBody>
        </p:sp>
        <p:sp>
          <p:nvSpPr>
            <p:cNvPr id="8405" name="Text Box 308"/>
            <p:cNvSpPr txBox="1">
              <a:spLocks noChangeArrowheads="1"/>
            </p:cNvSpPr>
            <p:nvPr/>
          </p:nvSpPr>
          <p:spPr bwMode="auto">
            <a:xfrm>
              <a:off x="4241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4*2</a:t>
              </a:r>
            </a:p>
          </p:txBody>
        </p:sp>
      </p:grpSp>
      <p:grpSp>
        <p:nvGrpSpPr>
          <p:cNvPr id="92530" name="Group 370"/>
          <p:cNvGrpSpPr>
            <a:grpSpLocks/>
          </p:cNvGrpSpPr>
          <p:nvPr/>
        </p:nvGrpSpPr>
        <p:grpSpPr bwMode="auto">
          <a:xfrm>
            <a:off x="7308850" y="2420938"/>
            <a:ext cx="576263" cy="3113087"/>
            <a:chOff x="4604" y="1525"/>
            <a:chExt cx="363" cy="1961"/>
          </a:xfrm>
        </p:grpSpPr>
        <p:sp>
          <p:nvSpPr>
            <p:cNvPr id="8392" name="Text Box 282"/>
            <p:cNvSpPr txBox="1">
              <a:spLocks noChangeArrowheads="1"/>
            </p:cNvSpPr>
            <p:nvPr/>
          </p:nvSpPr>
          <p:spPr bwMode="auto">
            <a:xfrm>
              <a:off x="4604" y="329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74</a:t>
              </a:r>
            </a:p>
          </p:txBody>
        </p:sp>
        <p:sp>
          <p:nvSpPr>
            <p:cNvPr id="8393" name="Text Box 283"/>
            <p:cNvSpPr txBox="1">
              <a:spLocks noChangeArrowheads="1"/>
            </p:cNvSpPr>
            <p:nvPr/>
          </p:nvSpPr>
          <p:spPr bwMode="auto">
            <a:xfrm>
              <a:off x="4604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2*8</a:t>
              </a:r>
            </a:p>
          </p:txBody>
        </p:sp>
        <p:sp>
          <p:nvSpPr>
            <p:cNvPr id="8394" name="Text Box 284"/>
            <p:cNvSpPr txBox="1">
              <a:spLocks noChangeArrowheads="1"/>
            </p:cNvSpPr>
            <p:nvPr/>
          </p:nvSpPr>
          <p:spPr bwMode="auto">
            <a:xfrm>
              <a:off x="4604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3*0</a:t>
              </a:r>
            </a:p>
          </p:txBody>
        </p:sp>
        <p:sp>
          <p:nvSpPr>
            <p:cNvPr id="8395" name="Text Box 285"/>
            <p:cNvSpPr txBox="1">
              <a:spLocks noChangeArrowheads="1"/>
            </p:cNvSpPr>
            <p:nvPr/>
          </p:nvSpPr>
          <p:spPr bwMode="auto">
            <a:xfrm>
              <a:off x="4604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1*4</a:t>
              </a:r>
            </a:p>
          </p:txBody>
        </p:sp>
        <p:sp>
          <p:nvSpPr>
            <p:cNvPr id="8396" name="Text Box 286"/>
            <p:cNvSpPr txBox="1">
              <a:spLocks noChangeArrowheads="1"/>
            </p:cNvSpPr>
            <p:nvPr/>
          </p:nvSpPr>
          <p:spPr bwMode="auto">
            <a:xfrm>
              <a:off x="4604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2*7</a:t>
              </a:r>
            </a:p>
          </p:txBody>
        </p:sp>
        <p:sp>
          <p:nvSpPr>
            <p:cNvPr id="8397" name="Text Box 287"/>
            <p:cNvSpPr txBox="1">
              <a:spLocks noChangeArrowheads="1"/>
            </p:cNvSpPr>
            <p:nvPr/>
          </p:nvSpPr>
          <p:spPr bwMode="auto">
            <a:xfrm>
              <a:off x="4604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0*3</a:t>
              </a:r>
            </a:p>
          </p:txBody>
        </p:sp>
        <p:sp>
          <p:nvSpPr>
            <p:cNvPr id="8398" name="Text Box 309"/>
            <p:cNvSpPr txBox="1">
              <a:spLocks noChangeArrowheads="1"/>
            </p:cNvSpPr>
            <p:nvPr/>
          </p:nvSpPr>
          <p:spPr bwMode="auto">
            <a:xfrm>
              <a:off x="4604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4*10</a:t>
              </a:r>
            </a:p>
          </p:txBody>
        </p:sp>
      </p:grpSp>
      <p:grpSp>
        <p:nvGrpSpPr>
          <p:cNvPr id="92531" name="Group 371"/>
          <p:cNvGrpSpPr>
            <a:grpSpLocks/>
          </p:cNvGrpSpPr>
          <p:nvPr/>
        </p:nvGrpSpPr>
        <p:grpSpPr bwMode="auto">
          <a:xfrm>
            <a:off x="7812088" y="2420938"/>
            <a:ext cx="576262" cy="3113087"/>
            <a:chOff x="4921" y="1525"/>
            <a:chExt cx="363" cy="1961"/>
          </a:xfrm>
        </p:grpSpPr>
        <p:sp>
          <p:nvSpPr>
            <p:cNvPr id="8385" name="Text Box 288"/>
            <p:cNvSpPr txBox="1">
              <a:spLocks noChangeArrowheads="1"/>
            </p:cNvSpPr>
            <p:nvPr/>
          </p:nvSpPr>
          <p:spPr bwMode="auto">
            <a:xfrm>
              <a:off x="4921" y="329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53</a:t>
              </a:r>
            </a:p>
          </p:txBody>
        </p:sp>
        <p:sp>
          <p:nvSpPr>
            <p:cNvPr id="8386" name="Text Box 289"/>
            <p:cNvSpPr txBox="1">
              <a:spLocks noChangeArrowheads="1"/>
            </p:cNvSpPr>
            <p:nvPr/>
          </p:nvSpPr>
          <p:spPr bwMode="auto">
            <a:xfrm>
              <a:off x="4921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8</a:t>
              </a:r>
            </a:p>
          </p:txBody>
        </p:sp>
        <p:sp>
          <p:nvSpPr>
            <p:cNvPr id="8387" name="Text Box 290"/>
            <p:cNvSpPr txBox="1">
              <a:spLocks noChangeArrowheads="1"/>
            </p:cNvSpPr>
            <p:nvPr/>
          </p:nvSpPr>
          <p:spPr bwMode="auto">
            <a:xfrm>
              <a:off x="4921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15</a:t>
              </a:r>
            </a:p>
          </p:txBody>
        </p:sp>
        <p:sp>
          <p:nvSpPr>
            <p:cNvPr id="8388" name="Text Box 291"/>
            <p:cNvSpPr txBox="1">
              <a:spLocks noChangeArrowheads="1"/>
            </p:cNvSpPr>
            <p:nvPr/>
          </p:nvSpPr>
          <p:spPr bwMode="auto">
            <a:xfrm>
              <a:off x="4921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</a:t>
              </a:r>
            </a:p>
          </p:txBody>
        </p:sp>
        <p:sp>
          <p:nvSpPr>
            <p:cNvPr id="8389" name="Text Box 292"/>
            <p:cNvSpPr txBox="1">
              <a:spLocks noChangeArrowheads="1"/>
            </p:cNvSpPr>
            <p:nvPr/>
          </p:nvSpPr>
          <p:spPr bwMode="auto">
            <a:xfrm>
              <a:off x="4921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6</a:t>
              </a:r>
            </a:p>
          </p:txBody>
        </p:sp>
        <p:sp>
          <p:nvSpPr>
            <p:cNvPr id="8390" name="Text Box 293"/>
            <p:cNvSpPr txBox="1">
              <a:spLocks noChangeArrowheads="1"/>
            </p:cNvSpPr>
            <p:nvPr/>
          </p:nvSpPr>
          <p:spPr bwMode="auto">
            <a:xfrm>
              <a:off x="4921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</a:t>
              </a:r>
            </a:p>
          </p:txBody>
        </p:sp>
        <p:sp>
          <p:nvSpPr>
            <p:cNvPr id="8391" name="Text Box 310"/>
            <p:cNvSpPr txBox="1">
              <a:spLocks noChangeArrowheads="1"/>
            </p:cNvSpPr>
            <p:nvPr/>
          </p:nvSpPr>
          <p:spPr bwMode="auto">
            <a:xfrm>
              <a:off x="4921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24</a:t>
              </a:r>
            </a:p>
          </p:txBody>
        </p:sp>
      </p:grpSp>
      <p:grpSp>
        <p:nvGrpSpPr>
          <p:cNvPr id="92532" name="Group 372"/>
          <p:cNvGrpSpPr>
            <a:grpSpLocks/>
          </p:cNvGrpSpPr>
          <p:nvPr/>
        </p:nvGrpSpPr>
        <p:grpSpPr bwMode="auto">
          <a:xfrm>
            <a:off x="8388350" y="2420938"/>
            <a:ext cx="576263" cy="3113087"/>
            <a:chOff x="5284" y="1525"/>
            <a:chExt cx="363" cy="1961"/>
          </a:xfrm>
        </p:grpSpPr>
        <p:sp>
          <p:nvSpPr>
            <p:cNvPr id="8378" name="Text Box 294"/>
            <p:cNvSpPr txBox="1">
              <a:spLocks noChangeArrowheads="1"/>
            </p:cNvSpPr>
            <p:nvPr/>
          </p:nvSpPr>
          <p:spPr bwMode="auto">
            <a:xfrm>
              <a:off x="5284" y="329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80</a:t>
              </a:r>
            </a:p>
          </p:txBody>
        </p:sp>
        <p:sp>
          <p:nvSpPr>
            <p:cNvPr id="8379" name="Text Box 295"/>
            <p:cNvSpPr txBox="1">
              <a:spLocks noChangeArrowheads="1"/>
            </p:cNvSpPr>
            <p:nvPr/>
          </p:nvSpPr>
          <p:spPr bwMode="auto">
            <a:xfrm>
              <a:off x="5284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20</a:t>
              </a:r>
            </a:p>
          </p:txBody>
        </p:sp>
        <p:sp>
          <p:nvSpPr>
            <p:cNvPr id="8380" name="Text Box 296"/>
            <p:cNvSpPr txBox="1">
              <a:spLocks noChangeArrowheads="1"/>
            </p:cNvSpPr>
            <p:nvPr/>
          </p:nvSpPr>
          <p:spPr bwMode="auto">
            <a:xfrm>
              <a:off x="5284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6</a:t>
              </a:r>
            </a:p>
          </p:txBody>
        </p:sp>
        <p:sp>
          <p:nvSpPr>
            <p:cNvPr id="8381" name="Text Box 297"/>
            <p:cNvSpPr txBox="1">
              <a:spLocks noChangeArrowheads="1"/>
            </p:cNvSpPr>
            <p:nvPr/>
          </p:nvSpPr>
          <p:spPr bwMode="auto">
            <a:xfrm>
              <a:off x="5284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6</a:t>
              </a:r>
            </a:p>
          </p:txBody>
        </p:sp>
        <p:sp>
          <p:nvSpPr>
            <p:cNvPr id="8382" name="Text Box 298"/>
            <p:cNvSpPr txBox="1">
              <a:spLocks noChangeArrowheads="1"/>
            </p:cNvSpPr>
            <p:nvPr/>
          </p:nvSpPr>
          <p:spPr bwMode="auto">
            <a:xfrm>
              <a:off x="5284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</a:t>
              </a:r>
            </a:p>
          </p:txBody>
        </p:sp>
        <p:sp>
          <p:nvSpPr>
            <p:cNvPr id="8383" name="Text Box 299"/>
            <p:cNvSpPr txBox="1">
              <a:spLocks noChangeArrowheads="1"/>
            </p:cNvSpPr>
            <p:nvPr/>
          </p:nvSpPr>
          <p:spPr bwMode="auto">
            <a:xfrm>
              <a:off x="5284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</a:t>
              </a:r>
            </a:p>
          </p:txBody>
        </p:sp>
        <p:sp>
          <p:nvSpPr>
            <p:cNvPr id="8384" name="Text Box 311"/>
            <p:cNvSpPr txBox="1">
              <a:spLocks noChangeArrowheads="1"/>
            </p:cNvSpPr>
            <p:nvPr/>
          </p:nvSpPr>
          <p:spPr bwMode="auto">
            <a:xfrm>
              <a:off x="5284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48</a:t>
              </a:r>
            </a:p>
          </p:txBody>
        </p:sp>
      </p:grpSp>
      <p:sp>
        <p:nvSpPr>
          <p:cNvPr id="8362" name="Text Box 316"/>
          <p:cNvSpPr txBox="1">
            <a:spLocks noChangeArrowheads="1"/>
          </p:cNvSpPr>
          <p:nvPr/>
        </p:nvSpPr>
        <p:spPr bwMode="auto">
          <a:xfrm>
            <a:off x="179388" y="2420938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400" dirty="0"/>
              <a:t>1</a:t>
            </a:r>
          </a:p>
        </p:txBody>
      </p:sp>
      <p:sp>
        <p:nvSpPr>
          <p:cNvPr id="8363" name="Text Box 317"/>
          <p:cNvSpPr txBox="1">
            <a:spLocks noChangeArrowheads="1"/>
          </p:cNvSpPr>
          <p:nvPr/>
        </p:nvSpPr>
        <p:spPr bwMode="auto">
          <a:xfrm>
            <a:off x="179388" y="3357563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400" dirty="0"/>
              <a:t>3</a:t>
            </a:r>
          </a:p>
        </p:txBody>
      </p:sp>
      <p:sp>
        <p:nvSpPr>
          <p:cNvPr id="8364" name="Text Box 318"/>
          <p:cNvSpPr txBox="1">
            <a:spLocks noChangeArrowheads="1"/>
          </p:cNvSpPr>
          <p:nvPr/>
        </p:nvSpPr>
        <p:spPr bwMode="auto">
          <a:xfrm>
            <a:off x="179388" y="3860800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400" dirty="0"/>
              <a:t>4</a:t>
            </a:r>
          </a:p>
        </p:txBody>
      </p:sp>
      <p:sp>
        <p:nvSpPr>
          <p:cNvPr id="8365" name="Text Box 319"/>
          <p:cNvSpPr txBox="1">
            <a:spLocks noChangeArrowheads="1"/>
          </p:cNvSpPr>
          <p:nvPr/>
        </p:nvSpPr>
        <p:spPr bwMode="auto">
          <a:xfrm>
            <a:off x="179388" y="4292600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400" dirty="0"/>
              <a:t>5</a:t>
            </a:r>
          </a:p>
        </p:txBody>
      </p:sp>
      <p:sp>
        <p:nvSpPr>
          <p:cNvPr id="8366" name="Text Box 320"/>
          <p:cNvSpPr txBox="1">
            <a:spLocks noChangeArrowheads="1"/>
          </p:cNvSpPr>
          <p:nvPr/>
        </p:nvSpPr>
        <p:spPr bwMode="auto">
          <a:xfrm>
            <a:off x="179388" y="4797425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400" dirty="0"/>
              <a:t>6</a:t>
            </a:r>
          </a:p>
        </p:txBody>
      </p:sp>
      <p:sp>
        <p:nvSpPr>
          <p:cNvPr id="8367" name="Text Box 321"/>
          <p:cNvSpPr txBox="1">
            <a:spLocks noChangeArrowheads="1"/>
          </p:cNvSpPr>
          <p:nvPr/>
        </p:nvSpPr>
        <p:spPr bwMode="auto">
          <a:xfrm>
            <a:off x="179388" y="2924175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400" dirty="0"/>
              <a:t>2</a:t>
            </a:r>
          </a:p>
        </p:txBody>
      </p:sp>
      <p:sp>
        <p:nvSpPr>
          <p:cNvPr id="8368" name="Text Box 328"/>
          <p:cNvSpPr txBox="1">
            <a:spLocks noChangeArrowheads="1"/>
          </p:cNvSpPr>
          <p:nvPr/>
        </p:nvSpPr>
        <p:spPr bwMode="auto">
          <a:xfrm>
            <a:off x="3995738" y="1989138"/>
            <a:ext cx="649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de-DE" sz="1400"/>
              <a:t>σ</a:t>
            </a:r>
            <a:r>
              <a:rPr lang="de-AT" altLang="de-DE" sz="1400" baseline="-25000" dirty="0"/>
              <a:t>out</a:t>
            </a:r>
            <a:r>
              <a:rPr lang="de-AT" altLang="de-DE" sz="1400" dirty="0"/>
              <a:t>(i)</a:t>
            </a:r>
          </a:p>
        </p:txBody>
      </p:sp>
      <p:grpSp>
        <p:nvGrpSpPr>
          <p:cNvPr id="92535" name="Group 375"/>
          <p:cNvGrpSpPr>
            <a:grpSpLocks/>
          </p:cNvGrpSpPr>
          <p:nvPr/>
        </p:nvGrpSpPr>
        <p:grpSpPr bwMode="auto">
          <a:xfrm>
            <a:off x="4932363" y="2420938"/>
            <a:ext cx="649287" cy="3113087"/>
            <a:chOff x="3107" y="1525"/>
            <a:chExt cx="409" cy="1961"/>
          </a:xfrm>
        </p:grpSpPr>
        <p:sp>
          <p:nvSpPr>
            <p:cNvPr id="8371" name="Text Box 322"/>
            <p:cNvSpPr txBox="1">
              <a:spLocks noChangeArrowheads="1"/>
            </p:cNvSpPr>
            <p:nvPr/>
          </p:nvSpPr>
          <p:spPr bwMode="auto">
            <a:xfrm>
              <a:off x="3152" y="1525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1</a:t>
              </a:r>
            </a:p>
          </p:txBody>
        </p:sp>
        <p:sp>
          <p:nvSpPr>
            <p:cNvPr id="8372" name="Text Box 323"/>
            <p:cNvSpPr txBox="1">
              <a:spLocks noChangeArrowheads="1"/>
            </p:cNvSpPr>
            <p:nvPr/>
          </p:nvSpPr>
          <p:spPr bwMode="auto">
            <a:xfrm>
              <a:off x="3152" y="2115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</a:t>
              </a:r>
            </a:p>
          </p:txBody>
        </p:sp>
        <p:sp>
          <p:nvSpPr>
            <p:cNvPr id="8373" name="Text Box 324"/>
            <p:cNvSpPr txBox="1">
              <a:spLocks noChangeArrowheads="1"/>
            </p:cNvSpPr>
            <p:nvPr/>
          </p:nvSpPr>
          <p:spPr bwMode="auto">
            <a:xfrm>
              <a:off x="3152" y="2432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</a:t>
              </a:r>
            </a:p>
          </p:txBody>
        </p:sp>
        <p:sp>
          <p:nvSpPr>
            <p:cNvPr id="8374" name="Text Box 325"/>
            <p:cNvSpPr txBox="1">
              <a:spLocks noChangeArrowheads="1"/>
            </p:cNvSpPr>
            <p:nvPr/>
          </p:nvSpPr>
          <p:spPr bwMode="auto">
            <a:xfrm>
              <a:off x="3152" y="2704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5</a:t>
              </a:r>
            </a:p>
          </p:txBody>
        </p:sp>
        <p:sp>
          <p:nvSpPr>
            <p:cNvPr id="8375" name="Text Box 326"/>
            <p:cNvSpPr txBox="1">
              <a:spLocks noChangeArrowheads="1"/>
            </p:cNvSpPr>
            <p:nvPr/>
          </p:nvSpPr>
          <p:spPr bwMode="auto">
            <a:xfrm>
              <a:off x="3152" y="3022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6</a:t>
              </a:r>
            </a:p>
          </p:txBody>
        </p:sp>
        <p:sp>
          <p:nvSpPr>
            <p:cNvPr id="8376" name="Text Box 327"/>
            <p:cNvSpPr txBox="1">
              <a:spLocks noChangeArrowheads="1"/>
            </p:cNvSpPr>
            <p:nvPr/>
          </p:nvSpPr>
          <p:spPr bwMode="auto">
            <a:xfrm>
              <a:off x="3152" y="1842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</a:t>
              </a:r>
            </a:p>
          </p:txBody>
        </p:sp>
        <p:sp>
          <p:nvSpPr>
            <p:cNvPr id="8377" name="Text Box 329"/>
            <p:cNvSpPr txBox="1">
              <a:spLocks noChangeArrowheads="1"/>
            </p:cNvSpPr>
            <p:nvPr/>
          </p:nvSpPr>
          <p:spPr bwMode="auto">
            <a:xfrm>
              <a:off x="3107" y="3294"/>
              <a:ext cx="4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l-GR" altLang="de-DE" sz="1400"/>
                <a:t>σ</a:t>
              </a:r>
              <a:r>
                <a:rPr lang="de-AT" altLang="de-DE" sz="1400" baseline="-25000" dirty="0"/>
                <a:t>in</a:t>
              </a:r>
              <a:r>
                <a:rPr lang="de-AT" altLang="de-DE" sz="1400" dirty="0"/>
                <a:t>(i)</a:t>
              </a:r>
            </a:p>
          </p:txBody>
        </p:sp>
      </p:grpSp>
      <p:sp>
        <p:nvSpPr>
          <p:cNvPr id="92845" name="Text Box 685"/>
          <p:cNvSpPr txBox="1">
            <a:spLocks noChangeArrowheads="1"/>
          </p:cNvSpPr>
          <p:nvPr/>
        </p:nvSpPr>
        <p:spPr bwMode="auto">
          <a:xfrm>
            <a:off x="107950" y="5373688"/>
            <a:ext cx="4897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i="1" dirty="0">
                <a:solidFill>
                  <a:srgbClr val="FF0000"/>
                </a:solidFill>
              </a:rPr>
              <a:t>Ort 4 ist der Median da 35+74 = 109 minimal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02" grpId="0" animBg="1" autoUpdateAnimBg="0"/>
      <p:bldP spid="92376" grpId="0" autoUpdateAnimBg="0"/>
      <p:bldP spid="92377" grpId="0" autoUpdateAnimBg="0"/>
      <p:bldP spid="92501" grpId="0" animBg="1" autoUpdateAnimBg="0"/>
      <p:bldP spid="9284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ußzeilenplatzhalt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9219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3CC36A46-B7DD-408F-BD3E-04324D1E7C49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9220" name="Datumsplatzhalter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de-DE" dirty="0" smtClean="0"/>
              <a:t>Verwandtes Problem: Zentrenproblem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17700"/>
            <a:ext cx="8002588" cy="4248150"/>
          </a:xfrm>
        </p:spPr>
        <p:txBody>
          <a:bodyPr/>
          <a:lstStyle/>
          <a:p>
            <a:pPr eaLnBrk="1" hangingPunct="1"/>
            <a:r>
              <a:rPr lang="de-AT" altLang="de-DE" dirty="0" smtClean="0"/>
              <a:t>Medianproblem</a:t>
            </a:r>
          </a:p>
          <a:p>
            <a:pPr lvl="1" eaLnBrk="1" hangingPunct="1"/>
            <a:r>
              <a:rPr lang="de-AT" altLang="de-DE" sz="1800" dirty="0" smtClean="0"/>
              <a:t>Knoten mit der geringsten gewichteten Distanz</a:t>
            </a:r>
            <a:r>
              <a:rPr lang="de-AT" altLang="de-DE" sz="1800" dirty="0" smtClean="0">
                <a:solidFill>
                  <a:srgbClr val="FF0000"/>
                </a:solidFill>
              </a:rPr>
              <a:t>summe</a:t>
            </a:r>
            <a:br>
              <a:rPr lang="de-AT" altLang="de-DE" sz="1800" dirty="0" smtClean="0">
                <a:solidFill>
                  <a:srgbClr val="FF0000"/>
                </a:solidFill>
              </a:rPr>
            </a:br>
            <a:endParaRPr lang="de-AT" altLang="de-DE" sz="1800" dirty="0" smtClean="0">
              <a:solidFill>
                <a:srgbClr val="FF0000"/>
              </a:solidFill>
            </a:endParaRPr>
          </a:p>
          <a:p>
            <a:pPr lvl="2" eaLnBrk="1" hangingPunct="1"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AT" altLang="de-DE" sz="1600" dirty="0" smtClean="0"/>
              <a:t>                             → min.</a:t>
            </a:r>
          </a:p>
          <a:p>
            <a:pPr lvl="2" eaLnBrk="1" hangingPunct="1"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AT" altLang="de-DE" sz="1600" dirty="0" smtClean="0"/>
          </a:p>
          <a:p>
            <a:pPr eaLnBrk="1" hangingPunct="1"/>
            <a:endParaRPr lang="de-AT" altLang="de-DE" dirty="0" smtClean="0"/>
          </a:p>
          <a:p>
            <a:pPr eaLnBrk="1" hangingPunct="1"/>
            <a:r>
              <a:rPr lang="de-AT" altLang="de-DE" dirty="0" smtClean="0"/>
              <a:t>Zentrenproblem (Center)</a:t>
            </a:r>
          </a:p>
          <a:p>
            <a:pPr lvl="1" eaLnBrk="1" hangingPunct="1"/>
            <a:r>
              <a:rPr lang="de-AT" altLang="de-DE" sz="1800" dirty="0" smtClean="0"/>
              <a:t>Knoten mit dem geringsten </a:t>
            </a:r>
            <a:r>
              <a:rPr lang="de-AT" altLang="de-DE" sz="1800" dirty="0" smtClean="0">
                <a:solidFill>
                  <a:srgbClr val="FF0000"/>
                </a:solidFill>
              </a:rPr>
              <a:t>Maximum</a:t>
            </a:r>
            <a:r>
              <a:rPr lang="de-AT" altLang="de-DE" sz="1800" dirty="0" smtClean="0"/>
              <a:t> der gewichteten Distanzen</a:t>
            </a:r>
            <a:br>
              <a:rPr lang="de-AT" altLang="de-DE" sz="1800" dirty="0" smtClean="0"/>
            </a:br>
            <a:endParaRPr lang="de-AT" altLang="de-DE" sz="1800" dirty="0" smtClean="0"/>
          </a:p>
          <a:p>
            <a:pPr lvl="2" eaLnBrk="1" hangingPunct="1"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de-AT" altLang="de-DE" sz="1600" dirty="0" smtClean="0"/>
              <a:t>                                   → min.</a:t>
            </a:r>
          </a:p>
          <a:p>
            <a:pPr lvl="1" eaLnBrk="1" hangingPunct="1">
              <a:buFont typeface="Wingdings" pitchFamily="2" charset="2"/>
              <a:buNone/>
            </a:pPr>
            <a:endParaRPr lang="de-AT" altLang="de-DE" sz="1800" dirty="0" smtClean="0"/>
          </a:p>
          <a:p>
            <a:pPr lvl="2" eaLnBrk="1" hangingPunct="1"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de-AT" altLang="de-DE" sz="1600" dirty="0" smtClean="0"/>
          </a:p>
          <a:p>
            <a:pPr lvl="1" eaLnBrk="1" hangingPunct="1">
              <a:buFont typeface="Wingdings" pitchFamily="2" charset="2"/>
              <a:buNone/>
            </a:pPr>
            <a:endParaRPr lang="de-AT" altLang="de-DE" sz="1800" dirty="0" smtClean="0"/>
          </a:p>
        </p:txBody>
      </p:sp>
      <p:graphicFrame>
        <p:nvGraphicFramePr>
          <p:cNvPr id="224263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722438" y="2873375"/>
          <a:ext cx="1595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Formel" r:id="rId4" imgW="888614" imgH="355446" progId="Equation.3">
                  <p:embed/>
                </p:oleObj>
              </mc:Choice>
              <mc:Fallback>
                <p:oleObj name="Formel" r:id="rId4" imgW="888614" imgH="35544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8" y="2873375"/>
                        <a:ext cx="1595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65" name="Object 9"/>
          <p:cNvGraphicFramePr>
            <a:graphicFrameLocks noChangeAspect="1"/>
          </p:cNvGraphicFramePr>
          <p:nvPr/>
        </p:nvGraphicFramePr>
        <p:xfrm>
          <a:off x="1716088" y="4930775"/>
          <a:ext cx="187325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Formel" r:id="rId6" imgW="952087" imgH="291973" progId="Equation.3">
                  <p:embed/>
                </p:oleObj>
              </mc:Choice>
              <mc:Fallback>
                <p:oleObj name="Formel" r:id="rId6" imgW="952087" imgH="29197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4930775"/>
                        <a:ext cx="187325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10243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685FC6F2-43C1-4B9A-97A3-565975940CCA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10244" name="Datumsplatzhalter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227664" name="Oval 336"/>
          <p:cNvSpPr>
            <a:spLocks noChangeArrowheads="1"/>
          </p:cNvSpPr>
          <p:nvPr/>
        </p:nvSpPr>
        <p:spPr bwMode="auto">
          <a:xfrm>
            <a:off x="5580063" y="5157788"/>
            <a:ext cx="577850" cy="430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 dirty="0"/>
          </a:p>
        </p:txBody>
      </p:sp>
      <p:sp>
        <p:nvSpPr>
          <p:cNvPr id="227665" name="Oval 337"/>
          <p:cNvSpPr>
            <a:spLocks noChangeArrowheads="1"/>
          </p:cNvSpPr>
          <p:nvPr/>
        </p:nvSpPr>
        <p:spPr bwMode="auto">
          <a:xfrm>
            <a:off x="7812088" y="5157788"/>
            <a:ext cx="577850" cy="430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 dirty="0"/>
          </a:p>
        </p:txBody>
      </p:sp>
      <p:grpSp>
        <p:nvGrpSpPr>
          <p:cNvPr id="227571" name="Group 243"/>
          <p:cNvGrpSpPr>
            <a:grpSpLocks/>
          </p:cNvGrpSpPr>
          <p:nvPr/>
        </p:nvGrpSpPr>
        <p:grpSpPr bwMode="auto">
          <a:xfrm>
            <a:off x="7812088" y="2420938"/>
            <a:ext cx="576262" cy="3113087"/>
            <a:chOff x="4921" y="1525"/>
            <a:chExt cx="363" cy="1961"/>
          </a:xfrm>
        </p:grpSpPr>
        <p:sp>
          <p:nvSpPr>
            <p:cNvPr id="10505" name="Text Box 244"/>
            <p:cNvSpPr txBox="1">
              <a:spLocks noChangeArrowheads="1"/>
            </p:cNvSpPr>
            <p:nvPr/>
          </p:nvSpPr>
          <p:spPr bwMode="auto">
            <a:xfrm>
              <a:off x="4921" y="329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24</a:t>
              </a:r>
            </a:p>
          </p:txBody>
        </p:sp>
        <p:sp>
          <p:nvSpPr>
            <p:cNvPr id="10506" name="Text Box 245"/>
            <p:cNvSpPr txBox="1">
              <a:spLocks noChangeArrowheads="1"/>
            </p:cNvSpPr>
            <p:nvPr/>
          </p:nvSpPr>
          <p:spPr bwMode="auto">
            <a:xfrm>
              <a:off x="4921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8</a:t>
              </a:r>
            </a:p>
          </p:txBody>
        </p:sp>
        <p:sp>
          <p:nvSpPr>
            <p:cNvPr id="10507" name="Text Box 246"/>
            <p:cNvSpPr txBox="1">
              <a:spLocks noChangeArrowheads="1"/>
            </p:cNvSpPr>
            <p:nvPr/>
          </p:nvSpPr>
          <p:spPr bwMode="auto">
            <a:xfrm>
              <a:off x="4921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15</a:t>
              </a:r>
            </a:p>
          </p:txBody>
        </p:sp>
        <p:sp>
          <p:nvSpPr>
            <p:cNvPr id="10508" name="Text Box 247"/>
            <p:cNvSpPr txBox="1">
              <a:spLocks noChangeArrowheads="1"/>
            </p:cNvSpPr>
            <p:nvPr/>
          </p:nvSpPr>
          <p:spPr bwMode="auto">
            <a:xfrm>
              <a:off x="4921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</a:t>
              </a:r>
            </a:p>
          </p:txBody>
        </p:sp>
        <p:sp>
          <p:nvSpPr>
            <p:cNvPr id="10509" name="Text Box 248"/>
            <p:cNvSpPr txBox="1">
              <a:spLocks noChangeArrowheads="1"/>
            </p:cNvSpPr>
            <p:nvPr/>
          </p:nvSpPr>
          <p:spPr bwMode="auto">
            <a:xfrm>
              <a:off x="4921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6</a:t>
              </a:r>
            </a:p>
          </p:txBody>
        </p:sp>
        <p:sp>
          <p:nvSpPr>
            <p:cNvPr id="10510" name="Text Box 249"/>
            <p:cNvSpPr txBox="1">
              <a:spLocks noChangeArrowheads="1"/>
            </p:cNvSpPr>
            <p:nvPr/>
          </p:nvSpPr>
          <p:spPr bwMode="auto">
            <a:xfrm>
              <a:off x="4921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</a:t>
              </a:r>
            </a:p>
          </p:txBody>
        </p:sp>
        <p:sp>
          <p:nvSpPr>
            <p:cNvPr id="10511" name="Text Box 250"/>
            <p:cNvSpPr txBox="1">
              <a:spLocks noChangeArrowheads="1"/>
            </p:cNvSpPr>
            <p:nvPr/>
          </p:nvSpPr>
          <p:spPr bwMode="auto">
            <a:xfrm>
              <a:off x="4921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24</a:t>
              </a:r>
            </a:p>
          </p:txBody>
        </p:sp>
      </p:grpSp>
      <p:sp>
        <p:nvSpPr>
          <p:cNvPr id="227330" name="Oval 2"/>
          <p:cNvSpPr>
            <a:spLocks noChangeArrowheads="1"/>
          </p:cNvSpPr>
          <p:nvPr/>
        </p:nvSpPr>
        <p:spPr bwMode="auto">
          <a:xfrm>
            <a:off x="6659563" y="5157788"/>
            <a:ext cx="577850" cy="430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 dirty="0"/>
          </a:p>
        </p:txBody>
      </p:sp>
      <p:sp>
        <p:nvSpPr>
          <p:cNvPr id="1024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pPr algn="l" eaLnBrk="1" hangingPunct="1"/>
            <a:r>
              <a:rPr lang="de-AT" altLang="de-DE" sz="2400" dirty="0" smtClean="0"/>
              <a:t>Lösungsverfahren</a:t>
            </a:r>
          </a:p>
        </p:txBody>
      </p:sp>
      <p:graphicFrame>
        <p:nvGraphicFramePr>
          <p:cNvPr id="227332" name="Group 4"/>
          <p:cNvGraphicFramePr>
            <a:graphicFrameLocks noGrp="1"/>
          </p:cNvGraphicFramePr>
          <p:nvPr>
            <p:ph sz="half" idx="1"/>
          </p:nvPr>
        </p:nvGraphicFramePr>
        <p:xfrm>
          <a:off x="179388" y="1916113"/>
          <a:ext cx="4464050" cy="3275013"/>
        </p:xfrm>
        <a:graphic>
          <a:graphicData uri="http://schemas.openxmlformats.org/drawingml/2006/table">
            <a:tbl>
              <a:tblPr/>
              <a:tblGrid>
                <a:gridCol w="360362"/>
                <a:gridCol w="576263"/>
                <a:gridCol w="647700"/>
                <a:gridCol w="576262"/>
                <a:gridCol w="576263"/>
                <a:gridCol w="503237"/>
                <a:gridCol w="504825"/>
                <a:gridCol w="719138"/>
              </a:tblGrid>
              <a:tr h="4653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i\j</a:t>
                      </a:r>
                    </a:p>
                  </a:txBody>
                  <a:tcPr marL="90000" marR="90000" marT="126010" marB="1260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126010" marB="1260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126010" marB="1260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26010" marB="1260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26010" marB="1260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26010" marB="1260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10" marB="1260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7410" name="Group 82"/>
          <p:cNvGraphicFramePr>
            <a:graphicFrameLocks noGrp="1"/>
          </p:cNvGraphicFramePr>
          <p:nvPr>
            <p:ph sz="half" idx="2"/>
          </p:nvPr>
        </p:nvGraphicFramePr>
        <p:xfrm>
          <a:off x="4932363" y="1916113"/>
          <a:ext cx="4032250" cy="3716340"/>
        </p:xfrm>
        <a:graphic>
          <a:graphicData uri="http://schemas.openxmlformats.org/drawingml/2006/table">
            <a:tbl>
              <a:tblPr/>
              <a:tblGrid>
                <a:gridCol w="644525"/>
                <a:gridCol w="565150"/>
                <a:gridCol w="563562"/>
                <a:gridCol w="565150"/>
                <a:gridCol w="565150"/>
                <a:gridCol w="563563"/>
                <a:gridCol w="565150"/>
              </a:tblGrid>
              <a:tr h="465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i/j</a:t>
                      </a:r>
                    </a:p>
                  </a:txBody>
                  <a:tcPr marL="0" marR="0" marT="126001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126001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126001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126001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26001" marB="126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126001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7488" name="Text Box 160"/>
          <p:cNvSpPr txBox="1">
            <a:spLocks noChangeArrowheads="1"/>
          </p:cNvSpPr>
          <p:nvPr/>
        </p:nvSpPr>
        <p:spPr bwMode="auto">
          <a:xfrm>
            <a:off x="323850" y="5876925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i="1" dirty="0"/>
              <a:t>z.B.: Versorgung</a:t>
            </a:r>
          </a:p>
        </p:txBody>
      </p:sp>
      <p:sp>
        <p:nvSpPr>
          <p:cNvPr id="227489" name="Text Box 161"/>
          <p:cNvSpPr txBox="1">
            <a:spLocks noChangeArrowheads="1"/>
          </p:cNvSpPr>
          <p:nvPr/>
        </p:nvSpPr>
        <p:spPr bwMode="auto">
          <a:xfrm>
            <a:off x="4932363" y="5876925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i="1" dirty="0"/>
              <a:t>z.B.: Entsorgung</a:t>
            </a:r>
          </a:p>
        </p:txBody>
      </p:sp>
      <p:grpSp>
        <p:nvGrpSpPr>
          <p:cNvPr id="227490" name="Group 162"/>
          <p:cNvGrpSpPr>
            <a:grpSpLocks/>
          </p:cNvGrpSpPr>
          <p:nvPr/>
        </p:nvGrpSpPr>
        <p:grpSpPr bwMode="auto">
          <a:xfrm>
            <a:off x="539750" y="2420938"/>
            <a:ext cx="4032250" cy="304800"/>
            <a:chOff x="340" y="1525"/>
            <a:chExt cx="2540" cy="192"/>
          </a:xfrm>
        </p:grpSpPr>
        <p:sp>
          <p:nvSpPr>
            <p:cNvPr id="10498" name="Text Box 163"/>
            <p:cNvSpPr txBox="1">
              <a:spLocks noChangeArrowheads="1"/>
            </p:cNvSpPr>
            <p:nvPr/>
          </p:nvSpPr>
          <p:spPr bwMode="auto">
            <a:xfrm>
              <a:off x="340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4*0</a:t>
              </a:r>
            </a:p>
          </p:txBody>
        </p:sp>
        <p:sp>
          <p:nvSpPr>
            <p:cNvPr id="10499" name="Text Box 164"/>
            <p:cNvSpPr txBox="1">
              <a:spLocks noChangeArrowheads="1"/>
            </p:cNvSpPr>
            <p:nvPr/>
          </p:nvSpPr>
          <p:spPr bwMode="auto">
            <a:xfrm>
              <a:off x="703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0*12</a:t>
              </a:r>
            </a:p>
          </p:txBody>
        </p:sp>
        <p:sp>
          <p:nvSpPr>
            <p:cNvPr id="10500" name="Text Box 165"/>
            <p:cNvSpPr txBox="1">
              <a:spLocks noChangeArrowheads="1"/>
            </p:cNvSpPr>
            <p:nvPr/>
          </p:nvSpPr>
          <p:spPr bwMode="auto">
            <a:xfrm>
              <a:off x="1111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2*2</a:t>
              </a:r>
            </a:p>
          </p:txBody>
        </p:sp>
        <p:sp>
          <p:nvSpPr>
            <p:cNvPr id="10501" name="Text Box 166"/>
            <p:cNvSpPr txBox="1">
              <a:spLocks noChangeArrowheads="1"/>
            </p:cNvSpPr>
            <p:nvPr/>
          </p:nvSpPr>
          <p:spPr bwMode="auto">
            <a:xfrm>
              <a:off x="1474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3*10</a:t>
              </a:r>
            </a:p>
          </p:txBody>
        </p:sp>
        <p:sp>
          <p:nvSpPr>
            <p:cNvPr id="10502" name="Text Box 167"/>
            <p:cNvSpPr txBox="1">
              <a:spLocks noChangeArrowheads="1"/>
            </p:cNvSpPr>
            <p:nvPr/>
          </p:nvSpPr>
          <p:spPr bwMode="auto">
            <a:xfrm>
              <a:off x="1791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6*1</a:t>
              </a:r>
            </a:p>
          </p:txBody>
        </p:sp>
        <p:sp>
          <p:nvSpPr>
            <p:cNvPr id="10503" name="Text Box 168"/>
            <p:cNvSpPr txBox="1">
              <a:spLocks noChangeArrowheads="1"/>
            </p:cNvSpPr>
            <p:nvPr/>
          </p:nvSpPr>
          <p:spPr bwMode="auto">
            <a:xfrm>
              <a:off x="2154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2*12</a:t>
              </a:r>
            </a:p>
          </p:txBody>
        </p:sp>
        <p:sp>
          <p:nvSpPr>
            <p:cNvPr id="10504" name="Text Box 169"/>
            <p:cNvSpPr txBox="1">
              <a:spLocks noChangeArrowheads="1"/>
            </p:cNvSpPr>
            <p:nvPr/>
          </p:nvSpPr>
          <p:spPr bwMode="auto">
            <a:xfrm>
              <a:off x="2517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30</a:t>
              </a:r>
            </a:p>
          </p:txBody>
        </p:sp>
      </p:grpSp>
      <p:grpSp>
        <p:nvGrpSpPr>
          <p:cNvPr id="227498" name="Group 170"/>
          <p:cNvGrpSpPr>
            <a:grpSpLocks/>
          </p:cNvGrpSpPr>
          <p:nvPr/>
        </p:nvGrpSpPr>
        <p:grpSpPr bwMode="auto">
          <a:xfrm>
            <a:off x="539750" y="3357563"/>
            <a:ext cx="4032250" cy="304800"/>
            <a:chOff x="340" y="2115"/>
            <a:chExt cx="2540" cy="192"/>
          </a:xfrm>
        </p:grpSpPr>
        <p:sp>
          <p:nvSpPr>
            <p:cNvPr id="10491" name="Text Box 171"/>
            <p:cNvSpPr txBox="1">
              <a:spLocks noChangeArrowheads="1"/>
            </p:cNvSpPr>
            <p:nvPr/>
          </p:nvSpPr>
          <p:spPr bwMode="auto">
            <a:xfrm>
              <a:off x="340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4*12</a:t>
              </a:r>
            </a:p>
          </p:txBody>
        </p:sp>
        <p:sp>
          <p:nvSpPr>
            <p:cNvPr id="10492" name="Text Box 172"/>
            <p:cNvSpPr txBox="1">
              <a:spLocks noChangeArrowheads="1"/>
            </p:cNvSpPr>
            <p:nvPr/>
          </p:nvSpPr>
          <p:spPr bwMode="auto">
            <a:xfrm>
              <a:off x="703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0*10</a:t>
              </a:r>
            </a:p>
          </p:txBody>
        </p:sp>
        <p:sp>
          <p:nvSpPr>
            <p:cNvPr id="10493" name="Text Box 173"/>
            <p:cNvSpPr txBox="1">
              <a:spLocks noChangeArrowheads="1"/>
            </p:cNvSpPr>
            <p:nvPr/>
          </p:nvSpPr>
          <p:spPr bwMode="auto">
            <a:xfrm>
              <a:off x="1111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2*0</a:t>
              </a:r>
            </a:p>
          </p:txBody>
        </p:sp>
        <p:sp>
          <p:nvSpPr>
            <p:cNvPr id="10494" name="Text Box 174"/>
            <p:cNvSpPr txBox="1">
              <a:spLocks noChangeArrowheads="1"/>
            </p:cNvSpPr>
            <p:nvPr/>
          </p:nvSpPr>
          <p:spPr bwMode="auto">
            <a:xfrm>
              <a:off x="1474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3*8</a:t>
              </a:r>
            </a:p>
          </p:txBody>
        </p:sp>
        <p:sp>
          <p:nvSpPr>
            <p:cNvPr id="10495" name="Text Box 175"/>
            <p:cNvSpPr txBox="1">
              <a:spLocks noChangeArrowheads="1"/>
            </p:cNvSpPr>
            <p:nvPr/>
          </p:nvSpPr>
          <p:spPr bwMode="auto">
            <a:xfrm>
              <a:off x="1791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4*1</a:t>
              </a:r>
            </a:p>
          </p:txBody>
        </p:sp>
        <p:sp>
          <p:nvSpPr>
            <p:cNvPr id="10496" name="Text Box 176"/>
            <p:cNvSpPr txBox="1">
              <a:spLocks noChangeArrowheads="1"/>
            </p:cNvSpPr>
            <p:nvPr/>
          </p:nvSpPr>
          <p:spPr bwMode="auto">
            <a:xfrm>
              <a:off x="2154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2*10</a:t>
              </a:r>
            </a:p>
          </p:txBody>
        </p:sp>
        <p:sp>
          <p:nvSpPr>
            <p:cNvPr id="10497" name="Text Box 177"/>
            <p:cNvSpPr txBox="1">
              <a:spLocks noChangeArrowheads="1"/>
            </p:cNvSpPr>
            <p:nvPr/>
          </p:nvSpPr>
          <p:spPr bwMode="auto">
            <a:xfrm>
              <a:off x="2517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48</a:t>
              </a:r>
            </a:p>
          </p:txBody>
        </p:sp>
      </p:grpSp>
      <p:sp>
        <p:nvSpPr>
          <p:cNvPr id="227506" name="Oval 178"/>
          <p:cNvSpPr>
            <a:spLocks noChangeArrowheads="1"/>
          </p:cNvSpPr>
          <p:nvPr/>
        </p:nvSpPr>
        <p:spPr bwMode="auto">
          <a:xfrm>
            <a:off x="3995738" y="2852738"/>
            <a:ext cx="577850" cy="430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 dirty="0"/>
          </a:p>
        </p:txBody>
      </p:sp>
      <p:grpSp>
        <p:nvGrpSpPr>
          <p:cNvPr id="227507" name="Group 179"/>
          <p:cNvGrpSpPr>
            <a:grpSpLocks/>
          </p:cNvGrpSpPr>
          <p:nvPr/>
        </p:nvGrpSpPr>
        <p:grpSpPr bwMode="auto">
          <a:xfrm>
            <a:off x="539750" y="3860800"/>
            <a:ext cx="4033838" cy="306388"/>
            <a:chOff x="340" y="2432"/>
            <a:chExt cx="2541" cy="193"/>
          </a:xfrm>
        </p:grpSpPr>
        <p:sp>
          <p:nvSpPr>
            <p:cNvPr id="10484" name="Text Box 180"/>
            <p:cNvSpPr txBox="1">
              <a:spLocks noChangeArrowheads="1"/>
            </p:cNvSpPr>
            <p:nvPr/>
          </p:nvSpPr>
          <p:spPr bwMode="auto">
            <a:xfrm>
              <a:off x="340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4*4</a:t>
              </a:r>
            </a:p>
          </p:txBody>
        </p:sp>
        <p:sp>
          <p:nvSpPr>
            <p:cNvPr id="10485" name="Text Box 181"/>
            <p:cNvSpPr txBox="1">
              <a:spLocks noChangeArrowheads="1"/>
            </p:cNvSpPr>
            <p:nvPr/>
          </p:nvSpPr>
          <p:spPr bwMode="auto">
            <a:xfrm>
              <a:off x="703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0*2</a:t>
              </a:r>
            </a:p>
          </p:txBody>
        </p:sp>
        <p:sp>
          <p:nvSpPr>
            <p:cNvPr id="10486" name="Text Box 182"/>
            <p:cNvSpPr txBox="1">
              <a:spLocks noChangeArrowheads="1"/>
            </p:cNvSpPr>
            <p:nvPr/>
          </p:nvSpPr>
          <p:spPr bwMode="auto">
            <a:xfrm>
              <a:off x="1111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2*5</a:t>
              </a:r>
            </a:p>
          </p:txBody>
        </p:sp>
        <p:sp>
          <p:nvSpPr>
            <p:cNvPr id="10487" name="Text Box 183"/>
            <p:cNvSpPr txBox="1">
              <a:spLocks noChangeArrowheads="1"/>
            </p:cNvSpPr>
            <p:nvPr/>
          </p:nvSpPr>
          <p:spPr bwMode="auto">
            <a:xfrm>
              <a:off x="1474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3*0</a:t>
              </a:r>
            </a:p>
          </p:txBody>
        </p:sp>
        <p:sp>
          <p:nvSpPr>
            <p:cNvPr id="10488" name="Text Box 184"/>
            <p:cNvSpPr txBox="1">
              <a:spLocks noChangeArrowheads="1"/>
            </p:cNvSpPr>
            <p:nvPr/>
          </p:nvSpPr>
          <p:spPr bwMode="auto">
            <a:xfrm>
              <a:off x="1791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5*1</a:t>
              </a:r>
            </a:p>
          </p:txBody>
        </p:sp>
        <p:sp>
          <p:nvSpPr>
            <p:cNvPr id="10489" name="Text Box 185"/>
            <p:cNvSpPr txBox="1">
              <a:spLocks noChangeArrowheads="1"/>
            </p:cNvSpPr>
            <p:nvPr/>
          </p:nvSpPr>
          <p:spPr bwMode="auto">
            <a:xfrm>
              <a:off x="2154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2*2</a:t>
              </a:r>
            </a:p>
          </p:txBody>
        </p:sp>
        <p:sp>
          <p:nvSpPr>
            <p:cNvPr id="10490" name="Text Box 186"/>
            <p:cNvSpPr txBox="1">
              <a:spLocks noChangeArrowheads="1"/>
            </p:cNvSpPr>
            <p:nvPr/>
          </p:nvSpPr>
          <p:spPr bwMode="auto">
            <a:xfrm>
              <a:off x="2518" y="2433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16</a:t>
              </a:r>
            </a:p>
          </p:txBody>
        </p:sp>
      </p:grpSp>
      <p:grpSp>
        <p:nvGrpSpPr>
          <p:cNvPr id="227515" name="Group 187"/>
          <p:cNvGrpSpPr>
            <a:grpSpLocks/>
          </p:cNvGrpSpPr>
          <p:nvPr/>
        </p:nvGrpSpPr>
        <p:grpSpPr bwMode="auto">
          <a:xfrm>
            <a:off x="539750" y="4292600"/>
            <a:ext cx="4032250" cy="304800"/>
            <a:chOff x="340" y="2704"/>
            <a:chExt cx="2540" cy="192"/>
          </a:xfrm>
        </p:grpSpPr>
        <p:sp>
          <p:nvSpPr>
            <p:cNvPr id="10477" name="Text Box 188"/>
            <p:cNvSpPr txBox="1">
              <a:spLocks noChangeArrowheads="1"/>
            </p:cNvSpPr>
            <p:nvPr/>
          </p:nvSpPr>
          <p:spPr bwMode="auto">
            <a:xfrm>
              <a:off x="340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4*8</a:t>
              </a:r>
            </a:p>
          </p:txBody>
        </p:sp>
        <p:sp>
          <p:nvSpPr>
            <p:cNvPr id="10478" name="Text Box 189"/>
            <p:cNvSpPr txBox="1">
              <a:spLocks noChangeArrowheads="1"/>
            </p:cNvSpPr>
            <p:nvPr/>
          </p:nvSpPr>
          <p:spPr bwMode="auto">
            <a:xfrm>
              <a:off x="703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0*6</a:t>
              </a:r>
            </a:p>
          </p:txBody>
        </p:sp>
        <p:sp>
          <p:nvSpPr>
            <p:cNvPr id="10479" name="Text Box 190"/>
            <p:cNvSpPr txBox="1">
              <a:spLocks noChangeArrowheads="1"/>
            </p:cNvSpPr>
            <p:nvPr/>
          </p:nvSpPr>
          <p:spPr bwMode="auto">
            <a:xfrm>
              <a:off x="1111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2*9</a:t>
              </a:r>
            </a:p>
          </p:txBody>
        </p:sp>
        <p:sp>
          <p:nvSpPr>
            <p:cNvPr id="10480" name="Text Box 191"/>
            <p:cNvSpPr txBox="1">
              <a:spLocks noChangeArrowheads="1"/>
            </p:cNvSpPr>
            <p:nvPr/>
          </p:nvSpPr>
          <p:spPr bwMode="auto">
            <a:xfrm>
              <a:off x="1474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3*4</a:t>
              </a:r>
            </a:p>
          </p:txBody>
        </p:sp>
        <p:sp>
          <p:nvSpPr>
            <p:cNvPr id="10481" name="Text Box 192"/>
            <p:cNvSpPr txBox="1">
              <a:spLocks noChangeArrowheads="1"/>
            </p:cNvSpPr>
            <p:nvPr/>
          </p:nvSpPr>
          <p:spPr bwMode="auto">
            <a:xfrm>
              <a:off x="1791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0*1</a:t>
              </a:r>
            </a:p>
          </p:txBody>
        </p:sp>
        <p:sp>
          <p:nvSpPr>
            <p:cNvPr id="10482" name="Text Box 193"/>
            <p:cNvSpPr txBox="1">
              <a:spLocks noChangeArrowheads="1"/>
            </p:cNvSpPr>
            <p:nvPr/>
          </p:nvSpPr>
          <p:spPr bwMode="auto">
            <a:xfrm>
              <a:off x="2154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2*6</a:t>
              </a:r>
            </a:p>
          </p:txBody>
        </p:sp>
        <p:sp>
          <p:nvSpPr>
            <p:cNvPr id="10483" name="Text Box 194"/>
            <p:cNvSpPr txBox="1">
              <a:spLocks noChangeArrowheads="1"/>
            </p:cNvSpPr>
            <p:nvPr/>
          </p:nvSpPr>
          <p:spPr bwMode="auto">
            <a:xfrm>
              <a:off x="2517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32</a:t>
              </a:r>
            </a:p>
          </p:txBody>
        </p:sp>
      </p:grpSp>
      <p:grpSp>
        <p:nvGrpSpPr>
          <p:cNvPr id="227523" name="Group 195"/>
          <p:cNvGrpSpPr>
            <a:grpSpLocks/>
          </p:cNvGrpSpPr>
          <p:nvPr/>
        </p:nvGrpSpPr>
        <p:grpSpPr bwMode="auto">
          <a:xfrm>
            <a:off x="539750" y="4797425"/>
            <a:ext cx="4032250" cy="304800"/>
            <a:chOff x="340" y="3022"/>
            <a:chExt cx="2540" cy="192"/>
          </a:xfrm>
        </p:grpSpPr>
        <p:sp>
          <p:nvSpPr>
            <p:cNvPr id="10470" name="Text Box 196"/>
            <p:cNvSpPr txBox="1">
              <a:spLocks noChangeArrowheads="1"/>
            </p:cNvSpPr>
            <p:nvPr/>
          </p:nvSpPr>
          <p:spPr bwMode="auto">
            <a:xfrm>
              <a:off x="340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4*11</a:t>
              </a:r>
            </a:p>
          </p:txBody>
        </p:sp>
        <p:sp>
          <p:nvSpPr>
            <p:cNvPr id="10471" name="Text Box 197"/>
            <p:cNvSpPr txBox="1">
              <a:spLocks noChangeArrowheads="1"/>
            </p:cNvSpPr>
            <p:nvPr/>
          </p:nvSpPr>
          <p:spPr bwMode="auto">
            <a:xfrm>
              <a:off x="703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0*9</a:t>
              </a:r>
            </a:p>
          </p:txBody>
        </p:sp>
        <p:sp>
          <p:nvSpPr>
            <p:cNvPr id="10472" name="Text Box 198"/>
            <p:cNvSpPr txBox="1">
              <a:spLocks noChangeArrowheads="1"/>
            </p:cNvSpPr>
            <p:nvPr/>
          </p:nvSpPr>
          <p:spPr bwMode="auto">
            <a:xfrm>
              <a:off x="1111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2*12</a:t>
              </a:r>
            </a:p>
          </p:txBody>
        </p:sp>
        <p:sp>
          <p:nvSpPr>
            <p:cNvPr id="10473" name="Text Box 199"/>
            <p:cNvSpPr txBox="1">
              <a:spLocks noChangeArrowheads="1"/>
            </p:cNvSpPr>
            <p:nvPr/>
          </p:nvSpPr>
          <p:spPr bwMode="auto">
            <a:xfrm>
              <a:off x="1474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3*7</a:t>
              </a:r>
            </a:p>
          </p:txBody>
        </p:sp>
        <p:sp>
          <p:nvSpPr>
            <p:cNvPr id="10474" name="Text Box 200"/>
            <p:cNvSpPr txBox="1">
              <a:spLocks noChangeArrowheads="1"/>
            </p:cNvSpPr>
            <p:nvPr/>
          </p:nvSpPr>
          <p:spPr bwMode="auto">
            <a:xfrm>
              <a:off x="1791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3*1</a:t>
              </a:r>
            </a:p>
          </p:txBody>
        </p:sp>
        <p:sp>
          <p:nvSpPr>
            <p:cNvPr id="10475" name="Text Box 201"/>
            <p:cNvSpPr txBox="1">
              <a:spLocks noChangeArrowheads="1"/>
            </p:cNvSpPr>
            <p:nvPr/>
          </p:nvSpPr>
          <p:spPr bwMode="auto">
            <a:xfrm>
              <a:off x="2154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2*0</a:t>
              </a:r>
            </a:p>
          </p:txBody>
        </p:sp>
        <p:sp>
          <p:nvSpPr>
            <p:cNvPr id="10476" name="Text Box 202"/>
            <p:cNvSpPr txBox="1">
              <a:spLocks noChangeArrowheads="1"/>
            </p:cNvSpPr>
            <p:nvPr/>
          </p:nvSpPr>
          <p:spPr bwMode="auto">
            <a:xfrm>
              <a:off x="2517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44</a:t>
              </a:r>
            </a:p>
          </p:txBody>
        </p:sp>
      </p:grpSp>
      <p:grpSp>
        <p:nvGrpSpPr>
          <p:cNvPr id="227531" name="Group 203"/>
          <p:cNvGrpSpPr>
            <a:grpSpLocks/>
          </p:cNvGrpSpPr>
          <p:nvPr/>
        </p:nvGrpSpPr>
        <p:grpSpPr bwMode="auto">
          <a:xfrm>
            <a:off x="539750" y="2924175"/>
            <a:ext cx="4032250" cy="304800"/>
            <a:chOff x="340" y="1842"/>
            <a:chExt cx="2540" cy="192"/>
          </a:xfrm>
        </p:grpSpPr>
        <p:sp>
          <p:nvSpPr>
            <p:cNvPr id="10463" name="Text Box 204"/>
            <p:cNvSpPr txBox="1">
              <a:spLocks noChangeArrowheads="1"/>
            </p:cNvSpPr>
            <p:nvPr/>
          </p:nvSpPr>
          <p:spPr bwMode="auto">
            <a:xfrm>
              <a:off x="340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4*2</a:t>
              </a:r>
            </a:p>
          </p:txBody>
        </p:sp>
        <p:sp>
          <p:nvSpPr>
            <p:cNvPr id="10464" name="Text Box 205"/>
            <p:cNvSpPr txBox="1">
              <a:spLocks noChangeArrowheads="1"/>
            </p:cNvSpPr>
            <p:nvPr/>
          </p:nvSpPr>
          <p:spPr bwMode="auto">
            <a:xfrm>
              <a:off x="703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0*0</a:t>
              </a:r>
            </a:p>
          </p:txBody>
        </p:sp>
        <p:sp>
          <p:nvSpPr>
            <p:cNvPr id="10465" name="Text Box 206"/>
            <p:cNvSpPr txBox="1">
              <a:spLocks noChangeArrowheads="1"/>
            </p:cNvSpPr>
            <p:nvPr/>
          </p:nvSpPr>
          <p:spPr bwMode="auto">
            <a:xfrm>
              <a:off x="1111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2*3</a:t>
              </a:r>
            </a:p>
          </p:txBody>
        </p:sp>
        <p:sp>
          <p:nvSpPr>
            <p:cNvPr id="10466" name="Text Box 207"/>
            <p:cNvSpPr txBox="1">
              <a:spLocks noChangeArrowheads="1"/>
            </p:cNvSpPr>
            <p:nvPr/>
          </p:nvSpPr>
          <p:spPr bwMode="auto">
            <a:xfrm>
              <a:off x="1474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3*3</a:t>
              </a:r>
            </a:p>
          </p:txBody>
        </p:sp>
        <p:sp>
          <p:nvSpPr>
            <p:cNvPr id="10467" name="Text Box 208"/>
            <p:cNvSpPr txBox="1">
              <a:spLocks noChangeArrowheads="1"/>
            </p:cNvSpPr>
            <p:nvPr/>
          </p:nvSpPr>
          <p:spPr bwMode="auto">
            <a:xfrm>
              <a:off x="1791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7*1</a:t>
              </a:r>
            </a:p>
          </p:txBody>
        </p:sp>
        <p:sp>
          <p:nvSpPr>
            <p:cNvPr id="10468" name="Text Box 209"/>
            <p:cNvSpPr txBox="1">
              <a:spLocks noChangeArrowheads="1"/>
            </p:cNvSpPr>
            <p:nvPr/>
          </p:nvSpPr>
          <p:spPr bwMode="auto">
            <a:xfrm>
              <a:off x="2154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2*5</a:t>
              </a:r>
            </a:p>
          </p:txBody>
        </p:sp>
        <p:sp>
          <p:nvSpPr>
            <p:cNvPr id="10469" name="Text Box 210"/>
            <p:cNvSpPr txBox="1">
              <a:spLocks noChangeArrowheads="1"/>
            </p:cNvSpPr>
            <p:nvPr/>
          </p:nvSpPr>
          <p:spPr bwMode="auto">
            <a:xfrm>
              <a:off x="2517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10</a:t>
              </a:r>
            </a:p>
          </p:txBody>
        </p:sp>
      </p:grpSp>
      <p:grpSp>
        <p:nvGrpSpPr>
          <p:cNvPr id="227539" name="Group 211"/>
          <p:cNvGrpSpPr>
            <a:grpSpLocks/>
          </p:cNvGrpSpPr>
          <p:nvPr/>
        </p:nvGrpSpPr>
        <p:grpSpPr bwMode="auto">
          <a:xfrm>
            <a:off x="5580063" y="2420938"/>
            <a:ext cx="576262" cy="3113087"/>
            <a:chOff x="3515" y="1525"/>
            <a:chExt cx="363" cy="1961"/>
          </a:xfrm>
        </p:grpSpPr>
        <p:sp>
          <p:nvSpPr>
            <p:cNvPr id="10456" name="Text Box 212"/>
            <p:cNvSpPr txBox="1">
              <a:spLocks noChangeArrowheads="1"/>
            </p:cNvSpPr>
            <p:nvPr/>
          </p:nvSpPr>
          <p:spPr bwMode="auto">
            <a:xfrm>
              <a:off x="3515" y="329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24</a:t>
              </a:r>
            </a:p>
          </p:txBody>
        </p:sp>
        <p:sp>
          <p:nvSpPr>
            <p:cNvPr id="10457" name="Text Box 213"/>
            <p:cNvSpPr txBox="1">
              <a:spLocks noChangeArrowheads="1"/>
            </p:cNvSpPr>
            <p:nvPr/>
          </p:nvSpPr>
          <p:spPr bwMode="auto">
            <a:xfrm>
              <a:off x="3515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2*12</a:t>
              </a:r>
            </a:p>
          </p:txBody>
        </p:sp>
        <p:sp>
          <p:nvSpPr>
            <p:cNvPr id="10458" name="Text Box 214"/>
            <p:cNvSpPr txBox="1">
              <a:spLocks noChangeArrowheads="1"/>
            </p:cNvSpPr>
            <p:nvPr/>
          </p:nvSpPr>
          <p:spPr bwMode="auto">
            <a:xfrm>
              <a:off x="3515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3*4</a:t>
              </a:r>
            </a:p>
          </p:txBody>
        </p:sp>
        <p:sp>
          <p:nvSpPr>
            <p:cNvPr id="10459" name="Text Box 215"/>
            <p:cNvSpPr txBox="1">
              <a:spLocks noChangeArrowheads="1"/>
            </p:cNvSpPr>
            <p:nvPr/>
          </p:nvSpPr>
          <p:spPr bwMode="auto">
            <a:xfrm>
              <a:off x="3515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1*8</a:t>
              </a:r>
            </a:p>
          </p:txBody>
        </p:sp>
        <p:sp>
          <p:nvSpPr>
            <p:cNvPr id="10460" name="Text Box 216"/>
            <p:cNvSpPr txBox="1">
              <a:spLocks noChangeArrowheads="1"/>
            </p:cNvSpPr>
            <p:nvPr/>
          </p:nvSpPr>
          <p:spPr bwMode="auto">
            <a:xfrm>
              <a:off x="3515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2*11</a:t>
              </a:r>
            </a:p>
          </p:txBody>
        </p:sp>
        <p:sp>
          <p:nvSpPr>
            <p:cNvPr id="10461" name="Text Box 217"/>
            <p:cNvSpPr txBox="1">
              <a:spLocks noChangeArrowheads="1"/>
            </p:cNvSpPr>
            <p:nvPr/>
          </p:nvSpPr>
          <p:spPr bwMode="auto">
            <a:xfrm>
              <a:off x="3515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0*2</a:t>
              </a:r>
            </a:p>
          </p:txBody>
        </p:sp>
        <p:sp>
          <p:nvSpPr>
            <p:cNvPr id="10462" name="Text Box 218"/>
            <p:cNvSpPr txBox="1">
              <a:spLocks noChangeArrowheads="1"/>
            </p:cNvSpPr>
            <p:nvPr/>
          </p:nvSpPr>
          <p:spPr bwMode="auto">
            <a:xfrm>
              <a:off x="3515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4*0</a:t>
              </a:r>
            </a:p>
          </p:txBody>
        </p:sp>
      </p:grpSp>
      <p:grpSp>
        <p:nvGrpSpPr>
          <p:cNvPr id="227547" name="Group 219"/>
          <p:cNvGrpSpPr>
            <a:grpSpLocks/>
          </p:cNvGrpSpPr>
          <p:nvPr/>
        </p:nvGrpSpPr>
        <p:grpSpPr bwMode="auto">
          <a:xfrm>
            <a:off x="6156325" y="2420938"/>
            <a:ext cx="576263" cy="3113087"/>
            <a:chOff x="3878" y="1525"/>
            <a:chExt cx="363" cy="1961"/>
          </a:xfrm>
        </p:grpSpPr>
        <p:sp>
          <p:nvSpPr>
            <p:cNvPr id="10449" name="Text Box 220"/>
            <p:cNvSpPr txBox="1">
              <a:spLocks noChangeArrowheads="1"/>
            </p:cNvSpPr>
            <p:nvPr/>
          </p:nvSpPr>
          <p:spPr bwMode="auto">
            <a:xfrm>
              <a:off x="3878" y="329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48</a:t>
              </a:r>
            </a:p>
          </p:txBody>
        </p:sp>
        <p:sp>
          <p:nvSpPr>
            <p:cNvPr id="10450" name="Text Box 221"/>
            <p:cNvSpPr txBox="1">
              <a:spLocks noChangeArrowheads="1"/>
            </p:cNvSpPr>
            <p:nvPr/>
          </p:nvSpPr>
          <p:spPr bwMode="auto">
            <a:xfrm>
              <a:off x="3878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2*10</a:t>
              </a:r>
            </a:p>
          </p:txBody>
        </p:sp>
        <p:sp>
          <p:nvSpPr>
            <p:cNvPr id="10451" name="Text Box 222"/>
            <p:cNvSpPr txBox="1">
              <a:spLocks noChangeArrowheads="1"/>
            </p:cNvSpPr>
            <p:nvPr/>
          </p:nvSpPr>
          <p:spPr bwMode="auto">
            <a:xfrm>
              <a:off x="3878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3*2</a:t>
              </a:r>
            </a:p>
          </p:txBody>
        </p:sp>
        <p:sp>
          <p:nvSpPr>
            <p:cNvPr id="10452" name="Text Box 223"/>
            <p:cNvSpPr txBox="1">
              <a:spLocks noChangeArrowheads="1"/>
            </p:cNvSpPr>
            <p:nvPr/>
          </p:nvSpPr>
          <p:spPr bwMode="auto">
            <a:xfrm>
              <a:off x="3878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1*6</a:t>
              </a:r>
            </a:p>
          </p:txBody>
        </p:sp>
        <p:sp>
          <p:nvSpPr>
            <p:cNvPr id="10453" name="Text Box 224"/>
            <p:cNvSpPr txBox="1">
              <a:spLocks noChangeArrowheads="1"/>
            </p:cNvSpPr>
            <p:nvPr/>
          </p:nvSpPr>
          <p:spPr bwMode="auto">
            <a:xfrm>
              <a:off x="3878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2*9</a:t>
              </a:r>
            </a:p>
          </p:txBody>
        </p:sp>
        <p:sp>
          <p:nvSpPr>
            <p:cNvPr id="10454" name="Text Box 225"/>
            <p:cNvSpPr txBox="1">
              <a:spLocks noChangeArrowheads="1"/>
            </p:cNvSpPr>
            <p:nvPr/>
          </p:nvSpPr>
          <p:spPr bwMode="auto">
            <a:xfrm>
              <a:off x="3878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0*0</a:t>
              </a:r>
            </a:p>
          </p:txBody>
        </p:sp>
        <p:sp>
          <p:nvSpPr>
            <p:cNvPr id="10455" name="Text Box 226"/>
            <p:cNvSpPr txBox="1">
              <a:spLocks noChangeArrowheads="1"/>
            </p:cNvSpPr>
            <p:nvPr/>
          </p:nvSpPr>
          <p:spPr bwMode="auto">
            <a:xfrm>
              <a:off x="3878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4*12</a:t>
              </a:r>
            </a:p>
          </p:txBody>
        </p:sp>
      </p:grpSp>
      <p:grpSp>
        <p:nvGrpSpPr>
          <p:cNvPr id="227555" name="Group 227"/>
          <p:cNvGrpSpPr>
            <a:grpSpLocks/>
          </p:cNvGrpSpPr>
          <p:nvPr/>
        </p:nvGrpSpPr>
        <p:grpSpPr bwMode="auto">
          <a:xfrm>
            <a:off x="6732588" y="2420938"/>
            <a:ext cx="576262" cy="3113087"/>
            <a:chOff x="4241" y="1525"/>
            <a:chExt cx="363" cy="1961"/>
          </a:xfrm>
        </p:grpSpPr>
        <p:sp>
          <p:nvSpPr>
            <p:cNvPr id="10442" name="Text Box 228"/>
            <p:cNvSpPr txBox="1">
              <a:spLocks noChangeArrowheads="1"/>
            </p:cNvSpPr>
            <p:nvPr/>
          </p:nvSpPr>
          <p:spPr bwMode="auto">
            <a:xfrm>
              <a:off x="4241" y="329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24</a:t>
              </a:r>
            </a:p>
          </p:txBody>
        </p:sp>
        <p:sp>
          <p:nvSpPr>
            <p:cNvPr id="10443" name="Text Box 229"/>
            <p:cNvSpPr txBox="1">
              <a:spLocks noChangeArrowheads="1"/>
            </p:cNvSpPr>
            <p:nvPr/>
          </p:nvSpPr>
          <p:spPr bwMode="auto">
            <a:xfrm>
              <a:off x="4241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2*0</a:t>
              </a:r>
            </a:p>
          </p:txBody>
        </p:sp>
        <p:sp>
          <p:nvSpPr>
            <p:cNvPr id="10444" name="Text Box 230"/>
            <p:cNvSpPr txBox="1">
              <a:spLocks noChangeArrowheads="1"/>
            </p:cNvSpPr>
            <p:nvPr/>
          </p:nvSpPr>
          <p:spPr bwMode="auto">
            <a:xfrm>
              <a:off x="4241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3*5</a:t>
              </a:r>
            </a:p>
          </p:txBody>
        </p:sp>
        <p:sp>
          <p:nvSpPr>
            <p:cNvPr id="10445" name="Text Box 231"/>
            <p:cNvSpPr txBox="1">
              <a:spLocks noChangeArrowheads="1"/>
            </p:cNvSpPr>
            <p:nvPr/>
          </p:nvSpPr>
          <p:spPr bwMode="auto">
            <a:xfrm>
              <a:off x="4241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1*9</a:t>
              </a:r>
            </a:p>
          </p:txBody>
        </p:sp>
        <p:sp>
          <p:nvSpPr>
            <p:cNvPr id="10446" name="Text Box 232"/>
            <p:cNvSpPr txBox="1">
              <a:spLocks noChangeArrowheads="1"/>
            </p:cNvSpPr>
            <p:nvPr/>
          </p:nvSpPr>
          <p:spPr bwMode="auto">
            <a:xfrm>
              <a:off x="4241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2*12</a:t>
              </a:r>
            </a:p>
          </p:txBody>
        </p:sp>
        <p:sp>
          <p:nvSpPr>
            <p:cNvPr id="10447" name="Text Box 233"/>
            <p:cNvSpPr txBox="1">
              <a:spLocks noChangeArrowheads="1"/>
            </p:cNvSpPr>
            <p:nvPr/>
          </p:nvSpPr>
          <p:spPr bwMode="auto">
            <a:xfrm>
              <a:off x="4241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0*3</a:t>
              </a:r>
            </a:p>
          </p:txBody>
        </p:sp>
        <p:sp>
          <p:nvSpPr>
            <p:cNvPr id="10448" name="Text Box 234"/>
            <p:cNvSpPr txBox="1">
              <a:spLocks noChangeArrowheads="1"/>
            </p:cNvSpPr>
            <p:nvPr/>
          </p:nvSpPr>
          <p:spPr bwMode="auto">
            <a:xfrm>
              <a:off x="4241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4*2</a:t>
              </a:r>
            </a:p>
          </p:txBody>
        </p:sp>
      </p:grpSp>
      <p:grpSp>
        <p:nvGrpSpPr>
          <p:cNvPr id="227563" name="Group 235"/>
          <p:cNvGrpSpPr>
            <a:grpSpLocks/>
          </p:cNvGrpSpPr>
          <p:nvPr/>
        </p:nvGrpSpPr>
        <p:grpSpPr bwMode="auto">
          <a:xfrm>
            <a:off x="7308850" y="2420938"/>
            <a:ext cx="576263" cy="3113087"/>
            <a:chOff x="4604" y="1525"/>
            <a:chExt cx="363" cy="1961"/>
          </a:xfrm>
        </p:grpSpPr>
        <p:sp>
          <p:nvSpPr>
            <p:cNvPr id="10435" name="Text Box 236"/>
            <p:cNvSpPr txBox="1">
              <a:spLocks noChangeArrowheads="1"/>
            </p:cNvSpPr>
            <p:nvPr/>
          </p:nvSpPr>
          <p:spPr bwMode="auto">
            <a:xfrm>
              <a:off x="4604" y="329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40</a:t>
              </a:r>
            </a:p>
          </p:txBody>
        </p:sp>
        <p:sp>
          <p:nvSpPr>
            <p:cNvPr id="10436" name="Text Box 237"/>
            <p:cNvSpPr txBox="1">
              <a:spLocks noChangeArrowheads="1"/>
            </p:cNvSpPr>
            <p:nvPr/>
          </p:nvSpPr>
          <p:spPr bwMode="auto">
            <a:xfrm>
              <a:off x="4604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2*8</a:t>
              </a:r>
            </a:p>
          </p:txBody>
        </p:sp>
        <p:sp>
          <p:nvSpPr>
            <p:cNvPr id="10437" name="Text Box 238"/>
            <p:cNvSpPr txBox="1">
              <a:spLocks noChangeArrowheads="1"/>
            </p:cNvSpPr>
            <p:nvPr/>
          </p:nvSpPr>
          <p:spPr bwMode="auto">
            <a:xfrm>
              <a:off x="4604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3*0</a:t>
              </a:r>
            </a:p>
          </p:txBody>
        </p:sp>
        <p:sp>
          <p:nvSpPr>
            <p:cNvPr id="10438" name="Text Box 239"/>
            <p:cNvSpPr txBox="1">
              <a:spLocks noChangeArrowheads="1"/>
            </p:cNvSpPr>
            <p:nvPr/>
          </p:nvSpPr>
          <p:spPr bwMode="auto">
            <a:xfrm>
              <a:off x="4604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1*4</a:t>
              </a:r>
            </a:p>
          </p:txBody>
        </p:sp>
        <p:sp>
          <p:nvSpPr>
            <p:cNvPr id="10439" name="Text Box 240"/>
            <p:cNvSpPr txBox="1">
              <a:spLocks noChangeArrowheads="1"/>
            </p:cNvSpPr>
            <p:nvPr/>
          </p:nvSpPr>
          <p:spPr bwMode="auto">
            <a:xfrm>
              <a:off x="4604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2*7</a:t>
              </a:r>
            </a:p>
          </p:txBody>
        </p:sp>
        <p:sp>
          <p:nvSpPr>
            <p:cNvPr id="10440" name="Text Box 241"/>
            <p:cNvSpPr txBox="1">
              <a:spLocks noChangeArrowheads="1"/>
            </p:cNvSpPr>
            <p:nvPr/>
          </p:nvSpPr>
          <p:spPr bwMode="auto">
            <a:xfrm>
              <a:off x="4604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0*3</a:t>
              </a:r>
            </a:p>
          </p:txBody>
        </p:sp>
        <p:sp>
          <p:nvSpPr>
            <p:cNvPr id="10441" name="Text Box 242"/>
            <p:cNvSpPr txBox="1">
              <a:spLocks noChangeArrowheads="1"/>
            </p:cNvSpPr>
            <p:nvPr/>
          </p:nvSpPr>
          <p:spPr bwMode="auto">
            <a:xfrm>
              <a:off x="4604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4*10</a:t>
              </a:r>
            </a:p>
          </p:txBody>
        </p:sp>
      </p:grpSp>
      <p:grpSp>
        <p:nvGrpSpPr>
          <p:cNvPr id="227579" name="Group 251"/>
          <p:cNvGrpSpPr>
            <a:grpSpLocks/>
          </p:cNvGrpSpPr>
          <p:nvPr/>
        </p:nvGrpSpPr>
        <p:grpSpPr bwMode="auto">
          <a:xfrm>
            <a:off x="8388350" y="2420938"/>
            <a:ext cx="576263" cy="3113087"/>
            <a:chOff x="5284" y="1525"/>
            <a:chExt cx="363" cy="1961"/>
          </a:xfrm>
        </p:grpSpPr>
        <p:sp>
          <p:nvSpPr>
            <p:cNvPr id="10428" name="Text Box 252"/>
            <p:cNvSpPr txBox="1">
              <a:spLocks noChangeArrowheads="1"/>
            </p:cNvSpPr>
            <p:nvPr/>
          </p:nvSpPr>
          <p:spPr bwMode="auto">
            <a:xfrm>
              <a:off x="5284" y="329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48</a:t>
              </a:r>
            </a:p>
          </p:txBody>
        </p:sp>
        <p:sp>
          <p:nvSpPr>
            <p:cNvPr id="10429" name="Text Box 253"/>
            <p:cNvSpPr txBox="1">
              <a:spLocks noChangeArrowheads="1"/>
            </p:cNvSpPr>
            <p:nvPr/>
          </p:nvSpPr>
          <p:spPr bwMode="auto">
            <a:xfrm>
              <a:off x="5284" y="21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20</a:t>
              </a:r>
            </a:p>
          </p:txBody>
        </p:sp>
        <p:sp>
          <p:nvSpPr>
            <p:cNvPr id="10430" name="Text Box 254"/>
            <p:cNvSpPr txBox="1">
              <a:spLocks noChangeArrowheads="1"/>
            </p:cNvSpPr>
            <p:nvPr/>
          </p:nvSpPr>
          <p:spPr bwMode="auto">
            <a:xfrm>
              <a:off x="5284" y="243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6</a:t>
              </a:r>
            </a:p>
          </p:txBody>
        </p:sp>
        <p:sp>
          <p:nvSpPr>
            <p:cNvPr id="10431" name="Text Box 255"/>
            <p:cNvSpPr txBox="1">
              <a:spLocks noChangeArrowheads="1"/>
            </p:cNvSpPr>
            <p:nvPr/>
          </p:nvSpPr>
          <p:spPr bwMode="auto">
            <a:xfrm>
              <a:off x="5284" y="2704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6</a:t>
              </a:r>
            </a:p>
          </p:txBody>
        </p:sp>
        <p:sp>
          <p:nvSpPr>
            <p:cNvPr id="10432" name="Text Box 256"/>
            <p:cNvSpPr txBox="1">
              <a:spLocks noChangeArrowheads="1"/>
            </p:cNvSpPr>
            <p:nvPr/>
          </p:nvSpPr>
          <p:spPr bwMode="auto">
            <a:xfrm>
              <a:off x="5284" y="302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</a:t>
              </a:r>
            </a:p>
          </p:txBody>
        </p:sp>
        <p:sp>
          <p:nvSpPr>
            <p:cNvPr id="10433" name="Text Box 257"/>
            <p:cNvSpPr txBox="1">
              <a:spLocks noChangeArrowheads="1"/>
            </p:cNvSpPr>
            <p:nvPr/>
          </p:nvSpPr>
          <p:spPr bwMode="auto">
            <a:xfrm>
              <a:off x="5284" y="1842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0</a:t>
              </a:r>
            </a:p>
          </p:txBody>
        </p:sp>
        <p:sp>
          <p:nvSpPr>
            <p:cNvPr id="10434" name="Text Box 258"/>
            <p:cNvSpPr txBox="1">
              <a:spLocks noChangeArrowheads="1"/>
            </p:cNvSpPr>
            <p:nvPr/>
          </p:nvSpPr>
          <p:spPr bwMode="auto">
            <a:xfrm>
              <a:off x="5284" y="152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48</a:t>
              </a:r>
            </a:p>
          </p:txBody>
        </p:sp>
      </p:grpSp>
      <p:sp>
        <p:nvSpPr>
          <p:cNvPr id="10412" name="Text Box 259"/>
          <p:cNvSpPr txBox="1">
            <a:spLocks noChangeArrowheads="1"/>
          </p:cNvSpPr>
          <p:nvPr/>
        </p:nvSpPr>
        <p:spPr bwMode="auto">
          <a:xfrm>
            <a:off x="179388" y="2420938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400" dirty="0"/>
              <a:t>1</a:t>
            </a:r>
          </a:p>
        </p:txBody>
      </p:sp>
      <p:sp>
        <p:nvSpPr>
          <p:cNvPr id="10413" name="Text Box 260"/>
          <p:cNvSpPr txBox="1">
            <a:spLocks noChangeArrowheads="1"/>
          </p:cNvSpPr>
          <p:nvPr/>
        </p:nvSpPr>
        <p:spPr bwMode="auto">
          <a:xfrm>
            <a:off x="179388" y="3357563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400" dirty="0"/>
              <a:t>3</a:t>
            </a:r>
          </a:p>
        </p:txBody>
      </p:sp>
      <p:sp>
        <p:nvSpPr>
          <p:cNvPr id="10414" name="Text Box 261"/>
          <p:cNvSpPr txBox="1">
            <a:spLocks noChangeArrowheads="1"/>
          </p:cNvSpPr>
          <p:nvPr/>
        </p:nvSpPr>
        <p:spPr bwMode="auto">
          <a:xfrm>
            <a:off x="179388" y="3860800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400" dirty="0"/>
              <a:t>4</a:t>
            </a:r>
          </a:p>
        </p:txBody>
      </p:sp>
      <p:sp>
        <p:nvSpPr>
          <p:cNvPr id="10415" name="Text Box 262"/>
          <p:cNvSpPr txBox="1">
            <a:spLocks noChangeArrowheads="1"/>
          </p:cNvSpPr>
          <p:nvPr/>
        </p:nvSpPr>
        <p:spPr bwMode="auto">
          <a:xfrm>
            <a:off x="179388" y="4292600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400" dirty="0"/>
              <a:t>5</a:t>
            </a:r>
          </a:p>
        </p:txBody>
      </p:sp>
      <p:sp>
        <p:nvSpPr>
          <p:cNvPr id="10416" name="Text Box 263"/>
          <p:cNvSpPr txBox="1">
            <a:spLocks noChangeArrowheads="1"/>
          </p:cNvSpPr>
          <p:nvPr/>
        </p:nvSpPr>
        <p:spPr bwMode="auto">
          <a:xfrm>
            <a:off x="179388" y="4797425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400" dirty="0"/>
              <a:t>6</a:t>
            </a:r>
          </a:p>
        </p:txBody>
      </p:sp>
      <p:sp>
        <p:nvSpPr>
          <p:cNvPr id="10417" name="Text Box 264"/>
          <p:cNvSpPr txBox="1">
            <a:spLocks noChangeArrowheads="1"/>
          </p:cNvSpPr>
          <p:nvPr/>
        </p:nvSpPr>
        <p:spPr bwMode="auto">
          <a:xfrm>
            <a:off x="179388" y="2924175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400" dirty="0"/>
              <a:t>2</a:t>
            </a:r>
          </a:p>
        </p:txBody>
      </p:sp>
      <p:sp>
        <p:nvSpPr>
          <p:cNvPr id="10418" name="Text Box 265"/>
          <p:cNvSpPr txBox="1">
            <a:spLocks noChangeArrowheads="1"/>
          </p:cNvSpPr>
          <p:nvPr/>
        </p:nvSpPr>
        <p:spPr bwMode="auto">
          <a:xfrm>
            <a:off x="3995738" y="1989138"/>
            <a:ext cx="649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de-DE" sz="1400">
                <a:sym typeface="Symbol" pitchFamily="18" charset="2"/>
              </a:rPr>
              <a:t></a:t>
            </a:r>
            <a:r>
              <a:rPr lang="de-AT" altLang="de-DE" sz="1400" baseline="-25000" dirty="0"/>
              <a:t>out</a:t>
            </a:r>
            <a:r>
              <a:rPr lang="de-AT" altLang="de-DE" sz="1400" dirty="0"/>
              <a:t>(i)</a:t>
            </a:r>
          </a:p>
        </p:txBody>
      </p:sp>
      <p:grpSp>
        <p:nvGrpSpPr>
          <p:cNvPr id="227594" name="Group 266"/>
          <p:cNvGrpSpPr>
            <a:grpSpLocks/>
          </p:cNvGrpSpPr>
          <p:nvPr/>
        </p:nvGrpSpPr>
        <p:grpSpPr bwMode="auto">
          <a:xfrm>
            <a:off x="4932363" y="2420938"/>
            <a:ext cx="649287" cy="3113087"/>
            <a:chOff x="3107" y="1525"/>
            <a:chExt cx="409" cy="1961"/>
          </a:xfrm>
        </p:grpSpPr>
        <p:sp>
          <p:nvSpPr>
            <p:cNvPr id="10421" name="Text Box 267"/>
            <p:cNvSpPr txBox="1">
              <a:spLocks noChangeArrowheads="1"/>
            </p:cNvSpPr>
            <p:nvPr/>
          </p:nvSpPr>
          <p:spPr bwMode="auto">
            <a:xfrm>
              <a:off x="3152" y="1525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1</a:t>
              </a:r>
            </a:p>
          </p:txBody>
        </p:sp>
        <p:sp>
          <p:nvSpPr>
            <p:cNvPr id="10422" name="Text Box 268"/>
            <p:cNvSpPr txBox="1">
              <a:spLocks noChangeArrowheads="1"/>
            </p:cNvSpPr>
            <p:nvPr/>
          </p:nvSpPr>
          <p:spPr bwMode="auto">
            <a:xfrm>
              <a:off x="3152" y="2115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3</a:t>
              </a:r>
            </a:p>
          </p:txBody>
        </p:sp>
        <p:sp>
          <p:nvSpPr>
            <p:cNvPr id="10423" name="Text Box 269"/>
            <p:cNvSpPr txBox="1">
              <a:spLocks noChangeArrowheads="1"/>
            </p:cNvSpPr>
            <p:nvPr/>
          </p:nvSpPr>
          <p:spPr bwMode="auto">
            <a:xfrm>
              <a:off x="3152" y="2432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4</a:t>
              </a:r>
            </a:p>
          </p:txBody>
        </p:sp>
        <p:sp>
          <p:nvSpPr>
            <p:cNvPr id="10424" name="Text Box 270"/>
            <p:cNvSpPr txBox="1">
              <a:spLocks noChangeArrowheads="1"/>
            </p:cNvSpPr>
            <p:nvPr/>
          </p:nvSpPr>
          <p:spPr bwMode="auto">
            <a:xfrm>
              <a:off x="3152" y="2704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5</a:t>
              </a:r>
            </a:p>
          </p:txBody>
        </p:sp>
        <p:sp>
          <p:nvSpPr>
            <p:cNvPr id="10425" name="Text Box 271"/>
            <p:cNvSpPr txBox="1">
              <a:spLocks noChangeArrowheads="1"/>
            </p:cNvSpPr>
            <p:nvPr/>
          </p:nvSpPr>
          <p:spPr bwMode="auto">
            <a:xfrm>
              <a:off x="3152" y="3022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6</a:t>
              </a:r>
            </a:p>
          </p:txBody>
        </p:sp>
        <p:sp>
          <p:nvSpPr>
            <p:cNvPr id="10426" name="Text Box 272"/>
            <p:cNvSpPr txBox="1">
              <a:spLocks noChangeArrowheads="1"/>
            </p:cNvSpPr>
            <p:nvPr/>
          </p:nvSpPr>
          <p:spPr bwMode="auto">
            <a:xfrm>
              <a:off x="3152" y="1842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400" dirty="0"/>
                <a:t>2</a:t>
              </a:r>
            </a:p>
          </p:txBody>
        </p:sp>
        <p:sp>
          <p:nvSpPr>
            <p:cNvPr id="10427" name="Text Box 273"/>
            <p:cNvSpPr txBox="1">
              <a:spLocks noChangeArrowheads="1"/>
            </p:cNvSpPr>
            <p:nvPr/>
          </p:nvSpPr>
          <p:spPr bwMode="auto">
            <a:xfrm>
              <a:off x="3107" y="3294"/>
              <a:ext cx="4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l-GR" altLang="de-DE" sz="1400">
                  <a:sym typeface="Symbol" pitchFamily="18" charset="2"/>
                </a:rPr>
                <a:t></a:t>
              </a:r>
              <a:r>
                <a:rPr lang="el-GR" altLang="de-DE" sz="1400"/>
                <a:t> </a:t>
              </a:r>
              <a:r>
                <a:rPr lang="de-AT" altLang="de-DE" sz="1400" baseline="-25000" dirty="0"/>
                <a:t>in</a:t>
              </a:r>
              <a:r>
                <a:rPr lang="de-AT" altLang="de-DE" sz="1400" dirty="0"/>
                <a:t>(i)</a:t>
              </a:r>
            </a:p>
          </p:txBody>
        </p:sp>
      </p:grpSp>
      <p:sp>
        <p:nvSpPr>
          <p:cNvPr id="227666" name="Text Box 338"/>
          <p:cNvSpPr txBox="1">
            <a:spLocks noChangeArrowheads="1"/>
          </p:cNvSpPr>
          <p:nvPr/>
        </p:nvSpPr>
        <p:spPr bwMode="auto">
          <a:xfrm>
            <a:off x="107950" y="5373688"/>
            <a:ext cx="4897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AT" altLang="de-DE" sz="1800" i="1" dirty="0">
                <a:solidFill>
                  <a:srgbClr val="FF0000"/>
                </a:solidFill>
              </a:rPr>
              <a:t>Ort 1 ist das Zentrum da 30+24 = 54 minimal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664" grpId="0" animBg="1" autoUpdateAnimBg="0"/>
      <p:bldP spid="227665" grpId="0" animBg="1" autoUpdateAnimBg="0"/>
      <p:bldP spid="227330" grpId="0" animBg="1" autoUpdateAnimBg="0"/>
      <p:bldP spid="227488" grpId="0" autoUpdateAnimBg="0"/>
      <p:bldP spid="227489" grpId="0" autoUpdateAnimBg="0"/>
      <p:bldP spid="227506" grpId="0" animBg="1" autoUpdateAnimBg="0"/>
      <p:bldP spid="22766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/>
              <a:t>Transportlogistik</a:t>
            </a:r>
          </a:p>
        </p:txBody>
      </p:sp>
      <p:sp>
        <p:nvSpPr>
          <p:cNvPr id="1126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dirty="0" smtClean="0">
                <a:latin typeface="Arial Black" pitchFamily="34" charset="0"/>
              </a:rPr>
              <a:t>Kapitel 3 / </a:t>
            </a:r>
            <a:fld id="{8EE763E3-DA85-4D5E-BB46-72FE0A5C5222}" type="slidenum">
              <a:rPr lang="de-AT" altLang="de-DE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de-AT" altLang="de-DE" sz="1200" dirty="0" smtClean="0">
              <a:latin typeface="Arial Black" pitchFamily="34" charset="0"/>
            </a:endParaRPr>
          </a:p>
        </p:txBody>
      </p:sp>
      <p:sp>
        <p:nvSpPr>
          <p:cNvPr id="11268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(c) Prof. Richard F. Hartl</a:t>
            </a:r>
            <a:endParaRPr lang="de-AT" altLang="de-DE" sz="1200" dirty="0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altLang="de-DE" dirty="0" smtClean="0"/>
              <a:t>3.1.2 Unkapazitierte einstufige Warehouse Location Probleme – LP-Formulierung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7700"/>
            <a:ext cx="8229600" cy="2303463"/>
          </a:xfrm>
        </p:spPr>
        <p:txBody>
          <a:bodyPr/>
          <a:lstStyle/>
          <a:p>
            <a:pPr eaLnBrk="1" hangingPunct="1"/>
            <a:r>
              <a:rPr lang="de-AT" altLang="de-DE" dirty="0" smtClean="0"/>
              <a:t>Einstufiges WLP:</a:t>
            </a:r>
          </a:p>
          <a:p>
            <a:pPr lvl="1" eaLnBrk="1" hangingPunct="1"/>
            <a:r>
              <a:rPr lang="de-AT" altLang="de-DE" dirty="0" smtClean="0"/>
              <a:t>Lager:</a:t>
            </a:r>
          </a:p>
          <a:p>
            <a:pPr lvl="1" eaLnBrk="1" hangingPunct="1"/>
            <a:endParaRPr lang="de-AT" altLang="de-DE" dirty="0" smtClean="0"/>
          </a:p>
          <a:p>
            <a:pPr lvl="1" eaLnBrk="1" hangingPunct="1"/>
            <a:r>
              <a:rPr lang="de-AT" altLang="de-DE" dirty="0" smtClean="0"/>
              <a:t>Abnehmer: </a:t>
            </a:r>
          </a:p>
          <a:p>
            <a:pPr lvl="1" eaLnBrk="1" hangingPunct="1"/>
            <a:endParaRPr lang="de-AT" altLang="de-DE" dirty="0" smtClean="0"/>
          </a:p>
          <a:p>
            <a:pPr lvl="1" eaLnBrk="1" hangingPunct="1"/>
            <a:endParaRPr lang="de-AT" altLang="de-DE" sz="1400" dirty="0" smtClean="0"/>
          </a:p>
        </p:txBody>
      </p:sp>
      <p:grpSp>
        <p:nvGrpSpPr>
          <p:cNvPr id="95255" name="Group 23"/>
          <p:cNvGrpSpPr>
            <a:grpSpLocks/>
          </p:cNvGrpSpPr>
          <p:nvPr/>
        </p:nvGrpSpPr>
        <p:grpSpPr bwMode="auto">
          <a:xfrm>
            <a:off x="3635375" y="2708275"/>
            <a:ext cx="2881313" cy="720725"/>
            <a:chOff x="2290" y="1706"/>
            <a:chExt cx="1815" cy="454"/>
          </a:xfrm>
        </p:grpSpPr>
        <p:sp>
          <p:nvSpPr>
            <p:cNvPr id="11283" name="Line 12"/>
            <p:cNvSpPr>
              <a:spLocks noChangeShapeType="1"/>
            </p:cNvSpPr>
            <p:nvPr/>
          </p:nvSpPr>
          <p:spPr bwMode="auto">
            <a:xfrm>
              <a:off x="2290" y="1797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11284" name="Line 13"/>
            <p:cNvSpPr>
              <a:spLocks noChangeShapeType="1"/>
            </p:cNvSpPr>
            <p:nvPr/>
          </p:nvSpPr>
          <p:spPr bwMode="auto">
            <a:xfrm>
              <a:off x="2472" y="1706"/>
              <a:ext cx="408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11285" name="Line 15"/>
            <p:cNvSpPr>
              <a:spLocks noChangeShapeType="1"/>
            </p:cNvSpPr>
            <p:nvPr/>
          </p:nvSpPr>
          <p:spPr bwMode="auto">
            <a:xfrm>
              <a:off x="3560" y="1797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11286" name="Line 17"/>
            <p:cNvSpPr>
              <a:spLocks noChangeShapeType="1"/>
            </p:cNvSpPr>
            <p:nvPr/>
          </p:nvSpPr>
          <p:spPr bwMode="auto">
            <a:xfrm>
              <a:off x="2472" y="1706"/>
              <a:ext cx="952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11287" name="Line 18"/>
            <p:cNvSpPr>
              <a:spLocks noChangeShapeType="1"/>
            </p:cNvSpPr>
            <p:nvPr/>
          </p:nvSpPr>
          <p:spPr bwMode="auto">
            <a:xfrm>
              <a:off x="3742" y="1706"/>
              <a:ext cx="363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AT" dirty="0"/>
            </a:p>
          </p:txBody>
        </p:sp>
      </p:grpSp>
      <p:grpSp>
        <p:nvGrpSpPr>
          <p:cNvPr id="95254" name="Group 22"/>
          <p:cNvGrpSpPr>
            <a:grpSpLocks/>
          </p:cNvGrpSpPr>
          <p:nvPr/>
        </p:nvGrpSpPr>
        <p:grpSpPr bwMode="auto">
          <a:xfrm>
            <a:off x="3276600" y="2276475"/>
            <a:ext cx="4391025" cy="576263"/>
            <a:chOff x="2064" y="1434"/>
            <a:chExt cx="2766" cy="363"/>
          </a:xfrm>
        </p:grpSpPr>
        <p:sp>
          <p:nvSpPr>
            <p:cNvPr id="11280" name="Oval 4"/>
            <p:cNvSpPr>
              <a:spLocks noChangeArrowheads="1"/>
            </p:cNvSpPr>
            <p:nvPr/>
          </p:nvSpPr>
          <p:spPr bwMode="auto">
            <a:xfrm>
              <a:off x="2064" y="1434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L</a:t>
              </a:r>
              <a:r>
                <a:rPr lang="de-AT" altLang="de-DE" sz="1800" baseline="-25000" dirty="0"/>
                <a:t>1</a:t>
              </a:r>
            </a:p>
          </p:txBody>
        </p:sp>
        <p:sp>
          <p:nvSpPr>
            <p:cNvPr id="11281" name="Oval 6"/>
            <p:cNvSpPr>
              <a:spLocks noChangeArrowheads="1"/>
            </p:cNvSpPr>
            <p:nvPr/>
          </p:nvSpPr>
          <p:spPr bwMode="auto">
            <a:xfrm>
              <a:off x="3334" y="1434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L</a:t>
              </a:r>
              <a:r>
                <a:rPr lang="de-AT" altLang="de-DE" sz="1800" baseline="-25000" dirty="0"/>
                <a:t>2</a:t>
              </a:r>
            </a:p>
          </p:txBody>
        </p:sp>
        <p:sp>
          <p:nvSpPr>
            <p:cNvPr id="11282" name="Text Box 19"/>
            <p:cNvSpPr txBox="1">
              <a:spLocks noChangeArrowheads="1"/>
            </p:cNvSpPr>
            <p:nvPr/>
          </p:nvSpPr>
          <p:spPr bwMode="auto">
            <a:xfrm>
              <a:off x="4604" y="1480"/>
              <a:ext cx="2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m</a:t>
              </a:r>
            </a:p>
          </p:txBody>
        </p:sp>
      </p:grpSp>
      <p:grpSp>
        <p:nvGrpSpPr>
          <p:cNvPr id="95256" name="Group 24"/>
          <p:cNvGrpSpPr>
            <a:grpSpLocks/>
          </p:cNvGrpSpPr>
          <p:nvPr/>
        </p:nvGrpSpPr>
        <p:grpSpPr bwMode="auto">
          <a:xfrm>
            <a:off x="3276600" y="3355975"/>
            <a:ext cx="4462463" cy="576263"/>
            <a:chOff x="2064" y="2114"/>
            <a:chExt cx="2811" cy="363"/>
          </a:xfrm>
        </p:grpSpPr>
        <p:sp>
          <p:nvSpPr>
            <p:cNvPr id="11275" name="Oval 8"/>
            <p:cNvSpPr>
              <a:spLocks noChangeArrowheads="1"/>
            </p:cNvSpPr>
            <p:nvPr/>
          </p:nvSpPr>
          <p:spPr bwMode="auto">
            <a:xfrm>
              <a:off x="2064" y="2114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K</a:t>
              </a:r>
              <a:r>
                <a:rPr lang="de-AT" altLang="de-DE" sz="1800" baseline="-25000" dirty="0"/>
                <a:t>1</a:t>
              </a:r>
            </a:p>
          </p:txBody>
        </p:sp>
        <p:sp>
          <p:nvSpPr>
            <p:cNvPr id="11276" name="Oval 9"/>
            <p:cNvSpPr>
              <a:spLocks noChangeArrowheads="1"/>
            </p:cNvSpPr>
            <p:nvPr/>
          </p:nvSpPr>
          <p:spPr bwMode="auto">
            <a:xfrm>
              <a:off x="2699" y="2114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K</a:t>
              </a:r>
              <a:r>
                <a:rPr lang="de-AT" altLang="de-DE" sz="1800" baseline="-25000" dirty="0"/>
                <a:t>2</a:t>
              </a:r>
            </a:p>
          </p:txBody>
        </p:sp>
        <p:sp>
          <p:nvSpPr>
            <p:cNvPr id="11277" name="Oval 10"/>
            <p:cNvSpPr>
              <a:spLocks noChangeArrowheads="1"/>
            </p:cNvSpPr>
            <p:nvPr/>
          </p:nvSpPr>
          <p:spPr bwMode="auto">
            <a:xfrm>
              <a:off x="3334" y="2114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K</a:t>
              </a:r>
              <a:r>
                <a:rPr lang="de-AT" altLang="de-DE" sz="1800" baseline="-25000" dirty="0"/>
                <a:t>3</a:t>
              </a:r>
            </a:p>
          </p:txBody>
        </p:sp>
        <p:sp>
          <p:nvSpPr>
            <p:cNvPr id="11278" name="Oval 11"/>
            <p:cNvSpPr>
              <a:spLocks noChangeArrowheads="1"/>
            </p:cNvSpPr>
            <p:nvPr/>
          </p:nvSpPr>
          <p:spPr bwMode="auto">
            <a:xfrm>
              <a:off x="3969" y="2114"/>
              <a:ext cx="453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K</a:t>
              </a:r>
              <a:r>
                <a:rPr lang="de-AT" altLang="de-DE" sz="1800" baseline="-25000" dirty="0"/>
                <a:t>4</a:t>
              </a:r>
            </a:p>
          </p:txBody>
        </p:sp>
        <p:sp>
          <p:nvSpPr>
            <p:cNvPr id="11279" name="Text Box 20"/>
            <p:cNvSpPr txBox="1">
              <a:spLocks noChangeArrowheads="1"/>
            </p:cNvSpPr>
            <p:nvPr/>
          </p:nvSpPr>
          <p:spPr bwMode="auto">
            <a:xfrm>
              <a:off x="4649" y="2160"/>
              <a:ext cx="2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AT" altLang="de-DE" sz="1800" dirty="0"/>
                <a:t>n</a:t>
              </a:r>
            </a:p>
          </p:txBody>
        </p:sp>
      </p:grp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395288" y="4292600"/>
            <a:ext cx="83534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de-AT" altLang="de-DE" sz="1800" dirty="0"/>
              <a:t>Es sind </a:t>
            </a:r>
            <a:r>
              <a:rPr lang="de-AT" altLang="de-DE" sz="1800" i="1" dirty="0"/>
              <a:t>n Kunden</a:t>
            </a:r>
            <a:r>
              <a:rPr lang="de-AT" altLang="de-DE" sz="1800" dirty="0"/>
              <a:t> zu beliefern, die gewisse Mengen nachfragen. Das Unternehmen möchte seine Vertriebskosten senken, indem es Auslieferungslager einrichtet und betreibt. </a:t>
            </a:r>
            <a:r>
              <a:rPr lang="de-AT" altLang="de-DE" sz="1800" dirty="0" smtClean="0"/>
              <a:t>Hierfür </a:t>
            </a:r>
            <a:r>
              <a:rPr lang="de-AT" altLang="de-DE" sz="1800" dirty="0"/>
              <a:t>stehen m </a:t>
            </a:r>
            <a:r>
              <a:rPr lang="de-AT" altLang="de-DE" sz="1800" i="1" dirty="0"/>
              <a:t>potentielle Standorte</a:t>
            </a:r>
            <a:r>
              <a:rPr lang="de-AT" altLang="de-DE" sz="1800" dirty="0"/>
              <a:t> zur Verfügung. Wird am potentiellen Standort i ein Lager errichtet, so entstehen fixe Kosten der Lagerhaltung in Höhe von f</a:t>
            </a:r>
            <a:r>
              <a:rPr lang="de-AT" altLang="de-DE" sz="1800" baseline="-25000" dirty="0"/>
              <a:t>i</a:t>
            </a:r>
            <a:r>
              <a:rPr lang="de-AT" altLang="de-DE" sz="1800" dirty="0"/>
              <a:t> GE pro Periode. Die Transportkosten betragen c</a:t>
            </a:r>
            <a:r>
              <a:rPr lang="de-AT" altLang="de-DE" sz="1800" baseline="-25000" dirty="0"/>
              <a:t>ij</a:t>
            </a:r>
            <a:r>
              <a:rPr lang="de-AT" altLang="de-DE" sz="1800" dirty="0"/>
              <a:t> GE, falls der Kunde j voll durch ein am Standort i eingerichtetes Lager beliefert wird.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  <p:bldP spid="95253" grpId="0"/>
    </p:bldLst>
  </p:timing>
</p:sld>
</file>

<file path=ppt/theme/theme1.xml><?xml version="1.0" encoding="utf-8"?>
<a:theme xmlns:a="http://schemas.openxmlformats.org/drawingml/2006/main" name="3 strategischeprobleme">
  <a:themeElements>
    <a:clrScheme name="3 strategischeproblem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 strategischeprobl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 strategischeproblem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 strategischeproblem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 strategischeproblem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 strategischeproblem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 strategischeproblem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 strategischeproblem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 strategischeproblem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 strategischeproblem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 strategischeproblem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 strategischeproblem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 strategischeproblem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 strategischeproblem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 strategischeprobleme</Template>
  <TotalTime>0</TotalTime>
  <Words>6705</Words>
  <Application>Microsoft Office PowerPoint</Application>
  <PresentationFormat>Bildschirmpräsentation (4:3)</PresentationFormat>
  <Paragraphs>2500</Paragraphs>
  <Slides>57</Slides>
  <Notes>57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57</vt:i4>
      </vt:variant>
    </vt:vector>
  </HeadingPairs>
  <TitlesOfParts>
    <vt:vector size="59" baseType="lpstr">
      <vt:lpstr>3 strategischeprobleme</vt:lpstr>
      <vt:lpstr>Formel</vt:lpstr>
      <vt:lpstr>Kapitel 3</vt:lpstr>
      <vt:lpstr>3.1. Standortprobleme</vt:lpstr>
      <vt:lpstr>PowerPoint-Präsentation</vt:lpstr>
      <vt:lpstr>3.1.1 Medianproblem</vt:lpstr>
      <vt:lpstr>Beispiel: aus Domschke und Drexl  (Logistik: Standorte, 1990, Kapitel 3.3.1)</vt:lpstr>
      <vt:lpstr>Lösungsverfahren: Median</vt:lpstr>
      <vt:lpstr>Verwandtes Problem: Zentrenproblem</vt:lpstr>
      <vt:lpstr>Lösungsverfahren</vt:lpstr>
      <vt:lpstr>3.1.2 Unkapazitierte einstufige Warehouse Location Probleme – LP-Formulierung</vt:lpstr>
      <vt:lpstr>PowerPoint-Präsentation</vt:lpstr>
      <vt:lpstr>Beispiel: aus Domschke und Drexl  (Logistik: Standorte, 1990, Kapitel 3.3.1)</vt:lpstr>
      <vt:lpstr>PowerPoint-Präsentation</vt:lpstr>
      <vt:lpstr>Formulierung</vt:lpstr>
      <vt:lpstr>PowerPoint-Präsentation</vt:lpstr>
      <vt:lpstr>3.1.2.1 Eröffnungsverfahren ADD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3.1.2.2 Eröffnungsverfahren DROP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3.1.2.3 Verbesserungsverfahren</vt:lpstr>
      <vt:lpstr>3.2 Design von Transportnetzwerken</vt:lpstr>
      <vt:lpstr>PowerPoint-Präsentation</vt:lpstr>
      <vt:lpstr>PowerPoint-Präsentation</vt:lpstr>
      <vt:lpstr>PowerPoint-Präsentation</vt:lpstr>
      <vt:lpstr>3.2.2. Eröffnungsverfahren – Ermittlung einer Basislösung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3.2.3 Exaktes Verfahren: MODI, stepping stone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3.2.4 kapazitierte WLP</vt:lpstr>
      <vt:lpstr>3.2.4.1 LP - Formulierung</vt:lpstr>
      <vt:lpstr>3.2.4.2 ADD und DROP bei kapazitierten Problemen</vt:lpstr>
      <vt:lpstr>PowerPoint-Präsentation</vt:lpstr>
      <vt:lpstr>PowerPoint-Präsentation</vt:lpstr>
      <vt:lpstr>PowerPoint-Präsentation</vt:lpstr>
      <vt:lpstr>PowerPoint-Präsentation</vt:lpstr>
    </vt:vector>
  </TitlesOfParts>
  <Company>Studentenversion TU - Wien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3</dc:title>
  <dc:creator>GK</dc:creator>
  <cp:lastModifiedBy>HARTL</cp:lastModifiedBy>
  <cp:revision>35</cp:revision>
  <dcterms:created xsi:type="dcterms:W3CDTF">2005-10-18T11:38:43Z</dcterms:created>
  <dcterms:modified xsi:type="dcterms:W3CDTF">2017-11-06T12:44:22Z</dcterms:modified>
</cp:coreProperties>
</file>