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9"/>
  </p:notesMasterIdLst>
  <p:sldIdLst>
    <p:sldId id="256" r:id="rId2"/>
    <p:sldId id="302" r:id="rId3"/>
    <p:sldId id="257" r:id="rId4"/>
    <p:sldId id="300" r:id="rId5"/>
    <p:sldId id="258" r:id="rId6"/>
    <p:sldId id="259" r:id="rId7"/>
    <p:sldId id="303" r:id="rId8"/>
    <p:sldId id="260" r:id="rId9"/>
    <p:sldId id="304" r:id="rId10"/>
    <p:sldId id="261" r:id="rId11"/>
    <p:sldId id="262" r:id="rId12"/>
    <p:sldId id="263" r:id="rId13"/>
    <p:sldId id="264" r:id="rId14"/>
    <p:sldId id="305" r:id="rId15"/>
    <p:sldId id="265" r:id="rId16"/>
    <p:sldId id="270" r:id="rId17"/>
    <p:sldId id="294" r:id="rId18"/>
    <p:sldId id="301" r:id="rId19"/>
    <p:sldId id="271" r:id="rId20"/>
    <p:sldId id="272" r:id="rId21"/>
    <p:sldId id="273" r:id="rId22"/>
    <p:sldId id="274" r:id="rId23"/>
    <p:sldId id="266" r:id="rId24"/>
    <p:sldId id="267" r:id="rId25"/>
    <p:sldId id="268" r:id="rId26"/>
    <p:sldId id="269" r:id="rId27"/>
    <p:sldId id="275" r:id="rId28"/>
    <p:sldId id="276" r:id="rId29"/>
    <p:sldId id="295" r:id="rId30"/>
    <p:sldId id="277" r:id="rId31"/>
    <p:sldId id="278" r:id="rId32"/>
    <p:sldId id="279" r:id="rId33"/>
    <p:sldId id="280" r:id="rId34"/>
    <p:sldId id="281" r:id="rId35"/>
    <p:sldId id="299" r:id="rId36"/>
    <p:sldId id="297" r:id="rId37"/>
    <p:sldId id="298" r:id="rId3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00FF"/>
    <a:srgbClr val="66FF33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882" y="62"/>
      </p:cViewPr>
      <p:guideLst>
        <p:guide orient="horz" pos="116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noProof="0" smtClean="0"/>
              <a:t>Textmasterformate durch Klicken bearbeiten</a:t>
            </a:r>
          </a:p>
          <a:p>
            <a:pPr lvl="1"/>
            <a:r>
              <a:rPr lang="de-AT" altLang="de-DE" noProof="0" smtClean="0"/>
              <a:t>Zweite Ebene</a:t>
            </a:r>
          </a:p>
          <a:p>
            <a:pPr lvl="2"/>
            <a:r>
              <a:rPr lang="de-AT" altLang="de-DE" noProof="0" smtClean="0"/>
              <a:t>Dritte Ebene</a:t>
            </a:r>
          </a:p>
          <a:p>
            <a:pPr lvl="3"/>
            <a:r>
              <a:rPr lang="de-AT" altLang="de-DE" noProof="0" smtClean="0"/>
              <a:t>Vierte Ebene</a:t>
            </a:r>
          </a:p>
          <a:p>
            <a:pPr lvl="4"/>
            <a:r>
              <a:rPr lang="de-AT" alt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E6F844-E1B6-4B87-BD3B-53D48F01403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05213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4110D2-85CF-4E3E-8999-2E13C7D5F3AE}" type="slidenum">
              <a:rPr lang="de-AT" altLang="de-DE"/>
              <a:pPr eaLnBrk="1" hangingPunct="1">
                <a:spcBef>
                  <a:spcPct val="0"/>
                </a:spcBef>
              </a:pPr>
              <a:t>3</a:t>
            </a:fld>
            <a:endParaRPr lang="de-AT" altLang="de-DE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90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91067A-A44C-4B28-BBA8-7C54F36167E0}" type="slidenum">
              <a:rPr lang="de-AT" altLang="de-DE"/>
              <a:pPr eaLnBrk="1" hangingPunct="1">
                <a:spcBef>
                  <a:spcPct val="0"/>
                </a:spcBef>
              </a:pPr>
              <a:t>4</a:t>
            </a:fld>
            <a:endParaRPr lang="de-AT" altLang="de-DE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300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 smtClean="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 descr="Uni-gros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0"/>
            <a:ext cx="36576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2" descr="logo_graugruen_transparen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200025"/>
            <a:ext cx="100806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de-AT" altLang="de-DE" noProof="0" smtClean="0"/>
              <a:t>Titelmasterformat durch Klicken bearbeiten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e-AT" altLang="de-DE" noProof="0" smtClean="0"/>
              <a:t>Formatvorlage des Untertitelmasters durch Klicken bearbeiten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Management© Prof. Hartl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DF58A-62D5-41B3-ABD0-860318448EC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1261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AD88D072-3F6D-4521-A478-5F28307C253C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4703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08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086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C8643A54-11E7-4D19-BE05-0F98131A5DE9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206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17700"/>
            <a:ext cx="4038600" cy="4248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17700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117975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1888D812-D561-4EF9-B237-1D49388AED90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23809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17700"/>
            <a:ext cx="4038600" cy="4248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4038600" cy="4248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E58BE265-0CCA-4CD1-898A-2ED006EC9FCC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7173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17700"/>
            <a:ext cx="8229600" cy="4248150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6E8A07FB-FC36-4055-BB5B-1938D2DFF421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39458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D20E9F8D-7F01-48D0-81F2-517A9EF966D8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30738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D55EC7B0-48B4-4DBA-936F-23275F95EFE0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4850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177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05E5E2D7-EC9F-4C11-88E6-19EE876028C5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544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ED7C3D91-76B1-4EE1-9EF7-F623A873FB84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6467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FB2FE1AE-7F97-45AC-A774-7EF6774655B6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5523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3E652565-BCF4-4428-8FA9-4881D43582EC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2647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498CC046-C7ED-49D1-B943-7E5DFA4EB884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56814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altLang="de-DE"/>
              <a:t>Kapitel 2 / </a:t>
            </a:r>
            <a:fld id="{ADDE9426-8374-49C3-91B9-3FFA64E4B039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680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AT" altLang="de-DE"/>
              <a:t>Operations Management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r>
              <a:rPr lang="de-AT" altLang="de-DE"/>
              <a:t>Kapitel 2 / </a:t>
            </a:r>
            <a:fld id="{9C599183-7513-4C85-959B-866BAA3B3607}" type="slidenum">
              <a:rPr lang="de-AT" altLang="de-DE"/>
              <a:pPr/>
              <a:t>‹Nr.›</a:t>
            </a:fld>
            <a:endParaRPr lang="de-AT" altLang="de-DE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Titelmasterformat durch Klicken bearbeiten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77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Textmasterformate durch Klicken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 altLang="de-DE"/>
              <a:t>(c) Prof. Richard F. Hartl</a:t>
            </a:r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9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slide" Target="slide36.xml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olog.univie.ac.at/teaching/LVAs/QEM/SS15/Kopie%20von%202%20Assembly%20Line%20Balancing%20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Kapitel 2</a:t>
            </a:r>
            <a:endParaRPr lang="de-AT" altLang="de-DE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Methodische Grundlagen und Graphen</a:t>
            </a:r>
            <a:endParaRPr lang="de-AT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1229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87E52402-FEC7-4EF1-BE90-7A7B58C99FB9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1229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Kosten und Distanzen</a:t>
            </a:r>
            <a:endParaRPr lang="de-AT" altLang="de-DE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AT" altLang="de-DE" smtClean="0"/>
              <a:t>Entscheidung bei vielen Problemen aufgrund von gewissen Kosten bzw. Distanzen </a:t>
            </a:r>
            <a:r>
              <a:rPr lang="de-AT" altLang="de-DE" i="1" smtClean="0"/>
              <a:t>c</a:t>
            </a:r>
            <a:r>
              <a:rPr lang="de-AT" altLang="de-DE" i="1" baseline="-25000" smtClean="0"/>
              <a:t>ij</a:t>
            </a:r>
            <a:r>
              <a:rPr lang="de-AT" altLang="de-DE" smtClean="0"/>
              <a:t>:</a:t>
            </a:r>
          </a:p>
          <a:p>
            <a:pPr lvl="1" eaLnBrk="1" hangingPunct="1"/>
            <a:r>
              <a:rPr lang="de-AT" altLang="de-DE" smtClean="0"/>
              <a:t>Ermittlung der Kosten aufgrund technischer Gegebenheiten (Umrüsten einer Maschine von Werkstück </a:t>
            </a:r>
            <a:r>
              <a:rPr lang="de-AT" altLang="de-DE" i="1" smtClean="0"/>
              <a:t>i</a:t>
            </a:r>
            <a:r>
              <a:rPr lang="de-AT" altLang="de-DE" smtClean="0"/>
              <a:t> zu Werkstück </a:t>
            </a:r>
            <a:r>
              <a:rPr lang="de-AT" altLang="de-DE" i="1" smtClean="0"/>
              <a:t>j</a:t>
            </a:r>
            <a:r>
              <a:rPr lang="de-AT" altLang="de-DE" smtClean="0"/>
              <a:t>)</a:t>
            </a:r>
          </a:p>
          <a:p>
            <a:pPr lvl="1" eaLnBrk="1" hangingPunct="1"/>
            <a:r>
              <a:rPr lang="de-AT" altLang="de-DE" smtClean="0"/>
              <a:t>Kosten als Maß für die Distanz der Objekte </a:t>
            </a:r>
            <a:r>
              <a:rPr lang="de-AT" altLang="de-DE" i="1" smtClean="0"/>
              <a:t>i</a:t>
            </a:r>
            <a:r>
              <a:rPr lang="de-AT" altLang="de-DE" smtClean="0"/>
              <a:t> und </a:t>
            </a:r>
            <a:r>
              <a:rPr lang="de-AT" altLang="de-DE" i="1" smtClean="0"/>
              <a:t>j</a:t>
            </a:r>
            <a:endParaRPr lang="de-AT" altLang="de-DE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eaLnBrk="1" hangingPunct="1"/>
            <a:r>
              <a:rPr lang="de-AT" altLang="de-DE" smtClean="0"/>
              <a:t>gebräuchlichste Distanzen:</a:t>
            </a:r>
          </a:p>
          <a:p>
            <a:pPr lvl="1" eaLnBrk="1" hangingPunct="1"/>
            <a:r>
              <a:rPr lang="de-DE" altLang="de-DE" smtClean="0"/>
              <a:t>Euklidische Distanz</a:t>
            </a:r>
          </a:p>
          <a:p>
            <a:pPr lvl="1" eaLnBrk="1" hangingPunct="1"/>
            <a:r>
              <a:rPr lang="de-DE" altLang="de-DE" smtClean="0"/>
              <a:t>Manhattan Distanz</a:t>
            </a:r>
          </a:p>
          <a:p>
            <a:pPr lvl="1" eaLnBrk="1" hangingPunct="1"/>
            <a:r>
              <a:rPr lang="de-DE" altLang="de-DE" smtClean="0"/>
              <a:t>Maximum Distanz</a:t>
            </a:r>
            <a:endParaRPr lang="de-AT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1331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08102B8A-9C15-4FEE-A5E9-3B5477DC26B9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1331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Euklidische Distanz</a:t>
            </a:r>
            <a:endParaRPr lang="de-AT" altLang="de-DE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de-DE" dirty="0" smtClean="0"/>
              <a:t>Luftlinien Entfernung der Punkte x und y im Raum</a:t>
            </a:r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endParaRPr lang="de-DE" altLang="de-DE" dirty="0" smtClean="0"/>
          </a:p>
          <a:p>
            <a:pPr eaLnBrk="1" hangingPunct="1">
              <a:defRPr/>
            </a:pPr>
            <a:endParaRPr lang="de-DE" altLang="de-DE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de-AT" altLang="de-DE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de-AT" altLang="de-DE" dirty="0" smtClean="0"/>
              <a:t>                                                     Einheitskreis</a:t>
            </a:r>
            <a:endParaRPr lang="de-DE" altLang="de-DE" dirty="0" smtClean="0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120775" y="2697163"/>
          <a:ext cx="243681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Formel" r:id="rId3" imgW="1256755" imgH="482391" progId="Equation.3">
                  <p:embed/>
                </p:oleObj>
              </mc:Choice>
              <mc:Fallback>
                <p:oleObj name="Formel" r:id="rId3" imgW="1256755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2697163"/>
                        <a:ext cx="243681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755650" y="4076700"/>
          <a:ext cx="2087563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Bild" r:id="rId5" imgW="1272540" imgH="1193292" progId="Word.Picture.8">
                  <p:embed/>
                </p:oleObj>
              </mc:Choice>
              <mc:Fallback>
                <p:oleObj name="Bild" r:id="rId5" imgW="1272540" imgH="1193292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076700"/>
                        <a:ext cx="2087563" cy="194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348038" y="3813175"/>
          <a:ext cx="2159000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Picture" r:id="rId7" imgW="1272540" imgH="1193292" progId="Word.Picture.8">
                  <p:embed/>
                </p:oleObj>
              </mc:Choice>
              <mc:Fallback>
                <p:oleObj name="Picture" r:id="rId7" imgW="1272540" imgH="1193292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813175"/>
                        <a:ext cx="2159000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3470275" y="4321175"/>
            <a:ext cx="1462088" cy="14652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ußzeilenplatzhalt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14339" name="Foliennummernplatzhalt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EBB72103-A3B4-404D-94C9-7F4039AFCB8C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14340" name="Datumsplatzhalter 7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Manhattan Distanz</a:t>
            </a:r>
            <a:endParaRPr lang="de-AT" altLang="de-DE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8475" y="1917700"/>
            <a:ext cx="8147050" cy="4248150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dirty="0" smtClean="0"/>
              <a:t>Entfernung bei einem rechtwinkeligen Straßensystem</a:t>
            </a:r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endParaRPr lang="de-DE" altLang="de-DE" dirty="0" smtClean="0"/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endParaRPr lang="de-DE" altLang="de-DE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de-AT" altLang="de-DE" dirty="0" smtClean="0"/>
              <a:t>                                                         Einheitskreis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1084263" y="2733675"/>
          <a:ext cx="2005012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Formel" r:id="rId3" imgW="1028254" imgH="431613" progId="Equation.3">
                  <p:embed/>
                </p:oleObj>
              </mc:Choice>
              <mc:Fallback>
                <p:oleObj name="Formel" r:id="rId3" imgW="1028254" imgH="4316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2733675"/>
                        <a:ext cx="2005012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1042988" y="4076700"/>
          <a:ext cx="2016125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Bild" r:id="rId5" imgW="1272540" imgH="1193292" progId="Word.Picture.8">
                  <p:embed/>
                </p:oleObj>
              </mc:Choice>
              <mc:Fallback>
                <p:oleObj name="Bild" r:id="rId5" imgW="1272540" imgH="1193292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076700"/>
                        <a:ext cx="2016125" cy="188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5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4140200" y="3857625"/>
          <a:ext cx="2087563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Picture" r:id="rId7" imgW="1272540" imgH="1193292" progId="Word.Picture.8">
                  <p:embed/>
                </p:oleObj>
              </mc:Choice>
              <mc:Fallback>
                <p:oleObj name="Picture" r:id="rId7" imgW="1272540" imgH="1193292" progId="Word.Picture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857625"/>
                        <a:ext cx="2087563" cy="194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4241800" y="4354513"/>
            <a:ext cx="1435100" cy="1411287"/>
          </a:xfrm>
          <a:prstGeom prst="diamond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ußzeilenplatzhalt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15363" name="Foliennummernplatzhalt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246C89D0-D2F7-477A-B967-18D8D97228B1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15364" name="Datumsplatzhalter 7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Maximum Distanz</a:t>
            </a:r>
            <a:endParaRPr lang="de-AT" altLang="de-DE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7700"/>
            <a:ext cx="8147050" cy="4248150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dirty="0" smtClean="0"/>
              <a:t>Bohren von Platinen, Bewegung von Kränen oder </a:t>
            </a:r>
            <a:r>
              <a:rPr lang="de-DE" altLang="de-DE" dirty="0" err="1" smtClean="0"/>
              <a:t>Plotterstiften</a:t>
            </a:r>
            <a:endParaRPr lang="de-DE" altLang="de-DE" dirty="0" smtClean="0"/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endParaRPr lang="de-DE" altLang="de-DE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de-DE" altLang="de-DE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de-AT" altLang="de-DE" dirty="0" smtClean="0"/>
              <a:t>                                                         Einheitskreis</a:t>
            </a:r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900113" y="2938463"/>
          <a:ext cx="27352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Formel" r:id="rId3" imgW="1473200" imgH="342900" progId="Equation.3">
                  <p:embed/>
                </p:oleObj>
              </mc:Choice>
              <mc:Fallback>
                <p:oleObj name="Formel" r:id="rId3" imgW="1473200" imgH="342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938463"/>
                        <a:ext cx="273526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755650" y="4071938"/>
          <a:ext cx="2089150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Bild" r:id="rId5" imgW="1272540" imgH="1193292" progId="Word.Picture.8">
                  <p:embed/>
                </p:oleObj>
              </mc:Choice>
              <mc:Fallback>
                <p:oleObj name="Bild" r:id="rId5" imgW="1272540" imgH="1193292" progId="Word.Picture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071938"/>
                        <a:ext cx="2089150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3419475" y="3856038"/>
          <a:ext cx="2089150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Bild" r:id="rId7" imgW="1272540" imgH="1193292" progId="Word.Picture.8">
                  <p:embed/>
                </p:oleObj>
              </mc:Choice>
              <mc:Fallback>
                <p:oleObj name="Bild" r:id="rId7" imgW="1272540" imgH="1193292" progId="Word.Pictur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856038"/>
                        <a:ext cx="2089150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535363" y="4346575"/>
            <a:ext cx="1420812" cy="1422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Methodische Grundlagen und Graphen</a:t>
            </a:r>
            <a:endParaRPr lang="de-AT" altLang="de-DE" smtClean="0"/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altLang="de-DE" smtClean="0"/>
              <a:t>Komplexität</a:t>
            </a:r>
          </a:p>
          <a:p>
            <a:r>
              <a:rPr lang="de-AT" altLang="de-DE" smtClean="0"/>
              <a:t>Heuristiken</a:t>
            </a:r>
          </a:p>
          <a:p>
            <a:r>
              <a:rPr lang="de-AT" altLang="de-DE" smtClean="0"/>
              <a:t>Kosten und Distanzen</a:t>
            </a:r>
          </a:p>
          <a:p>
            <a:r>
              <a:rPr lang="de-AT" altLang="de-DE" smtClean="0">
                <a:solidFill>
                  <a:srgbClr val="FF0000"/>
                </a:solidFill>
              </a:rPr>
              <a:t>Graphen</a:t>
            </a:r>
          </a:p>
          <a:p>
            <a:r>
              <a:rPr lang="de-AT" altLang="de-DE" smtClean="0"/>
              <a:t>Optimierungsprobleme auf Graphen</a:t>
            </a:r>
          </a:p>
          <a:p>
            <a:r>
              <a:rPr lang="de-AT" altLang="de-DE" smtClean="0"/>
              <a:t>Minimaler Spannbaum</a:t>
            </a:r>
          </a:p>
          <a:p>
            <a:r>
              <a:rPr lang="de-AT" altLang="de-DE" smtClean="0"/>
              <a:t>Kürzeste Wege</a:t>
            </a:r>
          </a:p>
          <a:p>
            <a:endParaRPr lang="de-AT" altLang="de-DE" smtClean="0"/>
          </a:p>
          <a:p>
            <a:endParaRPr lang="de-AT" altLang="de-DE" smtClean="0"/>
          </a:p>
        </p:txBody>
      </p:sp>
      <p:sp>
        <p:nvSpPr>
          <p:cNvPr id="1638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1638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388C70AE-7725-4585-A0A8-F9D6703FCAAD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1639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1741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EBEB54D6-1D22-4C77-B712-82C5092D946A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1741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Grundbegriffe über Graphen</a:t>
            </a:r>
            <a:endParaRPr lang="de-AT" altLang="de-DE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DE" altLang="de-DE" u="sng" smtClean="0"/>
              <a:t>Beispiel</a:t>
            </a:r>
            <a:r>
              <a:rPr lang="de-DE" altLang="de-DE" smtClean="0"/>
              <a:t>: </a:t>
            </a:r>
            <a:br>
              <a:rPr lang="de-DE" altLang="de-DE" smtClean="0"/>
            </a:br>
            <a:r>
              <a:rPr lang="de-AT" altLang="de-DE" smtClean="0"/>
              <a:t>Straßennetz mit Kosten (Kantenlängen): Naturpark mit Eingang O und wichtigstem Aussichtspunkt T: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z="18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sz="1800" smtClean="0"/>
              <a:t>Quelle: Hillier-Liebermann: Operations Research.</a:t>
            </a: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17416" name="Object 4"/>
          <p:cNvGraphicFramePr>
            <a:graphicFrameLocks noChangeAspect="1"/>
          </p:cNvGraphicFramePr>
          <p:nvPr/>
        </p:nvGraphicFramePr>
        <p:xfrm>
          <a:off x="2038350" y="3402013"/>
          <a:ext cx="5040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Microsoft-Zeichnung" r:id="rId3" imgW="2552700" imgH="1244600" progId="MSDraw">
                  <p:embed/>
                </p:oleObj>
              </mc:Choice>
              <mc:Fallback>
                <p:oleObj name="Microsoft-Zeichnung" r:id="rId3" imgW="2552700" imgH="1244600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3402013"/>
                        <a:ext cx="5040313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18435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F46ED1BE-E205-48D0-B5A2-FB02B213A14E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18436" name="Datumsplatzhalt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3075"/>
            <a:ext cx="8229600" cy="1371600"/>
          </a:xfrm>
        </p:spPr>
        <p:txBody>
          <a:bodyPr/>
          <a:lstStyle/>
          <a:p>
            <a:pPr eaLnBrk="1" hangingPunct="1"/>
            <a:r>
              <a:rPr lang="de-DE" altLang="de-DE" smtClean="0"/>
              <a:t>Definition – Graph I</a:t>
            </a:r>
            <a:endParaRPr lang="de-AT" altLang="de-DE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7700"/>
            <a:ext cx="8147050" cy="42481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b="1" smtClean="0"/>
              <a:t>Graph</a:t>
            </a:r>
            <a:r>
              <a:rPr lang="de-AT" altLang="de-DE" i="1" smtClean="0"/>
              <a:t> (graph)</a:t>
            </a:r>
            <a:r>
              <a:rPr lang="de-AT" altLang="de-DE" smtClean="0"/>
              <a:t>:</a:t>
            </a:r>
            <a:r>
              <a:rPr lang="de-AT" altLang="de-DE" i="1" smtClean="0"/>
              <a:t> </a:t>
            </a:r>
            <a:r>
              <a:rPr lang="de-AT" altLang="de-DE" smtClean="0"/>
              <a:t>mehrere Punkte (</a:t>
            </a:r>
            <a:r>
              <a:rPr lang="de-AT" altLang="de-DE" b="1" smtClean="0"/>
              <a:t>Knoten</a:t>
            </a:r>
            <a:r>
              <a:rPr lang="de-AT" altLang="de-DE" smtClean="0"/>
              <a:t>, </a:t>
            </a:r>
            <a:r>
              <a:rPr lang="de-AT" altLang="de-DE" i="1" smtClean="0"/>
              <a:t>nodes, vertices) 	</a:t>
            </a:r>
            <a:r>
              <a:rPr lang="de-AT" altLang="de-DE" smtClean="0"/>
              <a:t>sind paarweise durch Linien (</a:t>
            </a:r>
            <a:r>
              <a:rPr lang="de-AT" altLang="de-DE" b="1" smtClean="0"/>
              <a:t>Kanten,</a:t>
            </a:r>
            <a:r>
              <a:rPr lang="de-AT" altLang="de-DE" smtClean="0"/>
              <a:t> </a:t>
            </a:r>
            <a:r>
              <a:rPr lang="de-AT" altLang="de-DE" i="1" smtClean="0"/>
              <a:t>edges, arcs) 	</a:t>
            </a:r>
            <a:r>
              <a:rPr lang="de-AT" altLang="de-DE" smtClean="0"/>
              <a:t>verbunden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b="1" smtClean="0"/>
              <a:t>Vollständiger</a:t>
            </a:r>
            <a:r>
              <a:rPr lang="de-AT" altLang="de-DE" smtClean="0"/>
              <a:t> Graph: je 2 Knoten sind </a:t>
            </a:r>
            <a:br>
              <a:rPr lang="de-AT" altLang="de-DE" smtClean="0"/>
            </a:br>
            <a:r>
              <a:rPr lang="de-AT" altLang="de-DE" smtClean="0"/>
              <a:t>durch eine Kante verbunden</a:t>
            </a:r>
          </a:p>
        </p:txBody>
      </p:sp>
      <p:graphicFrame>
        <p:nvGraphicFramePr>
          <p:cNvPr id="18439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74950" y="2824163"/>
          <a:ext cx="4608513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Microsoft-Zeichnung" r:id="rId3" imgW="2552700" imgH="1244600" progId="MSDraw">
                  <p:embed/>
                </p:oleObj>
              </mc:Choice>
              <mc:Fallback>
                <p:oleObj name="Microsoft-Zeichnung" r:id="rId3" imgW="2552700" imgH="1244600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2824163"/>
                        <a:ext cx="4608513" cy="224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4" name="Picture 12" descr="8-simplex graph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150" y="4838700"/>
            <a:ext cx="1730375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1945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5CC08E44-1C12-44DD-A912-7A4783981D73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1946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Definition – Graph II</a:t>
            </a:r>
            <a:endParaRPr lang="de-AT" altLang="de-DE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smtClean="0"/>
              <a:t>Eine Kante eines Graphen heißt </a:t>
            </a:r>
            <a:r>
              <a:rPr lang="de-AT" altLang="de-DE" b="1" smtClean="0"/>
              <a:t>gerichtet </a:t>
            </a:r>
            <a:r>
              <a:rPr lang="de-AT" altLang="de-DE" i="1" smtClean="0"/>
              <a:t>(directed) </a:t>
            </a:r>
            <a:r>
              <a:rPr lang="de-AT" altLang="de-DE" smtClean="0"/>
              <a:t>oder</a:t>
            </a:r>
            <a:r>
              <a:rPr lang="de-AT" altLang="de-DE" b="1" smtClean="0"/>
              <a:t> Pfeil</a:t>
            </a:r>
            <a:r>
              <a:rPr lang="de-AT" altLang="de-DE" smtClean="0"/>
              <a:t>, wenn eine bestimmte Richtung gegeben ist.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smtClean="0"/>
              <a:t>Innerhalb eines </a:t>
            </a:r>
            <a:r>
              <a:rPr lang="de-AT" altLang="de-DE" b="1" smtClean="0"/>
              <a:t>gerichteten Graphen </a:t>
            </a:r>
            <a:r>
              <a:rPr lang="de-AT" altLang="de-DE" smtClean="0"/>
              <a:t>(</a:t>
            </a:r>
            <a:r>
              <a:rPr lang="de-AT" altLang="de-DE" i="1" smtClean="0"/>
              <a:t>directed graph</a:t>
            </a:r>
            <a:r>
              <a:rPr lang="de-AT" altLang="de-DE" smtClean="0"/>
              <a:t>, </a:t>
            </a:r>
            <a:r>
              <a:rPr lang="de-AT" altLang="de-DE" b="1" smtClean="0"/>
              <a:t>Digraph</a:t>
            </a:r>
            <a:r>
              <a:rPr lang="de-AT" altLang="de-DE" smtClean="0"/>
              <a:t>) ist jede einzelne Kante gerichtet.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smtClean="0"/>
              <a:t>Innerhalb eines </a:t>
            </a:r>
            <a:r>
              <a:rPr lang="de-AT" altLang="de-DE" b="1" smtClean="0"/>
              <a:t>ungerichteten Graphen </a:t>
            </a:r>
            <a:r>
              <a:rPr lang="de-AT" altLang="de-DE" smtClean="0"/>
              <a:t>ist jede einzelne Kante ungerichtet.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smtClean="0"/>
              <a:t>Ein </a:t>
            </a:r>
            <a:r>
              <a:rPr lang="de-AT" altLang="de-DE" b="1" smtClean="0"/>
              <a:t>gemischter </a:t>
            </a:r>
            <a:r>
              <a:rPr lang="de-AT" altLang="de-DE" i="1" smtClean="0"/>
              <a:t>(mixed) </a:t>
            </a:r>
            <a:r>
              <a:rPr lang="de-AT" altLang="de-DE" b="1" smtClean="0"/>
              <a:t>Graph </a:t>
            </a:r>
            <a:r>
              <a:rPr lang="de-AT" altLang="de-DE" smtClean="0"/>
              <a:t>enthält sowohl gerichtete als auch ungerichtete Kanten.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Beispiele für Graphen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425" y="1911350"/>
            <a:ext cx="8229600" cy="42481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de-AT" altLang="de-DE" smtClean="0"/>
              <a:t>Ungerichteter Graph	  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AT" altLang="de-DE" smtClean="0"/>
              <a:t>				    Gerichteter Graph (Digraph)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AT" altLang="de-DE" smtClean="0"/>
              <a:t>Gemischter Graph </a:t>
            </a:r>
          </a:p>
        </p:txBody>
      </p:sp>
      <p:sp>
        <p:nvSpPr>
          <p:cNvPr id="2048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2048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F704615D-D74C-471F-AAD6-9D46C1329F51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2048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graphicFrame>
        <p:nvGraphicFramePr>
          <p:cNvPr id="20487" name="Objekt 6"/>
          <p:cNvGraphicFramePr>
            <a:graphicFrameLocks noChangeAspect="1"/>
          </p:cNvGraphicFramePr>
          <p:nvPr/>
        </p:nvGraphicFramePr>
        <p:xfrm>
          <a:off x="660400" y="2373313"/>
          <a:ext cx="3651250" cy="177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Microsoft-Zeichnung" r:id="rId3" imgW="2552700" imgH="1244600" progId="MSDraw">
                  <p:embed/>
                </p:oleObj>
              </mc:Choice>
              <mc:Fallback>
                <p:oleObj name="Microsoft-Zeichnung" r:id="rId3" imgW="2552700" imgH="1244600" progId="MSDraw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373313"/>
                        <a:ext cx="3651250" cy="177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719638" y="2986088"/>
          <a:ext cx="3651250" cy="177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Microsoft-Zeichnung" r:id="rId5" imgW="2552700" imgH="1244600" progId="MSDraw">
                  <p:embed/>
                </p:oleObj>
              </mc:Choice>
              <mc:Fallback>
                <p:oleObj name="Microsoft-Zeichnung" r:id="rId5" imgW="2552700" imgH="1244600" progId="MSDraw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2986088"/>
                        <a:ext cx="3651250" cy="177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Gerade Verbindung mit Pfeil 8"/>
          <p:cNvCxnSpPr/>
          <p:nvPr/>
        </p:nvCxnSpPr>
        <p:spPr>
          <a:xfrm flipV="1">
            <a:off x="4995863" y="3286125"/>
            <a:ext cx="460375" cy="412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5064125" y="3833813"/>
            <a:ext cx="996950" cy="177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5681663" y="3262313"/>
            <a:ext cx="498475" cy="627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H="1" flipV="1">
            <a:off x="4995863" y="3956050"/>
            <a:ext cx="427037" cy="4651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V="1">
            <a:off x="5721350" y="4510088"/>
            <a:ext cx="1092200" cy="19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>
            <a:off x="5700713" y="4141788"/>
            <a:ext cx="377825" cy="279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5721350" y="3178175"/>
            <a:ext cx="1211263" cy="371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 flipV="1">
            <a:off x="6327775" y="4117975"/>
            <a:ext cx="517525" cy="285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V="1">
            <a:off x="6359525" y="3698875"/>
            <a:ext cx="598488" cy="266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flipV="1">
            <a:off x="7131050" y="4011613"/>
            <a:ext cx="889000" cy="444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>
            <a:off x="6978650" y="3749675"/>
            <a:ext cx="80963" cy="5699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7250113" y="3646488"/>
            <a:ext cx="769937" cy="2428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kt 59"/>
          <p:cNvGraphicFramePr>
            <a:graphicFrameLocks noChangeAspect="1"/>
          </p:cNvGraphicFramePr>
          <p:nvPr/>
        </p:nvGraphicFramePr>
        <p:xfrm>
          <a:off x="665163" y="4594225"/>
          <a:ext cx="3651250" cy="177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Microsoft-Zeichnung" r:id="rId6" imgW="2552700" imgH="1244600" progId="MSDraw">
                  <p:embed/>
                </p:oleObj>
              </mc:Choice>
              <mc:Fallback>
                <p:oleObj name="Microsoft-Zeichnung" r:id="rId6" imgW="2552700" imgH="1244600" progId="MSDraw">
                  <p:embed/>
                  <p:pic>
                    <p:nvPicPr>
                      <p:cNvPr id="0" name="Objek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4594225"/>
                        <a:ext cx="3651250" cy="177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Gerade Verbindung mit Pfeil 61"/>
          <p:cNvCxnSpPr/>
          <p:nvPr/>
        </p:nvCxnSpPr>
        <p:spPr>
          <a:xfrm>
            <a:off x="1009650" y="5441950"/>
            <a:ext cx="996950" cy="177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>
            <a:off x="1627188" y="4870450"/>
            <a:ext cx="498475" cy="6270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V="1">
            <a:off x="1668463" y="6118225"/>
            <a:ext cx="1090612" cy="19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flipV="1">
            <a:off x="2305050" y="5307013"/>
            <a:ext cx="598488" cy="266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>
            <a:off x="3195638" y="5254625"/>
            <a:ext cx="769937" cy="242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2150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152E6E28-04EC-4FAB-92B4-C397B4D2E60D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2150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Definition – Kette</a:t>
            </a:r>
            <a:endParaRPr lang="de-AT" altLang="de-DE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b="1" smtClean="0"/>
              <a:t>Kette</a:t>
            </a:r>
            <a:r>
              <a:rPr lang="de-AT" altLang="de-DE" smtClean="0"/>
              <a:t> </a:t>
            </a:r>
            <a:r>
              <a:rPr lang="de-AT" altLang="de-DE" i="1" smtClean="0"/>
              <a:t>(chain) </a:t>
            </a:r>
            <a:r>
              <a:rPr lang="de-AT" altLang="de-DE" smtClean="0"/>
              <a:t>zwischen den Knoten </a:t>
            </a:r>
            <a:r>
              <a:rPr lang="de-AT" altLang="de-DE" i="1" smtClean="0"/>
              <a:t>i</a:t>
            </a:r>
            <a:r>
              <a:rPr lang="de-AT" altLang="de-DE" smtClean="0"/>
              <a:t> und </a:t>
            </a:r>
            <a:r>
              <a:rPr lang="de-AT" altLang="de-DE" i="1" smtClean="0"/>
              <a:t>j</a:t>
            </a:r>
            <a:r>
              <a:rPr lang="de-AT" altLang="de-DE" smtClean="0"/>
              <a:t>: Folge von 	Kanten, die diese zwei Knoten miteinander 	verbindet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b="1" smtClean="0"/>
              <a:t>Weg </a:t>
            </a:r>
            <a:r>
              <a:rPr lang="de-AT" altLang="de-DE" i="1" smtClean="0"/>
              <a:t>(path)</a:t>
            </a:r>
            <a:r>
              <a:rPr lang="de-AT" altLang="de-DE" smtClean="0"/>
              <a:t>: eindeutige Richtung der Kette (gerichtet)</a:t>
            </a: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19464" name="Object 4"/>
          <p:cNvGraphicFramePr>
            <a:graphicFrameLocks noChangeAspect="1"/>
          </p:cNvGraphicFramePr>
          <p:nvPr/>
        </p:nvGraphicFramePr>
        <p:xfrm>
          <a:off x="725488" y="4006850"/>
          <a:ext cx="3092450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Microsoft-Zeichnung" r:id="rId3" imgW="1804988" imgH="941388" progId="MSDraw">
                  <p:embed/>
                </p:oleObj>
              </mc:Choice>
              <mc:Fallback>
                <p:oleObj name="Microsoft-Zeichnung" r:id="rId3" imgW="1804988" imgH="941388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4006850"/>
                        <a:ext cx="3092450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4572000" y="3978275"/>
          <a:ext cx="3092450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Microsoft-Zeichnung" r:id="rId5" imgW="1804988" imgH="941388" progId="MSDraw">
                  <p:embed/>
                </p:oleObj>
              </mc:Choice>
              <mc:Fallback>
                <p:oleObj name="Microsoft-Zeichnung" r:id="rId5" imgW="1804988" imgH="941388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978275"/>
                        <a:ext cx="3092450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Gerade Verbindung mit Pfeil 2"/>
          <p:cNvCxnSpPr/>
          <p:nvPr/>
        </p:nvCxnSpPr>
        <p:spPr>
          <a:xfrm flipV="1">
            <a:off x="4913313" y="4333875"/>
            <a:ext cx="533400" cy="4889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5776913" y="4205288"/>
            <a:ext cx="1436687" cy="4524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5321300" y="5634038"/>
            <a:ext cx="58578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1079500" y="4359275"/>
            <a:ext cx="531813" cy="488950"/>
          </a:xfrm>
          <a:prstGeom prst="straightConnector1">
            <a:avLst/>
          </a:prstGeom>
          <a:ln w="38100">
            <a:solidFill>
              <a:srgbClr val="9900CC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1925638" y="4237038"/>
            <a:ext cx="1447800" cy="438150"/>
          </a:xfrm>
          <a:prstGeom prst="straightConnector1">
            <a:avLst/>
          </a:prstGeom>
          <a:ln w="38100">
            <a:solidFill>
              <a:srgbClr val="9900CC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812800" y="5634038"/>
            <a:ext cx="533400" cy="0"/>
          </a:xfrm>
          <a:prstGeom prst="straightConnector1">
            <a:avLst/>
          </a:prstGeom>
          <a:ln w="38100">
            <a:solidFill>
              <a:srgbClr val="9900CC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Methodische Grundlagen und Graphen</a:t>
            </a:r>
            <a:endParaRPr lang="de-AT" altLang="de-DE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FF0000"/>
                </a:solidFill>
              </a:rPr>
              <a:t>Komplexität</a:t>
            </a:r>
          </a:p>
          <a:p>
            <a:r>
              <a:rPr lang="de-AT" altLang="de-DE" smtClean="0"/>
              <a:t>Heuristiken</a:t>
            </a:r>
          </a:p>
          <a:p>
            <a:r>
              <a:rPr lang="de-AT" altLang="de-DE" smtClean="0"/>
              <a:t>Kosten und Distanzen</a:t>
            </a:r>
          </a:p>
          <a:p>
            <a:r>
              <a:rPr lang="de-AT" altLang="de-DE" smtClean="0"/>
              <a:t>Graphen</a:t>
            </a:r>
          </a:p>
          <a:p>
            <a:r>
              <a:rPr lang="de-AT" altLang="de-DE" smtClean="0"/>
              <a:t>Optimierungsprobleme auf Graphen</a:t>
            </a:r>
          </a:p>
          <a:p>
            <a:r>
              <a:rPr lang="de-AT" altLang="de-DE" smtClean="0"/>
              <a:t>Minimaler Spannbaum</a:t>
            </a:r>
          </a:p>
          <a:p>
            <a:r>
              <a:rPr lang="de-AT" altLang="de-DE" smtClean="0"/>
              <a:t>Kürzeste Wege</a:t>
            </a:r>
          </a:p>
          <a:p>
            <a:endParaRPr lang="de-AT" altLang="de-DE" smtClean="0"/>
          </a:p>
          <a:p>
            <a:endParaRPr lang="de-AT" altLang="de-DE" smtClean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410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93E25B6B-B847-4299-A60F-9BD581AD5A64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410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2253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D72DEA4F-FE1A-4DF6-A9E9-04FD1D79FE44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2253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Definition – Zyklus</a:t>
            </a:r>
            <a:endParaRPr lang="de-AT" altLang="de-DE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b="1" smtClean="0"/>
              <a:t>Zyklus </a:t>
            </a:r>
            <a:r>
              <a:rPr lang="de-AT" altLang="de-DE" i="1" smtClean="0"/>
              <a:t>(cycle)</a:t>
            </a:r>
            <a:r>
              <a:rPr lang="de-AT" altLang="de-DE" smtClean="0"/>
              <a:t>: Kette, die einen Knoten mit sich selbst 	verbindet, ohne dass eine Kante zweimal verwendet 	wird</a:t>
            </a: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301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22536" name="Object 4"/>
          <p:cNvGraphicFramePr>
            <a:graphicFrameLocks noChangeAspect="1"/>
          </p:cNvGraphicFramePr>
          <p:nvPr/>
        </p:nvGraphicFramePr>
        <p:xfrm>
          <a:off x="3205163" y="3589338"/>
          <a:ext cx="2735262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Microsoft-Zeichnung" r:id="rId3" imgW="1509713" imgH="863600" progId="MSDraw">
                  <p:embed/>
                </p:oleObj>
              </mc:Choice>
              <mc:Fallback>
                <p:oleObj name="Microsoft-Zeichnung" r:id="rId3" imgW="1509713" imgH="863600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3589338"/>
                        <a:ext cx="2735262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2355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26017880-525D-4E86-AA7C-DBB60AAFF17E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2355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Definition – Baum I</a:t>
            </a:r>
            <a:endParaRPr lang="de-AT" altLang="de-DE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b="1" smtClean="0"/>
              <a:t>Baum</a:t>
            </a:r>
            <a:r>
              <a:rPr lang="de-AT" altLang="de-DE" smtClean="0"/>
              <a:t> </a:t>
            </a:r>
            <a:r>
              <a:rPr lang="de-AT" altLang="de-DE" i="1" smtClean="0"/>
              <a:t>(tree)</a:t>
            </a:r>
            <a:r>
              <a:rPr lang="de-AT" altLang="de-DE" smtClean="0"/>
              <a:t>: verbundener Graph, der keine Zyklen besitzt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smtClean="0"/>
              <a:t>Ein Graph heißt </a:t>
            </a:r>
            <a:r>
              <a:rPr lang="de-AT" altLang="de-DE" b="1" smtClean="0"/>
              <a:t>verbunden </a:t>
            </a:r>
            <a:r>
              <a:rPr lang="de-AT" altLang="de-DE" i="1" smtClean="0"/>
              <a:t>(connected)</a:t>
            </a:r>
            <a:r>
              <a:rPr lang="de-AT" altLang="de-DE" smtClean="0"/>
              <a:t>, wenn es zwischen je 2 Knoten eine Kette gibt, die diese Knoten miteinander verbindet.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21512" name="Object 4"/>
          <p:cNvGraphicFramePr>
            <a:graphicFrameLocks noChangeAspect="1"/>
          </p:cNvGraphicFramePr>
          <p:nvPr/>
        </p:nvGraphicFramePr>
        <p:xfrm>
          <a:off x="2339975" y="3954463"/>
          <a:ext cx="439261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Microsoft-Zeichnung" r:id="rId3" imgW="2552700" imgH="1198563" progId="MSDraw">
                  <p:embed/>
                </p:oleObj>
              </mc:Choice>
              <mc:Fallback>
                <p:oleObj name="Microsoft-Zeichnung" r:id="rId3" imgW="2552700" imgH="1198563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954463"/>
                        <a:ext cx="4392613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2457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B7AD1056-5D81-4419-BA74-D611DB2909E3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2458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Definition – Baum II</a:t>
            </a:r>
            <a:endParaRPr lang="de-AT" altLang="de-DE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smtClean="0"/>
              <a:t>Eines der Theoreme der Graphentheorie besagt, dass ein Graph bestehend aus </a:t>
            </a:r>
            <a:r>
              <a:rPr lang="de-AT" altLang="de-DE" i="1" smtClean="0"/>
              <a:t>n</a:t>
            </a:r>
            <a:r>
              <a:rPr lang="de-AT" altLang="de-DE" smtClean="0"/>
              <a:t> Knoten verbunden ist, wenn er (n-1) Kanten und keine Zyklen besitzt. </a:t>
            </a:r>
            <a:r>
              <a:rPr lang="de-AT" altLang="de-DE" smtClean="0">
                <a:sym typeface="Wingdings" panose="05000000000000000000" pitchFamily="2" charset="2"/>
              </a:rPr>
              <a:t> BAUM </a:t>
            </a:r>
            <a:endParaRPr lang="de-AT" altLang="de-DE" smtClean="0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22536" name="Object 4"/>
          <p:cNvGraphicFramePr>
            <a:graphicFrameLocks noChangeAspect="1"/>
          </p:cNvGraphicFramePr>
          <p:nvPr/>
        </p:nvGraphicFramePr>
        <p:xfrm>
          <a:off x="323850" y="3738563"/>
          <a:ext cx="4248150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Microsoft-Zeichnung" r:id="rId3" imgW="2809875" imgH="1198563" progId="MSDraw">
                  <p:embed/>
                </p:oleObj>
              </mc:Choice>
              <mc:Fallback>
                <p:oleObj name="Microsoft-Zeichnung" r:id="rId3" imgW="2809875" imgH="1198563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38563"/>
                        <a:ext cx="4248150" cy="180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22538" name="Object 6"/>
          <p:cNvGraphicFramePr>
            <a:graphicFrameLocks noChangeAspect="1"/>
          </p:cNvGraphicFramePr>
          <p:nvPr/>
        </p:nvGraphicFramePr>
        <p:xfrm>
          <a:off x="4643438" y="3716338"/>
          <a:ext cx="4176712" cy="183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Microsoft-Zeichnung" r:id="rId5" imgW="2719388" imgH="1198563" progId="MSDraw">
                  <p:embed/>
                </p:oleObj>
              </mc:Choice>
              <mc:Fallback>
                <p:oleObj name="Microsoft-Zeichnung" r:id="rId5" imgW="2719388" imgH="1198563" progId="MSDraw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716338"/>
                        <a:ext cx="4176712" cy="183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2560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0EEADA6E-0EC2-4AA3-8D6E-10EA778B4759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2560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Aufgabe 1</a:t>
            </a:r>
            <a:endParaRPr lang="de-AT" altLang="de-DE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mtClean="0"/>
              <a:t>Verlegung von Telefonleitungen, so dass zwischen allen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mtClean="0"/>
              <a:t>Stationen Telefonverbindungen möglich sind.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mtClean="0">
                <a:sym typeface="Wingdings" panose="05000000000000000000" pitchFamily="2" charset="2"/>
              </a:rPr>
              <a:t> Es werden gerade so viele Leitungen verlegt, dass eine  Verbindung zwischen je zwei Stationen möglich ist.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mtClean="0">
                <a:sym typeface="Wingdings" panose="05000000000000000000" pitchFamily="2" charset="2"/>
              </a:rPr>
              <a:t> Wo sollen die Telefonkabel verlegt werden um am wenigsten Leitungen (in Meilen) zu verbrauchen?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mtClean="0"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u="sng" smtClean="0">
                <a:sym typeface="Wingdings" panose="05000000000000000000" pitchFamily="2" charset="2"/>
              </a:rPr>
              <a:t>Lösung</a:t>
            </a:r>
            <a:r>
              <a:rPr lang="de-DE" altLang="de-DE" smtClean="0">
                <a:sym typeface="Wingdings" panose="05000000000000000000" pitchFamily="2" charset="2"/>
              </a:rPr>
              <a:t>: </a:t>
            </a:r>
            <a:r>
              <a:rPr lang="de-DE" altLang="de-DE" i="1" smtClean="0">
                <a:sym typeface="Wingdings" panose="05000000000000000000" pitchFamily="2" charset="2"/>
              </a:rPr>
              <a:t>minimaler spannender Baum</a:t>
            </a:r>
            <a:r>
              <a:rPr lang="de-DE" altLang="de-DE" smtClean="0">
                <a:sym typeface="Wingdings" panose="05000000000000000000" pitchFamily="2" charset="2"/>
              </a:rPr>
              <a:t>,</a:t>
            </a:r>
            <a:r>
              <a:rPr lang="de-DE" altLang="de-DE" i="1" smtClean="0">
                <a:sym typeface="Wingdings" panose="05000000000000000000" pitchFamily="2" charset="2"/>
              </a:rPr>
              <a:t> Minimalgerüst</a:t>
            </a:r>
            <a:endParaRPr lang="de-AT" altLang="de-DE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2662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C16C8238-3BFB-42BC-84B6-7684A66C768E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2662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Aufgabe 2</a:t>
            </a:r>
            <a:endParaRPr lang="de-AT" altLang="de-DE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mtClean="0"/>
              <a:t>Ermittlung des kürzesten Weges vom Eingang des Parks 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mtClean="0"/>
              <a:t>zur Station 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smtClean="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u="sng" smtClean="0"/>
              <a:t>Lösung</a:t>
            </a:r>
            <a:r>
              <a:rPr lang="de-DE" altLang="de-DE" smtClean="0"/>
              <a:t>: </a:t>
            </a:r>
            <a:r>
              <a:rPr lang="de-DE" altLang="de-DE" i="1" smtClean="0"/>
              <a:t>kürzeste Wege</a:t>
            </a:r>
            <a:endParaRPr lang="de-AT" altLang="de-DE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2765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3DD10B55-67DA-4743-9EA1-0128BCA0E327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2765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Aufgabe 3</a:t>
            </a:r>
            <a:endParaRPr lang="de-AT" altLang="de-DE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3926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63538" algn="l"/>
              </a:tabLst>
            </a:pPr>
            <a:r>
              <a:rPr lang="de-DE" altLang="de-DE" u="sng" smtClean="0"/>
              <a:t>Problem</a:t>
            </a:r>
            <a:r>
              <a:rPr lang="de-DE" altLang="de-DE" smtClean="0"/>
              <a:t>: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63538" algn="l"/>
              </a:tabLst>
            </a:pPr>
            <a:r>
              <a:rPr lang="de-DE" altLang="de-DE" smtClean="0"/>
              <a:t>Es wollen mehr Besucher an der Busfahrt von 0 zur Station T teilnehmen, als auf dem kürzesten Weg befördert werden können. (Begrenzung der Zahl der täglichen Busfahrten auf jeder Strecke)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63538" algn="l"/>
              </a:tabLst>
            </a:pPr>
            <a:r>
              <a:rPr lang="de-DE" altLang="de-DE" smtClean="0">
                <a:sym typeface="Wingdings" panose="05000000000000000000" pitchFamily="2" charset="2"/>
              </a:rPr>
              <a:t> Verwendung verschiedener Routen ohne  	Berücksichtigung der Entfernung, um die Zahl der 	Busfahrten pro Tag zu erhöhen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63538" algn="l"/>
              </a:tabLst>
            </a:pPr>
            <a:r>
              <a:rPr lang="de-DE" altLang="de-DE" smtClean="0">
                <a:sym typeface="Wingdings" panose="05000000000000000000" pitchFamily="2" charset="2"/>
              </a:rPr>
              <a:t> Wie werden die verschiedenen Routen angelegt um die 	Zahl der Busfahrten zu </a:t>
            </a:r>
            <a:r>
              <a:rPr lang="de-DE" altLang="de-DE" i="1" smtClean="0">
                <a:sym typeface="Wingdings" panose="05000000000000000000" pitchFamily="2" charset="2"/>
              </a:rPr>
              <a:t>maximieren</a:t>
            </a:r>
            <a:r>
              <a:rPr lang="de-DE" altLang="de-DE" smtClean="0">
                <a:sym typeface="Wingdings" panose="05000000000000000000" pitchFamily="2" charset="2"/>
              </a:rPr>
              <a:t>?</a:t>
            </a:r>
            <a:br>
              <a:rPr lang="de-DE" altLang="de-DE" smtClean="0">
                <a:sym typeface="Wingdings" panose="05000000000000000000" pitchFamily="2" charset="2"/>
              </a:rPr>
            </a:br>
            <a:endParaRPr lang="de-DE" altLang="de-DE" smtClean="0"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363538" algn="l"/>
              </a:tabLst>
            </a:pPr>
            <a:r>
              <a:rPr lang="de-DE" altLang="de-DE" u="sng" smtClean="0">
                <a:sym typeface="Wingdings" panose="05000000000000000000" pitchFamily="2" charset="2"/>
              </a:rPr>
              <a:t>Lösung</a:t>
            </a:r>
            <a:r>
              <a:rPr lang="de-DE" altLang="de-DE" smtClean="0">
                <a:sym typeface="Wingdings" panose="05000000000000000000" pitchFamily="2" charset="2"/>
              </a:rPr>
              <a:t>: </a:t>
            </a:r>
            <a:r>
              <a:rPr lang="de-DE" altLang="de-DE" i="1" smtClean="0">
                <a:sym typeface="Wingdings" panose="05000000000000000000" pitchFamily="2" charset="2"/>
              </a:rPr>
              <a:t>maximaler Fluss</a:t>
            </a:r>
            <a:endParaRPr lang="de-AT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2867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B11725B0-2D03-44B6-9649-C2BD0B271A88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2867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Aufgabe 4</a:t>
            </a:r>
            <a:endParaRPr lang="de-AT" altLang="de-DE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tabLst>
                <a:tab pos="363538" algn="l"/>
              </a:tabLst>
            </a:pPr>
            <a:r>
              <a:rPr lang="de-DE" altLang="de-DE" smtClean="0"/>
              <a:t>An jedem der Straßenknoten ist am Ende des Tages ein Mülleimer zu entleeren.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363538" algn="l"/>
              </a:tabLst>
            </a:pPr>
            <a:r>
              <a:rPr lang="de-DE" altLang="de-DE" smtClean="0">
                <a:sym typeface="Wingdings" panose="05000000000000000000" pitchFamily="2" charset="2"/>
              </a:rPr>
              <a:t> In welcher Reihenfolge sollen die Knoten angefahren 	werden um die gesamte Reisezeit zuminimieren?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363538" algn="l"/>
              </a:tabLst>
            </a:pPr>
            <a:endParaRPr lang="de-DE" altLang="de-DE" smtClean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363538" algn="l"/>
              </a:tabLst>
            </a:pPr>
            <a:r>
              <a:rPr lang="de-DE" altLang="de-DE" u="sng" smtClean="0">
                <a:sym typeface="Wingdings" panose="05000000000000000000" pitchFamily="2" charset="2"/>
              </a:rPr>
              <a:t>Lösung</a:t>
            </a:r>
            <a:r>
              <a:rPr lang="de-DE" altLang="de-DE" smtClean="0">
                <a:sym typeface="Wingdings" panose="05000000000000000000" pitchFamily="2" charset="2"/>
              </a:rPr>
              <a:t>: </a:t>
            </a:r>
            <a:r>
              <a:rPr lang="de-DE" altLang="de-DE" i="1" smtClean="0">
                <a:sym typeface="Wingdings" panose="05000000000000000000" pitchFamily="2" charset="2"/>
              </a:rPr>
              <a:t>Rundreiseproblem</a:t>
            </a:r>
            <a:r>
              <a:rPr lang="de-DE" altLang="de-DE" smtClean="0">
                <a:sym typeface="Wingdings" panose="05000000000000000000" pitchFamily="2" charset="2"/>
              </a:rPr>
              <a:t>,</a:t>
            </a:r>
            <a:r>
              <a:rPr lang="de-DE" altLang="de-DE" i="1" smtClean="0">
                <a:sym typeface="Wingdings" panose="05000000000000000000" pitchFamily="2" charset="2"/>
              </a:rPr>
              <a:t> TSP</a:t>
            </a:r>
            <a:endParaRPr lang="de-AT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2969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01C66EBC-3493-4649-A1E0-1FF59235628C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2970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Minimaler Spannbaum </a:t>
            </a:r>
            <a:br>
              <a:rPr lang="de-DE" altLang="de-DE" smtClean="0"/>
            </a:br>
            <a:r>
              <a:rPr lang="de-DE" altLang="de-DE" smtClean="0"/>
              <a:t>(minimal spanning tree, MST)</a:t>
            </a:r>
            <a:endParaRPr lang="de-AT" altLang="de-DE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smtClean="0"/>
              <a:t>Da im Beispiel </a:t>
            </a:r>
            <a:r>
              <a:rPr lang="de-AT" altLang="de-DE" i="1" smtClean="0"/>
              <a:t>n</a:t>
            </a:r>
            <a:r>
              <a:rPr lang="de-AT" altLang="de-DE" smtClean="0"/>
              <a:t> = 7 Knoten vorgegeben sind, muss das resultierende Netzwerk genau (n-1) = 6 Kanten und </a:t>
            </a:r>
            <a:r>
              <a:rPr lang="de-AT" altLang="de-DE" i="1" smtClean="0"/>
              <a:t>keine Zyklen</a:t>
            </a:r>
            <a:r>
              <a:rPr lang="de-AT" altLang="de-DE" smtClean="0"/>
              <a:t> besitzen, um einem aufgespannten Baum zu entsprechen.</a:t>
            </a:r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29704" name="Object 4"/>
          <p:cNvGraphicFramePr>
            <a:graphicFrameLocks noChangeAspect="1"/>
          </p:cNvGraphicFramePr>
          <p:nvPr/>
        </p:nvGraphicFramePr>
        <p:xfrm>
          <a:off x="2338388" y="3357563"/>
          <a:ext cx="4465637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Microsoft-Zeichnung" r:id="rId3" imgW="2552700" imgH="1244600" progId="MSDraw">
                  <p:embed/>
                </p:oleObj>
              </mc:Choice>
              <mc:Fallback>
                <p:oleObj name="Microsoft-Zeichnung" r:id="rId3" imgW="2552700" imgH="1244600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3357563"/>
                        <a:ext cx="4465637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Text Box 6"/>
          <p:cNvSpPr txBox="1">
            <a:spLocks noChangeArrowheads="1"/>
          </p:cNvSpPr>
          <p:nvPr/>
        </p:nvSpPr>
        <p:spPr bwMode="auto">
          <a:xfrm>
            <a:off x="323850" y="5607050"/>
            <a:ext cx="8569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2000" u="sng"/>
              <a:t>Praxis</a:t>
            </a:r>
            <a:r>
              <a:rPr lang="de-AT" altLang="de-DE" sz="2000"/>
              <a:t>:  zahlreiche Anwendungsbeispiele insb. bei der Planung von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2000"/>
              <a:t>	schwach frequentierten </a:t>
            </a:r>
            <a:r>
              <a:rPr lang="de-AT" altLang="de-DE" sz="2000" i="1"/>
              <a:t>Transportnetzen </a:t>
            </a:r>
            <a:r>
              <a:rPr lang="de-AT" altLang="de-DE" sz="2000"/>
              <a:t>z.B: Telefonleitungen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307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069D879F-F519-4D52-97E6-D17F9FB823FB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3072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Algorithmus von Kruskal</a:t>
            </a:r>
            <a:endParaRPr lang="de-AT" altLang="de-DE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de-AT" altLang="de-DE" sz="2000" smtClean="0"/>
              <a:t>Suche die </a:t>
            </a:r>
            <a:r>
              <a:rPr lang="de-AT" altLang="de-DE" sz="2000" b="1" smtClean="0"/>
              <a:t>kürzeste Kante</a:t>
            </a:r>
            <a:r>
              <a:rPr lang="de-AT" altLang="de-DE" sz="2000" smtClean="0"/>
              <a:t> im Graphen und verbinde die beiden angrenzenden Knoten.</a:t>
            </a:r>
          </a:p>
          <a:p>
            <a:pPr marL="457200" indent="-4572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de-AT" altLang="de-DE" sz="2000" smtClean="0"/>
              <a:t>Suche den noch nicht verbundenen Knoten, der einem der bereits verbundenen am nächsten liegt. Wiederhole dies bis alle Knoten verbunden sind.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AT" altLang="de-DE" sz="2000" smtClean="0"/>
              <a:t>Treten dabei Mehrdeutigkeiten auf, so kann die Wahl beliebig getroffen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AT" altLang="de-DE" sz="2000" smtClean="0"/>
              <a:t>werden, und der Algorithmus führt dennoch zu einer optimalen Lösung.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endParaRPr lang="de-AT" altLang="de-DE" sz="2000" smtClean="0"/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r>
              <a:rPr lang="de-AT" altLang="de-DE" sz="2000" u="sng" smtClean="0"/>
              <a:t>Implementierung am Computer</a:t>
            </a:r>
            <a:r>
              <a:rPr lang="de-AT" altLang="de-DE" sz="2000" smtClean="0"/>
              <a:t>: 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AT" altLang="de-DE" sz="2000" smtClean="0"/>
              <a:t>Man sortiert zunächst die Kanten in aufsteigender Reihenfolge, und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AT" altLang="de-DE" sz="2000" smtClean="0"/>
              <a:t>dann fügt man jeweils die nächste Kante in den Baum ein, die nicht zu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AT" altLang="de-DE" sz="2000" smtClean="0"/>
              <a:t>einem Zyklus führen würde.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317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907EFDDF-0D50-43EE-A7D7-A3CF1E59942F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3174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6213475" y="3284538"/>
            <a:ext cx="433388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5307013" y="4076700"/>
            <a:ext cx="433387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4614863" y="4292600"/>
            <a:ext cx="433387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3563938" y="3284538"/>
            <a:ext cx="433387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2036763" y="2924175"/>
            <a:ext cx="433387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3044825" y="4379913"/>
            <a:ext cx="433388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31755" name="Object 4"/>
          <p:cNvGraphicFramePr>
            <a:graphicFrameLocks noChangeAspect="1"/>
          </p:cNvGraphicFramePr>
          <p:nvPr>
            <p:ph idx="1"/>
          </p:nvPr>
        </p:nvGraphicFramePr>
        <p:xfrm>
          <a:off x="1476375" y="2462213"/>
          <a:ext cx="6192838" cy="30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Microsoft-Zeichnung" r:id="rId3" imgW="2552700" imgH="1244600" progId="MSDraw">
                  <p:embed/>
                </p:oleObj>
              </mc:Choice>
              <mc:Fallback>
                <p:oleObj name="Microsoft-Zeichnung" r:id="rId3" imgW="2552700" imgH="1244600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462213"/>
                        <a:ext cx="6192838" cy="301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Algorithmus von Kruskal - Beispiel</a:t>
            </a:r>
            <a:endParaRPr lang="de-AT" altLang="de-DE" smtClean="0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1993900" y="2938463"/>
            <a:ext cx="763588" cy="720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3132138" y="2924175"/>
            <a:ext cx="792162" cy="10810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V="1">
            <a:off x="3160713" y="4422775"/>
            <a:ext cx="647700" cy="503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V="1">
            <a:off x="5321300" y="3789363"/>
            <a:ext cx="144463" cy="9350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5738813" y="3571875"/>
            <a:ext cx="1368425" cy="4333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254500" y="4421188"/>
            <a:ext cx="792163" cy="4333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8" grpId="0" animBg="1"/>
      <p:bldP spid="52239" grpId="0" animBg="1"/>
      <p:bldP spid="52240" grpId="0" animBg="1"/>
      <p:bldP spid="52241" grpId="0" animBg="1"/>
      <p:bldP spid="52242" grpId="0" animBg="1"/>
      <p:bldP spid="52237" grpId="0" animBg="1"/>
      <p:bldP spid="52230" grpId="0" animBg="1"/>
      <p:bldP spid="52231" grpId="0" animBg="1"/>
      <p:bldP spid="52232" grpId="0" animBg="1"/>
      <p:bldP spid="52233" grpId="0" animBg="1"/>
      <p:bldP spid="52234" grpId="0" animBg="1"/>
      <p:bldP spid="522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51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076EB763-CBDB-4347-9FA4-7EAB747EFBEE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512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Komplexität</a:t>
            </a:r>
            <a:endParaRPr lang="de-AT" altLang="de-DE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ct val="120000"/>
              <a:buFont typeface="Wingdings" panose="05000000000000000000" pitchFamily="2" charset="2"/>
              <a:buNone/>
              <a:tabLst>
                <a:tab pos="2159000" algn="l"/>
              </a:tabLst>
              <a:defRPr/>
            </a:pPr>
            <a:r>
              <a:rPr lang="de-DE" altLang="de-DE" dirty="0" smtClean="0"/>
              <a:t>Lösung von Modellen der Produktion und Logistik:</a:t>
            </a:r>
          </a:p>
          <a:p>
            <a:pPr eaLnBrk="1" hangingPunct="1">
              <a:buSzPct val="120000"/>
              <a:buFont typeface="Wingdings" panose="05000000000000000000" pitchFamily="2" charset="2"/>
              <a:buChar char="§"/>
              <a:tabLst>
                <a:tab pos="2159000" algn="l"/>
              </a:tabLst>
              <a:defRPr/>
            </a:pPr>
            <a:r>
              <a:rPr lang="de-DE" altLang="de-DE" dirty="0" smtClean="0"/>
              <a:t>Exakte Lösungsverfahren (Linear </a:t>
            </a:r>
            <a:r>
              <a:rPr lang="de-DE" altLang="de-DE" dirty="0" err="1" smtClean="0"/>
              <a:t>Program</a:t>
            </a:r>
            <a:r>
              <a:rPr lang="de-DE" altLang="de-DE" dirty="0" smtClean="0"/>
              <a:t>, Mixed Integer </a:t>
            </a:r>
            <a:r>
              <a:rPr lang="de-DE" altLang="de-DE" dirty="0" err="1" smtClean="0"/>
              <a:t>Program</a:t>
            </a:r>
            <a:r>
              <a:rPr lang="de-DE" altLang="de-DE" dirty="0" smtClean="0"/>
              <a:t>, Dynamische Optimierung, …)</a:t>
            </a:r>
          </a:p>
          <a:p>
            <a:pPr eaLnBrk="1" hangingPunct="1">
              <a:buSzPct val="120000"/>
              <a:buFont typeface="Wingdings" panose="05000000000000000000" pitchFamily="2" charset="2"/>
              <a:buChar char="§"/>
              <a:tabLst>
                <a:tab pos="2159000" algn="l"/>
              </a:tabLst>
              <a:defRPr/>
            </a:pPr>
            <a:r>
              <a:rPr lang="de-DE" altLang="de-DE" dirty="0" smtClean="0"/>
              <a:t>Heuristiken: einfach zu verstehende Verfahren, die relativ rasche eine (hoffentlich) gute Lösung liefern, aber keine Garantie bieten, dass dies optimal ist </a:t>
            </a:r>
          </a:p>
          <a:p>
            <a:pPr lvl="1" eaLnBrk="1" hangingPunct="1">
              <a:buSzPct val="120000"/>
              <a:buFont typeface="Wingdings" panose="05000000000000000000" pitchFamily="2" charset="2"/>
              <a:buChar char="§"/>
              <a:tabLst>
                <a:tab pos="2159000" algn="l"/>
              </a:tabLst>
              <a:defRPr/>
            </a:pPr>
            <a:r>
              <a:rPr lang="de-DE" altLang="de-DE" dirty="0" smtClean="0"/>
              <a:t>teilweise auch verwendet wenn exakte Verfahren vorhanden </a:t>
            </a:r>
            <a:br>
              <a:rPr lang="de-DE" altLang="de-DE" dirty="0" smtClean="0"/>
            </a:br>
            <a:r>
              <a:rPr lang="de-DE" altLang="de-DE" dirty="0" smtClean="0"/>
              <a:t>(diese jedoch zu teuer oder zu aufwendig sind)</a:t>
            </a:r>
          </a:p>
          <a:p>
            <a:pPr lvl="1" eaLnBrk="1" hangingPunct="1">
              <a:buSzPct val="120000"/>
              <a:buFont typeface="Wingdings" panose="05000000000000000000" pitchFamily="2" charset="2"/>
              <a:buChar char="§"/>
              <a:tabLst>
                <a:tab pos="2159000" algn="l"/>
              </a:tabLst>
              <a:defRPr/>
            </a:pPr>
            <a:r>
              <a:rPr lang="de-DE" altLang="de-DE" dirty="0" smtClean="0"/>
              <a:t>verwendet bei Problemen, wo exakte Verfahren zu lange dauern würden (insb. bei operativen Problemen)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3277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B4E925DF-0A58-43DB-AB6B-FCDF7C07708B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3277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2.5 Problem des kürzesten Weges</a:t>
            </a:r>
            <a:br>
              <a:rPr lang="de-DE" altLang="de-DE" smtClean="0"/>
            </a:br>
            <a:r>
              <a:rPr lang="de-DE" altLang="de-DE" smtClean="0"/>
              <a:t>(shortest route)</a:t>
            </a:r>
            <a:endParaRPr lang="de-AT" altLang="de-DE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AT" altLang="de-DE" sz="2000" smtClean="0"/>
              <a:t>Ermittlung des kürzesten Weg innerhalb eines Netzwerkes von der </a:t>
            </a:r>
            <a:r>
              <a:rPr lang="de-AT" altLang="de-DE" sz="2000" b="1" smtClean="0"/>
              <a:t>Quelle</a:t>
            </a:r>
            <a:r>
              <a:rPr lang="de-AT" altLang="de-DE" sz="2000" smtClean="0"/>
              <a:t> (</a:t>
            </a:r>
            <a:r>
              <a:rPr lang="de-AT" altLang="de-DE" sz="2000" i="1" smtClean="0"/>
              <a:t>source</a:t>
            </a:r>
            <a:r>
              <a:rPr lang="de-AT" altLang="de-DE" sz="2000" smtClean="0"/>
              <a:t>) O zur </a:t>
            </a:r>
            <a:r>
              <a:rPr lang="de-AT" altLang="de-DE" sz="2000" b="1" smtClean="0"/>
              <a:t>Senke</a:t>
            </a:r>
            <a:r>
              <a:rPr lang="de-AT" altLang="de-DE" sz="2000" smtClean="0"/>
              <a:t> (</a:t>
            </a:r>
            <a:r>
              <a:rPr lang="de-AT" altLang="de-DE" sz="2000" i="1" smtClean="0"/>
              <a:t>sink</a:t>
            </a:r>
            <a:r>
              <a:rPr lang="de-AT" altLang="de-DE" sz="2000" smtClean="0"/>
              <a:t>) T </a:t>
            </a:r>
          </a:p>
          <a:p>
            <a:pPr eaLnBrk="1" hangingPunct="1"/>
            <a:r>
              <a:rPr lang="de-AT" altLang="de-DE" sz="2000" smtClean="0"/>
              <a:t>Basis vieler anderer wichtiger Logistikprobleme </a:t>
            </a:r>
          </a:p>
          <a:p>
            <a:pPr eaLnBrk="1" hangingPunct="1"/>
            <a:r>
              <a:rPr lang="de-AT" altLang="de-DE" sz="2000" smtClean="0"/>
              <a:t>große Zahl von Verfahren</a:t>
            </a:r>
          </a:p>
          <a:p>
            <a:pPr eaLnBrk="1" hangingPunct="1"/>
            <a:r>
              <a:rPr lang="de-AT" altLang="de-DE" sz="2000" smtClean="0"/>
              <a:t>Unterscheidung von:</a:t>
            </a:r>
          </a:p>
          <a:p>
            <a:pPr lvl="1" eaLnBrk="1" hangingPunct="1"/>
            <a:r>
              <a:rPr lang="de-AT" altLang="de-DE" sz="1800" smtClean="0"/>
              <a:t> </a:t>
            </a:r>
            <a:r>
              <a:rPr lang="de-AT" altLang="de-DE" sz="1800" i="1" smtClean="0"/>
              <a:t>Baumalgorithmen</a:t>
            </a:r>
            <a:r>
              <a:rPr lang="de-AT" altLang="de-DE" sz="1800" smtClean="0"/>
              <a:t>: bestimmen den kürzesten Weg </a:t>
            </a:r>
            <a:r>
              <a:rPr lang="de-AT" altLang="de-DE" sz="1800" i="1" smtClean="0"/>
              <a:t>von einem Knoten</a:t>
            </a:r>
            <a:r>
              <a:rPr lang="de-AT" altLang="de-DE" sz="1800" smtClean="0"/>
              <a:t> (Quelle) zu allen anderen (und konstruieren so eine Art Baum)</a:t>
            </a:r>
            <a:br>
              <a:rPr lang="de-AT" altLang="de-DE" sz="1800" smtClean="0"/>
            </a:br>
            <a:r>
              <a:rPr lang="de-AT" altLang="de-DE" sz="1800" smtClean="0"/>
              <a:t/>
            </a:r>
            <a:br>
              <a:rPr lang="de-AT" altLang="de-DE" sz="1800" smtClean="0"/>
            </a:br>
            <a:r>
              <a:rPr lang="de-AT" altLang="de-DE" sz="1800" smtClean="0"/>
              <a:t>klassischen </a:t>
            </a:r>
            <a:r>
              <a:rPr lang="de-AT" altLang="de-DE" sz="1800" i="1" smtClean="0"/>
              <a:t>Baumalgorithmen </a:t>
            </a:r>
            <a:r>
              <a:rPr lang="de-AT" altLang="de-DE" sz="1800" smtClean="0"/>
              <a:t>(nächster Unterabschnitt) basieren auf der Idee der dynamischen Programmierung. Sie markieren in jedem Iterationsschritt einen weiteren Knoten.</a:t>
            </a:r>
            <a:br>
              <a:rPr lang="de-AT" altLang="de-DE" sz="1800" smtClean="0"/>
            </a:br>
            <a:endParaRPr lang="de-AT" altLang="de-DE" sz="1800" smtClean="0"/>
          </a:p>
          <a:p>
            <a:pPr lvl="1" eaLnBrk="1" hangingPunct="1"/>
            <a:r>
              <a:rPr lang="de-AT" altLang="de-DE" sz="1800" smtClean="0"/>
              <a:t>Verfahren, die den kürzesten Weg </a:t>
            </a:r>
            <a:r>
              <a:rPr lang="de-AT" altLang="de-DE" sz="1800" i="1" smtClean="0"/>
              <a:t>zwischen allen Knoten</a:t>
            </a:r>
            <a:r>
              <a:rPr lang="de-AT" altLang="de-DE" sz="1800" smtClean="0"/>
              <a:t> suchen.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3379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E70D8D63-C31F-4B44-883A-3EF2753387C4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3379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2.5.1 Baumalgorithmus für das kürzeste Wege Problem (Dijkstra)</a:t>
            </a:r>
            <a:endParaRPr lang="de-AT" altLang="de-DE" smtClean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AT" altLang="de-DE" smtClean="0"/>
              <a:t>Es sei </a:t>
            </a:r>
            <a:r>
              <a:rPr lang="de-AT" altLang="de-DE" i="1" smtClean="0"/>
              <a:t>d</a:t>
            </a:r>
            <a:r>
              <a:rPr lang="de-AT" altLang="de-DE" i="1" baseline="-25000" smtClean="0"/>
              <a:t>ij</a:t>
            </a:r>
            <a:r>
              <a:rPr lang="de-AT" altLang="de-DE" smtClean="0"/>
              <a:t> = Länge der direkten Kante von i nach j [wenn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AT" altLang="de-DE" smtClean="0"/>
              <a:t>solche existiert, bzw. </a:t>
            </a:r>
            <a:r>
              <a:rPr lang="de-AT" altLang="de-DE" i="1" smtClean="0"/>
              <a:t>d</a:t>
            </a:r>
            <a:r>
              <a:rPr lang="de-AT" altLang="de-DE" i="1" baseline="-25000" smtClean="0"/>
              <a:t>ij</a:t>
            </a:r>
            <a:r>
              <a:rPr lang="de-AT" altLang="de-DE" smtClean="0"/>
              <a:t> = </a:t>
            </a:r>
            <a:r>
              <a:rPr lang="it-IT" altLang="de-DE" smtClean="0">
                <a:sym typeface="Symbol" panose="05050102010706020507" pitchFamily="18" charset="2"/>
              </a:rPr>
              <a:t></a:t>
            </a:r>
            <a:r>
              <a:rPr lang="de-AT" altLang="de-DE" smtClean="0"/>
              <a:t> sonst]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de-AT" altLang="de-DE" i="1" u="sng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i="1" u="sng" smtClean="0"/>
              <a:t>Initialisierung:</a:t>
            </a:r>
            <a:r>
              <a:rPr lang="de-AT" altLang="de-DE" i="1" smtClean="0"/>
              <a:t> n = 0: </a:t>
            </a:r>
            <a:br>
              <a:rPr lang="de-AT" altLang="de-DE" i="1" smtClean="0"/>
            </a:br>
            <a:r>
              <a:rPr lang="de-AT" altLang="de-DE" i="1" smtClean="0"/>
              <a:t/>
            </a:r>
            <a:br>
              <a:rPr lang="de-AT" altLang="de-DE" i="1" smtClean="0"/>
            </a:br>
            <a:r>
              <a:rPr lang="de-AT" altLang="de-DE" sz="2000" smtClean="0"/>
              <a:t>Es werden alle Knoten i vorläufig markiert, und ihre vorläufig kürzeste Entfernung zum Ursprung </a:t>
            </a:r>
            <a:r>
              <a:rPr lang="de-AT" altLang="de-DE" sz="2000" i="1" smtClean="0"/>
              <a:t>D</a:t>
            </a:r>
            <a:r>
              <a:rPr lang="de-AT" altLang="de-DE" sz="2000" smtClean="0"/>
              <a:t>[</a:t>
            </a:r>
            <a:r>
              <a:rPr lang="de-AT" altLang="de-DE" sz="2000" i="1" smtClean="0"/>
              <a:t>i</a:t>
            </a:r>
            <a:r>
              <a:rPr lang="de-AT" altLang="de-DE" sz="2000" smtClean="0"/>
              <a:t>] mit der direkten Distanz </a:t>
            </a:r>
            <a:r>
              <a:rPr lang="de-AT" altLang="de-DE" sz="2000" i="1" smtClean="0"/>
              <a:t>d</a:t>
            </a:r>
            <a:r>
              <a:rPr lang="de-AT" altLang="de-DE" sz="2000" i="1" baseline="-25000" smtClean="0"/>
              <a:t>0i</a:t>
            </a:r>
            <a:r>
              <a:rPr lang="de-AT" altLang="de-DE" sz="2000" baseline="-25000" smtClean="0"/>
              <a:t> </a:t>
            </a:r>
            <a:r>
              <a:rPr lang="de-AT" altLang="de-DE" sz="2000" smtClean="0"/>
              <a:t>festgelegt. [Nur 0 ist endgültig markiert]</a:t>
            </a:r>
            <a:br>
              <a:rPr lang="de-AT" altLang="de-DE" sz="2000" smtClean="0"/>
            </a:br>
            <a:r>
              <a:rPr lang="de-AT" altLang="de-DE" sz="2000" smtClean="0"/>
              <a:t>Wenn es keine direkte Kante von O nach </a:t>
            </a:r>
            <a:r>
              <a:rPr lang="de-AT" altLang="de-DE" sz="2000" i="1" smtClean="0"/>
              <a:t>i</a:t>
            </a:r>
            <a:r>
              <a:rPr lang="de-AT" altLang="de-DE" sz="2000" smtClean="0"/>
              <a:t> gibt, setzt man </a:t>
            </a:r>
            <a:r>
              <a:rPr lang="de-AT" altLang="de-DE" sz="2000" i="1" smtClean="0"/>
              <a:t>D</a:t>
            </a:r>
            <a:r>
              <a:rPr lang="de-AT" altLang="de-DE" sz="2000" smtClean="0"/>
              <a:t>[</a:t>
            </a:r>
            <a:r>
              <a:rPr lang="de-AT" altLang="de-DE" sz="2000" i="1" smtClean="0"/>
              <a:t>i</a:t>
            </a:r>
            <a:r>
              <a:rPr lang="de-AT" altLang="de-DE" sz="2000" smtClean="0"/>
              <a:t>] = </a:t>
            </a:r>
            <a:r>
              <a:rPr lang="it-IT" altLang="de-DE" smtClean="0">
                <a:sym typeface="Symbol" panose="05050102010706020507" pitchFamily="18" charset="2"/>
              </a:rPr>
              <a:t></a:t>
            </a:r>
            <a:r>
              <a:rPr lang="de-AT" altLang="de-DE" sz="2000" smtClean="0"/>
              <a:t>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sz="2000" smtClean="0"/>
              <a:t>Der vorläufige direkte Vorgänger ist die Quelle: </a:t>
            </a:r>
            <a:r>
              <a:rPr lang="de-AT" altLang="de-DE" sz="2000" i="1" smtClean="0"/>
              <a:t>V</a:t>
            </a:r>
            <a:r>
              <a:rPr lang="de-AT" altLang="de-DE" sz="2000" smtClean="0"/>
              <a:t>[</a:t>
            </a:r>
            <a:r>
              <a:rPr lang="de-AT" altLang="de-DE" sz="2000" i="1" smtClean="0"/>
              <a:t>i</a:t>
            </a:r>
            <a:r>
              <a:rPr lang="de-AT" altLang="de-DE" sz="2000" smtClean="0"/>
              <a:t>] = O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3481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EA970793-EAE6-4814-80E4-CF38D55BEDB1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3482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Iterationsschritt </a:t>
            </a:r>
            <a:r>
              <a:rPr lang="de-DE" altLang="de-DE" i="1" smtClean="0"/>
              <a:t>n</a:t>
            </a:r>
            <a:endParaRPr lang="de-AT" altLang="de-DE" i="1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 typeface="Wingdings" panose="05000000000000000000" pitchFamily="2" charset="2"/>
              <a:buNone/>
            </a:pPr>
            <a:r>
              <a:rPr lang="de-AT" altLang="de-DE" sz="2000" smtClean="0">
                <a:solidFill>
                  <a:schemeClr val="bg2"/>
                </a:solidFill>
              </a:rPr>
              <a:t>1.</a:t>
            </a:r>
            <a:r>
              <a:rPr lang="de-AT" altLang="de-DE" sz="2000" smtClean="0">
                <a:solidFill>
                  <a:schemeClr val="accent1"/>
                </a:solidFill>
              </a:rPr>
              <a:t>	</a:t>
            </a:r>
            <a:r>
              <a:rPr lang="de-AT" altLang="de-DE" sz="2000" i="1" smtClean="0"/>
              <a:t>markiere</a:t>
            </a:r>
            <a:r>
              <a:rPr lang="de-AT" altLang="de-DE" sz="2000" smtClean="0"/>
              <a:t> jenen vorläufig markierten Knoten </a:t>
            </a:r>
            <a:r>
              <a:rPr lang="de-AT" altLang="de-DE" sz="2000" i="1" smtClean="0"/>
              <a:t>endgültig, </a:t>
            </a:r>
            <a:r>
              <a:rPr lang="de-AT" altLang="de-DE" sz="2000" smtClean="0"/>
              <a:t>der die minimale Distanz </a:t>
            </a:r>
            <a:r>
              <a:rPr lang="de-AT" altLang="de-DE" sz="2000" i="1" smtClean="0"/>
              <a:t>D</a:t>
            </a:r>
            <a:r>
              <a:rPr lang="de-AT" altLang="de-DE" sz="2000" smtClean="0"/>
              <a:t>[</a:t>
            </a:r>
            <a:r>
              <a:rPr lang="de-AT" altLang="de-DE" sz="2000" i="1" smtClean="0"/>
              <a:t>i</a:t>
            </a:r>
            <a:r>
              <a:rPr lang="de-AT" altLang="de-DE" sz="2000" smtClean="0"/>
              <a:t>] hat. </a:t>
            </a:r>
          </a:p>
          <a:p>
            <a:pPr marL="381000" indent="-381000" eaLnBrk="1" hangingPunct="1">
              <a:buFont typeface="Wingdings" panose="05000000000000000000" pitchFamily="2" charset="2"/>
              <a:buNone/>
            </a:pPr>
            <a:r>
              <a:rPr lang="de-AT" altLang="de-DE" sz="2000" smtClean="0"/>
              <a:t>	Es ist der </a:t>
            </a:r>
            <a:r>
              <a:rPr lang="de-AT" altLang="de-DE" sz="2000" i="1" smtClean="0"/>
              <a:t>n</a:t>
            </a:r>
            <a:r>
              <a:rPr lang="de-AT" altLang="de-DE" sz="2000" smtClean="0"/>
              <a:t>-te nächste Knoten zur Quelle O. Seine kürzeste Distanz zu O ist </a:t>
            </a:r>
            <a:r>
              <a:rPr lang="de-AT" altLang="de-DE" sz="2000" i="1" smtClean="0"/>
              <a:t>D</a:t>
            </a:r>
            <a:r>
              <a:rPr lang="de-AT" altLang="de-DE" sz="2000" smtClean="0"/>
              <a:t>[</a:t>
            </a:r>
            <a:r>
              <a:rPr lang="de-AT" altLang="de-DE" sz="2000" i="1" smtClean="0"/>
              <a:t>i</a:t>
            </a:r>
            <a:r>
              <a:rPr lang="de-AT" altLang="de-DE" sz="2000" smtClean="0"/>
              <a:t>] und der unmittelbare Vorgänger ist </a:t>
            </a:r>
            <a:r>
              <a:rPr lang="de-AT" altLang="de-DE" sz="2000" i="1" smtClean="0"/>
              <a:t>V</a:t>
            </a:r>
            <a:r>
              <a:rPr lang="de-AT" altLang="de-DE" sz="2000" smtClean="0"/>
              <a:t>[</a:t>
            </a:r>
            <a:r>
              <a:rPr lang="de-AT" altLang="de-DE" sz="2000" i="1" smtClean="0"/>
              <a:t>i</a:t>
            </a:r>
            <a:r>
              <a:rPr lang="de-AT" altLang="de-DE" sz="2000" smtClean="0"/>
              <a:t>].</a:t>
            </a:r>
            <a:br>
              <a:rPr lang="de-AT" altLang="de-DE" sz="2000" smtClean="0"/>
            </a:br>
            <a:endParaRPr lang="de-AT" altLang="de-DE" sz="2000" smtClean="0"/>
          </a:p>
          <a:p>
            <a:pPr marL="381000" indent="-381000" eaLnBrk="1" hangingPunct="1">
              <a:buFont typeface="Wingdings" panose="05000000000000000000" pitchFamily="2" charset="2"/>
              <a:buNone/>
            </a:pPr>
            <a:r>
              <a:rPr lang="de-AT" altLang="de-DE" sz="2000" smtClean="0">
                <a:solidFill>
                  <a:schemeClr val="bg2"/>
                </a:solidFill>
              </a:rPr>
              <a:t>2.</a:t>
            </a:r>
            <a:r>
              <a:rPr lang="de-AT" altLang="de-DE" sz="2000" smtClean="0"/>
              <a:t>	Suche alle vorläufig markierten Knoten j, die von i aus über eine direkte Kante erreichbar sind. Wenn </a:t>
            </a:r>
            <a:r>
              <a:rPr lang="de-AT" altLang="de-DE" sz="2000" i="1" smtClean="0"/>
              <a:t>D</a:t>
            </a:r>
            <a:r>
              <a:rPr lang="de-AT" altLang="de-DE" sz="2000" smtClean="0"/>
              <a:t>[</a:t>
            </a:r>
            <a:r>
              <a:rPr lang="de-AT" altLang="de-DE" sz="2000" i="1" smtClean="0"/>
              <a:t>i</a:t>
            </a:r>
            <a:r>
              <a:rPr lang="de-AT" altLang="de-DE" sz="2000" smtClean="0"/>
              <a:t>] + </a:t>
            </a:r>
            <a:r>
              <a:rPr lang="de-AT" altLang="de-DE" sz="2000" i="1" smtClean="0"/>
              <a:t>d</a:t>
            </a:r>
            <a:r>
              <a:rPr lang="de-AT" altLang="de-DE" sz="2000" i="1" baseline="-25000" smtClean="0"/>
              <a:t>ij</a:t>
            </a:r>
            <a:r>
              <a:rPr lang="de-AT" altLang="de-DE" sz="2000" smtClean="0"/>
              <a:t> &lt; </a:t>
            </a:r>
            <a:r>
              <a:rPr lang="de-AT" altLang="de-DE" sz="2000" i="1" smtClean="0"/>
              <a:t>D</a:t>
            </a:r>
            <a:r>
              <a:rPr lang="de-AT" altLang="de-DE" sz="2000" smtClean="0"/>
              <a:t>[</a:t>
            </a:r>
            <a:r>
              <a:rPr lang="de-AT" altLang="de-DE" sz="2000" i="1" smtClean="0"/>
              <a:t>j</a:t>
            </a:r>
            <a:r>
              <a:rPr lang="de-AT" altLang="de-DE" sz="2000" smtClean="0"/>
              <a:t>] ist der Weg über </a:t>
            </a:r>
            <a:r>
              <a:rPr lang="de-AT" altLang="de-DE" sz="2000" i="1" smtClean="0"/>
              <a:t>i</a:t>
            </a:r>
            <a:r>
              <a:rPr lang="de-AT" altLang="de-DE" sz="2000" smtClean="0"/>
              <a:t> zu </a:t>
            </a:r>
            <a:r>
              <a:rPr lang="de-AT" altLang="de-DE" sz="2000" i="1" smtClean="0"/>
              <a:t>j </a:t>
            </a:r>
            <a:r>
              <a:rPr lang="de-AT" altLang="de-DE" sz="2000" smtClean="0"/>
              <a:t>besser als der bisher beste Weg zu </a:t>
            </a:r>
            <a:r>
              <a:rPr lang="de-AT" altLang="de-DE" sz="2000" i="1" smtClean="0"/>
              <a:t>j</a:t>
            </a:r>
            <a:r>
              <a:rPr lang="de-AT" altLang="de-DE" sz="2000" smtClean="0"/>
              <a:t>. Setzte dann </a:t>
            </a:r>
            <a:r>
              <a:rPr lang="de-AT" altLang="de-DE" sz="2000" i="1" smtClean="0"/>
              <a:t>D</a:t>
            </a:r>
            <a:r>
              <a:rPr lang="de-AT" altLang="de-DE" sz="2000" smtClean="0"/>
              <a:t>[</a:t>
            </a:r>
            <a:r>
              <a:rPr lang="de-AT" altLang="de-DE" sz="2000" i="1" smtClean="0"/>
              <a:t>j</a:t>
            </a:r>
            <a:r>
              <a:rPr lang="de-AT" altLang="de-DE" sz="2000" smtClean="0"/>
              <a:t>] = </a:t>
            </a:r>
            <a:r>
              <a:rPr lang="de-AT" altLang="de-DE" sz="2000" i="1" smtClean="0"/>
              <a:t>D</a:t>
            </a:r>
            <a:r>
              <a:rPr lang="de-AT" altLang="de-DE" sz="2000" smtClean="0"/>
              <a:t>[</a:t>
            </a:r>
            <a:r>
              <a:rPr lang="de-AT" altLang="de-DE" sz="2000" i="1" smtClean="0"/>
              <a:t>i</a:t>
            </a:r>
            <a:r>
              <a:rPr lang="de-AT" altLang="de-DE" sz="2000" smtClean="0"/>
              <a:t>] + </a:t>
            </a:r>
            <a:r>
              <a:rPr lang="de-AT" altLang="de-DE" sz="2000" i="1" smtClean="0"/>
              <a:t>d</a:t>
            </a:r>
            <a:r>
              <a:rPr lang="de-AT" altLang="de-DE" sz="2000" i="1" baseline="-25000" smtClean="0"/>
              <a:t>ij </a:t>
            </a:r>
            <a:r>
              <a:rPr lang="de-AT" altLang="de-DE" sz="2000" smtClean="0"/>
              <a:t>und </a:t>
            </a:r>
            <a:r>
              <a:rPr lang="de-AT" altLang="de-DE" sz="2000" i="1" smtClean="0"/>
              <a:t>V</a:t>
            </a:r>
            <a:r>
              <a:rPr lang="de-AT" altLang="de-DE" sz="2000" smtClean="0"/>
              <a:t>[</a:t>
            </a:r>
            <a:r>
              <a:rPr lang="de-AT" altLang="de-DE" sz="2000" i="1" smtClean="0"/>
              <a:t>j</a:t>
            </a:r>
            <a:r>
              <a:rPr lang="de-AT" altLang="de-DE" sz="2000" smtClean="0"/>
              <a:t>] = </a:t>
            </a:r>
            <a:r>
              <a:rPr lang="de-AT" altLang="de-DE" sz="2000" i="1" smtClean="0"/>
              <a:t>i</a:t>
            </a:r>
            <a:r>
              <a:rPr lang="de-AT" altLang="de-DE" sz="2000" smtClean="0"/>
              <a:t>.</a:t>
            </a:r>
            <a:br>
              <a:rPr lang="de-AT" altLang="de-DE" sz="2000" smtClean="0"/>
            </a:br>
            <a:endParaRPr lang="de-AT" altLang="de-DE" sz="2000" smtClean="0"/>
          </a:p>
          <a:p>
            <a:pPr marL="381000" indent="-381000" eaLnBrk="1" hangingPunct="1">
              <a:buFont typeface="Wingdings" panose="05000000000000000000" pitchFamily="2" charset="2"/>
              <a:buNone/>
            </a:pPr>
            <a:r>
              <a:rPr lang="de-AT" altLang="de-DE" sz="2000" smtClean="0">
                <a:solidFill>
                  <a:schemeClr val="bg2"/>
                </a:solidFill>
              </a:rPr>
              <a:t>3.</a:t>
            </a:r>
            <a:r>
              <a:rPr lang="de-AT" altLang="de-DE" sz="2000" smtClean="0"/>
              <a:t>	Wenn T endgültig markiert ist, (bzw. wenn alle Knoten endgültig markiert sind) ist das Verfahren beendet.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35843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CBE7A549-A553-444D-A996-784D1D61DD77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35844" name="Datumsplatzhalt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32293" name="Rectangle 549"/>
          <p:cNvSpPr>
            <a:spLocks noChangeArrowheads="1"/>
          </p:cNvSpPr>
          <p:nvPr/>
        </p:nvSpPr>
        <p:spPr bwMode="auto">
          <a:xfrm>
            <a:off x="1619250" y="4076700"/>
            <a:ext cx="576263" cy="2889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Verfahren von Dijkstra - Beispiel </a:t>
            </a:r>
            <a:endParaRPr lang="de-AT" altLang="de-DE" smtClean="0"/>
          </a:p>
        </p:txBody>
      </p:sp>
      <p:graphicFrame>
        <p:nvGraphicFramePr>
          <p:cNvPr id="32272" name="Group 528"/>
          <p:cNvGraphicFramePr>
            <a:graphicFrameLocks noGrp="1"/>
          </p:cNvGraphicFramePr>
          <p:nvPr>
            <p:ph sz="half" idx="1"/>
          </p:nvPr>
        </p:nvGraphicFramePr>
        <p:xfrm>
          <a:off x="457200" y="3443288"/>
          <a:ext cx="8362950" cy="2925888"/>
        </p:xfrm>
        <a:graphic>
          <a:graphicData uri="http://schemas.openxmlformats.org/drawingml/2006/table">
            <a:tbl>
              <a:tblPr/>
              <a:tblGrid>
                <a:gridCol w="1120775"/>
                <a:gridCol w="835025"/>
                <a:gridCol w="835025"/>
                <a:gridCol w="835025"/>
                <a:gridCol w="835025"/>
                <a:gridCol w="831850"/>
                <a:gridCol w="835025"/>
                <a:gridCol w="835025"/>
                <a:gridCol w="1400175"/>
              </a:tblGrid>
              <a:tr h="57906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Iteration n</a:t>
                      </a:r>
                      <a:endParaRPr kumimoji="0" lang="de-A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[O], </a:t>
                      </a:r>
                      <a:r>
                        <a:rPr kumimoji="0" lang="it-IT" altLang="de-DE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[O]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[A], </a:t>
                      </a:r>
                      <a:r>
                        <a:rPr kumimoji="0" lang="it-IT" altLang="de-DE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[A]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8675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36663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4465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D[B], V[B]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D[C], V[C]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D[D], V[D]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8675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36663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4465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D[E], V[E]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D[T], V[T]</a:t>
                      </a:r>
                      <a:endParaRPr kumimoji="0" lang="fr-FR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fr-FR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 O</a:t>
                      </a:r>
                      <a:endParaRPr kumimoji="0" lang="fr-FR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 O</a:t>
                      </a:r>
                      <a:endParaRPr kumimoji="0" lang="fr-FR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 O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 O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O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O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</a:t>
                      </a: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O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Initialisierung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939" name="Object 495"/>
          <p:cNvGraphicFramePr>
            <a:graphicFrameLocks noChangeAspect="1"/>
          </p:cNvGraphicFramePr>
          <p:nvPr>
            <p:ph sz="half" idx="2"/>
          </p:nvPr>
        </p:nvGraphicFramePr>
        <p:xfrm>
          <a:off x="684213" y="1716088"/>
          <a:ext cx="3149600" cy="153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0" name="Microsoft-Zeichnung" r:id="rId3" imgW="2552700" imgH="1244600" progId="MSDraw">
                  <p:embed/>
                </p:oleObj>
              </mc:Choice>
              <mc:Fallback>
                <p:oleObj name="Microsoft-Zeichnung" r:id="rId3" imgW="2552700" imgH="1244600" progId="MSDraw">
                  <p:embed/>
                  <p:pic>
                    <p:nvPicPr>
                      <p:cNvPr id="0" name="Object 4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16088"/>
                        <a:ext cx="3149600" cy="153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44" name="Text Box 500"/>
          <p:cNvSpPr txBox="1">
            <a:spLocks noChangeArrowheads="1"/>
          </p:cNvSpPr>
          <p:nvPr/>
        </p:nvSpPr>
        <p:spPr bwMode="auto">
          <a:xfrm>
            <a:off x="2439988" y="435133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2, O</a:t>
            </a:r>
            <a:endParaRPr lang="de-AT" altLang="de-DE" sz="1600"/>
          </a:p>
        </p:txBody>
      </p:sp>
      <p:sp>
        <p:nvSpPr>
          <p:cNvPr id="32245" name="Text Box 501"/>
          <p:cNvSpPr txBox="1">
            <a:spLocks noChangeArrowheads="1"/>
          </p:cNvSpPr>
          <p:nvPr/>
        </p:nvSpPr>
        <p:spPr bwMode="auto">
          <a:xfrm>
            <a:off x="4932363" y="468153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9, A</a:t>
            </a:r>
            <a:endParaRPr lang="de-AT" altLang="de-DE" sz="1600"/>
          </a:p>
        </p:txBody>
      </p:sp>
      <p:sp>
        <p:nvSpPr>
          <p:cNvPr id="32246" name="Text Box 502"/>
          <p:cNvSpPr txBox="1">
            <a:spLocks noChangeArrowheads="1"/>
          </p:cNvSpPr>
          <p:nvPr/>
        </p:nvSpPr>
        <p:spPr bwMode="auto">
          <a:xfrm>
            <a:off x="5738813" y="46386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de-DE" sz="1800">
                <a:sym typeface="Symbol" panose="05050102010706020507" pitchFamily="18" charset="2"/>
              </a:rPr>
              <a:t></a:t>
            </a:r>
            <a:r>
              <a:rPr lang="de-DE" altLang="de-DE" sz="1600"/>
              <a:t>, O</a:t>
            </a:r>
            <a:endParaRPr lang="de-AT" altLang="de-DE" sz="1600"/>
          </a:p>
        </p:txBody>
      </p:sp>
      <p:sp>
        <p:nvSpPr>
          <p:cNvPr id="32247" name="Text Box 503"/>
          <p:cNvSpPr txBox="1">
            <a:spLocks noChangeArrowheads="1"/>
          </p:cNvSpPr>
          <p:nvPr/>
        </p:nvSpPr>
        <p:spPr bwMode="auto">
          <a:xfrm>
            <a:off x="6573838" y="46386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de-DE" sz="1800">
                <a:sym typeface="Symbol" panose="05050102010706020507" pitchFamily="18" charset="2"/>
              </a:rPr>
              <a:t></a:t>
            </a:r>
            <a:r>
              <a:rPr lang="de-DE" altLang="de-DE" sz="1600"/>
              <a:t>, O</a:t>
            </a:r>
            <a:endParaRPr lang="de-AT" altLang="de-DE" sz="1600"/>
          </a:p>
        </p:txBody>
      </p:sp>
      <p:sp>
        <p:nvSpPr>
          <p:cNvPr id="32248" name="Text Box 504"/>
          <p:cNvSpPr txBox="1">
            <a:spLocks noChangeArrowheads="1"/>
          </p:cNvSpPr>
          <p:nvPr/>
        </p:nvSpPr>
        <p:spPr bwMode="auto">
          <a:xfrm>
            <a:off x="3248025" y="4359275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5, O</a:t>
            </a:r>
            <a:endParaRPr lang="de-AT" altLang="de-DE" sz="1600"/>
          </a:p>
        </p:txBody>
      </p:sp>
      <p:sp>
        <p:nvSpPr>
          <p:cNvPr id="32249" name="Text Box 505"/>
          <p:cNvSpPr txBox="1">
            <a:spLocks noChangeArrowheads="1"/>
          </p:cNvSpPr>
          <p:nvPr/>
        </p:nvSpPr>
        <p:spPr bwMode="auto">
          <a:xfrm>
            <a:off x="4083050" y="4359275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4, O</a:t>
            </a:r>
            <a:endParaRPr lang="de-AT" altLang="de-DE" sz="1600"/>
          </a:p>
        </p:txBody>
      </p:sp>
      <p:sp>
        <p:nvSpPr>
          <p:cNvPr id="32250" name="Text Box 506"/>
          <p:cNvSpPr txBox="1">
            <a:spLocks noChangeArrowheads="1"/>
          </p:cNvSpPr>
          <p:nvPr/>
        </p:nvSpPr>
        <p:spPr bwMode="auto">
          <a:xfrm>
            <a:off x="4902200" y="4321175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de-DE" sz="1800">
                <a:sym typeface="Symbol" panose="05050102010706020507" pitchFamily="18" charset="2"/>
              </a:rPr>
              <a:t></a:t>
            </a:r>
            <a:r>
              <a:rPr lang="de-DE" altLang="de-DE" sz="1600"/>
              <a:t>, O</a:t>
            </a:r>
            <a:endParaRPr lang="de-AT" altLang="de-DE" sz="1600"/>
          </a:p>
        </p:txBody>
      </p:sp>
      <p:sp>
        <p:nvSpPr>
          <p:cNvPr id="32251" name="Text Box 507"/>
          <p:cNvSpPr txBox="1">
            <a:spLocks noChangeArrowheads="1"/>
          </p:cNvSpPr>
          <p:nvPr/>
        </p:nvSpPr>
        <p:spPr bwMode="auto">
          <a:xfrm>
            <a:off x="5738813" y="43211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de-DE" sz="1800">
                <a:sym typeface="Symbol" panose="05050102010706020507" pitchFamily="18" charset="2"/>
              </a:rPr>
              <a:t></a:t>
            </a:r>
            <a:r>
              <a:rPr lang="de-DE" altLang="de-DE" sz="1600"/>
              <a:t>, O</a:t>
            </a:r>
            <a:endParaRPr lang="de-AT" altLang="de-DE" sz="1600"/>
          </a:p>
        </p:txBody>
      </p:sp>
      <p:sp>
        <p:nvSpPr>
          <p:cNvPr id="32252" name="Text Box 508"/>
          <p:cNvSpPr txBox="1">
            <a:spLocks noChangeArrowheads="1"/>
          </p:cNvSpPr>
          <p:nvPr/>
        </p:nvSpPr>
        <p:spPr bwMode="auto">
          <a:xfrm>
            <a:off x="6573838" y="43291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de-DE" sz="1800">
                <a:sym typeface="Symbol" panose="05050102010706020507" pitchFamily="18" charset="2"/>
              </a:rPr>
              <a:t></a:t>
            </a:r>
            <a:r>
              <a:rPr lang="de-DE" altLang="de-DE" sz="1600"/>
              <a:t>, O</a:t>
            </a:r>
            <a:endParaRPr lang="de-AT" altLang="de-DE" sz="1600"/>
          </a:p>
        </p:txBody>
      </p:sp>
      <p:sp>
        <p:nvSpPr>
          <p:cNvPr id="32253" name="Text Box 509"/>
          <p:cNvSpPr txBox="1">
            <a:spLocks noChangeArrowheads="1"/>
          </p:cNvSpPr>
          <p:nvPr/>
        </p:nvSpPr>
        <p:spPr bwMode="auto">
          <a:xfrm>
            <a:off x="4081463" y="5027613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4, O</a:t>
            </a:r>
            <a:endParaRPr lang="de-AT" altLang="de-DE" sz="1600"/>
          </a:p>
        </p:txBody>
      </p:sp>
      <p:sp>
        <p:nvSpPr>
          <p:cNvPr id="32254" name="Text Box 510"/>
          <p:cNvSpPr txBox="1">
            <a:spLocks noChangeArrowheads="1"/>
          </p:cNvSpPr>
          <p:nvPr/>
        </p:nvSpPr>
        <p:spPr bwMode="auto">
          <a:xfrm>
            <a:off x="4932363" y="5013325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8, B</a:t>
            </a:r>
            <a:endParaRPr lang="de-AT" altLang="de-DE" sz="1600"/>
          </a:p>
        </p:txBody>
      </p:sp>
      <p:sp>
        <p:nvSpPr>
          <p:cNvPr id="32255" name="Text Box 511"/>
          <p:cNvSpPr txBox="1">
            <a:spLocks noChangeArrowheads="1"/>
          </p:cNvSpPr>
          <p:nvPr/>
        </p:nvSpPr>
        <p:spPr bwMode="auto">
          <a:xfrm>
            <a:off x="5781675" y="5013325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7, B</a:t>
            </a:r>
            <a:endParaRPr lang="de-AT" altLang="de-DE" sz="1600"/>
          </a:p>
        </p:txBody>
      </p:sp>
      <p:sp>
        <p:nvSpPr>
          <p:cNvPr id="32256" name="Text Box 512"/>
          <p:cNvSpPr txBox="1">
            <a:spLocks noChangeArrowheads="1"/>
          </p:cNvSpPr>
          <p:nvPr/>
        </p:nvSpPr>
        <p:spPr bwMode="auto">
          <a:xfrm>
            <a:off x="6588125" y="49990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de-DE" sz="1800">
                <a:sym typeface="Symbol" panose="05050102010706020507" pitchFamily="18" charset="2"/>
              </a:rPr>
              <a:t></a:t>
            </a:r>
            <a:r>
              <a:rPr lang="de-DE" altLang="de-DE" sz="1600"/>
              <a:t>, O</a:t>
            </a:r>
            <a:endParaRPr lang="de-AT" altLang="de-DE" sz="1600"/>
          </a:p>
        </p:txBody>
      </p:sp>
      <p:sp>
        <p:nvSpPr>
          <p:cNvPr id="32257" name="Text Box 513"/>
          <p:cNvSpPr txBox="1">
            <a:spLocks noChangeArrowheads="1"/>
          </p:cNvSpPr>
          <p:nvPr/>
        </p:nvSpPr>
        <p:spPr bwMode="auto">
          <a:xfrm>
            <a:off x="3262313" y="4691063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4, A</a:t>
            </a:r>
            <a:endParaRPr lang="de-AT" altLang="de-DE" sz="1600"/>
          </a:p>
        </p:txBody>
      </p:sp>
      <p:sp>
        <p:nvSpPr>
          <p:cNvPr id="32258" name="Text Box 514"/>
          <p:cNvSpPr txBox="1">
            <a:spLocks noChangeArrowheads="1"/>
          </p:cNvSpPr>
          <p:nvPr/>
        </p:nvSpPr>
        <p:spPr bwMode="auto">
          <a:xfrm>
            <a:off x="4083050" y="4695825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4, O</a:t>
            </a:r>
            <a:endParaRPr lang="de-AT" altLang="de-DE" sz="1600"/>
          </a:p>
        </p:txBody>
      </p:sp>
      <p:sp>
        <p:nvSpPr>
          <p:cNvPr id="32259" name="Text Box 515"/>
          <p:cNvSpPr txBox="1">
            <a:spLocks noChangeArrowheads="1"/>
          </p:cNvSpPr>
          <p:nvPr/>
        </p:nvSpPr>
        <p:spPr bwMode="auto">
          <a:xfrm>
            <a:off x="6530975" y="5689600"/>
            <a:ext cx="720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14, E</a:t>
            </a:r>
            <a:endParaRPr lang="de-AT" altLang="de-DE" sz="1600"/>
          </a:p>
        </p:txBody>
      </p:sp>
      <p:sp>
        <p:nvSpPr>
          <p:cNvPr id="32260" name="Text Box 516"/>
          <p:cNvSpPr txBox="1">
            <a:spLocks noChangeArrowheads="1"/>
          </p:cNvSpPr>
          <p:nvPr/>
        </p:nvSpPr>
        <p:spPr bwMode="auto">
          <a:xfrm>
            <a:off x="4932363" y="537368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8, B</a:t>
            </a:r>
            <a:endParaRPr lang="de-AT" altLang="de-DE" sz="1600"/>
          </a:p>
        </p:txBody>
      </p:sp>
      <p:sp>
        <p:nvSpPr>
          <p:cNvPr id="32261" name="Text Box 517"/>
          <p:cNvSpPr txBox="1">
            <a:spLocks noChangeArrowheads="1"/>
          </p:cNvSpPr>
          <p:nvPr/>
        </p:nvSpPr>
        <p:spPr bwMode="auto">
          <a:xfrm>
            <a:off x="5781675" y="537368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7, B</a:t>
            </a:r>
            <a:endParaRPr lang="de-AT" altLang="de-DE" sz="1600"/>
          </a:p>
        </p:txBody>
      </p:sp>
      <p:sp>
        <p:nvSpPr>
          <p:cNvPr id="32262" name="Text Box 518"/>
          <p:cNvSpPr txBox="1">
            <a:spLocks noChangeArrowheads="1"/>
          </p:cNvSpPr>
          <p:nvPr/>
        </p:nvSpPr>
        <p:spPr bwMode="auto">
          <a:xfrm>
            <a:off x="6588125" y="53387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de-DE" sz="1800">
                <a:sym typeface="Symbol" panose="05050102010706020507" pitchFamily="18" charset="2"/>
              </a:rPr>
              <a:t></a:t>
            </a:r>
            <a:r>
              <a:rPr lang="de-DE" altLang="de-DE" sz="1600"/>
              <a:t>, O</a:t>
            </a:r>
            <a:endParaRPr lang="de-AT" altLang="de-DE" sz="1600"/>
          </a:p>
        </p:txBody>
      </p:sp>
      <p:sp>
        <p:nvSpPr>
          <p:cNvPr id="32263" name="Text Box 519"/>
          <p:cNvSpPr txBox="1">
            <a:spLocks noChangeArrowheads="1"/>
          </p:cNvSpPr>
          <p:nvPr/>
        </p:nvSpPr>
        <p:spPr bwMode="auto">
          <a:xfrm>
            <a:off x="7812088" y="4676775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B, 4</a:t>
            </a:r>
            <a:endParaRPr lang="de-AT" altLang="de-DE" sz="1600" b="1"/>
          </a:p>
        </p:txBody>
      </p:sp>
      <p:sp>
        <p:nvSpPr>
          <p:cNvPr id="32264" name="Text Box 520"/>
          <p:cNvSpPr txBox="1">
            <a:spLocks noChangeArrowheads="1"/>
          </p:cNvSpPr>
          <p:nvPr/>
        </p:nvSpPr>
        <p:spPr bwMode="auto">
          <a:xfrm>
            <a:off x="7812088" y="4365625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A, 2</a:t>
            </a:r>
            <a:endParaRPr lang="de-AT" altLang="de-DE" sz="1600" b="1"/>
          </a:p>
        </p:txBody>
      </p:sp>
      <p:sp>
        <p:nvSpPr>
          <p:cNvPr id="32265" name="Text Box 521"/>
          <p:cNvSpPr txBox="1">
            <a:spLocks noChangeArrowheads="1"/>
          </p:cNvSpPr>
          <p:nvPr/>
        </p:nvSpPr>
        <p:spPr bwMode="auto">
          <a:xfrm>
            <a:off x="6530975" y="6021388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13, D</a:t>
            </a:r>
            <a:endParaRPr lang="de-AT" altLang="de-DE" sz="1600"/>
          </a:p>
        </p:txBody>
      </p:sp>
      <p:sp>
        <p:nvSpPr>
          <p:cNvPr id="32266" name="Text Box 522"/>
          <p:cNvSpPr txBox="1">
            <a:spLocks noChangeArrowheads="1"/>
          </p:cNvSpPr>
          <p:nvPr/>
        </p:nvSpPr>
        <p:spPr bwMode="auto">
          <a:xfrm>
            <a:off x="4932363" y="5705475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8, B, E</a:t>
            </a:r>
            <a:endParaRPr lang="de-AT" altLang="de-DE" sz="1600"/>
          </a:p>
        </p:txBody>
      </p:sp>
      <p:sp>
        <p:nvSpPr>
          <p:cNvPr id="32267" name="Text Box 523"/>
          <p:cNvSpPr txBox="1">
            <a:spLocks noChangeArrowheads="1"/>
          </p:cNvSpPr>
          <p:nvPr/>
        </p:nvSpPr>
        <p:spPr bwMode="auto">
          <a:xfrm>
            <a:off x="7797800" y="537368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E, 7</a:t>
            </a:r>
            <a:endParaRPr lang="de-AT" altLang="de-DE" sz="1600" b="1"/>
          </a:p>
        </p:txBody>
      </p:sp>
      <p:sp>
        <p:nvSpPr>
          <p:cNvPr id="32268" name="Text Box 524"/>
          <p:cNvSpPr txBox="1">
            <a:spLocks noChangeArrowheads="1"/>
          </p:cNvSpPr>
          <p:nvPr/>
        </p:nvSpPr>
        <p:spPr bwMode="auto">
          <a:xfrm>
            <a:off x="7797800" y="5689600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D, 8</a:t>
            </a:r>
            <a:endParaRPr lang="de-AT" altLang="de-DE" sz="1600" b="1"/>
          </a:p>
        </p:txBody>
      </p:sp>
      <p:sp>
        <p:nvSpPr>
          <p:cNvPr id="32269" name="Text Box 525"/>
          <p:cNvSpPr txBox="1">
            <a:spLocks noChangeArrowheads="1"/>
          </p:cNvSpPr>
          <p:nvPr/>
        </p:nvSpPr>
        <p:spPr bwMode="auto">
          <a:xfrm>
            <a:off x="7797800" y="6021388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T, 13</a:t>
            </a:r>
            <a:endParaRPr lang="de-AT" altLang="de-DE" sz="1600" b="1"/>
          </a:p>
        </p:txBody>
      </p:sp>
      <p:sp>
        <p:nvSpPr>
          <p:cNvPr id="32270" name="Text Box 526"/>
          <p:cNvSpPr txBox="1">
            <a:spLocks noChangeArrowheads="1"/>
          </p:cNvSpPr>
          <p:nvPr/>
        </p:nvSpPr>
        <p:spPr bwMode="auto">
          <a:xfrm>
            <a:off x="7797800" y="5013325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C, 4</a:t>
            </a:r>
            <a:endParaRPr lang="de-AT" altLang="de-DE" sz="1600" b="1"/>
          </a:p>
        </p:txBody>
      </p:sp>
      <p:sp>
        <p:nvSpPr>
          <p:cNvPr id="32273" name="Text Box 529"/>
          <p:cNvSpPr txBox="1">
            <a:spLocks noChangeArrowheads="1"/>
          </p:cNvSpPr>
          <p:nvPr/>
        </p:nvSpPr>
        <p:spPr bwMode="auto">
          <a:xfrm>
            <a:off x="1273175" y="1485900"/>
            <a:ext cx="287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b="1">
                <a:solidFill>
                  <a:srgbClr val="9900CC"/>
                </a:solidFill>
              </a:rPr>
              <a:t>2</a:t>
            </a:r>
            <a:endParaRPr lang="de-AT" altLang="de-DE" sz="1200" b="1">
              <a:solidFill>
                <a:srgbClr val="9900CC"/>
              </a:solidFill>
            </a:endParaRPr>
          </a:p>
        </p:txBody>
      </p:sp>
      <p:sp>
        <p:nvSpPr>
          <p:cNvPr id="32274" name="Text Box 530"/>
          <p:cNvSpPr txBox="1">
            <a:spLocks noChangeArrowheads="1"/>
          </p:cNvSpPr>
          <p:nvPr/>
        </p:nvSpPr>
        <p:spPr bwMode="auto">
          <a:xfrm>
            <a:off x="1260475" y="3154363"/>
            <a:ext cx="2873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b="1">
                <a:solidFill>
                  <a:srgbClr val="9900CC"/>
                </a:solidFill>
              </a:rPr>
              <a:t>4</a:t>
            </a:r>
            <a:endParaRPr lang="de-AT" altLang="de-DE" sz="1200" b="1">
              <a:solidFill>
                <a:srgbClr val="9900CC"/>
              </a:solidFill>
            </a:endParaRPr>
          </a:p>
        </p:txBody>
      </p:sp>
      <p:sp>
        <p:nvSpPr>
          <p:cNvPr id="32275" name="Text Box 531"/>
          <p:cNvSpPr txBox="1">
            <a:spLocks noChangeArrowheads="1"/>
          </p:cNvSpPr>
          <p:nvPr/>
        </p:nvSpPr>
        <p:spPr bwMode="auto">
          <a:xfrm>
            <a:off x="1835150" y="2219325"/>
            <a:ext cx="287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b="1">
                <a:solidFill>
                  <a:srgbClr val="9900CC"/>
                </a:solidFill>
              </a:rPr>
              <a:t>4</a:t>
            </a:r>
            <a:endParaRPr lang="de-AT" altLang="de-DE" sz="1200" b="1">
              <a:solidFill>
                <a:srgbClr val="9900CC"/>
              </a:solidFill>
            </a:endParaRPr>
          </a:p>
        </p:txBody>
      </p:sp>
      <p:sp>
        <p:nvSpPr>
          <p:cNvPr id="32276" name="Text Box 532"/>
          <p:cNvSpPr txBox="1">
            <a:spLocks noChangeArrowheads="1"/>
          </p:cNvSpPr>
          <p:nvPr/>
        </p:nvSpPr>
        <p:spPr bwMode="auto">
          <a:xfrm>
            <a:off x="2484438" y="3111500"/>
            <a:ext cx="2873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b="1">
                <a:solidFill>
                  <a:srgbClr val="9900CC"/>
                </a:solidFill>
              </a:rPr>
              <a:t>7</a:t>
            </a:r>
            <a:endParaRPr lang="de-AT" altLang="de-DE" sz="1200" b="1">
              <a:solidFill>
                <a:srgbClr val="9900CC"/>
              </a:solidFill>
            </a:endParaRPr>
          </a:p>
        </p:txBody>
      </p:sp>
      <p:sp>
        <p:nvSpPr>
          <p:cNvPr id="32277" name="Text Box 533"/>
          <p:cNvSpPr txBox="1">
            <a:spLocks noChangeArrowheads="1"/>
          </p:cNvSpPr>
          <p:nvPr/>
        </p:nvSpPr>
        <p:spPr bwMode="auto">
          <a:xfrm>
            <a:off x="2627313" y="1844675"/>
            <a:ext cx="2873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b="1">
                <a:solidFill>
                  <a:srgbClr val="9900CC"/>
                </a:solidFill>
              </a:rPr>
              <a:t>8</a:t>
            </a:r>
            <a:endParaRPr lang="de-AT" altLang="de-DE" sz="1200" b="1">
              <a:solidFill>
                <a:srgbClr val="9900CC"/>
              </a:solidFill>
            </a:endParaRPr>
          </a:p>
        </p:txBody>
      </p:sp>
      <p:sp>
        <p:nvSpPr>
          <p:cNvPr id="32278" name="Text Box 534"/>
          <p:cNvSpPr txBox="1">
            <a:spLocks noChangeArrowheads="1"/>
          </p:cNvSpPr>
          <p:nvPr/>
        </p:nvSpPr>
        <p:spPr bwMode="auto">
          <a:xfrm>
            <a:off x="3492500" y="2133600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b="1">
                <a:solidFill>
                  <a:srgbClr val="9900CC"/>
                </a:solidFill>
              </a:rPr>
              <a:t>13</a:t>
            </a:r>
            <a:endParaRPr lang="de-AT" altLang="de-DE" sz="1200" b="1">
              <a:solidFill>
                <a:srgbClr val="9900CC"/>
              </a:solidFill>
            </a:endParaRPr>
          </a:p>
        </p:txBody>
      </p:sp>
      <p:sp>
        <p:nvSpPr>
          <p:cNvPr id="32279" name="Oval 535"/>
          <p:cNvSpPr>
            <a:spLocks noChangeArrowheads="1"/>
          </p:cNvSpPr>
          <p:nvPr/>
        </p:nvSpPr>
        <p:spPr bwMode="auto">
          <a:xfrm>
            <a:off x="698500" y="2290763"/>
            <a:ext cx="287338" cy="288925"/>
          </a:xfrm>
          <a:prstGeom prst="ellips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2287" name="Oval 543"/>
          <p:cNvSpPr>
            <a:spLocks noChangeArrowheads="1"/>
          </p:cNvSpPr>
          <p:nvPr/>
        </p:nvSpPr>
        <p:spPr bwMode="auto">
          <a:xfrm>
            <a:off x="1260475" y="2895600"/>
            <a:ext cx="287338" cy="288925"/>
          </a:xfrm>
          <a:prstGeom prst="ellips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2288" name="Oval 544"/>
          <p:cNvSpPr>
            <a:spLocks noChangeArrowheads="1"/>
          </p:cNvSpPr>
          <p:nvPr/>
        </p:nvSpPr>
        <p:spPr bwMode="auto">
          <a:xfrm>
            <a:off x="1260475" y="1730375"/>
            <a:ext cx="287338" cy="288925"/>
          </a:xfrm>
          <a:prstGeom prst="ellips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2289" name="Oval 545"/>
          <p:cNvSpPr>
            <a:spLocks noChangeArrowheads="1"/>
          </p:cNvSpPr>
          <p:nvPr/>
        </p:nvSpPr>
        <p:spPr bwMode="auto">
          <a:xfrm>
            <a:off x="1836738" y="2478088"/>
            <a:ext cx="287337" cy="288925"/>
          </a:xfrm>
          <a:prstGeom prst="ellips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2290" name="Oval 546"/>
          <p:cNvSpPr>
            <a:spLocks noChangeArrowheads="1"/>
          </p:cNvSpPr>
          <p:nvPr/>
        </p:nvSpPr>
        <p:spPr bwMode="auto">
          <a:xfrm>
            <a:off x="2484438" y="2852738"/>
            <a:ext cx="287337" cy="288925"/>
          </a:xfrm>
          <a:prstGeom prst="ellips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2291" name="Oval 547"/>
          <p:cNvSpPr>
            <a:spLocks noChangeArrowheads="1"/>
          </p:cNvSpPr>
          <p:nvPr/>
        </p:nvSpPr>
        <p:spPr bwMode="auto">
          <a:xfrm>
            <a:off x="2586038" y="2103438"/>
            <a:ext cx="287337" cy="288925"/>
          </a:xfrm>
          <a:prstGeom prst="ellips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2292" name="Oval 548"/>
          <p:cNvSpPr>
            <a:spLocks noChangeArrowheads="1"/>
          </p:cNvSpPr>
          <p:nvPr/>
        </p:nvSpPr>
        <p:spPr bwMode="auto">
          <a:xfrm>
            <a:off x="3506788" y="2392363"/>
            <a:ext cx="287337" cy="288925"/>
          </a:xfrm>
          <a:prstGeom prst="ellips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2294" name="Line 550"/>
          <p:cNvSpPr>
            <a:spLocks noChangeShapeType="1"/>
          </p:cNvSpPr>
          <p:nvPr/>
        </p:nvSpPr>
        <p:spPr bwMode="auto">
          <a:xfrm flipH="1">
            <a:off x="7121525" y="6223000"/>
            <a:ext cx="719138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295" name="Line 551"/>
          <p:cNvSpPr>
            <a:spLocks noChangeShapeType="1"/>
          </p:cNvSpPr>
          <p:nvPr/>
        </p:nvSpPr>
        <p:spPr bwMode="auto">
          <a:xfrm flipH="1">
            <a:off x="5435600" y="5876925"/>
            <a:ext cx="2376488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296" name="Line 552"/>
          <p:cNvSpPr>
            <a:spLocks noChangeShapeType="1"/>
          </p:cNvSpPr>
          <p:nvPr/>
        </p:nvSpPr>
        <p:spPr bwMode="auto">
          <a:xfrm flipH="1">
            <a:off x="3851275" y="4868863"/>
            <a:ext cx="396081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297" name="Line 553"/>
          <p:cNvSpPr>
            <a:spLocks noChangeShapeType="1"/>
          </p:cNvSpPr>
          <p:nvPr/>
        </p:nvSpPr>
        <p:spPr bwMode="auto">
          <a:xfrm flipH="1">
            <a:off x="2987675" y="4552950"/>
            <a:ext cx="482441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298" name="Text Box 554"/>
          <p:cNvSpPr txBox="1">
            <a:spLocks noChangeArrowheads="1"/>
          </p:cNvSpPr>
          <p:nvPr/>
        </p:nvSpPr>
        <p:spPr bwMode="auto">
          <a:xfrm>
            <a:off x="4572000" y="2133600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u="sng"/>
              <a:t>Lösung</a:t>
            </a:r>
            <a:r>
              <a:rPr lang="de-DE" altLang="de-DE" sz="2000"/>
              <a:t>:</a:t>
            </a:r>
            <a:endParaRPr lang="de-AT" altLang="de-DE" sz="2000"/>
          </a:p>
        </p:txBody>
      </p:sp>
      <p:sp>
        <p:nvSpPr>
          <p:cNvPr id="32299" name="Text Box 555"/>
          <p:cNvSpPr txBox="1">
            <a:spLocks noChangeArrowheads="1"/>
          </p:cNvSpPr>
          <p:nvPr/>
        </p:nvSpPr>
        <p:spPr bwMode="auto">
          <a:xfrm>
            <a:off x="5651500" y="2133600"/>
            <a:ext cx="2319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solidFill>
                  <a:srgbClr val="FF0000"/>
                </a:solidFill>
              </a:rPr>
              <a:t>O – </a:t>
            </a:r>
            <a:endParaRPr lang="de-AT" altLang="de-DE" sz="2000">
              <a:solidFill>
                <a:srgbClr val="FF0000"/>
              </a:solidFill>
            </a:endParaRPr>
          </a:p>
        </p:txBody>
      </p:sp>
      <p:sp>
        <p:nvSpPr>
          <p:cNvPr id="32302" name="Text Box 558"/>
          <p:cNvSpPr txBox="1">
            <a:spLocks noChangeArrowheads="1"/>
          </p:cNvSpPr>
          <p:nvPr/>
        </p:nvSpPr>
        <p:spPr bwMode="auto">
          <a:xfrm>
            <a:off x="6084888" y="2133600"/>
            <a:ext cx="2319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solidFill>
                  <a:srgbClr val="FF0000"/>
                </a:solidFill>
              </a:rPr>
              <a:t> A – </a:t>
            </a:r>
            <a:endParaRPr lang="de-AT" altLang="de-DE" sz="2000">
              <a:solidFill>
                <a:srgbClr val="FF0000"/>
              </a:solidFill>
            </a:endParaRPr>
          </a:p>
        </p:txBody>
      </p:sp>
      <p:sp>
        <p:nvSpPr>
          <p:cNvPr id="32303" name="Text Box 559"/>
          <p:cNvSpPr txBox="1">
            <a:spLocks noChangeArrowheads="1"/>
          </p:cNvSpPr>
          <p:nvPr/>
        </p:nvSpPr>
        <p:spPr bwMode="auto">
          <a:xfrm>
            <a:off x="6588125" y="2133600"/>
            <a:ext cx="2319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solidFill>
                  <a:srgbClr val="FF0000"/>
                </a:solidFill>
              </a:rPr>
              <a:t>B – </a:t>
            </a:r>
            <a:endParaRPr lang="de-AT" altLang="de-DE" sz="2000">
              <a:solidFill>
                <a:srgbClr val="FF0000"/>
              </a:solidFill>
            </a:endParaRPr>
          </a:p>
        </p:txBody>
      </p:sp>
      <p:sp>
        <p:nvSpPr>
          <p:cNvPr id="32304" name="Text Box 560"/>
          <p:cNvSpPr txBox="1">
            <a:spLocks noChangeArrowheads="1"/>
          </p:cNvSpPr>
          <p:nvPr/>
        </p:nvSpPr>
        <p:spPr bwMode="auto">
          <a:xfrm>
            <a:off x="7092950" y="2133600"/>
            <a:ext cx="2319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solidFill>
                  <a:srgbClr val="FF0000"/>
                </a:solidFill>
              </a:rPr>
              <a:t>D – </a:t>
            </a:r>
            <a:endParaRPr lang="de-AT" altLang="de-DE" sz="2000">
              <a:solidFill>
                <a:srgbClr val="FF0000"/>
              </a:solidFill>
            </a:endParaRPr>
          </a:p>
        </p:txBody>
      </p:sp>
      <p:sp>
        <p:nvSpPr>
          <p:cNvPr id="32305" name="Text Box 561"/>
          <p:cNvSpPr txBox="1">
            <a:spLocks noChangeArrowheads="1"/>
          </p:cNvSpPr>
          <p:nvPr/>
        </p:nvSpPr>
        <p:spPr bwMode="auto">
          <a:xfrm>
            <a:off x="7524750" y="2133600"/>
            <a:ext cx="23193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/>
              <a:t> </a:t>
            </a:r>
            <a:r>
              <a:rPr lang="de-DE" altLang="de-DE" sz="2000">
                <a:solidFill>
                  <a:srgbClr val="FF0000"/>
                </a:solidFill>
              </a:rPr>
              <a:t>T</a:t>
            </a:r>
            <a:endParaRPr lang="de-AT" altLang="de-DE" sz="20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AT" altLang="de-DE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32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32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32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32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32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2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32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32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32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32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2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32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2000" fill="hold"/>
                                        <p:tgtEl>
                                          <p:spTgt spid="32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32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2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2000" fill="hold"/>
                                        <p:tgtEl>
                                          <p:spTgt spid="32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32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000" fill="hold"/>
                                        <p:tgtEl>
                                          <p:spTgt spid="32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8" dur="indefinite"/>
                                        <p:tgtEl>
                                          <p:spTgt spid="32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9" dur="indefinite"/>
                                        <p:tgtEl>
                                          <p:spTgt spid="32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0" dur="indefinite"/>
                                        <p:tgtEl>
                                          <p:spTgt spid="32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5" presetClass="emph" presetSubtype="5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8" dur="indefinite"/>
                                        <p:tgtEl>
                                          <p:spTgt spid="3226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29" dur="indefinite"/>
                                        <p:tgtEl>
                                          <p:spTgt spid="3226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30" dur="indefinite"/>
                                        <p:tgtEl>
                                          <p:spTgt spid="3226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5" presetClass="emph" presetSubtype="5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8" dur="indefinite"/>
                                        <p:tgtEl>
                                          <p:spTgt spid="3226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9" dur="indefinite"/>
                                        <p:tgtEl>
                                          <p:spTgt spid="3226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0" dur="indefinite"/>
                                        <p:tgtEl>
                                          <p:spTgt spid="3226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5" presetClass="emph" presetSubtype="5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8" dur="indefinite"/>
                                        <p:tgtEl>
                                          <p:spTgt spid="3226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9" dur="indefinite"/>
                                        <p:tgtEl>
                                          <p:spTgt spid="3226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0" dur="indefinite"/>
                                        <p:tgtEl>
                                          <p:spTgt spid="3226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5" presetClass="emph" presetSubtype="5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2" dur="indefinite"/>
                                        <p:tgtEl>
                                          <p:spTgt spid="3225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63" dur="indefinite"/>
                                        <p:tgtEl>
                                          <p:spTgt spid="3225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4" dur="indefinite"/>
                                        <p:tgtEl>
                                          <p:spTgt spid="3225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5" presetClass="emph" presetSubtype="5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8" dur="indefinite"/>
                                        <p:tgtEl>
                                          <p:spTgt spid="3226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69" dur="indefinite"/>
                                        <p:tgtEl>
                                          <p:spTgt spid="3226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70" dur="indefinite"/>
                                        <p:tgtEl>
                                          <p:spTgt spid="3226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5" presetClass="emph" presetSubtype="5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8" dur="indefinite"/>
                                        <p:tgtEl>
                                          <p:spTgt spid="3224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9" dur="indefinite"/>
                                        <p:tgtEl>
                                          <p:spTgt spid="3224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0" dur="indefinite"/>
                                        <p:tgtEl>
                                          <p:spTgt spid="3224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93" grpId="0" animBg="1"/>
      <p:bldP spid="32244" grpId="0"/>
      <p:bldP spid="32244" grpId="1"/>
      <p:bldP spid="32245" grpId="0"/>
      <p:bldP spid="32246" grpId="0"/>
      <p:bldP spid="32247" grpId="0"/>
      <p:bldP spid="32248" grpId="0"/>
      <p:bldP spid="32249" grpId="0"/>
      <p:bldP spid="32250" grpId="0"/>
      <p:bldP spid="32251" grpId="0"/>
      <p:bldP spid="32252" grpId="0"/>
      <p:bldP spid="32253" grpId="0"/>
      <p:bldP spid="32254" grpId="0"/>
      <p:bldP spid="32256" grpId="0"/>
      <p:bldP spid="32257" grpId="0"/>
      <p:bldP spid="32257" grpId="1"/>
      <p:bldP spid="32258" grpId="0"/>
      <p:bldP spid="32259" grpId="0"/>
      <p:bldP spid="32260" grpId="0"/>
      <p:bldP spid="32261" grpId="0"/>
      <p:bldP spid="32262" grpId="0"/>
      <p:bldP spid="32263" grpId="0"/>
      <p:bldP spid="32263" grpId="1"/>
      <p:bldP spid="32264" grpId="0"/>
      <p:bldP spid="32264" grpId="1"/>
      <p:bldP spid="32265" grpId="0" build="allAtOnce"/>
      <p:bldP spid="32266" grpId="0"/>
      <p:bldP spid="32266" grpId="1"/>
      <p:bldP spid="32268" grpId="0"/>
      <p:bldP spid="32268" grpId="1"/>
      <p:bldP spid="32269" grpId="0"/>
      <p:bldP spid="32270" grpId="0"/>
      <p:bldP spid="32273" grpId="0"/>
      <p:bldP spid="32274" grpId="0"/>
      <p:bldP spid="32275" grpId="0"/>
      <p:bldP spid="32276" grpId="0"/>
      <p:bldP spid="32277" grpId="0"/>
      <p:bldP spid="32278" grpId="0"/>
      <p:bldP spid="32279" grpId="0" animBg="1"/>
      <p:bldP spid="32287" grpId="0" animBg="1"/>
      <p:bldP spid="32288" grpId="0" animBg="1"/>
      <p:bldP spid="32289" grpId="0" animBg="1"/>
      <p:bldP spid="32290" grpId="0" animBg="1"/>
      <p:bldP spid="32291" grpId="0" animBg="1"/>
      <p:bldP spid="32292" grpId="0" animBg="1"/>
      <p:bldP spid="32294" grpId="0" animBg="1"/>
      <p:bldP spid="32295" grpId="0" animBg="1"/>
      <p:bldP spid="32296" grpId="0" animBg="1"/>
      <p:bldP spid="32297" grpId="0" animBg="1"/>
      <p:bldP spid="32299" grpId="0"/>
      <p:bldP spid="32302" grpId="0"/>
      <p:bldP spid="32303" grpId="0"/>
      <p:bldP spid="32304" grpId="0"/>
      <p:bldP spid="3230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3686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F5930EFA-6D4F-43FD-B789-7238F634A6BD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3686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Lösung</a:t>
            </a:r>
            <a:endParaRPr lang="de-AT" altLang="de-DE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mtClean="0"/>
              <a:t>Zwei kürzeste Wege mit jeweils Gesamtlänge 13: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AT" altLang="de-DE" smtClean="0"/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539750" y="3116263"/>
          <a:ext cx="38163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Microsoft-Zeichnung" r:id="rId3" imgW="2552700" imgH="1168400" progId="MSDraw">
                  <p:embed/>
                </p:oleObj>
              </mc:Choice>
              <mc:Fallback>
                <p:oleObj name="Microsoft-Zeichnung" r:id="rId3" imgW="2552700" imgH="1168400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116263"/>
                        <a:ext cx="38163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Rectangle 7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4716463" y="3113088"/>
          <a:ext cx="38163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Microsoft-Zeichnung" r:id="rId5" imgW="2552700" imgH="863600" progId="MSDraw">
                  <p:embed/>
                </p:oleObj>
              </mc:Choice>
              <mc:Fallback>
                <p:oleObj name="Microsoft-Zeichnung" r:id="rId5" imgW="2552700" imgH="863600" progId="MSDraw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113088"/>
                        <a:ext cx="38163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3789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DF8899AB-50BC-4097-98E5-49B96AF33501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3789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Verfahren von Bellmann I</a:t>
            </a:r>
            <a:endParaRPr lang="de-AT" altLang="de-DE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de-DE" altLang="de-DE" smtClean="0"/>
              <a:t>Von allen vergebenen Knoten, die noch nicht „vergebene“ Nachbarn haben, ausgehend jeweils den Knoten mit der kürzesten Entfernung suchen</a:t>
            </a:r>
            <a:br>
              <a:rPr lang="de-DE" altLang="de-DE" smtClean="0"/>
            </a:br>
            <a:endParaRPr lang="de-DE" altLang="de-DE" smtClean="0"/>
          </a:p>
          <a:p>
            <a:pPr marL="457200" indent="-4572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de-DE" altLang="de-DE" smtClean="0"/>
              <a:t>Denjenigen Knoten im nächsten Iterationsschritt vergeben, der die geringste Gesamtentfernung vom Ursprung hat.</a:t>
            </a:r>
            <a:endParaRPr lang="de-AT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3891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EEE5D067-B435-4155-91BF-BC5F5D68EC49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3891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Verfahren von </a:t>
            </a:r>
            <a:r>
              <a:rPr lang="de-DE" altLang="de-DE" smtClean="0">
                <a:hlinkClick r:id="rId2" action="ppaction://hlinksldjump"/>
              </a:rPr>
              <a:t>Bellmann</a:t>
            </a:r>
            <a:r>
              <a:rPr lang="de-DE" altLang="de-DE" smtClean="0"/>
              <a:t> II</a:t>
            </a:r>
            <a:endParaRPr lang="de-AT" altLang="de-DE" smtClean="0"/>
          </a:p>
        </p:txBody>
      </p:sp>
      <p:graphicFrame>
        <p:nvGraphicFramePr>
          <p:cNvPr id="76064" name="Group 288"/>
          <p:cNvGraphicFramePr>
            <a:graphicFrameLocks noGrp="1"/>
          </p:cNvGraphicFramePr>
          <p:nvPr>
            <p:ph idx="1"/>
          </p:nvPr>
        </p:nvGraphicFramePr>
        <p:xfrm>
          <a:off x="457200" y="1844675"/>
          <a:ext cx="8229600" cy="4548186"/>
        </p:xfrm>
        <a:graphic>
          <a:graphicData uri="http://schemas.openxmlformats.org/drawingml/2006/table">
            <a:tbl>
              <a:tblPr/>
              <a:tblGrid>
                <a:gridCol w="801688"/>
                <a:gridCol w="1800225"/>
                <a:gridCol w="1512887"/>
                <a:gridCol w="1223963"/>
                <a:gridCol w="792162"/>
                <a:gridCol w="936625"/>
                <a:gridCol w="1162050"/>
              </a:tblGrid>
              <a:tr h="8596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Iteration </a:t>
                      </a: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de-AT" alt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Vergebene Knoten, die unmittelbar mit einem noch nicht Vergebenen zu verbinden sind</a:t>
                      </a:r>
                      <a:endParaRPr kumimoji="0" lang="de-AT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Kürzeste Verbindung zu einem noch nicht vergebenen Knoten</a:t>
                      </a:r>
                      <a:endParaRPr kumimoji="0" lang="de-AT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Gesamte Entfernung zum Ursprung</a:t>
                      </a:r>
                      <a:endParaRPr kumimoji="0" lang="de-AT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n-ter nächster Knoten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de-AT" alt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Kürzeste Entfernung </a:t>
                      </a: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D[i]</a:t>
                      </a: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de-AT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Unmittelbarer Vorgänger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V[i]</a:t>
                      </a:r>
                      <a:endParaRPr kumimoji="0" lang="de-AT" alt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993" name="Text Box 217"/>
          <p:cNvSpPr txBox="1">
            <a:spLocks noChangeArrowheads="1"/>
          </p:cNvSpPr>
          <p:nvPr/>
        </p:nvSpPr>
        <p:spPr bwMode="auto">
          <a:xfrm>
            <a:off x="684213" y="2708275"/>
            <a:ext cx="358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1</a:t>
            </a:r>
            <a:endParaRPr lang="de-AT" altLang="de-DE" sz="1600"/>
          </a:p>
        </p:txBody>
      </p:sp>
      <p:sp>
        <p:nvSpPr>
          <p:cNvPr id="75994" name="Text Box 218"/>
          <p:cNvSpPr txBox="1">
            <a:spLocks noChangeArrowheads="1"/>
          </p:cNvSpPr>
          <p:nvPr/>
        </p:nvSpPr>
        <p:spPr bwMode="auto">
          <a:xfrm>
            <a:off x="684213" y="3054350"/>
            <a:ext cx="358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2</a:t>
            </a:r>
            <a:endParaRPr lang="de-AT" altLang="de-DE" sz="1600"/>
          </a:p>
        </p:txBody>
      </p:sp>
      <p:sp>
        <p:nvSpPr>
          <p:cNvPr id="75995" name="Text Box 219"/>
          <p:cNvSpPr txBox="1">
            <a:spLocks noChangeArrowheads="1"/>
          </p:cNvSpPr>
          <p:nvPr/>
        </p:nvSpPr>
        <p:spPr bwMode="auto">
          <a:xfrm>
            <a:off x="684213" y="3716338"/>
            <a:ext cx="358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4</a:t>
            </a:r>
            <a:endParaRPr lang="de-AT" altLang="de-DE" sz="1600"/>
          </a:p>
        </p:txBody>
      </p:sp>
      <p:sp>
        <p:nvSpPr>
          <p:cNvPr id="75996" name="Text Box 220"/>
          <p:cNvSpPr txBox="1">
            <a:spLocks noChangeArrowheads="1"/>
          </p:cNvSpPr>
          <p:nvPr/>
        </p:nvSpPr>
        <p:spPr bwMode="auto">
          <a:xfrm>
            <a:off x="684213" y="3386138"/>
            <a:ext cx="358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3</a:t>
            </a:r>
            <a:endParaRPr lang="de-AT" altLang="de-DE" sz="1600"/>
          </a:p>
        </p:txBody>
      </p:sp>
      <p:sp>
        <p:nvSpPr>
          <p:cNvPr id="75997" name="Text Box 221"/>
          <p:cNvSpPr txBox="1">
            <a:spLocks noChangeArrowheads="1"/>
          </p:cNvSpPr>
          <p:nvPr/>
        </p:nvSpPr>
        <p:spPr bwMode="auto">
          <a:xfrm>
            <a:off x="684213" y="5705475"/>
            <a:ext cx="358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6</a:t>
            </a:r>
            <a:endParaRPr lang="de-AT" altLang="de-DE" sz="1600"/>
          </a:p>
        </p:txBody>
      </p:sp>
      <p:sp>
        <p:nvSpPr>
          <p:cNvPr id="75999" name="Text Box 223"/>
          <p:cNvSpPr txBox="1">
            <a:spLocks noChangeArrowheads="1"/>
          </p:cNvSpPr>
          <p:nvPr/>
        </p:nvSpPr>
        <p:spPr bwMode="auto">
          <a:xfrm>
            <a:off x="684213" y="4695825"/>
            <a:ext cx="358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5</a:t>
            </a:r>
            <a:endParaRPr lang="de-AT" altLang="de-DE" sz="1600"/>
          </a:p>
        </p:txBody>
      </p:sp>
      <p:sp>
        <p:nvSpPr>
          <p:cNvPr id="76000" name="Text Box 224"/>
          <p:cNvSpPr txBox="1">
            <a:spLocks noChangeArrowheads="1"/>
          </p:cNvSpPr>
          <p:nvPr/>
        </p:nvSpPr>
        <p:spPr bwMode="auto">
          <a:xfrm>
            <a:off x="1908175" y="273208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O</a:t>
            </a:r>
            <a:endParaRPr lang="de-AT" altLang="de-DE" sz="1600"/>
          </a:p>
        </p:txBody>
      </p:sp>
      <p:sp>
        <p:nvSpPr>
          <p:cNvPr id="76001" name="Text Box 225"/>
          <p:cNvSpPr txBox="1">
            <a:spLocks noChangeArrowheads="1"/>
          </p:cNvSpPr>
          <p:nvPr/>
        </p:nvSpPr>
        <p:spPr bwMode="auto">
          <a:xfrm>
            <a:off x="1908175" y="30686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O</a:t>
            </a:r>
            <a:endParaRPr lang="de-AT" altLang="de-DE" sz="1600"/>
          </a:p>
        </p:txBody>
      </p:sp>
      <p:sp>
        <p:nvSpPr>
          <p:cNvPr id="76002" name="Text Box 226"/>
          <p:cNvSpPr txBox="1">
            <a:spLocks noChangeArrowheads="1"/>
          </p:cNvSpPr>
          <p:nvPr/>
        </p:nvSpPr>
        <p:spPr bwMode="auto">
          <a:xfrm>
            <a:off x="1908175" y="37163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A</a:t>
            </a:r>
            <a:endParaRPr lang="de-AT" altLang="de-DE" sz="1600"/>
          </a:p>
        </p:txBody>
      </p:sp>
      <p:sp>
        <p:nvSpPr>
          <p:cNvPr id="76003" name="Text Box 227"/>
          <p:cNvSpPr txBox="1">
            <a:spLocks noChangeArrowheads="1"/>
          </p:cNvSpPr>
          <p:nvPr/>
        </p:nvSpPr>
        <p:spPr bwMode="auto">
          <a:xfrm>
            <a:off x="1908175" y="337978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A</a:t>
            </a:r>
            <a:endParaRPr lang="de-AT" altLang="de-DE" sz="1600"/>
          </a:p>
        </p:txBody>
      </p:sp>
      <p:sp>
        <p:nvSpPr>
          <p:cNvPr id="76004" name="Text Box 228"/>
          <p:cNvSpPr txBox="1">
            <a:spLocks noChangeArrowheads="1"/>
          </p:cNvSpPr>
          <p:nvPr/>
        </p:nvSpPr>
        <p:spPr bwMode="auto">
          <a:xfrm>
            <a:off x="1908175" y="4387850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C</a:t>
            </a:r>
            <a:endParaRPr lang="de-AT" altLang="de-DE" sz="1600"/>
          </a:p>
        </p:txBody>
      </p:sp>
      <p:sp>
        <p:nvSpPr>
          <p:cNvPr id="76005" name="Text Box 229"/>
          <p:cNvSpPr txBox="1">
            <a:spLocks noChangeArrowheads="1"/>
          </p:cNvSpPr>
          <p:nvPr/>
        </p:nvSpPr>
        <p:spPr bwMode="auto">
          <a:xfrm>
            <a:off x="1908175" y="4029075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B</a:t>
            </a:r>
            <a:endParaRPr lang="de-AT" altLang="de-DE" sz="1600"/>
          </a:p>
        </p:txBody>
      </p:sp>
      <p:sp>
        <p:nvSpPr>
          <p:cNvPr id="76006" name="Text Box 230"/>
          <p:cNvSpPr txBox="1">
            <a:spLocks noChangeArrowheads="1"/>
          </p:cNvSpPr>
          <p:nvPr/>
        </p:nvSpPr>
        <p:spPr bwMode="auto">
          <a:xfrm>
            <a:off x="1908175" y="47196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A</a:t>
            </a:r>
            <a:endParaRPr lang="de-AT" altLang="de-DE" sz="1600"/>
          </a:p>
        </p:txBody>
      </p:sp>
      <p:sp>
        <p:nvSpPr>
          <p:cNvPr id="76007" name="Text Box 231"/>
          <p:cNvSpPr txBox="1">
            <a:spLocks noChangeArrowheads="1"/>
          </p:cNvSpPr>
          <p:nvPr/>
        </p:nvSpPr>
        <p:spPr bwMode="auto">
          <a:xfrm>
            <a:off x="1908175" y="505618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B</a:t>
            </a:r>
            <a:endParaRPr lang="de-AT" altLang="de-DE" sz="1600"/>
          </a:p>
        </p:txBody>
      </p:sp>
      <p:sp>
        <p:nvSpPr>
          <p:cNvPr id="76008" name="Text Box 232"/>
          <p:cNvSpPr txBox="1">
            <a:spLocks noChangeArrowheads="1"/>
          </p:cNvSpPr>
          <p:nvPr/>
        </p:nvSpPr>
        <p:spPr bwMode="auto">
          <a:xfrm>
            <a:off x="1908175" y="537368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E</a:t>
            </a:r>
            <a:endParaRPr lang="de-AT" altLang="de-DE" sz="1600"/>
          </a:p>
        </p:txBody>
      </p:sp>
      <p:sp>
        <p:nvSpPr>
          <p:cNvPr id="76009" name="Text Box 233"/>
          <p:cNvSpPr txBox="1">
            <a:spLocks noChangeArrowheads="1"/>
          </p:cNvSpPr>
          <p:nvPr/>
        </p:nvSpPr>
        <p:spPr bwMode="auto">
          <a:xfrm>
            <a:off x="1908175" y="5719763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D</a:t>
            </a:r>
            <a:endParaRPr lang="de-AT" altLang="de-DE" sz="1600"/>
          </a:p>
        </p:txBody>
      </p:sp>
      <p:sp>
        <p:nvSpPr>
          <p:cNvPr id="76010" name="Text Box 234"/>
          <p:cNvSpPr txBox="1">
            <a:spLocks noChangeArrowheads="1"/>
          </p:cNvSpPr>
          <p:nvPr/>
        </p:nvSpPr>
        <p:spPr bwMode="auto">
          <a:xfrm>
            <a:off x="3635375" y="4710113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D</a:t>
            </a:r>
            <a:endParaRPr lang="de-AT" altLang="de-DE" sz="1600"/>
          </a:p>
        </p:txBody>
      </p:sp>
      <p:sp>
        <p:nvSpPr>
          <p:cNvPr id="76011" name="Text Box 235"/>
          <p:cNvSpPr txBox="1">
            <a:spLocks noChangeArrowheads="1"/>
          </p:cNvSpPr>
          <p:nvPr/>
        </p:nvSpPr>
        <p:spPr bwMode="auto">
          <a:xfrm>
            <a:off x="3635375" y="50371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D</a:t>
            </a:r>
            <a:endParaRPr lang="de-AT" altLang="de-DE" sz="1600"/>
          </a:p>
        </p:txBody>
      </p:sp>
      <p:sp>
        <p:nvSpPr>
          <p:cNvPr id="76012" name="Text Box 236"/>
          <p:cNvSpPr txBox="1">
            <a:spLocks noChangeArrowheads="1"/>
          </p:cNvSpPr>
          <p:nvPr/>
        </p:nvSpPr>
        <p:spPr bwMode="auto">
          <a:xfrm>
            <a:off x="3635375" y="537368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D</a:t>
            </a:r>
            <a:endParaRPr lang="de-AT" altLang="de-DE" sz="1600"/>
          </a:p>
        </p:txBody>
      </p:sp>
      <p:sp>
        <p:nvSpPr>
          <p:cNvPr id="76013" name="Text Box 237"/>
          <p:cNvSpPr txBox="1">
            <a:spLocks noChangeArrowheads="1"/>
          </p:cNvSpPr>
          <p:nvPr/>
        </p:nvSpPr>
        <p:spPr bwMode="auto">
          <a:xfrm>
            <a:off x="3635375" y="5719763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T</a:t>
            </a:r>
            <a:endParaRPr lang="de-AT" altLang="de-DE" sz="1600"/>
          </a:p>
        </p:txBody>
      </p:sp>
      <p:sp>
        <p:nvSpPr>
          <p:cNvPr id="76014" name="Text Box 238"/>
          <p:cNvSpPr txBox="1">
            <a:spLocks noChangeArrowheads="1"/>
          </p:cNvSpPr>
          <p:nvPr/>
        </p:nvSpPr>
        <p:spPr bwMode="auto">
          <a:xfrm>
            <a:off x="3635375" y="6045200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T</a:t>
            </a:r>
            <a:endParaRPr lang="de-AT" altLang="de-DE" sz="1600"/>
          </a:p>
        </p:txBody>
      </p:sp>
      <p:sp>
        <p:nvSpPr>
          <p:cNvPr id="76015" name="Text Box 239"/>
          <p:cNvSpPr txBox="1">
            <a:spLocks noChangeArrowheads="1"/>
          </p:cNvSpPr>
          <p:nvPr/>
        </p:nvSpPr>
        <p:spPr bwMode="auto">
          <a:xfrm>
            <a:off x="3635375" y="4029075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E</a:t>
            </a:r>
            <a:endParaRPr lang="de-AT" altLang="de-DE" sz="1600"/>
          </a:p>
        </p:txBody>
      </p:sp>
      <p:sp>
        <p:nvSpPr>
          <p:cNvPr id="76016" name="Text Box 240"/>
          <p:cNvSpPr txBox="1">
            <a:spLocks noChangeArrowheads="1"/>
          </p:cNvSpPr>
          <p:nvPr/>
        </p:nvSpPr>
        <p:spPr bwMode="auto">
          <a:xfrm>
            <a:off x="3635375" y="4365625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E</a:t>
            </a:r>
            <a:endParaRPr lang="de-AT" altLang="de-DE" sz="1600"/>
          </a:p>
        </p:txBody>
      </p:sp>
      <p:sp>
        <p:nvSpPr>
          <p:cNvPr id="76017" name="Text Box 241"/>
          <p:cNvSpPr txBox="1">
            <a:spLocks noChangeArrowheads="1"/>
          </p:cNvSpPr>
          <p:nvPr/>
        </p:nvSpPr>
        <p:spPr bwMode="auto">
          <a:xfrm>
            <a:off x="1908175" y="6045200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E</a:t>
            </a:r>
            <a:endParaRPr lang="de-AT" altLang="de-DE" sz="1600"/>
          </a:p>
        </p:txBody>
      </p:sp>
      <p:sp>
        <p:nvSpPr>
          <p:cNvPr id="76019" name="Text Box 243"/>
          <p:cNvSpPr txBox="1">
            <a:spLocks noChangeArrowheads="1"/>
          </p:cNvSpPr>
          <p:nvPr/>
        </p:nvSpPr>
        <p:spPr bwMode="auto">
          <a:xfrm>
            <a:off x="3635375" y="2708275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A</a:t>
            </a:r>
            <a:endParaRPr lang="de-AT" altLang="de-DE" sz="1600"/>
          </a:p>
        </p:txBody>
      </p:sp>
      <p:sp>
        <p:nvSpPr>
          <p:cNvPr id="76020" name="Text Box 244"/>
          <p:cNvSpPr txBox="1">
            <a:spLocks noChangeArrowheads="1"/>
          </p:cNvSpPr>
          <p:nvPr/>
        </p:nvSpPr>
        <p:spPr bwMode="auto">
          <a:xfrm>
            <a:off x="3635375" y="30686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C</a:t>
            </a:r>
            <a:endParaRPr lang="de-AT" altLang="de-DE" sz="1600"/>
          </a:p>
        </p:txBody>
      </p:sp>
      <p:sp>
        <p:nvSpPr>
          <p:cNvPr id="76021" name="Text Box 245"/>
          <p:cNvSpPr txBox="1">
            <a:spLocks noChangeArrowheads="1"/>
          </p:cNvSpPr>
          <p:nvPr/>
        </p:nvSpPr>
        <p:spPr bwMode="auto">
          <a:xfrm>
            <a:off x="3635375" y="337978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B</a:t>
            </a:r>
            <a:endParaRPr lang="de-AT" altLang="de-DE" sz="1600"/>
          </a:p>
        </p:txBody>
      </p:sp>
      <p:sp>
        <p:nvSpPr>
          <p:cNvPr id="76022" name="Text Box 246"/>
          <p:cNvSpPr txBox="1">
            <a:spLocks noChangeArrowheads="1"/>
          </p:cNvSpPr>
          <p:nvPr/>
        </p:nvSpPr>
        <p:spPr bwMode="auto">
          <a:xfrm>
            <a:off x="3635375" y="37163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D</a:t>
            </a:r>
            <a:endParaRPr lang="de-AT" altLang="de-DE" sz="1600"/>
          </a:p>
        </p:txBody>
      </p:sp>
      <p:sp>
        <p:nvSpPr>
          <p:cNvPr id="76023" name="Text Box 247"/>
          <p:cNvSpPr txBox="1">
            <a:spLocks noChangeArrowheads="1"/>
          </p:cNvSpPr>
          <p:nvPr/>
        </p:nvSpPr>
        <p:spPr bwMode="auto">
          <a:xfrm>
            <a:off x="6011863" y="3068638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C</a:t>
            </a:r>
            <a:endParaRPr lang="de-AT" altLang="de-DE" sz="1600" b="1"/>
          </a:p>
        </p:txBody>
      </p:sp>
      <p:sp>
        <p:nvSpPr>
          <p:cNvPr id="76026" name="Text Box 250"/>
          <p:cNvSpPr txBox="1">
            <a:spLocks noChangeArrowheads="1"/>
          </p:cNvSpPr>
          <p:nvPr/>
        </p:nvSpPr>
        <p:spPr bwMode="auto">
          <a:xfrm>
            <a:off x="6011863" y="4029075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E</a:t>
            </a:r>
            <a:endParaRPr lang="de-AT" altLang="de-DE" sz="1600" b="1"/>
          </a:p>
        </p:txBody>
      </p:sp>
      <p:sp>
        <p:nvSpPr>
          <p:cNvPr id="76034" name="Text Box 258"/>
          <p:cNvSpPr txBox="1">
            <a:spLocks noChangeArrowheads="1"/>
          </p:cNvSpPr>
          <p:nvPr/>
        </p:nvSpPr>
        <p:spPr bwMode="auto">
          <a:xfrm>
            <a:off x="7927975" y="3021013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O</a:t>
            </a:r>
            <a:endParaRPr lang="de-AT" altLang="de-DE" sz="1600"/>
          </a:p>
        </p:txBody>
      </p:sp>
      <p:sp>
        <p:nvSpPr>
          <p:cNvPr id="76037" name="Text Box 261"/>
          <p:cNvSpPr txBox="1">
            <a:spLocks noChangeArrowheads="1"/>
          </p:cNvSpPr>
          <p:nvPr/>
        </p:nvSpPr>
        <p:spPr bwMode="auto">
          <a:xfrm>
            <a:off x="7927975" y="40338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B</a:t>
            </a:r>
            <a:endParaRPr lang="de-AT" altLang="de-DE" sz="1600"/>
          </a:p>
        </p:txBody>
      </p:sp>
      <p:sp>
        <p:nvSpPr>
          <p:cNvPr id="76045" name="Text Box 269"/>
          <p:cNvSpPr txBox="1">
            <a:spLocks noChangeArrowheads="1"/>
          </p:cNvSpPr>
          <p:nvPr/>
        </p:nvSpPr>
        <p:spPr bwMode="auto">
          <a:xfrm>
            <a:off x="5075238" y="269398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2</a:t>
            </a:r>
            <a:endParaRPr lang="de-AT" altLang="de-DE" sz="1600"/>
          </a:p>
        </p:txBody>
      </p:sp>
      <p:sp>
        <p:nvSpPr>
          <p:cNvPr id="76046" name="Text Box 270"/>
          <p:cNvSpPr txBox="1">
            <a:spLocks noChangeArrowheads="1"/>
          </p:cNvSpPr>
          <p:nvPr/>
        </p:nvSpPr>
        <p:spPr bwMode="auto">
          <a:xfrm>
            <a:off x="5076825" y="306863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4</a:t>
            </a:r>
            <a:endParaRPr lang="de-AT" altLang="de-DE" sz="1600"/>
          </a:p>
        </p:txBody>
      </p:sp>
      <p:sp>
        <p:nvSpPr>
          <p:cNvPr id="76047" name="Text Box 271"/>
          <p:cNvSpPr txBox="1">
            <a:spLocks noChangeArrowheads="1"/>
          </p:cNvSpPr>
          <p:nvPr/>
        </p:nvSpPr>
        <p:spPr bwMode="auto">
          <a:xfrm>
            <a:off x="5076825" y="371633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9</a:t>
            </a:r>
            <a:endParaRPr lang="de-AT" altLang="de-DE" sz="1600"/>
          </a:p>
        </p:txBody>
      </p:sp>
      <p:sp>
        <p:nvSpPr>
          <p:cNvPr id="76048" name="Text Box 272"/>
          <p:cNvSpPr txBox="1">
            <a:spLocks noChangeArrowheads="1"/>
          </p:cNvSpPr>
          <p:nvPr/>
        </p:nvSpPr>
        <p:spPr bwMode="auto">
          <a:xfrm>
            <a:off x="5076825" y="337978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4</a:t>
            </a:r>
            <a:endParaRPr lang="de-AT" altLang="de-DE" sz="1600"/>
          </a:p>
        </p:txBody>
      </p:sp>
      <p:sp>
        <p:nvSpPr>
          <p:cNvPr id="76049" name="Text Box 273"/>
          <p:cNvSpPr txBox="1">
            <a:spLocks noChangeArrowheads="1"/>
          </p:cNvSpPr>
          <p:nvPr/>
        </p:nvSpPr>
        <p:spPr bwMode="auto">
          <a:xfrm>
            <a:off x="5076825" y="4029075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7</a:t>
            </a:r>
            <a:endParaRPr lang="de-AT" altLang="de-DE" sz="1600"/>
          </a:p>
        </p:txBody>
      </p:sp>
      <p:sp>
        <p:nvSpPr>
          <p:cNvPr id="76050" name="Text Box 274"/>
          <p:cNvSpPr txBox="1">
            <a:spLocks noChangeArrowheads="1"/>
          </p:cNvSpPr>
          <p:nvPr/>
        </p:nvSpPr>
        <p:spPr bwMode="auto">
          <a:xfrm>
            <a:off x="5076825" y="4365625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8</a:t>
            </a:r>
            <a:endParaRPr lang="de-AT" altLang="de-DE" sz="1600"/>
          </a:p>
        </p:txBody>
      </p:sp>
      <p:sp>
        <p:nvSpPr>
          <p:cNvPr id="76051" name="Text Box 275"/>
          <p:cNvSpPr txBox="1">
            <a:spLocks noChangeArrowheads="1"/>
          </p:cNvSpPr>
          <p:nvPr/>
        </p:nvSpPr>
        <p:spPr bwMode="auto">
          <a:xfrm>
            <a:off x="5075238" y="471963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9</a:t>
            </a:r>
            <a:endParaRPr lang="de-AT" altLang="de-DE" sz="1600"/>
          </a:p>
        </p:txBody>
      </p:sp>
      <p:sp>
        <p:nvSpPr>
          <p:cNvPr id="76052" name="Text Box 276"/>
          <p:cNvSpPr txBox="1">
            <a:spLocks noChangeArrowheads="1"/>
          </p:cNvSpPr>
          <p:nvPr/>
        </p:nvSpPr>
        <p:spPr bwMode="auto">
          <a:xfrm>
            <a:off x="5076825" y="503713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8</a:t>
            </a:r>
            <a:endParaRPr lang="de-AT" altLang="de-DE" sz="1600"/>
          </a:p>
        </p:txBody>
      </p:sp>
      <p:sp>
        <p:nvSpPr>
          <p:cNvPr id="76053" name="Text Box 277"/>
          <p:cNvSpPr txBox="1">
            <a:spLocks noChangeArrowheads="1"/>
          </p:cNvSpPr>
          <p:nvPr/>
        </p:nvSpPr>
        <p:spPr bwMode="auto">
          <a:xfrm>
            <a:off x="5075238" y="537368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8</a:t>
            </a:r>
            <a:endParaRPr lang="de-AT" altLang="de-DE" sz="1600"/>
          </a:p>
        </p:txBody>
      </p:sp>
      <p:sp>
        <p:nvSpPr>
          <p:cNvPr id="76054" name="Text Box 278"/>
          <p:cNvSpPr txBox="1">
            <a:spLocks noChangeArrowheads="1"/>
          </p:cNvSpPr>
          <p:nvPr/>
        </p:nvSpPr>
        <p:spPr bwMode="auto">
          <a:xfrm>
            <a:off x="5003800" y="5699125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13</a:t>
            </a:r>
            <a:endParaRPr lang="de-AT" altLang="de-DE" sz="1600"/>
          </a:p>
        </p:txBody>
      </p:sp>
      <p:sp>
        <p:nvSpPr>
          <p:cNvPr id="76055" name="Text Box 279"/>
          <p:cNvSpPr txBox="1">
            <a:spLocks noChangeArrowheads="1"/>
          </p:cNvSpPr>
          <p:nvPr/>
        </p:nvSpPr>
        <p:spPr bwMode="auto">
          <a:xfrm>
            <a:off x="5003800" y="6045200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14</a:t>
            </a:r>
            <a:endParaRPr lang="de-AT" altLang="de-DE" sz="1600"/>
          </a:p>
        </p:txBody>
      </p:sp>
      <p:sp>
        <p:nvSpPr>
          <p:cNvPr id="76056" name="Text Box 280"/>
          <p:cNvSpPr txBox="1">
            <a:spLocks noChangeArrowheads="1"/>
          </p:cNvSpPr>
          <p:nvPr/>
        </p:nvSpPr>
        <p:spPr bwMode="auto">
          <a:xfrm>
            <a:off x="6875463" y="2708275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2</a:t>
            </a:r>
            <a:endParaRPr lang="de-AT" altLang="de-DE" sz="1600"/>
          </a:p>
        </p:txBody>
      </p:sp>
      <p:sp>
        <p:nvSpPr>
          <p:cNvPr id="76057" name="Text Box 281"/>
          <p:cNvSpPr txBox="1">
            <a:spLocks noChangeArrowheads="1"/>
          </p:cNvSpPr>
          <p:nvPr/>
        </p:nvSpPr>
        <p:spPr bwMode="auto">
          <a:xfrm>
            <a:off x="6877050" y="306863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4</a:t>
            </a:r>
            <a:endParaRPr lang="de-AT" altLang="de-DE" sz="1600"/>
          </a:p>
        </p:txBody>
      </p:sp>
      <p:sp>
        <p:nvSpPr>
          <p:cNvPr id="76058" name="Text Box 282"/>
          <p:cNvSpPr txBox="1">
            <a:spLocks noChangeArrowheads="1"/>
          </p:cNvSpPr>
          <p:nvPr/>
        </p:nvSpPr>
        <p:spPr bwMode="auto">
          <a:xfrm>
            <a:off x="6877050" y="337978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4</a:t>
            </a:r>
            <a:endParaRPr lang="de-AT" altLang="de-DE" sz="1600"/>
          </a:p>
        </p:txBody>
      </p:sp>
      <p:sp>
        <p:nvSpPr>
          <p:cNvPr id="76059" name="Text Box 283"/>
          <p:cNvSpPr txBox="1">
            <a:spLocks noChangeArrowheads="1"/>
          </p:cNvSpPr>
          <p:nvPr/>
        </p:nvSpPr>
        <p:spPr bwMode="auto">
          <a:xfrm>
            <a:off x="6877050" y="4029075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7</a:t>
            </a:r>
            <a:endParaRPr lang="de-AT" altLang="de-DE" sz="1600"/>
          </a:p>
        </p:txBody>
      </p:sp>
      <p:sp>
        <p:nvSpPr>
          <p:cNvPr id="76060" name="Text Box 284"/>
          <p:cNvSpPr txBox="1">
            <a:spLocks noChangeArrowheads="1"/>
          </p:cNvSpPr>
          <p:nvPr/>
        </p:nvSpPr>
        <p:spPr bwMode="auto">
          <a:xfrm>
            <a:off x="6875463" y="503713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8</a:t>
            </a:r>
            <a:endParaRPr lang="de-AT" altLang="de-DE" sz="1600"/>
          </a:p>
        </p:txBody>
      </p:sp>
      <p:sp>
        <p:nvSpPr>
          <p:cNvPr id="76061" name="Text Box 285"/>
          <p:cNvSpPr txBox="1">
            <a:spLocks noChangeArrowheads="1"/>
          </p:cNvSpPr>
          <p:nvPr/>
        </p:nvSpPr>
        <p:spPr bwMode="auto">
          <a:xfrm>
            <a:off x="6877050" y="568483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13</a:t>
            </a:r>
            <a:endParaRPr lang="de-AT" altLang="de-DE" sz="1600"/>
          </a:p>
        </p:txBody>
      </p:sp>
      <p:sp>
        <p:nvSpPr>
          <p:cNvPr id="39073" name="Line 291"/>
          <p:cNvSpPr>
            <a:spLocks noChangeShapeType="1"/>
          </p:cNvSpPr>
          <p:nvPr/>
        </p:nvSpPr>
        <p:spPr bwMode="auto">
          <a:xfrm>
            <a:off x="468313" y="2708275"/>
            <a:ext cx="8207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74" name="Line 292"/>
          <p:cNvSpPr>
            <a:spLocks noChangeShapeType="1"/>
          </p:cNvSpPr>
          <p:nvPr/>
        </p:nvSpPr>
        <p:spPr bwMode="auto">
          <a:xfrm>
            <a:off x="1258888" y="1844675"/>
            <a:ext cx="0" cy="453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069" name="Line 293"/>
          <p:cNvSpPr>
            <a:spLocks noChangeShapeType="1"/>
          </p:cNvSpPr>
          <p:nvPr/>
        </p:nvSpPr>
        <p:spPr bwMode="auto">
          <a:xfrm>
            <a:off x="468313" y="3040063"/>
            <a:ext cx="820737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070" name="Line 294"/>
          <p:cNvSpPr>
            <a:spLocks noChangeShapeType="1"/>
          </p:cNvSpPr>
          <p:nvPr/>
        </p:nvSpPr>
        <p:spPr bwMode="auto">
          <a:xfrm>
            <a:off x="468313" y="3371850"/>
            <a:ext cx="820737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071" name="Line 295"/>
          <p:cNvSpPr>
            <a:spLocks noChangeShapeType="1"/>
          </p:cNvSpPr>
          <p:nvPr/>
        </p:nvSpPr>
        <p:spPr bwMode="auto">
          <a:xfrm>
            <a:off x="468313" y="3716338"/>
            <a:ext cx="820737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072" name="Line 296"/>
          <p:cNvSpPr>
            <a:spLocks noChangeShapeType="1"/>
          </p:cNvSpPr>
          <p:nvPr/>
        </p:nvSpPr>
        <p:spPr bwMode="auto">
          <a:xfrm>
            <a:off x="468313" y="4710113"/>
            <a:ext cx="820737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073" name="Line 297"/>
          <p:cNvSpPr>
            <a:spLocks noChangeShapeType="1"/>
          </p:cNvSpPr>
          <p:nvPr/>
        </p:nvSpPr>
        <p:spPr bwMode="auto">
          <a:xfrm>
            <a:off x="468313" y="5705475"/>
            <a:ext cx="820737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074" name="Rectangle 298"/>
          <p:cNvSpPr>
            <a:spLocks noChangeArrowheads="1"/>
          </p:cNvSpPr>
          <p:nvPr/>
        </p:nvSpPr>
        <p:spPr bwMode="auto">
          <a:xfrm>
            <a:off x="5795963" y="5689600"/>
            <a:ext cx="792162" cy="3587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082" name="Rectangle 306"/>
          <p:cNvSpPr>
            <a:spLocks noChangeArrowheads="1"/>
          </p:cNvSpPr>
          <p:nvPr/>
        </p:nvSpPr>
        <p:spPr bwMode="auto">
          <a:xfrm>
            <a:off x="5795963" y="5013325"/>
            <a:ext cx="792162" cy="3587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083" name="Rectangle 307"/>
          <p:cNvSpPr>
            <a:spLocks noChangeArrowheads="1"/>
          </p:cNvSpPr>
          <p:nvPr/>
        </p:nvSpPr>
        <p:spPr bwMode="auto">
          <a:xfrm>
            <a:off x="5795963" y="3357563"/>
            <a:ext cx="792162" cy="3587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084" name="Rectangle 308"/>
          <p:cNvSpPr>
            <a:spLocks noChangeArrowheads="1"/>
          </p:cNvSpPr>
          <p:nvPr/>
        </p:nvSpPr>
        <p:spPr bwMode="auto">
          <a:xfrm>
            <a:off x="5795963" y="2708275"/>
            <a:ext cx="792162" cy="3587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086" name="Rectangle 310"/>
          <p:cNvSpPr>
            <a:spLocks noChangeArrowheads="1"/>
          </p:cNvSpPr>
          <p:nvPr/>
        </p:nvSpPr>
        <p:spPr bwMode="auto">
          <a:xfrm>
            <a:off x="7524750" y="2708275"/>
            <a:ext cx="1150938" cy="3603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087" name="Rectangle 311"/>
          <p:cNvSpPr>
            <a:spLocks noChangeArrowheads="1"/>
          </p:cNvSpPr>
          <p:nvPr/>
        </p:nvSpPr>
        <p:spPr bwMode="auto">
          <a:xfrm>
            <a:off x="7524750" y="3357563"/>
            <a:ext cx="1150938" cy="3603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088" name="Rectangle 312"/>
          <p:cNvSpPr>
            <a:spLocks noChangeArrowheads="1"/>
          </p:cNvSpPr>
          <p:nvPr/>
        </p:nvSpPr>
        <p:spPr bwMode="auto">
          <a:xfrm>
            <a:off x="7524750" y="5013325"/>
            <a:ext cx="1150938" cy="3603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089" name="Rectangle 313"/>
          <p:cNvSpPr>
            <a:spLocks noChangeArrowheads="1"/>
          </p:cNvSpPr>
          <p:nvPr/>
        </p:nvSpPr>
        <p:spPr bwMode="auto">
          <a:xfrm>
            <a:off x="7524750" y="5689600"/>
            <a:ext cx="1150938" cy="3603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018" name="Text Box 242"/>
          <p:cNvSpPr txBox="1">
            <a:spLocks noChangeArrowheads="1"/>
          </p:cNvSpPr>
          <p:nvPr/>
        </p:nvSpPr>
        <p:spPr bwMode="auto">
          <a:xfrm>
            <a:off x="6011863" y="2732088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A</a:t>
            </a:r>
            <a:endParaRPr lang="de-AT" altLang="de-DE" sz="1600" b="1"/>
          </a:p>
        </p:txBody>
      </p:sp>
      <p:sp>
        <p:nvSpPr>
          <p:cNvPr id="76033" name="Text Box 257"/>
          <p:cNvSpPr txBox="1">
            <a:spLocks noChangeArrowheads="1"/>
          </p:cNvSpPr>
          <p:nvPr/>
        </p:nvSpPr>
        <p:spPr bwMode="auto">
          <a:xfrm>
            <a:off x="7927975" y="2708275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O</a:t>
            </a:r>
            <a:endParaRPr lang="de-AT" altLang="de-DE" sz="1600"/>
          </a:p>
        </p:txBody>
      </p:sp>
      <p:sp>
        <p:nvSpPr>
          <p:cNvPr id="76024" name="Text Box 248"/>
          <p:cNvSpPr txBox="1">
            <a:spLocks noChangeArrowheads="1"/>
          </p:cNvSpPr>
          <p:nvPr/>
        </p:nvSpPr>
        <p:spPr bwMode="auto">
          <a:xfrm>
            <a:off x="6011863" y="3379788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B</a:t>
            </a:r>
            <a:endParaRPr lang="de-AT" altLang="de-DE" sz="1600" b="1"/>
          </a:p>
        </p:txBody>
      </p:sp>
      <p:sp>
        <p:nvSpPr>
          <p:cNvPr id="76029" name="Text Box 253"/>
          <p:cNvSpPr txBox="1">
            <a:spLocks noChangeArrowheads="1"/>
          </p:cNvSpPr>
          <p:nvPr/>
        </p:nvSpPr>
        <p:spPr bwMode="auto">
          <a:xfrm>
            <a:off x="6011863" y="5037138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D</a:t>
            </a:r>
            <a:endParaRPr lang="de-AT" altLang="de-DE" sz="1600" b="1"/>
          </a:p>
        </p:txBody>
      </p:sp>
      <p:sp>
        <p:nvSpPr>
          <p:cNvPr id="76031" name="Text Box 255"/>
          <p:cNvSpPr txBox="1">
            <a:spLocks noChangeArrowheads="1"/>
          </p:cNvSpPr>
          <p:nvPr/>
        </p:nvSpPr>
        <p:spPr bwMode="auto">
          <a:xfrm>
            <a:off x="6011863" y="5684838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1"/>
              <a:t>T</a:t>
            </a:r>
            <a:endParaRPr lang="de-AT" altLang="de-DE" sz="1600" b="1"/>
          </a:p>
        </p:txBody>
      </p:sp>
      <p:sp>
        <p:nvSpPr>
          <p:cNvPr id="76040" name="Text Box 264"/>
          <p:cNvSpPr txBox="1">
            <a:spLocks noChangeArrowheads="1"/>
          </p:cNvSpPr>
          <p:nvPr/>
        </p:nvSpPr>
        <p:spPr bwMode="auto">
          <a:xfrm>
            <a:off x="7927975" y="50371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B</a:t>
            </a:r>
            <a:endParaRPr lang="de-AT" altLang="de-DE" sz="1600"/>
          </a:p>
        </p:txBody>
      </p:sp>
      <p:sp>
        <p:nvSpPr>
          <p:cNvPr id="76035" name="Text Box 259"/>
          <p:cNvSpPr txBox="1">
            <a:spLocks noChangeArrowheads="1"/>
          </p:cNvSpPr>
          <p:nvPr/>
        </p:nvSpPr>
        <p:spPr bwMode="auto">
          <a:xfrm>
            <a:off x="7927975" y="337978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A</a:t>
            </a:r>
            <a:endParaRPr lang="de-AT" altLang="de-DE" sz="1600"/>
          </a:p>
        </p:txBody>
      </p:sp>
      <p:sp>
        <p:nvSpPr>
          <p:cNvPr id="76042" name="Text Box 266"/>
          <p:cNvSpPr txBox="1">
            <a:spLocks noChangeArrowheads="1"/>
          </p:cNvSpPr>
          <p:nvPr/>
        </p:nvSpPr>
        <p:spPr bwMode="auto">
          <a:xfrm>
            <a:off x="7927975" y="5705475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/>
              <a:t>D</a:t>
            </a:r>
            <a:endParaRPr lang="de-AT" altLang="de-DE" sz="1600"/>
          </a:p>
        </p:txBody>
      </p:sp>
      <p:sp>
        <p:nvSpPr>
          <p:cNvPr id="76095" name="Line 319"/>
          <p:cNvSpPr>
            <a:spLocks noChangeShapeType="1"/>
          </p:cNvSpPr>
          <p:nvPr/>
        </p:nvSpPr>
        <p:spPr bwMode="auto">
          <a:xfrm>
            <a:off x="6588125" y="5876925"/>
            <a:ext cx="9366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096" name="Line 320"/>
          <p:cNvSpPr>
            <a:spLocks noChangeShapeType="1"/>
          </p:cNvSpPr>
          <p:nvPr/>
        </p:nvSpPr>
        <p:spPr bwMode="auto">
          <a:xfrm>
            <a:off x="6588125" y="2881313"/>
            <a:ext cx="9366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097" name="Line 321"/>
          <p:cNvSpPr>
            <a:spLocks noChangeShapeType="1"/>
          </p:cNvSpPr>
          <p:nvPr/>
        </p:nvSpPr>
        <p:spPr bwMode="auto">
          <a:xfrm>
            <a:off x="6588125" y="3559175"/>
            <a:ext cx="9366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098" name="Line 322"/>
          <p:cNvSpPr>
            <a:spLocks noChangeShapeType="1"/>
          </p:cNvSpPr>
          <p:nvPr/>
        </p:nvSpPr>
        <p:spPr bwMode="auto">
          <a:xfrm>
            <a:off x="6588125" y="5214938"/>
            <a:ext cx="9366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100" name="Line 324"/>
          <p:cNvSpPr>
            <a:spLocks noChangeShapeType="1"/>
          </p:cNvSpPr>
          <p:nvPr/>
        </p:nvSpPr>
        <p:spPr bwMode="auto">
          <a:xfrm flipH="1" flipV="1">
            <a:off x="6156325" y="3068638"/>
            <a:ext cx="2016125" cy="2889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101" name="Line 325"/>
          <p:cNvSpPr>
            <a:spLocks noChangeShapeType="1"/>
          </p:cNvSpPr>
          <p:nvPr/>
        </p:nvSpPr>
        <p:spPr bwMode="auto">
          <a:xfrm flipH="1" flipV="1">
            <a:off x="6156325" y="3716338"/>
            <a:ext cx="1944688" cy="12969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102" name="Line 326"/>
          <p:cNvSpPr>
            <a:spLocks noChangeShapeType="1"/>
          </p:cNvSpPr>
          <p:nvPr/>
        </p:nvSpPr>
        <p:spPr bwMode="auto">
          <a:xfrm flipH="1" flipV="1">
            <a:off x="6156325" y="5387975"/>
            <a:ext cx="2016125" cy="2889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 nodeType="clickPar">
                      <p:stCondLst>
                        <p:cond delay="indefinite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93" grpId="0"/>
      <p:bldP spid="75994" grpId="0"/>
      <p:bldP spid="75995" grpId="0"/>
      <p:bldP spid="75996" grpId="0"/>
      <p:bldP spid="75997" grpId="0"/>
      <p:bldP spid="75999" grpId="0"/>
      <p:bldP spid="76000" grpId="0"/>
      <p:bldP spid="76001" grpId="0"/>
      <p:bldP spid="76002" grpId="0"/>
      <p:bldP spid="76003" grpId="0"/>
      <p:bldP spid="76004" grpId="0"/>
      <p:bldP spid="76005" grpId="0"/>
      <p:bldP spid="76006" grpId="0"/>
      <p:bldP spid="76007" grpId="0"/>
      <p:bldP spid="76008" grpId="0"/>
      <p:bldP spid="76009" grpId="0"/>
      <p:bldP spid="76010" grpId="0"/>
      <p:bldP spid="76011" grpId="0"/>
      <p:bldP spid="76012" grpId="0"/>
      <p:bldP spid="76013" grpId="0"/>
      <p:bldP spid="76014" grpId="0"/>
      <p:bldP spid="76015" grpId="0"/>
      <p:bldP spid="76016" grpId="0"/>
      <p:bldP spid="76017" grpId="0"/>
      <p:bldP spid="76019" grpId="0"/>
      <p:bldP spid="76020" grpId="0"/>
      <p:bldP spid="76021" grpId="0"/>
      <p:bldP spid="76022" grpId="0"/>
      <p:bldP spid="76023" grpId="0"/>
      <p:bldP spid="76026" grpId="0"/>
      <p:bldP spid="76034" grpId="0"/>
      <p:bldP spid="76037" grpId="0"/>
      <p:bldP spid="76045" grpId="0"/>
      <p:bldP spid="76046" grpId="0"/>
      <p:bldP spid="76047" grpId="0"/>
      <p:bldP spid="76048" grpId="0"/>
      <p:bldP spid="76049" grpId="0"/>
      <p:bldP spid="76050" grpId="0"/>
      <p:bldP spid="76051" grpId="0"/>
      <p:bldP spid="76052" grpId="0"/>
      <p:bldP spid="76053" grpId="0"/>
      <p:bldP spid="76054" grpId="0"/>
      <p:bldP spid="76055" grpId="0"/>
      <p:bldP spid="76056" grpId="0"/>
      <p:bldP spid="76057" grpId="0"/>
      <p:bldP spid="76058" grpId="0"/>
      <p:bldP spid="76059" grpId="0"/>
      <p:bldP spid="76060" grpId="0"/>
      <p:bldP spid="76061" grpId="0"/>
      <p:bldP spid="76069" grpId="0" animBg="1"/>
      <p:bldP spid="76070" grpId="0" animBg="1"/>
      <p:bldP spid="76071" grpId="0" animBg="1"/>
      <p:bldP spid="76072" grpId="0" animBg="1"/>
      <p:bldP spid="76073" grpId="0" animBg="1"/>
      <p:bldP spid="76074" grpId="0" animBg="1"/>
      <p:bldP spid="76082" grpId="0" animBg="1"/>
      <p:bldP spid="76083" grpId="0" animBg="1"/>
      <p:bldP spid="76084" grpId="0" animBg="1"/>
      <p:bldP spid="76086" grpId="0" animBg="1"/>
      <p:bldP spid="76087" grpId="0" animBg="1"/>
      <p:bldP spid="76088" grpId="0" animBg="1"/>
      <p:bldP spid="76089" grpId="0" animBg="1"/>
      <p:bldP spid="76018" grpId="0"/>
      <p:bldP spid="76033" grpId="0"/>
      <p:bldP spid="76024" grpId="0"/>
      <p:bldP spid="76029" grpId="0"/>
      <p:bldP spid="76031" grpId="0"/>
      <p:bldP spid="76040" grpId="0"/>
      <p:bldP spid="76035" grpId="0"/>
      <p:bldP spid="76042" grpId="0"/>
      <p:bldP spid="76095" grpId="0" animBg="1"/>
      <p:bldP spid="76096" grpId="0" animBg="1"/>
      <p:bldP spid="76097" grpId="0" animBg="1"/>
      <p:bldP spid="76098" grpId="0" animBg="1"/>
      <p:bldP spid="76100" grpId="0" animBg="1"/>
      <p:bldP spid="76101" grpId="0" animBg="1"/>
      <p:bldP spid="7610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3993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7AADB8B4-2FA7-44D7-9DED-05035DF4ED9B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3994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graphicFrame>
        <p:nvGraphicFramePr>
          <p:cNvPr id="39941" name="Object 4"/>
          <p:cNvGraphicFramePr>
            <a:graphicFrameLocks noChangeAspect="1"/>
          </p:cNvGraphicFramePr>
          <p:nvPr>
            <p:ph idx="1"/>
          </p:nvPr>
        </p:nvGraphicFramePr>
        <p:xfrm>
          <a:off x="2124075" y="2601913"/>
          <a:ext cx="4824413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6" name="Microsoft-Zeichnung" r:id="rId3" imgW="2552700" imgH="1244600" progId="MSDraw">
                  <p:embed/>
                </p:oleObj>
              </mc:Choice>
              <mc:Fallback>
                <p:oleObj name="Microsoft-Zeichnung" r:id="rId3" imgW="2552700" imgH="1244600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601913"/>
                        <a:ext cx="4824413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35" name="Line 35"/>
          <p:cNvSpPr>
            <a:spLocks noChangeShapeType="1"/>
          </p:cNvSpPr>
          <p:nvPr/>
        </p:nvSpPr>
        <p:spPr bwMode="auto">
          <a:xfrm>
            <a:off x="2555875" y="3933825"/>
            <a:ext cx="503238" cy="57467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40" name="Line 40"/>
          <p:cNvSpPr>
            <a:spLocks noChangeShapeType="1"/>
          </p:cNvSpPr>
          <p:nvPr/>
        </p:nvSpPr>
        <p:spPr bwMode="auto">
          <a:xfrm>
            <a:off x="5508625" y="3500438"/>
            <a:ext cx="935038" cy="28892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8" name="Line 38"/>
          <p:cNvSpPr>
            <a:spLocks noChangeShapeType="1"/>
          </p:cNvSpPr>
          <p:nvPr/>
        </p:nvSpPr>
        <p:spPr bwMode="auto">
          <a:xfrm flipV="1">
            <a:off x="5148263" y="3644900"/>
            <a:ext cx="71437" cy="72072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7" name="Line 37"/>
          <p:cNvSpPr>
            <a:spLocks noChangeShapeType="1"/>
          </p:cNvSpPr>
          <p:nvPr/>
        </p:nvSpPr>
        <p:spPr bwMode="auto">
          <a:xfrm>
            <a:off x="4284663" y="4149725"/>
            <a:ext cx="647700" cy="287338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6" name="Line 36"/>
          <p:cNvSpPr>
            <a:spLocks noChangeShapeType="1"/>
          </p:cNvSpPr>
          <p:nvPr/>
        </p:nvSpPr>
        <p:spPr bwMode="auto">
          <a:xfrm>
            <a:off x="3419475" y="2997200"/>
            <a:ext cx="576263" cy="792163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4" name="Line 34"/>
          <p:cNvSpPr>
            <a:spLocks noChangeShapeType="1"/>
          </p:cNvSpPr>
          <p:nvPr/>
        </p:nvSpPr>
        <p:spPr bwMode="auto">
          <a:xfrm flipV="1">
            <a:off x="2484438" y="2997200"/>
            <a:ext cx="647700" cy="576263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4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Verfahren von </a:t>
            </a:r>
            <a:r>
              <a:rPr lang="de-DE" altLang="de-DE" smtClean="0">
                <a:hlinkClick r:id="rId5" action="ppaction://hlinksldjump"/>
              </a:rPr>
              <a:t>Bellmann</a:t>
            </a:r>
            <a:r>
              <a:rPr lang="de-DE" altLang="de-DE" smtClean="0"/>
              <a:t> III</a:t>
            </a:r>
            <a:endParaRPr lang="de-AT" altLang="de-DE" smtClean="0"/>
          </a:p>
        </p:txBody>
      </p:sp>
      <p:sp>
        <p:nvSpPr>
          <p:cNvPr id="39949" name="Oval 7"/>
          <p:cNvSpPr>
            <a:spLocks noChangeArrowheads="1"/>
          </p:cNvSpPr>
          <p:nvPr/>
        </p:nvSpPr>
        <p:spPr bwMode="auto">
          <a:xfrm>
            <a:off x="2166938" y="3486150"/>
            <a:ext cx="431800" cy="433388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3046413" y="4406900"/>
            <a:ext cx="431800" cy="433388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809" name="Oval 9"/>
          <p:cNvSpPr>
            <a:spLocks noChangeArrowheads="1"/>
          </p:cNvSpPr>
          <p:nvPr/>
        </p:nvSpPr>
        <p:spPr bwMode="auto">
          <a:xfrm>
            <a:off x="6488113" y="3630613"/>
            <a:ext cx="431800" cy="433387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810" name="Oval 10"/>
          <p:cNvSpPr>
            <a:spLocks noChangeArrowheads="1"/>
          </p:cNvSpPr>
          <p:nvPr/>
        </p:nvSpPr>
        <p:spPr bwMode="auto">
          <a:xfrm>
            <a:off x="4903788" y="4348163"/>
            <a:ext cx="431800" cy="433387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811" name="Oval 11"/>
          <p:cNvSpPr>
            <a:spLocks noChangeArrowheads="1"/>
          </p:cNvSpPr>
          <p:nvPr/>
        </p:nvSpPr>
        <p:spPr bwMode="auto">
          <a:xfrm>
            <a:off x="3895725" y="3775075"/>
            <a:ext cx="431800" cy="433388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812" name="Oval 12"/>
          <p:cNvSpPr>
            <a:spLocks noChangeArrowheads="1"/>
          </p:cNvSpPr>
          <p:nvPr/>
        </p:nvSpPr>
        <p:spPr bwMode="auto">
          <a:xfrm>
            <a:off x="5033963" y="3198813"/>
            <a:ext cx="431800" cy="433387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813" name="Oval 13"/>
          <p:cNvSpPr>
            <a:spLocks noChangeArrowheads="1"/>
          </p:cNvSpPr>
          <p:nvPr/>
        </p:nvSpPr>
        <p:spPr bwMode="auto">
          <a:xfrm>
            <a:off x="3032125" y="2620963"/>
            <a:ext cx="431800" cy="433387"/>
          </a:xfrm>
          <a:prstGeom prst="ellips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3132138" y="22764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rgbClr val="9900CC"/>
                </a:solidFill>
              </a:rPr>
              <a:t>2</a:t>
            </a:r>
            <a:endParaRPr lang="de-AT" altLang="de-DE" sz="1800" b="1">
              <a:solidFill>
                <a:srgbClr val="9900CC"/>
              </a:solidFill>
            </a:endParaRP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3952875" y="342265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rgbClr val="9900CC"/>
                </a:solidFill>
              </a:rPr>
              <a:t>4</a:t>
            </a:r>
            <a:endParaRPr lang="de-AT" altLang="de-DE" sz="1800" b="1">
              <a:solidFill>
                <a:srgbClr val="9900CC"/>
              </a:solidFill>
            </a:endParaRP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132138" y="486251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rgbClr val="9900CC"/>
                </a:solidFill>
              </a:rPr>
              <a:t>4</a:t>
            </a:r>
            <a:endParaRPr lang="de-AT" altLang="de-DE" sz="1800" b="1">
              <a:solidFill>
                <a:srgbClr val="9900CC"/>
              </a:solidFill>
            </a:endParaRP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5003800" y="47767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rgbClr val="9900CC"/>
                </a:solidFill>
              </a:rPr>
              <a:t>7</a:t>
            </a:r>
            <a:endParaRPr lang="de-AT" altLang="de-DE" sz="1800" b="1">
              <a:solidFill>
                <a:srgbClr val="9900CC"/>
              </a:solidFill>
            </a:endParaRP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5119688" y="28670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rgbClr val="9900CC"/>
                </a:solidFill>
              </a:rPr>
              <a:t>8</a:t>
            </a:r>
            <a:endParaRPr lang="de-AT" altLang="de-DE" sz="1800" b="1">
              <a:solidFill>
                <a:srgbClr val="9900CC"/>
              </a:solidFill>
            </a:endParaRP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486525" y="32988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1">
                <a:solidFill>
                  <a:srgbClr val="9900CC"/>
                </a:solidFill>
              </a:rPr>
              <a:t>13</a:t>
            </a:r>
            <a:endParaRPr lang="de-AT" altLang="de-DE" sz="1800" b="1">
              <a:solidFill>
                <a:srgbClr val="9900CC"/>
              </a:solidFill>
            </a:endParaRP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323850" y="5337175"/>
            <a:ext cx="309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u="sng"/>
              <a:t>1. Lösung</a:t>
            </a:r>
            <a:r>
              <a:rPr lang="de-DE" altLang="de-DE" sz="2000"/>
              <a:t>:</a:t>
            </a:r>
            <a:r>
              <a:rPr lang="de-DE" altLang="de-DE" sz="1800"/>
              <a:t> </a:t>
            </a:r>
            <a:endParaRPr lang="de-AT" altLang="de-DE" sz="1800"/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1836738" y="5373688"/>
            <a:ext cx="3743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solidFill>
                  <a:srgbClr val="FF0000"/>
                </a:solidFill>
              </a:rPr>
              <a:t>O - A – B – D – T </a:t>
            </a:r>
            <a:endParaRPr lang="de-AT" altLang="de-DE" sz="2000">
              <a:solidFill>
                <a:srgbClr val="FF0000"/>
              </a:solidFill>
            </a:endParaRPr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 flipV="1">
            <a:off x="2513013" y="2982913"/>
            <a:ext cx="604837" cy="5461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24" name="Line 24"/>
          <p:cNvSpPr>
            <a:spLocks noChangeShapeType="1"/>
          </p:cNvSpPr>
          <p:nvPr/>
        </p:nvSpPr>
        <p:spPr bwMode="auto">
          <a:xfrm flipH="1" flipV="1">
            <a:off x="3405188" y="2981325"/>
            <a:ext cx="647700" cy="793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 flipH="1">
            <a:off x="4313238" y="3529013"/>
            <a:ext cx="749300" cy="3746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26" name="Line 26"/>
          <p:cNvSpPr>
            <a:spLocks noChangeShapeType="1"/>
          </p:cNvSpPr>
          <p:nvPr/>
        </p:nvSpPr>
        <p:spPr bwMode="auto">
          <a:xfrm>
            <a:off x="5464175" y="3471863"/>
            <a:ext cx="993775" cy="3159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323850" y="5768975"/>
            <a:ext cx="309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u="sng"/>
              <a:t>2. Lösung</a:t>
            </a:r>
            <a:r>
              <a:rPr lang="de-DE" altLang="de-DE" sz="2000"/>
              <a:t>:</a:t>
            </a:r>
            <a:r>
              <a:rPr lang="de-DE" altLang="de-DE" sz="1800"/>
              <a:t> </a:t>
            </a:r>
            <a:endParaRPr lang="de-AT" altLang="de-DE" sz="1800"/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1835150" y="5805488"/>
            <a:ext cx="3743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solidFill>
                  <a:srgbClr val="0000FF"/>
                </a:solidFill>
              </a:rPr>
              <a:t>O - A – B – E – D – T</a:t>
            </a:r>
            <a:r>
              <a:rPr lang="de-DE" altLang="de-DE" sz="2000">
                <a:solidFill>
                  <a:srgbClr val="FF0000"/>
                </a:solidFill>
              </a:rPr>
              <a:t> </a:t>
            </a:r>
            <a:endParaRPr lang="de-AT" altLang="de-DE" sz="2000">
              <a:solidFill>
                <a:srgbClr val="FF0000"/>
              </a:solidFill>
            </a:endParaRP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 flipV="1">
            <a:off x="2555875" y="3011488"/>
            <a:ext cx="604838" cy="5461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 flipH="1" flipV="1">
            <a:off x="3348038" y="2997200"/>
            <a:ext cx="647700" cy="7937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1" name="Line 31"/>
          <p:cNvSpPr>
            <a:spLocks noChangeShapeType="1"/>
          </p:cNvSpPr>
          <p:nvPr/>
        </p:nvSpPr>
        <p:spPr bwMode="auto">
          <a:xfrm>
            <a:off x="5464175" y="3514725"/>
            <a:ext cx="993775" cy="31591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2" name="Line 32"/>
          <p:cNvSpPr>
            <a:spLocks noChangeShapeType="1"/>
          </p:cNvSpPr>
          <p:nvPr/>
        </p:nvSpPr>
        <p:spPr bwMode="auto">
          <a:xfrm>
            <a:off x="4284663" y="4149725"/>
            <a:ext cx="647700" cy="2873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3" name="Line 33"/>
          <p:cNvSpPr>
            <a:spLocks noChangeShapeType="1"/>
          </p:cNvSpPr>
          <p:nvPr/>
        </p:nvSpPr>
        <p:spPr bwMode="auto">
          <a:xfrm flipV="1">
            <a:off x="5133975" y="3644900"/>
            <a:ext cx="85725" cy="6619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9" name="Line 39"/>
          <p:cNvSpPr>
            <a:spLocks noChangeShapeType="1"/>
          </p:cNvSpPr>
          <p:nvPr/>
        </p:nvSpPr>
        <p:spPr bwMode="auto">
          <a:xfrm flipV="1">
            <a:off x="4284663" y="3500438"/>
            <a:ext cx="792162" cy="361950"/>
          </a:xfrm>
          <a:prstGeom prst="line">
            <a:avLst/>
          </a:prstGeom>
          <a:noFill/>
          <a:ln w="57150">
            <a:solidFill>
              <a:srgbClr val="9900CC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5" grpId="0" animBg="1"/>
      <p:bldP spid="76840" grpId="0" animBg="1"/>
      <p:bldP spid="76838" grpId="0" animBg="1"/>
      <p:bldP spid="76837" grpId="0" animBg="1"/>
      <p:bldP spid="76836" grpId="0" animBg="1"/>
      <p:bldP spid="76834" grpId="0" animBg="1"/>
      <p:bldP spid="76808" grpId="0" animBg="1"/>
      <p:bldP spid="76809" grpId="0" animBg="1"/>
      <p:bldP spid="76810" grpId="0" animBg="1"/>
      <p:bldP spid="76811" grpId="0" animBg="1"/>
      <p:bldP spid="76812" grpId="0" animBg="1"/>
      <p:bldP spid="76813" grpId="0" animBg="1"/>
      <p:bldP spid="76814" grpId="0"/>
      <p:bldP spid="76815" grpId="0"/>
      <p:bldP spid="76816" grpId="0"/>
      <p:bldP spid="76817" grpId="0"/>
      <p:bldP spid="76818" grpId="0"/>
      <p:bldP spid="76819" grpId="0"/>
      <p:bldP spid="76820" grpId="0"/>
      <p:bldP spid="76822" grpId="0"/>
      <p:bldP spid="76823" grpId="0" animBg="1"/>
      <p:bldP spid="76824" grpId="0" animBg="1"/>
      <p:bldP spid="76825" grpId="0" animBg="1"/>
      <p:bldP spid="76826" grpId="0" animBg="1"/>
      <p:bldP spid="76827" grpId="0"/>
      <p:bldP spid="76828" grpId="0"/>
      <p:bldP spid="76829" grpId="0" animBg="1"/>
      <p:bldP spid="76830" grpId="0" animBg="1"/>
      <p:bldP spid="76831" grpId="0" animBg="1"/>
      <p:bldP spid="76832" grpId="0" animBg="1"/>
      <p:bldP spid="76833" grpId="0" animBg="1"/>
      <p:bldP spid="768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614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A5E4E40A-7303-4758-B722-13EACA984E59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614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Komplexität</a:t>
            </a:r>
            <a:endParaRPr lang="de-AT" altLang="de-DE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120000"/>
              <a:buFont typeface="Wingdings" panose="05000000000000000000" pitchFamily="2" charset="2"/>
              <a:buChar char="§"/>
              <a:tabLst>
                <a:tab pos="2159000" algn="l"/>
              </a:tabLst>
            </a:pPr>
            <a:r>
              <a:rPr lang="de-DE" altLang="de-DE" smtClean="0"/>
              <a:t>Auswahl der Verfahren abhängig von:</a:t>
            </a:r>
          </a:p>
          <a:p>
            <a:pPr lvl="1" eaLnBrk="1" hangingPunct="1">
              <a:buSzPct val="120000"/>
              <a:buFont typeface="Wingdings" panose="05000000000000000000" pitchFamily="2" charset="2"/>
              <a:buChar char="§"/>
              <a:tabLst>
                <a:tab pos="2159000" algn="l"/>
              </a:tabLst>
            </a:pPr>
            <a:r>
              <a:rPr lang="de-DE" altLang="de-DE" smtClean="0"/>
              <a:t>verfügbare Software</a:t>
            </a:r>
          </a:p>
          <a:p>
            <a:pPr lvl="1" eaLnBrk="1" hangingPunct="1">
              <a:buSzPct val="120000"/>
              <a:buFont typeface="Wingdings" panose="05000000000000000000" pitchFamily="2" charset="2"/>
              <a:buChar char="§"/>
              <a:tabLst>
                <a:tab pos="2159000" algn="l"/>
              </a:tabLst>
            </a:pPr>
            <a:r>
              <a:rPr lang="de-DE" altLang="de-DE" smtClean="0"/>
              <a:t>Kosten-Nutzen-Überlegungen</a:t>
            </a:r>
          </a:p>
          <a:p>
            <a:pPr lvl="1" eaLnBrk="1" hangingPunct="1">
              <a:buSzPct val="120000"/>
              <a:buFont typeface="Wingdings" panose="05000000000000000000" pitchFamily="2" charset="2"/>
              <a:buChar char="§"/>
              <a:tabLst>
                <a:tab pos="2159000" algn="l"/>
              </a:tabLst>
            </a:pPr>
            <a:r>
              <a:rPr lang="de-DE" altLang="de-DE" smtClean="0"/>
              <a:t>Komplexität des Problems</a:t>
            </a:r>
          </a:p>
          <a:p>
            <a:pPr lvl="1" eaLnBrk="1" hangingPunct="1">
              <a:buSzPct val="120000"/>
              <a:buFont typeface="Wingdings" panose="05000000000000000000" pitchFamily="2" charset="2"/>
              <a:buChar char="§"/>
              <a:tabLst>
                <a:tab pos="2159000" algn="l"/>
              </a:tabLst>
            </a:pPr>
            <a:endParaRPr lang="de-AT" altLang="de-DE" smtClean="0"/>
          </a:p>
          <a:p>
            <a:pPr eaLnBrk="1" hangingPunct="1">
              <a:buSzPct val="120000"/>
              <a:buFont typeface="Wingdings" panose="05000000000000000000" pitchFamily="2" charset="2"/>
              <a:buChar char="§"/>
              <a:tabLst>
                <a:tab pos="2159000" algn="l"/>
              </a:tabLst>
            </a:pPr>
            <a:r>
              <a:rPr lang="de-AT" altLang="de-DE" smtClean="0"/>
              <a:t>Heuristiken meist bei</a:t>
            </a:r>
            <a:br>
              <a:rPr lang="de-AT" altLang="de-DE" smtClean="0"/>
            </a:br>
            <a:r>
              <a:rPr lang="de-AT" altLang="de-DE" smtClean="0"/>
              <a:t>„np-schweren“ Problemen</a:t>
            </a:r>
          </a:p>
          <a:p>
            <a:pPr lvl="1" eaLnBrk="1" hangingPunct="1">
              <a:buSzPct val="120000"/>
              <a:buFont typeface="Wingdings" panose="05000000000000000000" pitchFamily="2" charset="2"/>
              <a:buChar char="§"/>
              <a:tabLst>
                <a:tab pos="2159000" algn="l"/>
              </a:tabLst>
            </a:pPr>
            <a:r>
              <a:rPr lang="de-AT" altLang="de-DE" smtClean="0"/>
              <a:t>Rechenaufwand steigt </a:t>
            </a:r>
            <a:br>
              <a:rPr lang="de-AT" altLang="de-DE" smtClean="0"/>
            </a:br>
            <a:r>
              <a:rPr lang="de-AT" altLang="de-DE" smtClean="0"/>
              <a:t>mit der Dimension</a:t>
            </a:r>
            <a:br>
              <a:rPr lang="de-AT" altLang="de-DE" smtClean="0"/>
            </a:br>
            <a:r>
              <a:rPr lang="de-AT" altLang="de-DE" smtClean="0"/>
              <a:t>stärker als jedes Polynom</a:t>
            </a:r>
            <a:br>
              <a:rPr lang="de-AT" altLang="de-DE" smtClean="0"/>
            </a:br>
            <a:endParaRPr lang="de-DE" altLang="de-DE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554538" y="3228975"/>
          <a:ext cx="4291012" cy="288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Picture" r:id="rId4" imgW="2702052" imgH="1824228" progId="Word.Picture.8">
                  <p:embed/>
                </p:oleObj>
              </mc:Choice>
              <mc:Fallback>
                <p:oleObj name="Picture" r:id="rId4" imgW="2702052" imgH="1824228" progId="Word.Picture.8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3228975"/>
                        <a:ext cx="4291012" cy="288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717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F3547D4A-F8D1-4B8E-B38E-B866B1F05F62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717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Beispiel I</a:t>
            </a:r>
            <a:endParaRPr lang="de-AT" altLang="de-DE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AT" altLang="de-DE" u="sng" smtClean="0"/>
              <a:t>Lösung von</a:t>
            </a:r>
            <a:r>
              <a:rPr lang="de-AT" altLang="de-DE" smtClean="0"/>
              <a:t>:</a:t>
            </a:r>
          </a:p>
          <a:p>
            <a:pPr eaLnBrk="1" hangingPunct="1"/>
            <a:r>
              <a:rPr lang="de-AT" altLang="de-DE" sz="1800" i="1" smtClean="0"/>
              <a:t> </a:t>
            </a:r>
            <a:r>
              <a:rPr lang="de-AT" altLang="de-DE" sz="2000" i="1" smtClean="0"/>
              <a:t>LP-Problemen</a:t>
            </a:r>
            <a:r>
              <a:rPr lang="de-AT" altLang="de-DE" sz="2000" smtClean="0"/>
              <a:t> (average case) mit polynomialem Aufwand</a:t>
            </a:r>
            <a:r>
              <a:rPr lang="de-AT" altLang="de-DE" sz="1800" smtClean="0"/>
              <a:t> </a:t>
            </a:r>
          </a:p>
          <a:p>
            <a:pPr lvl="1" eaLnBrk="1" hangingPunct="1"/>
            <a:r>
              <a:rPr lang="de-AT" altLang="de-DE" sz="1800" smtClean="0"/>
              <a:t>Die Anzahl der Iterationsschritte der Simplexmethode steigt linear mit der Anzahl der Nebenbedingungen</a:t>
            </a:r>
          </a:p>
          <a:p>
            <a:pPr lvl="1" eaLnBrk="1" hangingPunct="1"/>
            <a:r>
              <a:rPr lang="de-AT" altLang="de-DE" sz="1800" smtClean="0"/>
              <a:t>Jeder Iterationsschritt verursachtetwa quadratischen Aufwand</a:t>
            </a:r>
          </a:p>
          <a:p>
            <a:pPr lvl="1" eaLnBrk="1" hangingPunct="1"/>
            <a:r>
              <a:rPr lang="de-AT" altLang="de-DE" sz="1800" smtClean="0"/>
              <a:t>BSP: </a:t>
            </a:r>
            <a:r>
              <a:rPr lang="de-AT" altLang="de-DE" sz="1800" smtClean="0">
                <a:hlinkClick r:id="rId2"/>
              </a:rPr>
              <a:t>Fliessbandabgleich</a:t>
            </a:r>
            <a:endParaRPr lang="de-AT" altLang="de-DE" sz="1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de-AT" altLang="de-DE" sz="1800" smtClean="0"/>
          </a:p>
          <a:p>
            <a:pPr eaLnBrk="1" hangingPunct="1"/>
            <a:r>
              <a:rPr lang="de-AT" altLang="de-DE" sz="2000" smtClean="0"/>
              <a:t>LP-Probleme mit </a:t>
            </a:r>
            <a:r>
              <a:rPr lang="de-AT" altLang="de-DE" sz="2000" i="1" smtClean="0"/>
              <a:t>Ganzzahligkeitsforderungen (integer variables), IP, MIP </a:t>
            </a:r>
            <a:r>
              <a:rPr lang="de-AT" altLang="de-DE" sz="2000" smtClean="0"/>
              <a:t>mittels Branch and Bound (B&amp;B) Verfahren</a:t>
            </a:r>
          </a:p>
          <a:p>
            <a:pPr lvl="1" eaLnBrk="1" hangingPunct="1"/>
            <a:r>
              <a:rPr lang="de-AT" altLang="de-DE" sz="1800" smtClean="0"/>
              <a:t>In jedem Iterationsschritt ist ein normales LP zu lösen</a:t>
            </a:r>
          </a:p>
          <a:p>
            <a:pPr lvl="1" eaLnBrk="1" hangingPunct="1"/>
            <a:r>
              <a:rPr lang="de-AT" altLang="de-DE" sz="1800" smtClean="0"/>
              <a:t>Die Anzahl dieser Iterationsschritte wächst exponentiell mit der Anzahl der ganzzahligen Variablen</a:t>
            </a:r>
          </a:p>
          <a:p>
            <a:pPr lvl="1" eaLnBrk="1" hangingPunct="1"/>
            <a:r>
              <a:rPr lang="de-AT" altLang="de-DE" sz="1800" smtClean="0"/>
              <a:t>Daher sind diese Probleme nicht mit polynomialem Aufwand zu lösen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AT" altLang="de-DE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819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C7CF75A5-5613-4F9C-A44E-5D97AE4DAC93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819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Beispiel II</a:t>
            </a:r>
            <a:endParaRPr lang="de-AT" altLang="de-DE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smtClean="0"/>
              <a:t>Bei manchen Problemen (z.B. Transport, Zuordnung) sind die Ganzzahligkeitsforderungen automatisch erfüllt, sodass das Problem einfach bleibt.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de-AT" altLang="de-DE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de-AT" altLang="de-DE" smtClean="0"/>
              <a:t>Auch kann es sein, dass ein Problem als LP-Problem mit Ganzzahligkeitsforderung</a:t>
            </a:r>
            <a:r>
              <a:rPr lang="de-AT" altLang="de-DE" i="1" smtClean="0"/>
              <a:t> </a:t>
            </a:r>
            <a:r>
              <a:rPr lang="de-AT" altLang="de-DE" smtClean="0"/>
              <a:t>formuliert werden kann, dass es allerdings andere exakte Verfahren gibt, die das Problem mit polynomialem Aufwand lösen (selten).</a:t>
            </a:r>
          </a:p>
          <a:p>
            <a:pPr marL="0" indent="0" eaLnBrk="1" hangingPunct="1"/>
            <a:endParaRPr lang="de-AT" altLang="de-D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Methodische Grundlagen und Graphen</a:t>
            </a:r>
            <a:endParaRPr lang="de-AT" altLang="de-DE" smtClean="0"/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altLang="de-DE" smtClean="0"/>
              <a:t>Komplexität</a:t>
            </a:r>
          </a:p>
          <a:p>
            <a:r>
              <a:rPr lang="de-AT" altLang="de-DE" smtClean="0">
                <a:solidFill>
                  <a:srgbClr val="FF0000"/>
                </a:solidFill>
              </a:rPr>
              <a:t>Heuristiken</a:t>
            </a:r>
          </a:p>
          <a:p>
            <a:r>
              <a:rPr lang="de-AT" altLang="de-DE" smtClean="0"/>
              <a:t>Kosten und Distanzen</a:t>
            </a:r>
          </a:p>
          <a:p>
            <a:r>
              <a:rPr lang="de-AT" altLang="de-DE" smtClean="0"/>
              <a:t>Graphen</a:t>
            </a:r>
          </a:p>
          <a:p>
            <a:r>
              <a:rPr lang="de-AT" altLang="de-DE" smtClean="0"/>
              <a:t>Optimierungsprobleme auf Graphen</a:t>
            </a:r>
          </a:p>
          <a:p>
            <a:r>
              <a:rPr lang="de-AT" altLang="de-DE" smtClean="0"/>
              <a:t>Minimaler Spannbaum</a:t>
            </a:r>
          </a:p>
          <a:p>
            <a:r>
              <a:rPr lang="de-AT" altLang="de-DE" smtClean="0"/>
              <a:t>Kürzeste Wege</a:t>
            </a:r>
          </a:p>
          <a:p>
            <a:endParaRPr lang="de-AT" altLang="de-DE" smtClean="0"/>
          </a:p>
          <a:p>
            <a:endParaRPr lang="de-AT" altLang="de-DE" smtClean="0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922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5CE8C7B4-8496-4B05-8CD0-8928D4E41982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922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1024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25103C57-EB50-405C-AD26-440EC2F37479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1024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Heuristiken</a:t>
            </a:r>
            <a:endParaRPr lang="de-AT" altLang="de-DE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200" b="1" smtClean="0"/>
              <a:t>Eröffnungsverfahren</a:t>
            </a:r>
            <a:r>
              <a:rPr lang="de-DE" altLang="de-DE" sz="2200" smtClean="0"/>
              <a:t> </a:t>
            </a:r>
            <a:br>
              <a:rPr lang="de-DE" altLang="de-DE" sz="2200" smtClean="0"/>
            </a:br>
            <a:r>
              <a:rPr lang="de-DE" altLang="de-DE" sz="2200" smtClean="0"/>
              <a:t>(zur raschen Generierung einer möglichst guten Startlösung)</a:t>
            </a:r>
            <a:br>
              <a:rPr lang="de-DE" altLang="de-DE" sz="2200" smtClean="0"/>
            </a:br>
            <a:r>
              <a:rPr lang="de-DE" altLang="de-DE" sz="2200" smtClean="0"/>
              <a:t>BSP: Vogel, Prio-Regel, …</a:t>
            </a:r>
          </a:p>
          <a:p>
            <a:pPr eaLnBrk="1" hangingPunct="1"/>
            <a:r>
              <a:rPr lang="de-DE" altLang="de-DE" sz="2200" b="1" smtClean="0"/>
              <a:t>Verbesserungsverfahren</a:t>
            </a:r>
            <a:r>
              <a:rPr lang="de-DE" altLang="de-DE" sz="2200" smtClean="0"/>
              <a:t> (um ausgehend von einer zulässigen Lösung eine bessere zu konstruieren)</a:t>
            </a:r>
            <a:br>
              <a:rPr lang="de-DE" altLang="de-DE" sz="2200" smtClean="0"/>
            </a:br>
            <a:r>
              <a:rPr lang="de-DE" altLang="de-DE" sz="2200" smtClean="0"/>
              <a:t>BSP: 2-opt, …</a:t>
            </a:r>
          </a:p>
          <a:p>
            <a:pPr eaLnBrk="1" hangingPunct="1"/>
            <a:r>
              <a:rPr lang="de-DE" altLang="de-DE" sz="2200" smtClean="0"/>
              <a:t>Kombination beider Verfahren</a:t>
            </a:r>
          </a:p>
          <a:p>
            <a:pPr eaLnBrk="1" hangingPunct="1"/>
            <a:r>
              <a:rPr lang="de-DE" altLang="de-DE" sz="2200" smtClean="0"/>
              <a:t>Bleiben oft in lokalem Minimum hängen</a:t>
            </a:r>
          </a:p>
          <a:p>
            <a:pPr eaLnBrk="1" hangingPunct="1"/>
            <a:r>
              <a:rPr lang="de-DE" altLang="de-DE" sz="2200" b="1" smtClean="0"/>
              <a:t>Metaheuristiken</a:t>
            </a:r>
            <a:r>
              <a:rPr lang="de-DE" altLang="de-DE" sz="2200" smtClean="0"/>
              <a:t>: </a:t>
            </a:r>
            <a:r>
              <a:rPr lang="de-AT" altLang="de-DE" sz="2200" smtClean="0"/>
              <a:t>allgemeine, im Wesentlichen nicht problemspezifische und somit generische Prinzipien und Schemata zur Entwicklung und Steuerung heuristischer Verfahren; versuchen, lokalen Optima zu entkommen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Methodische Grundlagen und Graphen</a:t>
            </a:r>
            <a:endParaRPr lang="de-AT" altLang="de-DE" smtClean="0"/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altLang="de-DE" smtClean="0"/>
              <a:t>Komplexität</a:t>
            </a:r>
          </a:p>
          <a:p>
            <a:r>
              <a:rPr lang="de-AT" altLang="de-DE" smtClean="0"/>
              <a:t>Heuristiken</a:t>
            </a:r>
          </a:p>
          <a:p>
            <a:r>
              <a:rPr lang="de-AT" altLang="de-DE" smtClean="0">
                <a:solidFill>
                  <a:srgbClr val="FF0000"/>
                </a:solidFill>
              </a:rPr>
              <a:t>Kosten und Distanzen</a:t>
            </a:r>
          </a:p>
          <a:p>
            <a:r>
              <a:rPr lang="de-AT" altLang="de-DE" smtClean="0"/>
              <a:t>Graphen</a:t>
            </a:r>
          </a:p>
          <a:p>
            <a:r>
              <a:rPr lang="de-AT" altLang="de-DE" smtClean="0"/>
              <a:t>Optimierungsprobleme auf Graphen</a:t>
            </a:r>
          </a:p>
          <a:p>
            <a:r>
              <a:rPr lang="de-AT" altLang="de-DE" smtClean="0"/>
              <a:t>Minimaler Spannbaum</a:t>
            </a:r>
          </a:p>
          <a:p>
            <a:r>
              <a:rPr lang="de-AT" altLang="de-DE" smtClean="0"/>
              <a:t>Kürzeste Wege</a:t>
            </a:r>
          </a:p>
          <a:p>
            <a:endParaRPr lang="de-AT" altLang="de-DE" smtClean="0"/>
          </a:p>
          <a:p>
            <a:endParaRPr lang="de-AT" altLang="de-DE" smtClean="0"/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 smtClean="0"/>
              <a:t>Operations Management</a:t>
            </a:r>
          </a:p>
        </p:txBody>
      </p:sp>
      <p:sp>
        <p:nvSpPr>
          <p:cNvPr id="1126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200">
                <a:latin typeface="Arial Black" panose="020B0A04020102020204" pitchFamily="34" charset="0"/>
              </a:rPr>
              <a:t>Kapitel 2 / </a:t>
            </a:r>
            <a:fld id="{0A6EBB5F-B41D-401A-8959-120AA986FE31}" type="slidenum">
              <a:rPr lang="de-AT" altLang="de-DE" sz="1200">
                <a:latin typeface="Arial Black" panose="020B0A040201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de-AT" altLang="de-DE" sz="1200">
              <a:latin typeface="Arial Black" panose="020B0A04020102020204" pitchFamily="34" charset="0"/>
            </a:endParaRPr>
          </a:p>
        </p:txBody>
      </p:sp>
      <p:sp>
        <p:nvSpPr>
          <p:cNvPr id="1127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smtClean="0"/>
              <a:t>(c) Prof. Richard F. Hartl</a:t>
            </a:r>
            <a:endParaRPr lang="de-AT" altLang="de-DE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1850</Words>
  <Application>Microsoft Office PowerPoint</Application>
  <PresentationFormat>Bildschirmpräsentation (4:3)</PresentationFormat>
  <Paragraphs>451</Paragraphs>
  <Slides>37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4</vt:i4>
      </vt:variant>
      <vt:variant>
        <vt:lpstr>Folientitel</vt:lpstr>
      </vt:variant>
      <vt:variant>
        <vt:i4>37</vt:i4>
      </vt:variant>
    </vt:vector>
  </HeadingPairs>
  <TitlesOfParts>
    <vt:vector size="47" baseType="lpstr">
      <vt:lpstr>Arial</vt:lpstr>
      <vt:lpstr>Wingdings</vt:lpstr>
      <vt:lpstr>Arial Black</vt:lpstr>
      <vt:lpstr>Times New Roman</vt:lpstr>
      <vt:lpstr>Symbol</vt:lpstr>
      <vt:lpstr>Pixel</vt:lpstr>
      <vt:lpstr>Microsoft Word Picture</vt:lpstr>
      <vt:lpstr>Microsoft Formel-Editor 3.0</vt:lpstr>
      <vt:lpstr>Microsoft Word-Bild</vt:lpstr>
      <vt:lpstr>Microsoft-Zeichnung</vt:lpstr>
      <vt:lpstr>Kapitel 2</vt:lpstr>
      <vt:lpstr>Methodische Grundlagen und Graphen</vt:lpstr>
      <vt:lpstr>Komplexität</vt:lpstr>
      <vt:lpstr>Komplexität</vt:lpstr>
      <vt:lpstr>Beispiel I</vt:lpstr>
      <vt:lpstr>Beispiel II</vt:lpstr>
      <vt:lpstr>Methodische Grundlagen und Graphen</vt:lpstr>
      <vt:lpstr>Heuristiken</vt:lpstr>
      <vt:lpstr>Methodische Grundlagen und Graphen</vt:lpstr>
      <vt:lpstr>Kosten und Distanzen</vt:lpstr>
      <vt:lpstr>Euklidische Distanz</vt:lpstr>
      <vt:lpstr>Manhattan Distanz</vt:lpstr>
      <vt:lpstr>Maximum Distanz</vt:lpstr>
      <vt:lpstr>Methodische Grundlagen und Graphen</vt:lpstr>
      <vt:lpstr>Grundbegriffe über Graphen</vt:lpstr>
      <vt:lpstr>Definition – Graph I</vt:lpstr>
      <vt:lpstr>Definition – Graph II</vt:lpstr>
      <vt:lpstr>Beispiele für Graphen</vt:lpstr>
      <vt:lpstr>Definition – Kette</vt:lpstr>
      <vt:lpstr>Definition – Zyklus</vt:lpstr>
      <vt:lpstr>Definition – Baum I</vt:lpstr>
      <vt:lpstr>Definition – Baum II</vt:lpstr>
      <vt:lpstr>Aufgabe 1</vt:lpstr>
      <vt:lpstr>Aufgabe 2</vt:lpstr>
      <vt:lpstr>Aufgabe 3</vt:lpstr>
      <vt:lpstr>Aufgabe 4</vt:lpstr>
      <vt:lpstr>Minimaler Spannbaum  (minimal spanning tree, MST)</vt:lpstr>
      <vt:lpstr>Algorithmus von Kruskal</vt:lpstr>
      <vt:lpstr>Algorithmus von Kruskal - Beispiel</vt:lpstr>
      <vt:lpstr>2.5 Problem des kürzesten Weges (shortest route)</vt:lpstr>
      <vt:lpstr>2.5.1 Baumalgorithmus für das kürzeste Wege Problem (Dijkstra)</vt:lpstr>
      <vt:lpstr>Iterationsschritt n</vt:lpstr>
      <vt:lpstr>Verfahren von Dijkstra - Beispiel </vt:lpstr>
      <vt:lpstr>Lösung</vt:lpstr>
      <vt:lpstr>Verfahren von Bellmann I</vt:lpstr>
      <vt:lpstr>Verfahren von Bellmann II</vt:lpstr>
      <vt:lpstr>Verfahren von Bellmann III</vt:lpstr>
    </vt:vector>
  </TitlesOfParts>
  <Company>zuhause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Einleitung</dc:title>
  <dc:creator>sattler</dc:creator>
  <cp:lastModifiedBy>Carina</cp:lastModifiedBy>
  <cp:revision>43</cp:revision>
  <dcterms:created xsi:type="dcterms:W3CDTF">2005-03-02T12:26:56Z</dcterms:created>
  <dcterms:modified xsi:type="dcterms:W3CDTF">2018-02-23T10:08:54Z</dcterms:modified>
</cp:coreProperties>
</file>