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88" r:id="rId30"/>
    <p:sldId id="289" r:id="rId31"/>
    <p:sldId id="290" r:id="rId32"/>
    <p:sldId id="294" r:id="rId33"/>
    <p:sldId id="291" r:id="rId3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6" Type="http://schemas.openxmlformats.org/officeDocument/2006/relationships/image" Target="../media/image57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6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1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23.09.2019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082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815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 Textmasterformate durch Klicken bearbeiten</a:t>
            </a:r>
          </a:p>
          <a:p>
            <a:pPr lvl="1"/>
            <a:r>
              <a:rPr lang="de-AT" dirty="0"/>
              <a:t> Zweite Ebene</a:t>
            </a:r>
          </a:p>
          <a:p>
            <a:pPr lvl="2"/>
            <a:r>
              <a:rPr lang="de-AT" dirty="0"/>
              <a:t> Dritte Ebene</a:t>
            </a:r>
          </a:p>
          <a:p>
            <a:pPr lvl="3"/>
            <a:r>
              <a:rPr lang="de-AT" dirty="0"/>
              <a:t> Vierte Ebene</a:t>
            </a:r>
          </a:p>
          <a:p>
            <a:pPr lvl="4"/>
            <a:r>
              <a:rPr lang="de-AT" dirty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" Target="slide8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" Target="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2.bin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slide" Target="slide15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2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57.w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oleObject" Target="../embeddings/oleObject5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3.wmf"/><Relationship Id="rId32" Type="http://schemas.openxmlformats.org/officeDocument/2006/relationships/image" Target="../media/image56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0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12.wmf"/><Relationship Id="rId8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/>
          </a:p>
          <a:p>
            <a:pPr>
              <a:buNone/>
            </a:pPr>
            <a:r>
              <a:rPr lang="de-DE" sz="3600" b="1" dirty="0"/>
              <a:t>Losgrößenplanung</a:t>
            </a:r>
            <a:endParaRPr lang="de-AT" sz="3600" b="1" dirty="0"/>
          </a:p>
          <a:p>
            <a:pPr>
              <a:buNone/>
            </a:pPr>
            <a:endParaRPr lang="de-AT" sz="3600" b="1" dirty="0"/>
          </a:p>
          <a:p>
            <a:pPr>
              <a:buNone/>
            </a:pPr>
            <a:r>
              <a:rPr lang="de-AT" sz="3600" b="1" dirty="0">
                <a:hlinkClick r:id="rId2" action="ppaction://hlinkpres?slideindex=1&amp;slidetitle="/>
              </a:rPr>
              <a:t>PPS</a:t>
            </a:r>
            <a:endParaRPr lang="de-AT" sz="3600" b="1" dirty="0"/>
          </a:p>
          <a:p>
            <a:pPr eaLnBrk="1" hangingPunct="1">
              <a:buFontTx/>
              <a:buNone/>
            </a:pPr>
            <a:endParaRPr lang="de-DE" sz="36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/>
              <a:t>Kapitel 9 </a:t>
            </a:r>
            <a:endParaRPr lang="de-AT" sz="3200" dirty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/>
              <a:t>Notationen</a:t>
            </a:r>
            <a:endParaRPr lang="de-A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q	</a:t>
            </a:r>
            <a:r>
              <a:rPr lang="de-AT" sz="2200" dirty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q*	</a:t>
            </a:r>
            <a:r>
              <a:rPr lang="de-AT" sz="2200" dirty="0"/>
              <a:t>...	optimale </a:t>
            </a:r>
            <a:r>
              <a:rPr lang="de-AT" sz="2200" dirty="0" smtClean="0"/>
              <a:t>Bestellmenge</a:t>
            </a:r>
            <a:endParaRPr lang="de-AT" sz="2200" dirty="0"/>
          </a:p>
          <a:p>
            <a:pPr>
              <a:lnSpc>
                <a:spcPct val="120000"/>
              </a:lnSpc>
              <a:buNone/>
            </a:pPr>
            <a:r>
              <a:rPr lang="de-AT" sz="2200" i="1" dirty="0" smtClean="0"/>
              <a:t>d</a:t>
            </a:r>
            <a:r>
              <a:rPr lang="de-AT" sz="2200" i="1" dirty="0"/>
              <a:t>	</a:t>
            </a:r>
            <a:r>
              <a:rPr lang="de-AT" sz="2200" dirty="0"/>
              <a:t>...	Bedarf pro </a:t>
            </a:r>
            <a:r>
              <a:rPr lang="de-AT" sz="2200" dirty="0" smtClean="0"/>
              <a:t>Zeiteinheit (</a:t>
            </a:r>
            <a:r>
              <a:rPr lang="de-AT" sz="2200" dirty="0"/>
              <a:t>Jahresbedarf</a:t>
            </a:r>
            <a:r>
              <a:rPr lang="de-AT" sz="2200" dirty="0" smtClean="0"/>
              <a:t>)</a:t>
            </a:r>
            <a:endParaRPr lang="de-AT" sz="22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s	</a:t>
            </a:r>
            <a:r>
              <a:rPr lang="de-AT" sz="2200" dirty="0"/>
              <a:t>...	Fixkosten einer Bestellung </a:t>
            </a:r>
            <a:br>
              <a:rPr lang="de-AT" sz="2200" dirty="0"/>
            </a:br>
            <a:r>
              <a:rPr lang="de-AT" sz="2200" dirty="0"/>
              <a:t>		(oder Kosten einer Rüstung)</a:t>
            </a:r>
          </a:p>
          <a:p>
            <a:pPr>
              <a:lnSpc>
                <a:spcPct val="120000"/>
              </a:lnSpc>
              <a:buNone/>
            </a:pPr>
            <a:r>
              <a:rPr lang="de-AT" sz="2200" i="1" dirty="0"/>
              <a:t>h	</a:t>
            </a:r>
            <a:r>
              <a:rPr lang="de-AT" sz="2200" dirty="0"/>
              <a:t>...	Lagerkosten pro Stück und </a:t>
            </a:r>
            <a:r>
              <a:rPr lang="de-AT" sz="2200" dirty="0" smtClean="0"/>
              <a:t>Zeiteinheit (ZE, Jahr)</a:t>
            </a:r>
            <a:endParaRPr lang="de-AT" sz="2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Kostenbestandteile</a:t>
            </a:r>
            <a:endParaRPr lang="de-AT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 smtClean="0"/>
              <a:t>Bestellfixe Kosten </a:t>
            </a:r>
            <a:r>
              <a:rPr lang="de-AT" b="1" u="sng" dirty="0"/>
              <a:t>pro </a:t>
            </a:r>
            <a:r>
              <a:rPr lang="de-AT" b="1" u="sng" dirty="0" smtClean="0"/>
              <a:t>ZE </a:t>
            </a:r>
            <a:r>
              <a:rPr lang="de-AT" b="1" dirty="0" smtClean="0"/>
              <a:t>(Jahr):</a:t>
            </a:r>
            <a:endParaRPr lang="de-AT" dirty="0"/>
          </a:p>
          <a:p>
            <a:pPr marL="457200" indent="-457200" eaLnBrk="1" hangingPunct="1">
              <a:buNone/>
            </a:pPr>
            <a:r>
              <a:rPr lang="de-AT" dirty="0"/>
              <a:t>      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Anzahl der Bestellungen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05847"/>
              </p:ext>
            </p:extLst>
          </p:nvPr>
        </p:nvGraphicFramePr>
        <p:xfrm>
          <a:off x="987425" y="2646363"/>
          <a:ext cx="7286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Formel" r:id="rId3" imgW="431640" imgH="419040" progId="Equation.3">
                  <p:embed/>
                </p:oleObj>
              </mc:Choice>
              <mc:Fallback>
                <p:oleObj name="Formel" r:id="rId3" imgW="4316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646363"/>
                        <a:ext cx="728663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 </a:t>
            </a:r>
            <a:r>
              <a:rPr lang="de-AT" sz="2000" b="1" dirty="0"/>
              <a:t>Lagerhaltungskosten </a:t>
            </a:r>
            <a:r>
              <a:rPr lang="de-AT" sz="2000" b="1" u="sng" dirty="0"/>
              <a:t>pro </a:t>
            </a:r>
            <a:r>
              <a:rPr lang="de-AT" sz="2000" b="1" u="sng" dirty="0" smtClean="0"/>
              <a:t>ZE </a:t>
            </a:r>
            <a:r>
              <a:rPr lang="de-AT" sz="2000" b="1" dirty="0" smtClean="0"/>
              <a:t>(Jahr):</a:t>
            </a:r>
            <a:endParaRPr lang="de-AT" sz="20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5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5" action="ppaction://hlinksldjump"/>
              </a:rPr>
              <a:t>.</a:t>
            </a:r>
            <a:r>
              <a:rPr lang="de-AT" sz="2000" dirty="0">
                <a:hlinkClick r:id="rId5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Formel" r:id="rId6" imgW="444307" imgH="393529" progId="Equation.3">
                  <p:embed/>
                </p:oleObj>
              </mc:Choice>
              <mc:Fallback>
                <p:oleObj name="Formel" r:id="rId6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79216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Gesamtkosten, </a:t>
            </a:r>
            <a:r>
              <a:rPr lang="de-AT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3. optimale Bestellmenge: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sz="2000" dirty="0"/>
              <a:t>Die optimalen Bestellmenge </a:t>
            </a:r>
            <a:r>
              <a:rPr lang="de-AT" sz="2000" i="1" dirty="0"/>
              <a:t>q*</a:t>
            </a:r>
            <a:r>
              <a:rPr lang="de-AT" sz="2000" dirty="0"/>
              <a:t> findet man durch Nullsetzung der ersten Ableitung der Gesamtkosten pro Jahr (total </a:t>
            </a:r>
            <a:r>
              <a:rPr lang="de-AT" sz="2000" dirty="0" err="1"/>
              <a:t>costs</a:t>
            </a:r>
            <a:r>
              <a:rPr lang="de-AT" sz="2000" dirty="0"/>
              <a:t>, </a:t>
            </a:r>
            <a:r>
              <a:rPr lang="de-AT" sz="2000" i="1" dirty="0"/>
              <a:t>TC</a:t>
            </a:r>
            <a:r>
              <a:rPr lang="de-AT" sz="2000" dirty="0"/>
              <a:t>).</a:t>
            </a:r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>
              <a:buFontTx/>
              <a:buNone/>
            </a:pPr>
            <a:r>
              <a:rPr lang="de-DE" sz="2000" dirty="0"/>
              <a:t>			</a:t>
            </a:r>
            <a:endParaRPr lang="de-AT" sz="2000" dirty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6" name="Formel" r:id="rId4" imgW="418918" imgH="203112" progId="Equation.3">
                  <p:embed/>
                </p:oleObj>
              </mc:Choice>
              <mc:Fallback>
                <p:oleObj name="Formel" r:id="rId4" imgW="418918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429000"/>
                        <a:ext cx="8382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05626"/>
              </p:ext>
            </p:extLst>
          </p:nvPr>
        </p:nvGraphicFramePr>
        <p:xfrm>
          <a:off x="2457450" y="3236913"/>
          <a:ext cx="1276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7" name="Formel" r:id="rId6" imgW="711000" imgH="419040" progId="Equation.3">
                  <p:embed/>
                </p:oleObj>
              </mc:Choice>
              <mc:Fallback>
                <p:oleObj name="Formel" r:id="rId6" imgW="71100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236913"/>
                        <a:ext cx="12763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86039"/>
              </p:ext>
            </p:extLst>
          </p:nvPr>
        </p:nvGraphicFramePr>
        <p:xfrm>
          <a:off x="336550" y="4076700"/>
          <a:ext cx="211296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8" name="Formel" r:id="rId8" imgW="1091880" imgH="419040" progId="Equation.3">
                  <p:embed/>
                </p:oleObj>
              </mc:Choice>
              <mc:Fallback>
                <p:oleObj name="Formel" r:id="rId8" imgW="10918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076700"/>
                        <a:ext cx="211296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76795"/>
              </p:ext>
            </p:extLst>
          </p:nvPr>
        </p:nvGraphicFramePr>
        <p:xfrm>
          <a:off x="2620194" y="4076701"/>
          <a:ext cx="14890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9" name="Formel" r:id="rId10" imgW="787320" imgH="419040" progId="Equation.3">
                  <p:embed/>
                </p:oleObj>
              </mc:Choice>
              <mc:Fallback>
                <p:oleObj name="Formel" r:id="rId10" imgW="78732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194" y="4076701"/>
                        <a:ext cx="148907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06701" y="4221164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latin typeface="Times New Roman" pitchFamily="18" charset="0"/>
              </a:rPr>
              <a:t>= 0</a:t>
            </a:r>
            <a:endParaRPr lang="de-AT" sz="2400" dirty="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0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9388"/>
                        <a:ext cx="3079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97117"/>
              </p:ext>
            </p:extLst>
          </p:nvPr>
        </p:nvGraphicFramePr>
        <p:xfrm>
          <a:off x="2435225" y="5026025"/>
          <a:ext cx="1103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1" name="Formel" r:id="rId14" imgW="583920" imgH="444240" progId="Equation.3">
                  <p:embed/>
                </p:oleObj>
              </mc:Choice>
              <mc:Fallback>
                <p:oleObj name="Formel" r:id="rId14" imgW="58392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5026025"/>
                        <a:ext cx="110331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</a:t>
            </a:r>
            <a:r>
              <a:rPr lang="de-AT" sz="2200" b="1" i="1" dirty="0">
                <a:solidFill>
                  <a:srgbClr val="9900CC"/>
                </a:solidFill>
              </a:rPr>
              <a:t>q*</a:t>
            </a:r>
            <a:r>
              <a:rPr lang="de-AT" sz="2200" b="1" dirty="0">
                <a:solidFill>
                  <a:srgbClr val="9900CC"/>
                </a:solidFill>
              </a:rPr>
              <a:t>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Bestellhäufigkeit, Bestellintervall</a:t>
            </a:r>
            <a:endParaRPr lang="de-AT" dirty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4. Anzahl der Bestellungen pro Zeiteinheit: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dirty="0">
                <a:sym typeface="Symbol" pitchFamily="18" charset="2"/>
              </a:rPr>
              <a:t>    </a:t>
            </a:r>
            <a:r>
              <a:rPr lang="de-AT" sz="1800" dirty="0">
                <a:sym typeface="Symbol" pitchFamily="18" charset="2"/>
              </a:rPr>
              <a:t></a:t>
            </a:r>
            <a:r>
              <a:rPr lang="de-AT" sz="1800" dirty="0"/>
              <a:t> Bedarf / optimale Bestellmenge</a:t>
            </a:r>
          </a:p>
          <a:p>
            <a:pPr eaLnBrk="1" hangingPunct="1">
              <a:buFontTx/>
              <a:buNone/>
            </a:pPr>
            <a:endParaRPr lang="de-AT" sz="1800" dirty="0"/>
          </a:p>
          <a:p>
            <a:pPr eaLnBrk="1" hangingPunct="1">
              <a:buFontTx/>
              <a:buNone/>
            </a:pPr>
            <a:r>
              <a:rPr lang="de-AT" sz="2000" dirty="0"/>
              <a:t>	</a:t>
            </a:r>
            <a:endParaRPr lang="de-AT" sz="2000" b="1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 dirty="0"/>
              <a:t>5. </a:t>
            </a:r>
            <a:r>
              <a:rPr lang="de-AT" sz="2000" b="1" dirty="0"/>
              <a:t>Zeit zwischen zwei </a:t>
            </a:r>
            <a:r>
              <a:rPr lang="de-AT" sz="2000" b="1" dirty="0" smtClean="0"/>
              <a:t>Bestellungen (Breite des Sägezahnes):</a:t>
            </a:r>
            <a:endParaRPr lang="de-AT" sz="2000" dirty="0"/>
          </a:p>
          <a:p>
            <a:r>
              <a:rPr lang="de-AT" dirty="0"/>
              <a:t>		</a:t>
            </a:r>
            <a:endParaRPr lang="de-AT" sz="2400" dirty="0"/>
          </a:p>
          <a:p>
            <a:endParaRPr lang="de-AT" sz="2400" dirty="0"/>
          </a:p>
          <a:p>
            <a:r>
              <a:rPr lang="de-DE" dirty="0"/>
              <a:t>		                  </a:t>
            </a:r>
            <a:r>
              <a:rPr lang="de-AT" dirty="0"/>
              <a:t>bzw. </a:t>
            </a:r>
          </a:p>
          <a:p>
            <a:r>
              <a:rPr lang="de-AT" dirty="0"/>
              <a:t>       		    	</a:t>
            </a:r>
          </a:p>
          <a:p>
            <a:pPr>
              <a:spcBef>
                <a:spcPct val="50000"/>
              </a:spcBef>
            </a:pPr>
            <a:endParaRPr lang="de-AT" dirty="0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1549"/>
              </p:ext>
            </p:extLst>
          </p:nvPr>
        </p:nvGraphicFramePr>
        <p:xfrm>
          <a:off x="838200" y="2647950"/>
          <a:ext cx="911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Formel" r:id="rId3" imgW="495000" imgH="419040" progId="Equation.3">
                  <p:embed/>
                </p:oleObj>
              </mc:Choice>
              <mc:Fallback>
                <p:oleObj name="Formel" r:id="rId3" imgW="49500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47950"/>
                        <a:ext cx="91122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Formel" r:id="rId5" imgW="457002" imgH="393529" progId="Equation.3">
                  <p:embed/>
                </p:oleObj>
              </mc:Choice>
              <mc:Fallback>
                <p:oleObj name="Formel" r:id="rId5" imgW="457002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8636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90670"/>
              </p:ext>
            </p:extLst>
          </p:nvPr>
        </p:nvGraphicFramePr>
        <p:xfrm>
          <a:off x="4198938" y="4724400"/>
          <a:ext cx="2976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Formel" r:id="rId7" imgW="1562040" imgH="393480" progId="Equation.3">
                  <p:embed/>
                </p:oleObj>
              </mc:Choice>
              <mc:Fallback>
                <p:oleObj name="Formel" r:id="rId7" imgW="15620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4724400"/>
                        <a:ext cx="2976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7573986"/>
              </p:ext>
            </p:extLst>
          </p:nvPr>
        </p:nvGraphicFramePr>
        <p:xfrm>
          <a:off x="1746250" y="2641600"/>
          <a:ext cx="13938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Formel" r:id="rId9" imgW="723600" imgH="622080" progId="Equation.3">
                  <p:embed/>
                </p:oleObj>
              </mc:Choice>
              <mc:Fallback>
                <p:oleObj name="Formel" r:id="rId9" imgW="723600" imgH="62208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641600"/>
                        <a:ext cx="139382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0818"/>
              </p:ext>
            </p:extLst>
          </p:nvPr>
        </p:nvGraphicFramePr>
        <p:xfrm>
          <a:off x="3265488" y="2574925"/>
          <a:ext cx="10763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Formel" r:id="rId11" imgW="558720" imgH="444240" progId="Equation.3">
                  <p:embed/>
                </p:oleObj>
              </mc:Choice>
              <mc:Fallback>
                <p:oleObj name="Formel" r:id="rId11" imgW="558720" imgH="444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574925"/>
                        <a:ext cx="10763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57888"/>
              </p:ext>
            </p:extLst>
          </p:nvPr>
        </p:nvGraphicFramePr>
        <p:xfrm>
          <a:off x="1908175" y="4640263"/>
          <a:ext cx="10779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Formel" r:id="rId13" imgW="558720" imgH="444240" progId="Equation.3">
                  <p:embed/>
                </p:oleObj>
              </mc:Choice>
              <mc:Fallback>
                <p:oleObj name="Formel" r:id="rId13" imgW="55872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640263"/>
                        <a:ext cx="1077913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Gesamtkosten</a:t>
            </a:r>
            <a:endParaRPr lang="de-AT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6. optimale </a:t>
            </a:r>
            <a:r>
              <a:rPr lang="de-AT" b="1" dirty="0" smtClean="0"/>
              <a:t>Gesamtkosten (total </a:t>
            </a:r>
            <a:r>
              <a:rPr lang="de-AT" b="1" dirty="0" err="1" smtClean="0"/>
              <a:t>cost</a:t>
            </a:r>
            <a:r>
              <a:rPr lang="de-AT" b="1" dirty="0" smtClean="0"/>
              <a:t>, TC) pro ZE: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dirty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/>
              <a:t>Gesamtkosten pro </a:t>
            </a:r>
            <a:r>
              <a:rPr lang="de-AT" sz="2200" dirty="0" smtClean="0"/>
              <a:t>ZE</a:t>
            </a:r>
            <a:endParaRPr lang="de-AT" sz="2200" dirty="0"/>
          </a:p>
          <a:p>
            <a:pPr eaLnBrk="1" hangingPunct="1">
              <a:buFontTx/>
              <a:buNone/>
            </a:pPr>
            <a:endParaRPr lang="de-DE" sz="2200" dirty="0"/>
          </a:p>
          <a:p>
            <a:pPr eaLnBrk="1" hangingPunct="1">
              <a:buFontTx/>
              <a:buNone/>
            </a:pPr>
            <a:r>
              <a:rPr lang="de-DE" sz="2000" dirty="0"/>
              <a:t>	</a:t>
            </a:r>
            <a:endParaRPr lang="de-AT" sz="2000" dirty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299" y="2336800"/>
            <a:ext cx="2689225" cy="752475"/>
            <a:chOff x="2447" y="1489"/>
            <a:chExt cx="1694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0" name="Formel" r:id="rId3" imgW="431613" imgH="203112" progId="Equation.3">
                    <p:embed/>
                  </p:oleObj>
                </mc:Choice>
                <mc:Fallback>
                  <p:oleObj name="Formel" r:id="rId3" imgW="431613" imgH="20311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" y="1610"/>
                          <a:ext cx="544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9267690"/>
                </p:ext>
              </p:extLst>
            </p:nvPr>
          </p:nvGraphicFramePr>
          <p:xfrm>
            <a:off x="3336" y="1489"/>
            <a:ext cx="805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1" name="Formel" r:id="rId5" imgW="711000" imgH="419040" progId="Equation.3">
                    <p:embed/>
                  </p:oleObj>
                </mc:Choice>
                <mc:Fallback>
                  <p:oleObj name="Formel" r:id="rId5" imgW="711000" imgH="419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" y="1489"/>
                          <a:ext cx="805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4" y="3071814"/>
            <a:ext cx="1939925" cy="835026"/>
            <a:chOff x="2910" y="1935"/>
            <a:chExt cx="1222" cy="526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2" name="Formel" r:id="rId7" imgW="165028" imgH="228501" progId="Equation.3">
                    <p:embed/>
                  </p:oleObj>
                </mc:Choice>
                <mc:Fallback>
                  <p:oleObj name="Formel" r:id="rId7" imgW="165028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" y="2082"/>
                          <a:ext cx="194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23678"/>
                </p:ext>
              </p:extLst>
            </p:nvPr>
          </p:nvGraphicFramePr>
          <p:xfrm>
            <a:off x="3436" y="1935"/>
            <a:ext cx="696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3" name="Formel" r:id="rId9" imgW="583920" imgH="444240" progId="Equation.3">
                    <p:embed/>
                  </p:oleObj>
                </mc:Choice>
                <mc:Fallback>
                  <p:oleObj name="Formel" r:id="rId9" imgW="583920" imgH="4442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935"/>
                          <a:ext cx="696" cy="5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</a:t>
            </a:r>
            <a:r>
              <a:rPr lang="de-AT" sz="2200" dirty="0" smtClean="0"/>
              <a:t>pro ZE (Jahr) </a:t>
            </a:r>
            <a:endParaRPr lang="de-AT" sz="2200" dirty="0"/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21276"/>
              </p:ext>
            </p:extLst>
          </p:nvPr>
        </p:nvGraphicFramePr>
        <p:xfrm>
          <a:off x="4536100" y="4411663"/>
          <a:ext cx="990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Formel" r:id="rId11" imgW="494870" imgH="203024" progId="Equation.3">
                  <p:embed/>
                </p:oleObj>
              </mc:Choice>
              <mc:Fallback>
                <p:oleObj name="Formel" r:id="rId11" imgW="494870" imgH="20302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100" y="4411663"/>
                        <a:ext cx="9906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18724"/>
              </p:ext>
            </p:extLst>
          </p:nvPr>
        </p:nvGraphicFramePr>
        <p:xfrm>
          <a:off x="5612425" y="4244975"/>
          <a:ext cx="14763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Formel" r:id="rId13" imgW="583920" imgH="228600" progId="Equation.3">
                  <p:embed/>
                </p:oleObj>
              </mc:Choice>
              <mc:Fallback>
                <p:oleObj name="Formel" r:id="rId13" imgW="58392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425" y="4244975"/>
                        <a:ext cx="14763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5059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7203100" y="4371975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</a:t>
            </a:r>
            <a:r>
              <a:rPr lang="de-AT" sz="2200" b="1" i="1" dirty="0">
                <a:solidFill>
                  <a:srgbClr val="9900CC"/>
                </a:solidFill>
              </a:rPr>
              <a:t>q*</a:t>
            </a:r>
            <a:r>
              <a:rPr lang="de-AT" sz="2200" b="1" dirty="0">
                <a:solidFill>
                  <a:srgbClr val="9900CC"/>
                </a:solidFill>
              </a:rPr>
              <a:t>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Kostenverlauf in Abhängigkeit der </a:t>
            </a:r>
            <a:r>
              <a:rPr lang="de-DE" sz="2800" dirty="0" err="1"/>
              <a:t>Losgröße</a:t>
            </a:r>
            <a:endParaRPr lang="de-AT" sz="2800" dirty="0"/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1979712" y="2492896"/>
            <a:ext cx="3672408" cy="2232248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884 w 10000"/>
              <a:gd name="connsiteY3" fmla="*/ 7586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6481 w 10000"/>
              <a:gd name="connsiteY5" fmla="*/ 9409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7255 w 10000"/>
              <a:gd name="connsiteY5" fmla="*/ 9355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35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88 w 10000"/>
              <a:gd name="connsiteY1" fmla="*/ 2903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91" y="345"/>
                  <a:pt x="359" y="2043"/>
                  <a:pt x="588" y="2903"/>
                </a:cubicBezTo>
                <a:cubicBezTo>
                  <a:pt x="817" y="3763"/>
                  <a:pt x="948" y="4408"/>
                  <a:pt x="1373" y="5161"/>
                </a:cubicBezTo>
                <a:cubicBezTo>
                  <a:pt x="1798" y="5914"/>
                  <a:pt x="2320" y="6774"/>
                  <a:pt x="3137" y="7419"/>
                </a:cubicBezTo>
                <a:cubicBezTo>
                  <a:pt x="3954" y="8064"/>
                  <a:pt x="5131" y="8602"/>
                  <a:pt x="6275" y="9032"/>
                </a:cubicBezTo>
                <a:cubicBezTo>
                  <a:pt x="7419" y="9462"/>
                  <a:pt x="9142" y="9798"/>
                  <a:pt x="10000" y="1000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691680" y="3645024"/>
            <a:ext cx="3960440" cy="144016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2051641" y="2348880"/>
            <a:ext cx="3672550" cy="1404231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  <a:gd name="connsiteX0" fmla="*/ 0 w 10000"/>
              <a:gd name="connsiteY0" fmla="*/ 0 h 10000"/>
              <a:gd name="connsiteX1" fmla="*/ 823 w 10000"/>
              <a:gd name="connsiteY1" fmla="*/ 3244 h 10000"/>
              <a:gd name="connsiteX2" fmla="*/ 2595 w 10000"/>
              <a:gd name="connsiteY2" fmla="*/ 7547 h 10000"/>
              <a:gd name="connsiteX3" fmla="*/ 4620 w 10000"/>
              <a:gd name="connsiteY3" fmla="*/ 9636 h 10000"/>
              <a:gd name="connsiteX4" fmla="*/ 6667 w 10000"/>
              <a:gd name="connsiteY4" fmla="*/ 9699 h 10000"/>
              <a:gd name="connsiteX5" fmla="*/ 8460 w 10000"/>
              <a:gd name="connsiteY5" fmla="*/ 7927 h 10000"/>
              <a:gd name="connsiteX6" fmla="*/ 10000 w 10000"/>
              <a:gd name="connsiteY6" fmla="*/ 5206 h 10000"/>
              <a:gd name="connsiteX0" fmla="*/ 0 w 10213"/>
              <a:gd name="connsiteY0" fmla="*/ 0 h 10000"/>
              <a:gd name="connsiteX1" fmla="*/ 1036 w 10213"/>
              <a:gd name="connsiteY1" fmla="*/ 3244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0000"/>
              <a:gd name="connsiteX1" fmla="*/ 1277 w 10213"/>
              <a:gd name="connsiteY1" fmla="*/ 7177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4047"/>
              <a:gd name="connsiteX1" fmla="*/ 1277 w 10213"/>
              <a:gd name="connsiteY1" fmla="*/ 7177 h 14047"/>
              <a:gd name="connsiteX2" fmla="*/ 4468 w 10213"/>
              <a:gd name="connsiteY2" fmla="*/ 13637 h 14047"/>
              <a:gd name="connsiteX3" fmla="*/ 4833 w 10213"/>
              <a:gd name="connsiteY3" fmla="*/ 9636 h 14047"/>
              <a:gd name="connsiteX4" fmla="*/ 6880 w 10213"/>
              <a:gd name="connsiteY4" fmla="*/ 9699 h 14047"/>
              <a:gd name="connsiteX5" fmla="*/ 8673 w 10213"/>
              <a:gd name="connsiteY5" fmla="*/ 7927 h 14047"/>
              <a:gd name="connsiteX6" fmla="*/ 10213 w 10213"/>
              <a:gd name="connsiteY6" fmla="*/ 5206 h 14047"/>
              <a:gd name="connsiteX0" fmla="*/ 0 w 10213"/>
              <a:gd name="connsiteY0" fmla="*/ 0 h 14057"/>
              <a:gd name="connsiteX1" fmla="*/ 1277 w 10213"/>
              <a:gd name="connsiteY1" fmla="*/ 7177 h 14057"/>
              <a:gd name="connsiteX2" fmla="*/ 4468 w 10213"/>
              <a:gd name="connsiteY2" fmla="*/ 13637 h 14057"/>
              <a:gd name="connsiteX3" fmla="*/ 6880 w 10213"/>
              <a:gd name="connsiteY3" fmla="*/ 9699 h 14057"/>
              <a:gd name="connsiteX4" fmla="*/ 8673 w 10213"/>
              <a:gd name="connsiteY4" fmla="*/ 7927 h 14057"/>
              <a:gd name="connsiteX5" fmla="*/ 10213 w 10213"/>
              <a:gd name="connsiteY5" fmla="*/ 5206 h 14057"/>
              <a:gd name="connsiteX0" fmla="*/ 0 w 10213"/>
              <a:gd name="connsiteY0" fmla="*/ 0 h 14355"/>
              <a:gd name="connsiteX1" fmla="*/ 1277 w 10213"/>
              <a:gd name="connsiteY1" fmla="*/ 7177 h 14355"/>
              <a:gd name="connsiteX2" fmla="*/ 4468 w 10213"/>
              <a:gd name="connsiteY2" fmla="*/ 13637 h 14355"/>
              <a:gd name="connsiteX3" fmla="*/ 8511 w 10213"/>
              <a:gd name="connsiteY3" fmla="*/ 11483 h 14355"/>
              <a:gd name="connsiteX4" fmla="*/ 8673 w 10213"/>
              <a:gd name="connsiteY4" fmla="*/ 7927 h 14355"/>
              <a:gd name="connsiteX5" fmla="*/ 10213 w 10213"/>
              <a:gd name="connsiteY5" fmla="*/ 5206 h 14355"/>
              <a:gd name="connsiteX0" fmla="*/ 0 w 9212"/>
              <a:gd name="connsiteY0" fmla="*/ 0 h 14355"/>
              <a:gd name="connsiteX1" fmla="*/ 1277 w 9212"/>
              <a:gd name="connsiteY1" fmla="*/ 7177 h 14355"/>
              <a:gd name="connsiteX2" fmla="*/ 4468 w 9212"/>
              <a:gd name="connsiteY2" fmla="*/ 13637 h 14355"/>
              <a:gd name="connsiteX3" fmla="*/ 8511 w 9212"/>
              <a:gd name="connsiteY3" fmla="*/ 11483 h 14355"/>
              <a:gd name="connsiteX4" fmla="*/ 8673 w 9212"/>
              <a:gd name="connsiteY4" fmla="*/ 7927 h 14355"/>
              <a:gd name="connsiteX0" fmla="*/ 0 w 9239"/>
              <a:gd name="connsiteY0" fmla="*/ 0 h 10000"/>
              <a:gd name="connsiteX1" fmla="*/ 1386 w 9239"/>
              <a:gd name="connsiteY1" fmla="*/ 5000 h 10000"/>
              <a:gd name="connsiteX2" fmla="*/ 4850 w 9239"/>
              <a:gd name="connsiteY2" fmla="*/ 9500 h 10000"/>
              <a:gd name="connsiteX3" fmla="*/ 9239 w 9239"/>
              <a:gd name="connsiteY3" fmla="*/ 7999 h 10000"/>
              <a:gd name="connsiteX0" fmla="*/ 0 w 12500"/>
              <a:gd name="connsiteY0" fmla="*/ 0 h 9750"/>
              <a:gd name="connsiteX1" fmla="*/ 1500 w 12500"/>
              <a:gd name="connsiteY1" fmla="*/ 5000 h 9750"/>
              <a:gd name="connsiteX2" fmla="*/ 5249 w 12500"/>
              <a:gd name="connsiteY2" fmla="*/ 9500 h 9750"/>
              <a:gd name="connsiteX3" fmla="*/ 12500 w 12500"/>
              <a:gd name="connsiteY3" fmla="*/ 6500 h 975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200"/>
              <a:gd name="connsiteY0" fmla="*/ 0 h 10000"/>
              <a:gd name="connsiteX1" fmla="*/ 1200 w 10200"/>
              <a:gd name="connsiteY1" fmla="*/ 5128 h 10000"/>
              <a:gd name="connsiteX2" fmla="*/ 4199 w 10200"/>
              <a:gd name="connsiteY2" fmla="*/ 9744 h 10000"/>
              <a:gd name="connsiteX3" fmla="*/ 10200 w 10200"/>
              <a:gd name="connsiteY3" fmla="*/ 66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" h="10000">
                <a:moveTo>
                  <a:pt x="0" y="0"/>
                </a:moveTo>
                <a:cubicBezTo>
                  <a:pt x="129" y="385"/>
                  <a:pt x="501" y="3504"/>
                  <a:pt x="1200" y="5128"/>
                </a:cubicBezTo>
                <a:cubicBezTo>
                  <a:pt x="1901" y="6752"/>
                  <a:pt x="2699" y="9488"/>
                  <a:pt x="4199" y="9744"/>
                </a:cubicBezTo>
                <a:cubicBezTo>
                  <a:pt x="5699" y="10000"/>
                  <a:pt x="9411" y="7303"/>
                  <a:pt x="10200" y="6666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4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  <p:grpSp>
        <p:nvGrpSpPr>
          <p:cNvPr id="14" name="Group 1"/>
          <p:cNvGrpSpPr>
            <a:grpSpLocks noChangeAspect="1"/>
          </p:cNvGrpSpPr>
          <p:nvPr/>
        </p:nvGrpSpPr>
        <p:grpSpPr bwMode="auto">
          <a:xfrm>
            <a:off x="539764" y="1556617"/>
            <a:ext cx="8603986" cy="4391968"/>
            <a:chOff x="2270" y="7092"/>
            <a:chExt cx="8463" cy="4320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70" y="709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103" y="10563"/>
              <a:ext cx="637" cy="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75856" y="5157192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02658"/>
              </p:ext>
            </p:extLst>
          </p:nvPr>
        </p:nvGraphicFramePr>
        <p:xfrm>
          <a:off x="7884368" y="3356992"/>
          <a:ext cx="7508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Formel" r:id="rId5" imgW="444307" imgH="393529" progId="Equation.3">
                  <p:embed/>
                </p:oleObj>
              </mc:Choice>
              <mc:Fallback>
                <p:oleObj name="Formel" r:id="rId5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356992"/>
                        <a:ext cx="750888" cy="6651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5336580"/>
              </p:ext>
            </p:extLst>
          </p:nvPr>
        </p:nvGraphicFramePr>
        <p:xfrm>
          <a:off x="7975600" y="4437063"/>
          <a:ext cx="6699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Formel" r:id="rId7" imgW="431640" imgH="419040" progId="Equation.3">
                  <p:embed/>
                </p:oleObj>
              </mc:Choice>
              <mc:Fallback>
                <p:oleObj name="Formel" r:id="rId7" imgW="431640" imgH="41904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0" y="4437063"/>
                        <a:ext cx="669925" cy="6508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7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Beispiel: Klassische Losgröße I</a:t>
            </a:r>
            <a:endParaRPr lang="de-A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4"/>
            <a:ext cx="8229600" cy="326794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dirty="0"/>
              <a:t>Der Nettobedarf eines Produktes mit den </a:t>
            </a:r>
            <a:r>
              <a:rPr lang="de-AT" u="sng" dirty="0"/>
              <a:t>Rüstkosten</a:t>
            </a:r>
            <a:r>
              <a:rPr lang="de-AT" dirty="0"/>
              <a:t> </a:t>
            </a:r>
            <a:r>
              <a:rPr lang="de-AT" b="1" i="1" dirty="0" smtClean="0"/>
              <a:t>s</a:t>
            </a:r>
            <a:r>
              <a:rPr lang="de-AT" dirty="0" smtClean="0"/>
              <a:t> = </a:t>
            </a:r>
            <a:r>
              <a:rPr lang="de-AT" b="1" dirty="0" smtClean="0"/>
              <a:t>200</a:t>
            </a:r>
            <a:r>
              <a:rPr lang="de-AT" dirty="0" smtClean="0"/>
              <a:t> </a:t>
            </a:r>
            <a:r>
              <a:rPr lang="de-AT" dirty="0"/>
              <a:t>und den </a:t>
            </a:r>
            <a:r>
              <a:rPr lang="de-AT" u="sng" dirty="0"/>
              <a:t>Lagerkosten</a:t>
            </a:r>
            <a:r>
              <a:rPr lang="de-AT" dirty="0"/>
              <a:t> </a:t>
            </a:r>
            <a:r>
              <a:rPr lang="de-AT" b="1" i="1" dirty="0" smtClean="0"/>
              <a:t>h</a:t>
            </a:r>
            <a:r>
              <a:rPr lang="de-AT" dirty="0" smtClean="0"/>
              <a:t> = </a:t>
            </a:r>
            <a:r>
              <a:rPr lang="de-AT" b="1" dirty="0" smtClean="0"/>
              <a:t>1</a:t>
            </a:r>
            <a:r>
              <a:rPr lang="de-AT" dirty="0" smtClean="0"/>
              <a:t> </a:t>
            </a:r>
            <a:r>
              <a:rPr lang="de-AT" dirty="0"/>
              <a:t>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 i="1" dirty="0" smtClean="0"/>
              <a:t>	d</a:t>
            </a:r>
            <a:r>
              <a:rPr lang="de-AT" dirty="0" smtClean="0"/>
              <a:t> </a:t>
            </a:r>
            <a:r>
              <a:rPr lang="de-AT" dirty="0"/>
              <a:t>= {120, 160, 60, 80, 120, 60, 100</a:t>
            </a:r>
            <a:r>
              <a:rPr lang="de-AT" dirty="0" smtClean="0"/>
              <a:t>}</a:t>
            </a:r>
          </a:p>
          <a:p>
            <a:pPr>
              <a:buNone/>
            </a:pPr>
            <a:r>
              <a:rPr lang="de-AT" dirty="0" smtClean="0"/>
              <a:t>Hier ist offensichtlich die Nachfrage schwankend). Da wir aber noch kein Lösungsverfahren für dynamische Losgrößenprobleme kennen, berechnen wir den mittleren (durchschnittlichen)  Bedarf  </a:t>
            </a:r>
            <a:r>
              <a:rPr lang="de-AT" i="1" dirty="0" smtClean="0"/>
              <a:t>d</a:t>
            </a:r>
            <a:r>
              <a:rPr lang="de-AT" dirty="0" smtClean="0"/>
              <a:t>  und wenden darauf das statische EOQ Modell an:</a:t>
            </a:r>
            <a:endParaRPr lang="de-AT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73812" y="4292494"/>
            <a:ext cx="5184775" cy="457200"/>
            <a:chOff x="816" y="2205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816" y="2205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ym typeface="Wingdings" pitchFamily="2" charset="2"/>
                </a:rPr>
                <a:t></a:t>
              </a:r>
              <a:r>
                <a:rPr lang="de-DE" sz="2400" i="1" dirty="0">
                  <a:sym typeface="Wingdings" pitchFamily="2" charset="2"/>
                </a:rPr>
                <a:t> </a:t>
              </a:r>
              <a:r>
                <a:rPr lang="de-DE" sz="2400" b="1" i="1" dirty="0" smtClean="0"/>
                <a:t>d</a:t>
              </a:r>
              <a:r>
                <a:rPr lang="de-DE" sz="2400" dirty="0" smtClean="0"/>
                <a:t> </a:t>
              </a:r>
              <a:r>
                <a:rPr lang="de-DE" sz="2400" dirty="0"/>
                <a:t>= </a:t>
              </a:r>
              <a:r>
                <a:rPr lang="de-DE" sz="2400" dirty="0">
                  <a:solidFill>
                    <a:srgbClr val="9900CC"/>
                  </a:solidFill>
                </a:rPr>
                <a:t>100</a:t>
              </a:r>
              <a:r>
                <a:rPr lang="de-DE" sz="2400" dirty="0"/>
                <a:t> ME pro Periode</a:t>
              </a:r>
              <a:endParaRPr lang="de-AT" sz="2400" dirty="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1120" y="225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020272" y="3717032"/>
            <a:ext cx="180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9552" y="4762288"/>
            <a:ext cx="843528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80000">
              <a:buFontTx/>
              <a:buNone/>
              <a:tabLst>
                <a:tab pos="180000" algn="l"/>
              </a:tabLst>
            </a:pPr>
            <a:r>
              <a:rPr lang="de-AT" kern="0" dirty="0" smtClean="0"/>
              <a:t>a) Wie lautet die optimale klassische Losgröße, wenn von dem   			 		 		durchschnittlichen Nettobedarf von 100 ausgegangen wird?</a:t>
            </a:r>
          </a:p>
          <a:p>
            <a:pPr>
              <a:buFontTx/>
              <a:buNone/>
            </a:pPr>
            <a:endParaRPr lang="de-AT" kern="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3149"/>
              </p:ext>
            </p:extLst>
          </p:nvPr>
        </p:nvGraphicFramePr>
        <p:xfrm>
          <a:off x="1345362" y="5723908"/>
          <a:ext cx="365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Formel" r:id="rId3" imgW="165028" imgH="228501" progId="Equation.3">
                  <p:embed/>
                </p:oleObj>
              </mc:Choice>
              <mc:Fallback>
                <p:oleObj name="Formel" r:id="rId3" imgW="165028" imgH="22850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362" y="5723908"/>
                        <a:ext cx="3651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64399"/>
              </p:ext>
            </p:extLst>
          </p:nvPr>
        </p:nvGraphicFramePr>
        <p:xfrm>
          <a:off x="1754085" y="5586230"/>
          <a:ext cx="12017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Formel" r:id="rId5" imgW="698400" imgH="444240" progId="Equation.3">
                  <p:embed/>
                </p:oleObj>
              </mc:Choice>
              <mc:Fallback>
                <p:oleObj name="Formel" r:id="rId5" imgW="69840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085" y="5586230"/>
                        <a:ext cx="12017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1457"/>
              </p:ext>
            </p:extLst>
          </p:nvPr>
        </p:nvGraphicFramePr>
        <p:xfrm>
          <a:off x="3059832" y="5568738"/>
          <a:ext cx="18748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Formel" r:id="rId7" imgW="990360" imgH="444240" progId="Equation.3">
                  <p:embed/>
                </p:oleObj>
              </mc:Choice>
              <mc:Fallback>
                <p:oleObj name="Formel" r:id="rId7" imgW="990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568738"/>
                        <a:ext cx="18748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076056" y="5802254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</a:t>
            </a:r>
            <a:r>
              <a:rPr lang="de-DE" sz="2000" dirty="0">
                <a:solidFill>
                  <a:srgbClr val="9900CC"/>
                </a:solidFill>
              </a:rPr>
              <a:t> </a:t>
            </a:r>
            <a:r>
              <a:rPr lang="de-DE" sz="2000" b="1" dirty="0">
                <a:solidFill>
                  <a:srgbClr val="9900CC"/>
                </a:solidFill>
              </a:rPr>
              <a:t>200 ME</a:t>
            </a:r>
            <a:endParaRPr lang="de-AT" sz="2000" b="1" dirty="0">
              <a:solidFill>
                <a:srgbClr val="9900CC"/>
              </a:solidFill>
            </a:endParaRPr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2872537" y="568104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9" grpId="0" animBg="1"/>
      <p:bldP spid="12" grpId="0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Klassische </a:t>
            </a:r>
            <a:r>
              <a:rPr lang="de-DE" dirty="0" err="1"/>
              <a:t>Losgröße</a:t>
            </a:r>
            <a:r>
              <a:rPr lang="de-DE" dirty="0"/>
              <a:t> II</a:t>
            </a:r>
            <a:endParaRPr lang="de-AT" dirty="0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1556792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 dirty="0"/>
              <a:t>Um wieviel % vergrößert bzw. verringert sich die optimale klassische Losgröße, wenn sich der </a:t>
            </a:r>
            <a:r>
              <a:rPr lang="de-AT" sz="2000" dirty="0">
                <a:solidFill>
                  <a:srgbClr val="FF0000"/>
                </a:solidFill>
              </a:rPr>
              <a:t>durchschnittliche Bedarf um </a:t>
            </a:r>
            <a:r>
              <a:rPr lang="de-AT" sz="2000" dirty="0" smtClean="0">
                <a:solidFill>
                  <a:srgbClr val="FF0000"/>
                </a:solidFill>
              </a:rPr>
              <a:t>ca. 20%, </a:t>
            </a:r>
            <a:r>
              <a:rPr lang="de-AT" sz="2000" dirty="0" smtClean="0"/>
              <a:t>d.h. den </a:t>
            </a:r>
            <a:r>
              <a:rPr lang="de-AT" sz="2000" dirty="0"/>
              <a:t>Faktor </a:t>
            </a:r>
            <a:r>
              <a:rPr lang="de-AT" sz="2000" dirty="0" smtClean="0"/>
              <a:t>   1,1 </a:t>
            </a:r>
            <a:r>
              <a:rPr lang="de-AT" sz="2000" dirty="0"/>
              <a:t>* 1,1 = 1,21 </a:t>
            </a:r>
            <a:r>
              <a:rPr lang="de-AT" sz="2000" dirty="0" smtClean="0"/>
              <a:t> bzw</a:t>
            </a:r>
            <a:r>
              <a:rPr lang="de-AT" sz="2000" dirty="0"/>
              <a:t>. </a:t>
            </a:r>
            <a:r>
              <a:rPr lang="de-AT" sz="2000" dirty="0" smtClean="0"/>
              <a:t>  0,9 </a:t>
            </a:r>
            <a:r>
              <a:rPr lang="de-AT" sz="2000" dirty="0"/>
              <a:t>* 0,9 = 0,81 </a:t>
            </a:r>
            <a:r>
              <a:rPr lang="de-AT" sz="2000" dirty="0" smtClean="0"/>
              <a:t> ändert</a:t>
            </a:r>
            <a:r>
              <a:rPr lang="de-AT" sz="2000" dirty="0"/>
              <a:t>?</a:t>
            </a:r>
          </a:p>
        </p:txBody>
      </p:sp>
      <p:graphicFrame>
        <p:nvGraphicFramePr>
          <p:cNvPr id="3075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5183"/>
              </p:ext>
            </p:extLst>
          </p:nvPr>
        </p:nvGraphicFramePr>
        <p:xfrm>
          <a:off x="1161347" y="3161729"/>
          <a:ext cx="20685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Formel" r:id="rId3" imgW="1168200" imgH="444240" progId="Equation.3">
                  <p:embed/>
                </p:oleObj>
              </mc:Choice>
              <mc:Fallback>
                <p:oleObj name="Formel" r:id="rId3" imgW="1168200" imgH="4442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347" y="3161729"/>
                        <a:ext cx="20685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27848" y="2654570"/>
            <a:ext cx="7820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 err="1" smtClean="0"/>
              <a:t>d</a:t>
            </a:r>
            <a:r>
              <a:rPr lang="de-DE" sz="2000" baseline="-25000" dirty="0" err="1" smtClean="0"/>
              <a:t>neu</a:t>
            </a:r>
            <a:r>
              <a:rPr lang="de-DE" sz="2000" dirty="0" smtClean="0"/>
              <a:t> </a:t>
            </a:r>
            <a:r>
              <a:rPr lang="de-DE" sz="2000" dirty="0"/>
              <a:t>= 1, 21 * </a:t>
            </a:r>
            <a:r>
              <a:rPr lang="de-DE" sz="2000" i="1" dirty="0" smtClean="0"/>
              <a:t>d   </a:t>
            </a:r>
            <a:r>
              <a:rPr lang="de-DE" sz="2000" dirty="0" smtClean="0"/>
              <a:t>(Erhöhung der Nachfrage um 21%)</a:t>
            </a:r>
            <a:endParaRPr lang="de-AT" sz="2000" dirty="0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01565"/>
              </p:ext>
            </p:extLst>
          </p:nvPr>
        </p:nvGraphicFramePr>
        <p:xfrm>
          <a:off x="3285710" y="3161729"/>
          <a:ext cx="17986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Formel" r:id="rId5" imgW="1015920" imgH="444240" progId="Equation.3">
                  <p:embed/>
                </p:oleObj>
              </mc:Choice>
              <mc:Fallback>
                <p:oleObj name="Formel" r:id="rId5" imgW="1015920" imgH="4442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710" y="3161729"/>
                        <a:ext cx="17986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16334"/>
              </p:ext>
            </p:extLst>
          </p:nvPr>
        </p:nvGraphicFramePr>
        <p:xfrm>
          <a:off x="6123441" y="3454524"/>
          <a:ext cx="20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Formel" r:id="rId7" imgW="114120" imgH="215640" progId="Equation.3">
                  <p:embed/>
                </p:oleObj>
              </mc:Choice>
              <mc:Fallback>
                <p:oleObj name="Formel" r:id="rId7" imgW="11412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441" y="3454524"/>
                        <a:ext cx="20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46149" y="337775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b="1" dirty="0">
                <a:solidFill>
                  <a:srgbClr val="9900CC"/>
                </a:solidFill>
              </a:rPr>
              <a:t>1,1</a:t>
            </a:r>
            <a:r>
              <a:rPr lang="de-DE" sz="2000" dirty="0"/>
              <a:t> </a:t>
            </a:r>
            <a:r>
              <a:rPr lang="de-DE" sz="2000" dirty="0" smtClean="0"/>
              <a:t>*</a:t>
            </a:r>
            <a:endParaRPr lang="de-AT" sz="2000" i="1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05537"/>
              </p:ext>
            </p:extLst>
          </p:nvPr>
        </p:nvGraphicFramePr>
        <p:xfrm>
          <a:off x="5242864" y="3161729"/>
          <a:ext cx="18684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Formel" r:id="rId9" imgW="1054080" imgH="444240" progId="Equation.3">
                  <p:embed/>
                </p:oleObj>
              </mc:Choice>
              <mc:Fallback>
                <p:oleObj name="Formel" r:id="rId9" imgW="1054080" imgH="4442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864" y="3161729"/>
                        <a:ext cx="18684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899505" y="4003221"/>
            <a:ext cx="7560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sym typeface="Symbol"/>
              </a:rPr>
              <a:t> </a:t>
            </a:r>
            <a:r>
              <a:rPr lang="de-AT" sz="2000" dirty="0" smtClean="0"/>
              <a:t>Also erhöht sich </a:t>
            </a:r>
            <a:r>
              <a:rPr lang="de-AT" sz="2000" dirty="0"/>
              <a:t>die </a:t>
            </a:r>
            <a:r>
              <a:rPr lang="de-AT" sz="2000" dirty="0">
                <a:solidFill>
                  <a:srgbClr val="FF0000"/>
                </a:solidFill>
              </a:rPr>
              <a:t>optimale </a:t>
            </a:r>
            <a:r>
              <a:rPr lang="de-AT" sz="2000" dirty="0" smtClean="0">
                <a:solidFill>
                  <a:srgbClr val="FF0000"/>
                </a:solidFill>
              </a:rPr>
              <a:t>Losgröße nur um 10%</a:t>
            </a:r>
            <a:endParaRPr lang="de-AT" sz="2000" dirty="0">
              <a:solidFill>
                <a:srgbClr val="FF0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27848" y="4635063"/>
            <a:ext cx="73885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 err="1" smtClean="0"/>
              <a:t>d</a:t>
            </a:r>
            <a:r>
              <a:rPr lang="de-DE" sz="2000" baseline="-25000" dirty="0" err="1" smtClean="0"/>
              <a:t>neu</a:t>
            </a:r>
            <a:r>
              <a:rPr lang="de-DE" sz="2000" dirty="0" smtClean="0"/>
              <a:t> </a:t>
            </a:r>
            <a:r>
              <a:rPr lang="de-DE" sz="2000" dirty="0"/>
              <a:t>= 0,81 * </a:t>
            </a:r>
            <a:r>
              <a:rPr lang="de-DE" sz="2000" i="1" dirty="0" smtClean="0"/>
              <a:t>d    </a:t>
            </a:r>
            <a:r>
              <a:rPr lang="de-DE" sz="2000" dirty="0" smtClean="0"/>
              <a:t>(Senkung der </a:t>
            </a:r>
            <a:r>
              <a:rPr lang="de-DE" sz="2000" dirty="0"/>
              <a:t>Nachfrage um </a:t>
            </a:r>
            <a:r>
              <a:rPr lang="de-DE" sz="2000" dirty="0" smtClean="0"/>
              <a:t>19%)</a:t>
            </a:r>
            <a:endParaRPr lang="de-AT" sz="2000" dirty="0"/>
          </a:p>
          <a:p>
            <a:pPr>
              <a:spcBef>
                <a:spcPct val="50000"/>
              </a:spcBef>
            </a:pPr>
            <a:endParaRPr lang="de-AT" sz="2000" i="1" dirty="0"/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34014"/>
              </p:ext>
            </p:extLst>
          </p:nvPr>
        </p:nvGraphicFramePr>
        <p:xfrm>
          <a:off x="3419872" y="5072022"/>
          <a:ext cx="1822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Formel" r:id="rId11" imgW="1028520" imgH="444240" progId="Equation.3">
                  <p:embed/>
                </p:oleObj>
              </mc:Choice>
              <mc:Fallback>
                <p:oleObj name="Formel" r:id="rId11" imgW="1028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072022"/>
                        <a:ext cx="18224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950639"/>
              </p:ext>
            </p:extLst>
          </p:nvPr>
        </p:nvGraphicFramePr>
        <p:xfrm>
          <a:off x="5353849" y="5103931"/>
          <a:ext cx="18923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Formel" r:id="rId13" imgW="1066680" imgH="444240" progId="Equation.3">
                  <p:embed/>
                </p:oleObj>
              </mc:Choice>
              <mc:Fallback>
                <p:oleObj name="Formel" r:id="rId13" imgW="1066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849" y="5103931"/>
                        <a:ext cx="18923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269753" y="5390714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77851"/>
              </p:ext>
            </p:extLst>
          </p:nvPr>
        </p:nvGraphicFramePr>
        <p:xfrm>
          <a:off x="8080920" y="5337772"/>
          <a:ext cx="385762" cy="44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Formel" r:id="rId15" imgW="165028" imgH="228501" progId="Equation.3">
                  <p:embed/>
                </p:oleObj>
              </mc:Choice>
              <mc:Fallback>
                <p:oleObj name="Formel" r:id="rId15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920" y="5337772"/>
                        <a:ext cx="385762" cy="4462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32192"/>
              </p:ext>
            </p:extLst>
          </p:nvPr>
        </p:nvGraphicFramePr>
        <p:xfrm>
          <a:off x="1187624" y="5065950"/>
          <a:ext cx="20685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Formel" r:id="rId17" imgW="1168200" imgH="444240" progId="Equation.3">
                  <p:embed/>
                </p:oleObj>
              </mc:Choice>
              <mc:Fallback>
                <p:oleObj name="Formel" r:id="rId17" imgW="1168200" imgH="4442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065950"/>
                        <a:ext cx="20685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9868"/>
              </p:ext>
            </p:extLst>
          </p:nvPr>
        </p:nvGraphicFramePr>
        <p:xfrm>
          <a:off x="8038311" y="3350001"/>
          <a:ext cx="385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Formel" r:id="rId19" imgW="165028" imgH="228501" progId="Equation.3">
                  <p:embed/>
                </p:oleObj>
              </mc:Choice>
              <mc:Fallback>
                <p:oleObj name="Formel" r:id="rId19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311" y="3350001"/>
                        <a:ext cx="385762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905792" y="5949280"/>
            <a:ext cx="7560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sym typeface="Symbol"/>
              </a:rPr>
              <a:t> </a:t>
            </a:r>
            <a:r>
              <a:rPr lang="de-AT" sz="2000" dirty="0" smtClean="0"/>
              <a:t>Also sinkt die </a:t>
            </a:r>
            <a:r>
              <a:rPr lang="de-AT" sz="2000" dirty="0">
                <a:solidFill>
                  <a:srgbClr val="FF0000"/>
                </a:solidFill>
              </a:rPr>
              <a:t>optimale </a:t>
            </a:r>
            <a:r>
              <a:rPr lang="de-AT" sz="2000" dirty="0" smtClean="0">
                <a:solidFill>
                  <a:srgbClr val="FF0000"/>
                </a:solidFill>
              </a:rPr>
              <a:t>Losgröße nur um 10%</a:t>
            </a:r>
            <a:endParaRPr lang="de-A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2" grpId="0"/>
      <p:bldP spid="30758" grpId="0"/>
      <p:bldP spid="27" grpId="0"/>
      <p:bldP spid="30" grpId="0"/>
      <p:bldP spid="38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Klassische </a:t>
            </a:r>
            <a:r>
              <a:rPr lang="de-DE" dirty="0" err="1"/>
              <a:t>Losgröße</a:t>
            </a:r>
            <a:r>
              <a:rPr lang="de-DE" dirty="0"/>
              <a:t> III</a:t>
            </a:r>
            <a:endParaRPr lang="de-AT" dirty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Der Vorteil der Robustheit (siehe b) der EOQ Formel gegenüber Datenänderungen bedeutet aber, dass dich die Daten stark ändern müssen, wenn das Ergebnis sich ändern soll: </a:t>
            </a:r>
            <a:br>
              <a:rPr lang="de-DE" sz="2000" dirty="0" smtClean="0"/>
            </a:br>
            <a:r>
              <a:rPr lang="de-DE" sz="2000" dirty="0" smtClean="0"/>
              <a:t>Im Sinne von „just in time“ JIT soll die </a:t>
            </a:r>
            <a:r>
              <a:rPr lang="de-DE" sz="2000" b="1" i="1" dirty="0" smtClean="0"/>
              <a:t>Losgröße halbiert </a:t>
            </a:r>
            <a:r>
              <a:rPr lang="de-DE" sz="2000" dirty="0" smtClean="0"/>
              <a:t>werden. Dazu sollen die </a:t>
            </a:r>
            <a:r>
              <a:rPr lang="de-DE" sz="2000" b="1" i="1" dirty="0" smtClean="0"/>
              <a:t>Rüstkosten</a:t>
            </a:r>
            <a:r>
              <a:rPr lang="de-DE" sz="2000" dirty="0" smtClean="0"/>
              <a:t> entsprechend </a:t>
            </a:r>
            <a:r>
              <a:rPr lang="de-DE" sz="2000" b="1" i="1" dirty="0" smtClean="0"/>
              <a:t>gesenkt</a:t>
            </a:r>
            <a:r>
              <a:rPr lang="de-DE" sz="2000" dirty="0" smtClean="0"/>
              <a:t> werden. </a:t>
            </a:r>
            <a:r>
              <a:rPr lang="de-DE" sz="2000" b="1" i="1" dirty="0" smtClean="0"/>
              <a:t>Um wieviel?</a:t>
            </a:r>
            <a:endParaRPr lang="de-DE" sz="2000" b="1" i="1" dirty="0"/>
          </a:p>
          <a:p>
            <a:pPr eaLnBrk="1" hangingPunct="1">
              <a:buFontTx/>
              <a:buNone/>
            </a:pPr>
            <a:endParaRPr lang="de-AT" sz="2000" dirty="0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459799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 dirty="0"/>
              <a:t>c)	Um wieviel % müssten sich die Rüstkosten erhöhen bzw. verringern, damit man eine </a:t>
            </a:r>
            <a:r>
              <a:rPr lang="de-AT" sz="2000" dirty="0">
                <a:solidFill>
                  <a:srgbClr val="FF3300"/>
                </a:solidFill>
              </a:rPr>
              <a:t>Halbierung</a:t>
            </a:r>
            <a:r>
              <a:rPr lang="de-AT" sz="2000" dirty="0"/>
              <a:t> der optimalen klassischen </a:t>
            </a:r>
            <a:r>
              <a:rPr lang="de-AT" sz="2000" dirty="0">
                <a:solidFill>
                  <a:srgbClr val="FF3300"/>
                </a:solidFill>
              </a:rPr>
              <a:t>Losgröße</a:t>
            </a:r>
            <a:r>
              <a:rPr lang="de-AT" sz="2000" dirty="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20285"/>
              </p:ext>
            </p:extLst>
          </p:nvPr>
        </p:nvGraphicFramePr>
        <p:xfrm>
          <a:off x="1403648" y="4653136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Formel" r:id="rId3" imgW="317362" imgH="228501" progId="Equation.3">
                  <p:embed/>
                </p:oleObj>
              </mc:Choice>
              <mc:Fallback>
                <p:oleObj name="Formel" r:id="rId3" imgW="317362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653136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001668"/>
              </p:ext>
            </p:extLst>
          </p:nvPr>
        </p:nvGraphicFramePr>
        <p:xfrm>
          <a:off x="2195736" y="4725144"/>
          <a:ext cx="1108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Formel" r:id="rId5" imgW="583920" imgH="228600" progId="Equation.3">
                  <p:embed/>
                </p:oleObj>
              </mc:Choice>
              <mc:Fallback>
                <p:oleObj name="Formel" r:id="rId5" imgW="58392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725144"/>
                        <a:ext cx="1108075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638"/>
              </p:ext>
            </p:extLst>
          </p:nvPr>
        </p:nvGraphicFramePr>
        <p:xfrm>
          <a:off x="3323431" y="4549622"/>
          <a:ext cx="17526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Formel" r:id="rId7" imgW="990360" imgH="444240" progId="Equation.3">
                  <p:embed/>
                </p:oleObj>
              </mc:Choice>
              <mc:Fallback>
                <p:oleObj name="Formel" r:id="rId7" imgW="990360" imgH="4442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431" y="4549622"/>
                        <a:ext cx="1752600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49852"/>
              </p:ext>
            </p:extLst>
          </p:nvPr>
        </p:nvGraphicFramePr>
        <p:xfrm>
          <a:off x="5208493" y="4557242"/>
          <a:ext cx="20224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Formel" r:id="rId9" imgW="1143000" imgH="444240" progId="Equation.3">
                  <p:embed/>
                </p:oleObj>
              </mc:Choice>
              <mc:Fallback>
                <p:oleObj name="Formel" r:id="rId9" imgW="1143000" imgH="4442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93" y="4557242"/>
                        <a:ext cx="20224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6583546" y="4180523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6412889" y="4035267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 dirty="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Eigenschaften der optimalen </a:t>
            </a:r>
            <a:r>
              <a:rPr lang="de-DE" dirty="0" err="1"/>
              <a:t>Losgröße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/>
              <a:t> im </a:t>
            </a:r>
            <a:r>
              <a:rPr lang="de-AT" b="1" dirty="0"/>
              <a:t>Optimum</a:t>
            </a:r>
            <a:r>
              <a:rPr lang="de-AT" sz="2000" dirty="0"/>
              <a:t>     : </a:t>
            </a:r>
            <a:br>
              <a:rPr lang="de-AT" sz="2000" dirty="0"/>
            </a:br>
            <a:r>
              <a:rPr lang="de-AT" sz="2000" dirty="0"/>
              <a:t>  </a:t>
            </a:r>
            <a:r>
              <a:rPr lang="de-AT" sz="2000" dirty="0">
                <a:hlinkClick r:id="rId3" action="ppaction://hlinksldjump"/>
              </a:rPr>
              <a:t>Lagerkostenzuwachs = marginale Rüstkostenersparnis</a:t>
            </a: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				=   0,  also</a:t>
            </a:r>
            <a:br>
              <a:rPr lang="de-AT" sz="2000" dirty="0"/>
            </a:b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	(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Grenzkostenverfahren von </a:t>
            </a:r>
            <a:r>
              <a:rPr lang="de-AT" sz="2000" dirty="0" err="1"/>
              <a:t>Groff</a:t>
            </a:r>
            <a:r>
              <a:rPr lang="de-AT" sz="2000" dirty="0"/>
              <a:t>)</a:t>
            </a:r>
            <a:br>
              <a:rPr lang="de-AT" sz="2000" dirty="0"/>
            </a:br>
            <a:endParaRPr lang="de-AT" sz="2000" dirty="0"/>
          </a:p>
          <a:p>
            <a:pPr eaLnBrk="1" hangingPunct="1"/>
            <a:r>
              <a:rPr lang="de-AT" dirty="0"/>
              <a:t> im </a:t>
            </a:r>
            <a:r>
              <a:rPr lang="de-AT" b="1" dirty="0"/>
              <a:t>Optimum</a:t>
            </a:r>
            <a:r>
              <a:rPr lang="de-AT" sz="2000" dirty="0"/>
              <a:t>     :</a:t>
            </a:r>
            <a:br>
              <a:rPr lang="de-AT" sz="2000" dirty="0"/>
            </a:br>
            <a:r>
              <a:rPr lang="de-AT" sz="2000" dirty="0"/>
              <a:t>  sind die Durchschnittskosten </a:t>
            </a:r>
            <a:r>
              <a:rPr lang="de-AT" sz="2000" i="1" dirty="0"/>
              <a:t>pro Zeiteinheit</a:t>
            </a:r>
            <a:r>
              <a:rPr lang="de-AT" sz="2000" dirty="0"/>
              <a:t> </a:t>
            </a:r>
            <a:r>
              <a:rPr lang="de-AT" sz="2000" b="1" dirty="0"/>
              <a:t>minimal</a:t>
            </a:r>
            <a:endParaRPr lang="de-AT" sz="2000" dirty="0"/>
          </a:p>
          <a:p>
            <a:pPr eaLnBrk="1" hangingPunct="1">
              <a:buFontTx/>
              <a:buNone/>
            </a:pPr>
            <a:endParaRPr lang="de-AT" sz="1800" dirty="0"/>
          </a:p>
          <a:p>
            <a:pPr eaLnBrk="1" hangingPunct="1">
              <a:buFontTx/>
              <a:buNone/>
            </a:pPr>
            <a:r>
              <a:rPr lang="de-AT" sz="2000" dirty="0"/>
              <a:t>	(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</a:t>
            </a:r>
            <a:r>
              <a:rPr lang="de-AT" sz="2000" dirty="0" err="1"/>
              <a:t>Silver</a:t>
            </a:r>
            <a:r>
              <a:rPr lang="de-AT" sz="2000" dirty="0"/>
              <a:t> – </a:t>
            </a:r>
            <a:r>
              <a:rPr lang="de-AT" sz="2000" dirty="0" err="1"/>
              <a:t>Meal</a:t>
            </a:r>
            <a:r>
              <a:rPr lang="de-AT" sz="2000" dirty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Formel" r:id="rId4" imgW="165028" imgH="228501" progId="Equation.3">
                  <p:embed/>
                </p:oleObj>
              </mc:Choice>
              <mc:Fallback>
                <p:oleObj name="Formel" r:id="rId4" imgW="165028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557338"/>
                        <a:ext cx="35718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Formel" r:id="rId6" imgW="165028" imgH="228501" progId="Equation.3">
                  <p:embed/>
                </p:oleObj>
              </mc:Choice>
              <mc:Fallback>
                <p:oleObj name="Formel" r:id="rId6" imgW="165028" imgH="228501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33875"/>
                        <a:ext cx="3635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Formel" r:id="rId7" imgW="533169" imgH="418918" progId="Equation.3">
                  <p:embed/>
                </p:oleObj>
              </mc:Choice>
              <mc:Fallback>
                <p:oleObj name="Formel" r:id="rId7" imgW="5331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551113"/>
                        <a:ext cx="93503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30829"/>
              </p:ext>
            </p:extLst>
          </p:nvPr>
        </p:nvGraphicFramePr>
        <p:xfrm>
          <a:off x="2471738" y="2517775"/>
          <a:ext cx="1485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Formel" r:id="rId9" imgW="787320" imgH="419040" progId="Equation.3">
                  <p:embed/>
                </p:oleObj>
              </mc:Choice>
              <mc:Fallback>
                <p:oleObj name="Formel" r:id="rId9" imgW="7873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2517775"/>
                        <a:ext cx="14859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49541"/>
              </p:ext>
            </p:extLst>
          </p:nvPr>
        </p:nvGraphicFramePr>
        <p:xfrm>
          <a:off x="5580112" y="2564904"/>
          <a:ext cx="11525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Formel" r:id="rId11" imgW="634680" imgH="419040" progId="Equation.3">
                  <p:embed/>
                </p:oleObj>
              </mc:Choice>
              <mc:Fallback>
                <p:oleObj name="Formel" r:id="rId11" imgW="63468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564904"/>
                        <a:ext cx="11525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Losgrößenplanung</a:t>
            </a:r>
            <a:endParaRPr lang="de-AT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/>
              <a:t> Los</a:t>
            </a:r>
            <a:r>
              <a:rPr lang="de-AT" dirty="0"/>
              <a:t> (</a:t>
            </a:r>
            <a:r>
              <a:rPr lang="de-AT" i="1" dirty="0" err="1"/>
              <a:t>lot</a:t>
            </a:r>
            <a:r>
              <a:rPr lang="de-AT" dirty="0"/>
              <a:t>) = Menge eines Produktes, die ohne Unterbrechung gefertigt 	wird</a:t>
            </a:r>
            <a:endParaRPr lang="de-AT" b="1" dirty="0"/>
          </a:p>
          <a:p>
            <a:pPr eaLnBrk="1" hangingPunct="1"/>
            <a:r>
              <a:rPr lang="de-AT" b="1" dirty="0"/>
              <a:t> </a:t>
            </a:r>
            <a:r>
              <a:rPr lang="de-AT" b="1" dirty="0" err="1"/>
              <a:t>Losgröße</a:t>
            </a:r>
            <a:r>
              <a:rPr lang="de-AT" dirty="0"/>
              <a:t> (</a:t>
            </a:r>
            <a:r>
              <a:rPr lang="de-AT" i="1" dirty="0" err="1"/>
              <a:t>lotsize</a:t>
            </a:r>
            <a:r>
              <a:rPr lang="de-AT" dirty="0"/>
              <a:t>) = Größe des Loses</a:t>
            </a:r>
          </a:p>
          <a:p>
            <a:pPr eaLnBrk="1" hangingPunct="1"/>
            <a:endParaRPr lang="de-AT" b="1" dirty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/>
              <a:t> Losgrößenplanung </a:t>
            </a:r>
            <a:r>
              <a:rPr lang="de-AT" dirty="0"/>
              <a:t>(</a:t>
            </a:r>
            <a:r>
              <a:rPr lang="de-AT" i="1" dirty="0" err="1"/>
              <a:t>lotsizing</a:t>
            </a:r>
            <a:r>
              <a:rPr lang="de-AT" dirty="0"/>
              <a:t>) </a:t>
            </a:r>
            <a:br>
              <a:rPr lang="de-AT" dirty="0"/>
            </a:br>
            <a:r>
              <a:rPr lang="de-AT" dirty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/>
              <a:t> Zusammenfassung zu größeren Losen  </a:t>
            </a:r>
            <a:br>
              <a:rPr lang="de-AT" dirty="0"/>
            </a:br>
            <a:r>
              <a:rPr lang="de-AT" dirty="0"/>
              <a:t>   </a:t>
            </a:r>
            <a:r>
              <a:rPr lang="de-AT" dirty="0">
                <a:sym typeface="Symbol" pitchFamily="18" charset="2"/>
              </a:rPr>
              <a:t>  Vorproduktion auf Lager für spätere Perioden  </a:t>
            </a:r>
            <a:br>
              <a:rPr lang="de-AT" dirty="0">
                <a:sym typeface="Symbol" pitchFamily="18" charset="2"/>
              </a:rPr>
            </a:br>
            <a:r>
              <a:rPr lang="de-AT" dirty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9.2 Deterministische, </a:t>
            </a:r>
            <a:r>
              <a:rPr lang="de-DE" b="1" dirty="0"/>
              <a:t>dynamische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Ein-Produktmodelle I</a:t>
            </a:r>
            <a:endParaRPr lang="de-AT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/>
          </a:p>
          <a:p>
            <a:pPr eaLnBrk="1" hangingPunct="1">
              <a:buFontTx/>
              <a:buNone/>
            </a:pPr>
            <a:r>
              <a:rPr lang="de-AT" sz="2000" b="1" dirty="0"/>
              <a:t>dynamisches Lagerhaltungsproblem</a:t>
            </a:r>
            <a:r>
              <a:rPr lang="de-AT" sz="2000" dirty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 jede </a:t>
            </a:r>
            <a:r>
              <a:rPr lang="de-AT" sz="2000" dirty="0"/>
              <a:t>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 Optimierung</a:t>
            </a:r>
            <a:r>
              <a:rPr lang="de-AT" sz="2000" dirty="0"/>
              <a:t>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u="sng" dirty="0"/>
              <a:t>Standardproblem</a:t>
            </a:r>
            <a:r>
              <a:rPr lang="de-AT" sz="2000" dirty="0"/>
              <a:t> : </a:t>
            </a:r>
            <a:r>
              <a:rPr lang="de-AT" sz="2000" b="1" dirty="0"/>
              <a:t>Wagner-</a:t>
            </a:r>
            <a:r>
              <a:rPr lang="de-AT" sz="2000" b="1" dirty="0" err="1"/>
              <a:t>Whitin</a:t>
            </a:r>
            <a:r>
              <a:rPr lang="de-AT" sz="2000" b="1" dirty="0"/>
              <a:t> (WW) Problem</a:t>
            </a:r>
            <a:r>
              <a:rPr lang="de-AT" sz="2000" dirty="0"/>
              <a:t> </a:t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Deterministische, dynamische </a:t>
            </a:r>
            <a:br>
              <a:rPr lang="de-DE" dirty="0"/>
            </a:br>
            <a:r>
              <a:rPr lang="de-DE" dirty="0"/>
              <a:t>Ein-Produktmodelle II</a:t>
            </a:r>
            <a:endParaRPr lang="de-AT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/>
              <a:t>Annahmen</a:t>
            </a:r>
            <a:r>
              <a:rPr lang="de-AT" sz="2000" dirty="0"/>
              <a:t>:</a:t>
            </a:r>
          </a:p>
          <a:p>
            <a:pPr eaLnBrk="1" hangingPunct="1"/>
            <a:r>
              <a:rPr lang="de-AT" sz="2000" dirty="0"/>
              <a:t> ein einheitliches Produkt</a:t>
            </a:r>
            <a:endParaRPr lang="de-AT" sz="2000" b="1" dirty="0"/>
          </a:p>
          <a:p>
            <a:pPr eaLnBrk="1" hangingPunct="1"/>
            <a:r>
              <a:rPr lang="de-AT" sz="2000" b="1" dirty="0"/>
              <a:t> Absatz  zeitlich nicht mehr konstant</a:t>
            </a:r>
            <a:endParaRPr lang="de-AT" sz="2000" dirty="0"/>
          </a:p>
          <a:p>
            <a:pPr eaLnBrk="1" hangingPunct="1"/>
            <a:r>
              <a:rPr lang="de-AT" sz="2000" dirty="0"/>
              <a:t> Produktionszeit wird vernachlässigt, Lagerzugänge in ganzen Losen</a:t>
            </a:r>
          </a:p>
          <a:p>
            <a:pPr eaLnBrk="1" hangingPunct="1"/>
            <a:r>
              <a:rPr lang="de-AT" sz="2000" dirty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/>
              <a:t> keine Mengenrabatte</a:t>
            </a:r>
          </a:p>
          <a:p>
            <a:pPr eaLnBrk="1" hangingPunct="1"/>
            <a:r>
              <a:rPr lang="de-AT" sz="2000" dirty="0"/>
              <a:t> keine Fehlmengen erlaubt - durch rechtzeitiges Bestellen vermieden</a:t>
            </a:r>
          </a:p>
          <a:p>
            <a:pPr eaLnBrk="1" hangingPunct="1"/>
            <a:r>
              <a:rPr lang="de-AT" sz="2000" dirty="0"/>
              <a:t> keine Kapazitätsbeschränkungen bezüglich </a:t>
            </a:r>
            <a:r>
              <a:rPr lang="de-AT" sz="2000" dirty="0" err="1"/>
              <a:t>Losgröße</a:t>
            </a:r>
            <a:endParaRPr lang="de-AT" sz="2000" dirty="0"/>
          </a:p>
          <a:p>
            <a:pPr eaLnBrk="1" hangingPunct="1"/>
            <a:r>
              <a:rPr lang="de-AT" sz="2000" dirty="0"/>
              <a:t> variablen Kosten: Rüst- und Lagerhaltungskosten</a:t>
            </a:r>
          </a:p>
          <a:p>
            <a:pPr eaLnBrk="1" hangingPunct="1"/>
            <a:r>
              <a:rPr lang="de-AT" sz="2000" dirty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Notationen</a:t>
            </a:r>
            <a:endParaRPr lang="de-AT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d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dirty="0" smtClean="0"/>
              <a:t> </a:t>
            </a:r>
            <a:r>
              <a:rPr lang="de-AT" sz="2000" dirty="0"/>
              <a:t>... Absatz (Nachfrage) </a:t>
            </a:r>
            <a:r>
              <a:rPr lang="de-AT" sz="2000" i="1" dirty="0"/>
              <a:t>in Periode t</a:t>
            </a:r>
            <a:r>
              <a:rPr lang="de-AT" sz="2000" dirty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q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dirty="0"/>
              <a:t> ... </a:t>
            </a:r>
            <a:r>
              <a:rPr lang="de-AT" sz="2000" dirty="0" err="1"/>
              <a:t>Losgröße</a:t>
            </a:r>
            <a:r>
              <a:rPr lang="de-AT" sz="2000" dirty="0"/>
              <a:t>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c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i="1" baseline="-25000" dirty="0"/>
              <a:t>  </a:t>
            </a:r>
            <a:r>
              <a:rPr lang="de-AT" sz="2000" dirty="0"/>
              <a:t>... variable Produktionskosten pro Stück in Periode t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s</a:t>
            </a:r>
            <a:r>
              <a:rPr lang="de-AT" sz="2000" i="1" dirty="0"/>
              <a:t>  .</a:t>
            </a:r>
            <a:r>
              <a:rPr lang="de-AT" sz="2000" dirty="0"/>
              <a:t>.. Auflagekosten (Bestell-/Rüstkosten) je Produktionslos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h</a:t>
            </a:r>
            <a:r>
              <a:rPr lang="de-AT" sz="2000" i="1" dirty="0"/>
              <a:t>  .</a:t>
            </a:r>
            <a:r>
              <a:rPr lang="de-AT" sz="2000" dirty="0"/>
              <a:t>.. Lagerkostensatz pro Stück und Periode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T</a:t>
            </a:r>
            <a:r>
              <a:rPr lang="de-AT" sz="2000" i="1" dirty="0"/>
              <a:t>  .</a:t>
            </a:r>
            <a:r>
              <a:rPr lang="de-AT" sz="2000" dirty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Wagner-Whitin Problem I</a:t>
            </a:r>
            <a:endParaRPr lang="de-AT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 dirty="0"/>
              <a:t>für optimale Lösung des dynamischen Losgrößenproblems:</a:t>
            </a:r>
          </a:p>
          <a:p>
            <a:pPr eaLnBrk="1" hangingPunct="1">
              <a:buFontTx/>
              <a:buNone/>
            </a:pPr>
            <a:r>
              <a:rPr lang="de-AT" sz="1800" dirty="0"/>
              <a:t>Betrachte nur jene Produktionspläne, deren Produktionslose aus </a:t>
            </a:r>
            <a:r>
              <a:rPr lang="de-AT" sz="1800" dirty="0" smtClean="0"/>
              <a:t>vollständigen Periodenbedarfen </a:t>
            </a:r>
            <a:r>
              <a:rPr lang="de-AT" sz="1800" dirty="0"/>
              <a:t>einer oder mehrerer „benachbarter“ Perioden bestehen.</a:t>
            </a:r>
            <a:endParaRPr lang="de-AT" sz="1000" dirty="0"/>
          </a:p>
          <a:p>
            <a:pPr marL="274638" indent="-274638" eaLnBrk="1" hangingPunct="1">
              <a:buFontTx/>
              <a:buNone/>
            </a:pPr>
            <a:endParaRPr lang="de-AT" sz="1200" b="1" dirty="0"/>
          </a:p>
          <a:p>
            <a:pPr marL="274638" indent="-274638" eaLnBrk="1" hangingPunct="1">
              <a:buFontTx/>
              <a:buNone/>
            </a:pPr>
            <a:r>
              <a:rPr lang="de-AT" b="1" dirty="0"/>
              <a:t>Begründung:</a:t>
            </a:r>
            <a:r>
              <a:rPr lang="de-AT" dirty="0"/>
              <a:t> </a:t>
            </a:r>
          </a:p>
          <a:p>
            <a:pPr marL="274638" indent="-274638" eaLnBrk="1" hangingPunct="1"/>
            <a:r>
              <a:rPr lang="de-AT" sz="2000" dirty="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 dirty="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 dirty="0"/>
              <a:t>Zusammenfassen des Bedarfs der Periode 1</a:t>
            </a:r>
          </a:p>
          <a:p>
            <a:pPr marL="830263" lvl="1" eaLnBrk="1" hangingPunct="1"/>
            <a:r>
              <a:rPr lang="de-AT" sz="1800" dirty="0"/>
              <a:t>Zusammenfassen des Bedarfs der Perioden 1 und 2</a:t>
            </a:r>
          </a:p>
          <a:p>
            <a:pPr marL="830263" lvl="1" eaLnBrk="1" hangingPunct="1"/>
            <a:r>
              <a:rPr lang="de-AT" sz="1800" dirty="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Wagner-Whitin Problem II</a:t>
            </a:r>
            <a:endParaRPr lang="de-AT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/>
              <a:t> Dieses Problem kann optimal gelöst </a:t>
            </a:r>
            <a:r>
              <a:rPr lang="de-AT" dirty="0" smtClean="0"/>
              <a:t>werden: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>     </a:t>
            </a:r>
            <a:r>
              <a:rPr lang="de-AT" dirty="0" smtClean="0"/>
              <a:t>WW-Verfahren</a:t>
            </a:r>
            <a:r>
              <a:rPr lang="de-AT" dirty="0"/>
              <a:t>, dynamische Optimierung 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		</a:t>
            </a:r>
            <a:r>
              <a:rPr lang="de-AT" dirty="0" smtClean="0">
                <a:sym typeface="Symbol" pitchFamily="18" charset="2"/>
              </a:rPr>
              <a:t> Produktion &amp; Logistik 2</a:t>
            </a:r>
            <a:endParaRPr lang="de-AT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>
              <a:sym typeface="Symbol" pitchFamily="18" charset="2"/>
            </a:endParaRPr>
          </a:p>
          <a:p>
            <a:pPr defTabSz="180000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/>
              <a:t> </a:t>
            </a:r>
            <a:r>
              <a:rPr lang="de-AT" u="sng" dirty="0"/>
              <a:t>Praxis</a:t>
            </a:r>
            <a:r>
              <a:rPr lang="de-AT" dirty="0"/>
              <a:t>: meist Verwendung von </a:t>
            </a:r>
            <a:r>
              <a:rPr lang="de-AT" dirty="0" smtClean="0"/>
              <a:t>einfachen Entscheidungsregeln </a:t>
            </a:r>
            <a:br>
              <a:rPr lang="de-AT" dirty="0" smtClean="0"/>
            </a:br>
            <a:r>
              <a:rPr lang="de-AT" dirty="0" smtClean="0"/>
              <a:t>		(</a:t>
            </a:r>
            <a:r>
              <a:rPr lang="de-AT" i="1" dirty="0"/>
              <a:t>Heuristiken</a:t>
            </a:r>
            <a:r>
              <a:rPr lang="de-AT" dirty="0" smtClean="0"/>
              <a:t>)</a:t>
            </a:r>
            <a:br>
              <a:rPr lang="de-AT" dirty="0" smtClean="0"/>
            </a:br>
            <a:r>
              <a:rPr lang="de-AT" dirty="0" smtClean="0"/>
              <a:t>																					</a:t>
            </a:r>
            <a:r>
              <a:rPr lang="de-AT" dirty="0" smtClean="0">
                <a:sym typeface="Symbol" pitchFamily="18" charset="2"/>
              </a:rPr>
              <a:t> </a:t>
            </a:r>
            <a:r>
              <a:rPr lang="de-AT" dirty="0">
                <a:sym typeface="Symbol" pitchFamily="18" charset="2"/>
              </a:rPr>
              <a:t>hier in Produktion &amp; Logistik </a:t>
            </a:r>
            <a:r>
              <a:rPr lang="de-AT" dirty="0" smtClean="0">
                <a:sym typeface="Symbol" pitchFamily="18" charset="2"/>
              </a:rPr>
              <a:t>1</a:t>
            </a:r>
            <a:endParaRPr lang="de-AT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/>
              <a:t> Heuristiken</a:t>
            </a:r>
            <a:r>
              <a:rPr lang="de-AT" dirty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Heuristiken</a:t>
            </a:r>
            <a:endParaRPr lang="de-AT" dirty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/>
              <a:t>Die ‚besten‘</a:t>
            </a:r>
            <a:r>
              <a:rPr lang="de-AT" dirty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 </a:t>
            </a:r>
            <a:r>
              <a:rPr lang="de-DE" sz="2000" dirty="0" err="1"/>
              <a:t>Silver</a:t>
            </a:r>
            <a:r>
              <a:rPr lang="de-DE" sz="2000" dirty="0"/>
              <a:t> – </a:t>
            </a:r>
            <a:r>
              <a:rPr lang="de-DE" sz="2000" dirty="0" err="1"/>
              <a:t>Meal</a:t>
            </a:r>
            <a:r>
              <a:rPr lang="de-DE" sz="2000" dirty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 </a:t>
            </a:r>
            <a:r>
              <a:rPr lang="de-DE" sz="2000" dirty="0" err="1"/>
              <a:t>Groff</a:t>
            </a:r>
            <a:r>
              <a:rPr lang="de-DE" sz="2000" dirty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/>
              <a:t>in der Literatur findet man auch (und diese sind teilweise auch in der Praxis beliebt): „</a:t>
            </a:r>
            <a:r>
              <a:rPr lang="de-DE" sz="2000" dirty="0" err="1"/>
              <a:t>part-period</a:t>
            </a:r>
            <a:r>
              <a:rPr lang="de-DE" sz="2000" dirty="0"/>
              <a:t>“ und „gleitende wirtschaftliche </a:t>
            </a:r>
            <a:r>
              <a:rPr lang="de-DE" sz="2000" dirty="0" err="1"/>
              <a:t>Losgröße</a:t>
            </a:r>
            <a:r>
              <a:rPr lang="de-DE" sz="2000" dirty="0"/>
              <a:t>“</a:t>
            </a: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- Heuristik</a:t>
            </a:r>
            <a:endParaRPr lang="de-AT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/>
              <a:t> erweitere die Losreichweite </a:t>
            </a:r>
            <a:br>
              <a:rPr lang="de-AT" sz="2000" dirty="0"/>
            </a:br>
            <a:r>
              <a:rPr lang="de-AT" sz="2000" dirty="0"/>
              <a:t>   (d.h. nehme die Bedarfsmenge der nächsten Periode dazu), </a:t>
            </a:r>
            <a:br>
              <a:rPr lang="de-AT" sz="2000" dirty="0"/>
            </a:br>
            <a:r>
              <a:rPr lang="de-AT" sz="2000" dirty="0"/>
              <a:t>   solange </a:t>
            </a:r>
            <a:r>
              <a:rPr lang="de-AT" sz="2000" i="1" dirty="0"/>
              <a:t>die Durchschnittskosten pro Zeiteinheit</a:t>
            </a:r>
            <a:r>
              <a:rPr lang="de-AT" sz="2000" dirty="0"/>
              <a:t> </a:t>
            </a:r>
            <a:r>
              <a:rPr lang="de-AT" sz="2000" i="1" dirty="0"/>
              <a:t>sinken</a:t>
            </a:r>
            <a:r>
              <a:rPr lang="de-AT" sz="2000" dirty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/>
              <a:t>						</a:t>
            </a:r>
            <a:r>
              <a:rPr lang="de-AT" sz="2000" i="1" dirty="0">
                <a:latin typeface="Times New Roman" pitchFamily="18" charset="0"/>
              </a:rPr>
              <a:t>j </a:t>
            </a:r>
            <a:r>
              <a:rPr lang="de-AT" sz="2000" i="1" dirty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>
                <a:latin typeface="Times New Roman" pitchFamily="18" charset="0"/>
              </a:rPr>
              <a:t>τ</a:t>
            </a:r>
            <a:r>
              <a:rPr lang="de-AT" sz="2000" dirty="0">
                <a:latin typeface="Times New Roman" pitchFamily="18" charset="0"/>
              </a:rPr>
              <a:t> </a:t>
            </a:r>
            <a:endParaRPr lang="de-AT" sz="2000" dirty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</a:t>
            </a:r>
            <a:r>
              <a:rPr lang="de-AT" sz="2000" i="1" dirty="0">
                <a:sym typeface="Symbol" pitchFamily="18" charset="2"/>
              </a:rPr>
              <a:t></a:t>
            </a:r>
            <a:r>
              <a:rPr lang="de-AT" sz="2000" dirty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 </a:t>
            </a:r>
            <a:r>
              <a:rPr lang="de-AT" sz="2000" i="1" dirty="0">
                <a:latin typeface="Times New Roman" pitchFamily="18" charset="0"/>
              </a:rPr>
              <a:t>j</a:t>
            </a:r>
            <a:r>
              <a:rPr lang="de-AT" sz="2000" dirty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r:id="rId3" imgW="2374900" imgH="457200" progId="">
                  <p:embed/>
                </p:oleObj>
              </mc:Choice>
              <mc:Fallback>
                <p:oleObj r:id="rId3" imgW="2374900" imgH="457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352329"/>
                        <a:ext cx="4176712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Beispiel: Dynamische Losgrößenheuristiken</a:t>
            </a:r>
            <a:endParaRPr lang="de-AT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/>
              <a:t>Der </a:t>
            </a:r>
            <a:r>
              <a:rPr lang="de-AT" sz="2000" u="sng" dirty="0"/>
              <a:t>Bedarf</a:t>
            </a:r>
            <a:r>
              <a:rPr lang="de-AT" sz="2000" dirty="0"/>
              <a:t> eines Produktes beträgt in den nächsten neun Wochen: </a:t>
            </a:r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dirty="0"/>
          </a:p>
          <a:p>
            <a:pPr eaLnBrk="1" hangingPunct="1">
              <a:buFontTx/>
              <a:buNone/>
            </a:pPr>
            <a:r>
              <a:rPr lang="de-AT" sz="2000" dirty="0"/>
              <a:t>Die </a:t>
            </a:r>
            <a:r>
              <a:rPr lang="de-AT" sz="2000" u="sng" dirty="0"/>
              <a:t>bestellfixen Kosten</a:t>
            </a:r>
            <a:r>
              <a:rPr lang="de-AT" sz="2000" dirty="0"/>
              <a:t> werden mit </a:t>
            </a:r>
            <a:r>
              <a:rPr lang="de-AT" sz="2000" dirty="0" smtClean="0">
                <a:solidFill>
                  <a:srgbClr val="FF0000"/>
                </a:solidFill>
              </a:rPr>
              <a:t>s = 70 </a:t>
            </a:r>
            <a:r>
              <a:rPr lang="de-AT" sz="2000" dirty="0"/>
              <a:t>Geldeinheiten und die </a:t>
            </a:r>
          </a:p>
          <a:p>
            <a:pPr eaLnBrk="1" hangingPunct="1">
              <a:buFontTx/>
              <a:buNone/>
            </a:pPr>
            <a:r>
              <a:rPr lang="de-AT" sz="2000" u="sng" dirty="0"/>
              <a:t>Lagerkosten</a:t>
            </a:r>
            <a:r>
              <a:rPr lang="de-AT" sz="2000" dirty="0"/>
              <a:t> mit </a:t>
            </a:r>
            <a:r>
              <a:rPr lang="de-AT" sz="2000" dirty="0" smtClean="0"/>
              <a:t> </a:t>
            </a:r>
            <a:r>
              <a:rPr lang="de-AT" sz="2000" dirty="0" smtClean="0">
                <a:solidFill>
                  <a:srgbClr val="FF0000"/>
                </a:solidFill>
              </a:rPr>
              <a:t>h = 1 </a:t>
            </a:r>
            <a:r>
              <a:rPr lang="de-AT" sz="2000" dirty="0"/>
              <a:t>Geldeinheit pro Stück und Woche angesetzt.</a:t>
            </a:r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Wie lauten die Losgrößen nach dem Verfahren von </a:t>
            </a:r>
            <a:r>
              <a:rPr lang="de-AT" sz="2000" b="1" dirty="0" err="1"/>
              <a:t>Silver</a:t>
            </a:r>
            <a:r>
              <a:rPr lang="de-AT" sz="2000" b="1" dirty="0"/>
              <a:t> und </a:t>
            </a:r>
            <a:r>
              <a:rPr lang="de-AT" sz="2000" b="1" dirty="0" err="1"/>
              <a:t>Meal</a:t>
            </a:r>
            <a:endParaRPr lang="de-AT" sz="2000" b="1" dirty="0"/>
          </a:p>
          <a:p>
            <a:pPr eaLnBrk="1" hangingPunct="1">
              <a:buFontTx/>
              <a:buNone/>
            </a:pPr>
            <a:r>
              <a:rPr lang="de-DE" sz="2000" dirty="0"/>
              <a:t>bzw. nach dem Verfahren nach </a:t>
            </a:r>
            <a:r>
              <a:rPr lang="de-DE" sz="2000" b="1" dirty="0" err="1"/>
              <a:t>Groff</a:t>
            </a:r>
            <a:r>
              <a:rPr lang="de-DE" sz="2000" dirty="0"/>
              <a:t>?</a:t>
            </a: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71926"/>
              </p:ext>
            </p:extLst>
          </p:nvPr>
        </p:nvGraphicFramePr>
        <p:xfrm>
          <a:off x="971599" y="270892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– Verfahren (1)</a:t>
            </a:r>
            <a:endParaRPr lang="de-AT" dirty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424167" cy="4252295"/>
        </p:xfrm>
        <a:graphic>
          <a:graphicData uri="http://schemas.openxmlformats.org/drawingml/2006/table">
            <a:tbl>
              <a:tblPr/>
              <a:tblGrid>
                <a:gridCol w="107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683567" y="2420888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1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691679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691679" y="3933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691679" y="29257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691679" y="34305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788023" y="24208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63515" y="2879924"/>
          <a:ext cx="10017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2" name="Formel" r:id="rId3" imgW="698197" imgH="393529" progId="Equation.3">
                  <p:embed/>
                </p:oleObj>
              </mc:Choice>
              <mc:Fallback>
                <p:oleObj name="Formel" r:id="rId3" imgW="698197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15" y="2879924"/>
                        <a:ext cx="10017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364087" y="2852936"/>
          <a:ext cx="12239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3" name="Formel" r:id="rId5" imgW="875920" imgH="393529" progId="Equation.3">
                  <p:embed/>
                </p:oleObj>
              </mc:Choice>
              <mc:Fallback>
                <p:oleObj name="Formel" r:id="rId5" imgW="875920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2852936"/>
                        <a:ext cx="12239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16215" y="292494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357165" y="3384749"/>
          <a:ext cx="1820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4" name="Formel" r:id="rId7" imgW="1269449" imgH="393529" progId="Equation.3">
                  <p:embed/>
                </p:oleObj>
              </mc:Choice>
              <mc:Fallback>
                <p:oleObj name="Formel" r:id="rId7" imgW="1269449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165" y="3384749"/>
                        <a:ext cx="18208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6228828" y="3356174"/>
          <a:ext cx="1349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5" name="Formel" r:id="rId9" imgW="965200" imgH="393700" progId="Equation.3">
                  <p:embed/>
                </p:oleObj>
              </mc:Choice>
              <mc:Fallback>
                <p:oleObj name="Formel" r:id="rId9" imgW="965200" imgH="3937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828" y="3356174"/>
                        <a:ext cx="1349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8207375" y="34290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428603" y="3889574"/>
          <a:ext cx="26416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6" name="Formel" r:id="rId11" imgW="1841500" imgH="393700" progId="Equation.3">
                  <p:embed/>
                </p:oleObj>
              </mc:Choice>
              <mc:Fallback>
                <p:oleObj name="Formel" r:id="rId11" imgW="1841500" imgH="393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603" y="3889574"/>
                        <a:ext cx="26416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7048846" y="3904159"/>
          <a:ext cx="13319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7" name="Formel" r:id="rId13" imgW="952087" imgH="393529" progId="Equation.3">
                  <p:embed/>
                </p:oleObj>
              </mc:Choice>
              <mc:Fallback>
                <p:oleObj name="Formel" r:id="rId13" imgW="952087" imgH="39352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846" y="3904159"/>
                        <a:ext cx="13319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532440" y="393305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60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826769" y="3961362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731192" y="4441775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4</a:t>
            </a:r>
            <a:endParaRPr lang="de-AT" dirty="0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691679" y="44449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4846637" y="4393059"/>
          <a:ext cx="201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8" name="Formel" r:id="rId15" imgW="139639" imgH="393529" progId="Equation.3">
                  <p:embed/>
                </p:oleObj>
              </mc:Choice>
              <mc:Fallback>
                <p:oleObj name="Formel" r:id="rId15" imgW="139639" imgH="39352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4393059"/>
                        <a:ext cx="2016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5004047" y="4437112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8316390" y="395466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87349"/>
              </p:ext>
            </p:extLst>
          </p:nvPr>
        </p:nvGraphicFramePr>
        <p:xfrm>
          <a:off x="4498975" y="2333625"/>
          <a:ext cx="200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9" name="Formel" r:id="rId17" imgW="139680" imgH="393480" progId="Equation.3">
                  <p:embed/>
                </p:oleObj>
              </mc:Choice>
              <mc:Fallback>
                <p:oleObj name="Formel" r:id="rId17" imgW="13968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333625"/>
                        <a:ext cx="2000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691679" y="4935488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 &amp; 5</a:t>
            </a:r>
            <a:endParaRPr lang="de-AT" dirty="0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4439715" y="4899224"/>
          <a:ext cx="9842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0" name="Formel" r:id="rId19" imgW="685800" imgH="393700" progId="Equation.3">
                  <p:embed/>
                </p:oleObj>
              </mc:Choice>
              <mc:Fallback>
                <p:oleObj name="Formel" r:id="rId19" imgW="6858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715" y="4899224"/>
                        <a:ext cx="9842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5576365" y="4872236"/>
          <a:ext cx="12239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1" name="Formel" r:id="rId21" imgW="875920" imgH="393529" progId="Equation.3">
                  <p:embed/>
                </p:oleObj>
              </mc:Choice>
              <mc:Fallback>
                <p:oleObj name="Formel" r:id="rId21" imgW="875920" imgH="393529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365" y="4872236"/>
                        <a:ext cx="122396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7308304" y="494116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>
          <a:xfrm>
            <a:off x="7417866" y="6552952"/>
            <a:ext cx="2133600" cy="196850"/>
          </a:xfrm>
        </p:spPr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>
          <a:xfrm>
            <a:off x="4356546" y="6553671"/>
            <a:ext cx="2895600" cy="196850"/>
          </a:xfrm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3347863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</a:t>
            </a:r>
            <a:endParaRPr lang="de-AT" dirty="0"/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3059831" y="292494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20+40=60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3059831" y="342900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60+20=80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987823" y="3933056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80+30=110</a:t>
            </a:r>
            <a:endParaRPr lang="de-AT" dirty="0"/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3347863" y="443711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</a:t>
            </a:r>
            <a:endParaRPr lang="de-AT" dirty="0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3059831" y="494116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30+20=50</a:t>
            </a:r>
            <a:endParaRPr lang="de-AT" dirty="0"/>
          </a:p>
        </p:txBody>
      </p:sp>
      <p:sp>
        <p:nvSpPr>
          <p:cNvPr id="46" name="Text Box 214"/>
          <p:cNvSpPr txBox="1">
            <a:spLocks noChangeArrowheads="1"/>
          </p:cNvSpPr>
          <p:nvPr/>
        </p:nvSpPr>
        <p:spPr bwMode="auto">
          <a:xfrm>
            <a:off x="1691679" y="5445224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4, 5 &amp; 6</a:t>
            </a:r>
            <a:endParaRPr lang="de-AT" dirty="0"/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2987823" y="544522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50+50=100</a:t>
            </a:r>
            <a:endParaRPr lang="de-AT" dirty="0"/>
          </a:p>
        </p:txBody>
      </p:sp>
      <p:graphicFrame>
        <p:nvGraphicFramePr>
          <p:cNvPr id="48" name="Object 215"/>
          <p:cNvGraphicFramePr>
            <a:graphicFrameLocks noChangeAspect="1"/>
          </p:cNvGraphicFramePr>
          <p:nvPr/>
        </p:nvGraphicFramePr>
        <p:xfrm>
          <a:off x="4355975" y="5373216"/>
          <a:ext cx="18780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2" name="Formel" r:id="rId23" imgW="1307532" imgH="393529" progId="Equation.3">
                  <p:embed/>
                </p:oleObj>
              </mc:Choice>
              <mc:Fallback>
                <p:oleObj name="Formel" r:id="rId23" imgW="1307532" imgH="393529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5" y="5373216"/>
                        <a:ext cx="18780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16"/>
          <p:cNvGraphicFramePr>
            <a:graphicFrameLocks noChangeAspect="1"/>
          </p:cNvGraphicFramePr>
          <p:nvPr/>
        </p:nvGraphicFramePr>
        <p:xfrm>
          <a:off x="6202362" y="5372547"/>
          <a:ext cx="1276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3" name="Formel" r:id="rId25" imgW="914400" imgH="393700" progId="Equation.3">
                  <p:embed/>
                </p:oleObj>
              </mc:Choice>
              <mc:Fallback>
                <p:oleObj name="Formel" r:id="rId25" imgW="914400" imgH="3937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2" y="5372547"/>
                        <a:ext cx="12763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17"/>
          <p:cNvSpPr txBox="1">
            <a:spLocks noChangeArrowheads="1"/>
          </p:cNvSpPr>
          <p:nvPr/>
        </p:nvSpPr>
        <p:spPr bwMode="auto">
          <a:xfrm>
            <a:off x="8100391" y="544522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63,3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524327" y="5373216"/>
          <a:ext cx="566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4" name="Formel" r:id="rId27" imgW="406048" imgH="393359" progId="Equation.3">
                  <p:embed/>
                </p:oleObj>
              </mc:Choice>
              <mc:Fallback>
                <p:oleObj name="Formel" r:id="rId27" imgW="406048" imgH="39335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7" y="5373216"/>
                        <a:ext cx="5667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utoShape 159"/>
          <p:cNvSpPr>
            <a:spLocks noChangeArrowheads="1"/>
          </p:cNvSpPr>
          <p:nvPr/>
        </p:nvSpPr>
        <p:spPr bwMode="auto">
          <a:xfrm rot="764533">
            <a:off x="8826769" y="5473530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2" name="Object 176"/>
          <p:cNvGraphicFramePr>
            <a:graphicFrameLocks noChangeAspect="1"/>
          </p:cNvGraphicFramePr>
          <p:nvPr/>
        </p:nvGraphicFramePr>
        <p:xfrm>
          <a:off x="2771800" y="6165304"/>
          <a:ext cx="3857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5" name="Formel" r:id="rId29" imgW="165028" imgH="228501" progId="Equation.3">
                  <p:embed/>
                </p:oleObj>
              </mc:Choice>
              <mc:Fallback>
                <p:oleObj name="Formel" r:id="rId29" imgW="165028" imgH="228501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6165304"/>
                        <a:ext cx="3857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3131840" y="6237312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dirty="0">
                <a:cs typeface="Arial" charset="0"/>
              </a:rPr>
              <a:t>(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 dirty="0"/>
              <a:t>;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 0; ?; ?; ?; ?</a:t>
            </a:r>
            <a:r>
              <a:rPr lang="en-US" sz="2000" dirty="0">
                <a:cs typeface="Arial" charset="0"/>
              </a:rPr>
              <a:t> )</a:t>
            </a:r>
          </a:p>
        </p:txBody>
      </p:sp>
      <p:sp>
        <p:nvSpPr>
          <p:cNvPr id="54" name="Text Box 177"/>
          <p:cNvSpPr txBox="1">
            <a:spLocks noChangeArrowheads="1"/>
          </p:cNvSpPr>
          <p:nvPr/>
        </p:nvSpPr>
        <p:spPr bwMode="auto">
          <a:xfrm>
            <a:off x="467544" y="6237312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/>
              <a:t>Bisherige Lösung:</a:t>
            </a:r>
            <a:endParaRPr lang="en-US" sz="2000" dirty="0">
              <a:cs typeface="Arial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7740352" y="3356992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/>
          <p:cNvSpPr/>
          <p:nvPr/>
        </p:nvSpPr>
        <p:spPr>
          <a:xfrm>
            <a:off x="6948264" y="486916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60" name="Object 216"/>
          <p:cNvGraphicFramePr>
            <a:graphicFrameLocks noChangeAspect="1"/>
          </p:cNvGraphicFramePr>
          <p:nvPr/>
        </p:nvGraphicFramePr>
        <p:xfrm>
          <a:off x="6804248" y="4869160"/>
          <a:ext cx="479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6" name="Formel" r:id="rId31" imgW="342751" imgH="393529" progId="Equation.3">
                  <p:embed/>
                </p:oleObj>
              </mc:Choice>
              <mc:Fallback>
                <p:oleObj name="Formel" r:id="rId31" imgW="342751" imgH="39352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869160"/>
                        <a:ext cx="479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8"/>
          <p:cNvGraphicFramePr>
            <a:graphicFrameLocks noChangeAspect="1"/>
          </p:cNvGraphicFramePr>
          <p:nvPr/>
        </p:nvGraphicFramePr>
        <p:xfrm>
          <a:off x="7596336" y="3356992"/>
          <a:ext cx="568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7" name="Formel" r:id="rId33" imgW="406048" imgH="393359" progId="Equation.3">
                  <p:embed/>
                </p:oleObj>
              </mc:Choice>
              <mc:Fallback>
                <p:oleObj name="Formel" r:id="rId33" imgW="406048" imgH="39335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356992"/>
                        <a:ext cx="5683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hteck 60"/>
          <p:cNvSpPr/>
          <p:nvPr/>
        </p:nvSpPr>
        <p:spPr>
          <a:xfrm>
            <a:off x="3923928" y="350100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Rechteck 61"/>
          <p:cNvSpPr/>
          <p:nvPr/>
        </p:nvSpPr>
        <p:spPr>
          <a:xfrm>
            <a:off x="3923928" y="50131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57519"/>
              </p:ext>
            </p:extLst>
          </p:nvPr>
        </p:nvGraphicFramePr>
        <p:xfrm>
          <a:off x="2303241" y="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/>
          <p:nvPr/>
        </p:nvCxnSpPr>
        <p:spPr>
          <a:xfrm>
            <a:off x="1497954" y="4138017"/>
            <a:ext cx="7582319" cy="5948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1549973" y="5629890"/>
            <a:ext cx="7582319" cy="5948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39" grpId="0"/>
      <p:bldP spid="27862" grpId="0"/>
      <p:bldP spid="27865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 animBg="1"/>
      <p:bldP spid="53" grpId="0"/>
      <p:bldP spid="54" grpId="0"/>
      <p:bldP spid="56" grpId="0" animBg="1"/>
      <p:bldP spid="59" grpId="0" animBg="1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221"/>
          <p:cNvGraphicFramePr>
            <a:graphicFrameLocks noGrp="1"/>
          </p:cNvGraphicFramePr>
          <p:nvPr>
            <p:ph sz="quarter" idx="1"/>
          </p:nvPr>
        </p:nvGraphicFramePr>
        <p:xfrm>
          <a:off x="323528" y="1700808"/>
          <a:ext cx="8424167" cy="2752106"/>
        </p:xfrm>
        <a:graphic>
          <a:graphicData uri="http://schemas.openxmlformats.org/drawingml/2006/table">
            <a:tbl>
              <a:tblPr/>
              <a:tblGrid>
                <a:gridCol w="107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– Verfahren (2)</a:t>
            </a:r>
            <a:endParaRPr lang="de-AT" dirty="0"/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486098" y="2513782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ym typeface="Symbol" pitchFamily="18" charset="2"/>
              </a:rPr>
              <a:t> = </a:t>
            </a:r>
            <a:r>
              <a:rPr lang="de-DE" dirty="0"/>
              <a:t>6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494160" y="251378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494160" y="4026669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6, 7, 8 &amp; 9</a:t>
            </a:r>
            <a:endParaRPr lang="de-AT" dirty="0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494160" y="301860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 &amp; 7</a:t>
            </a:r>
            <a:endParaRPr lang="de-AT" dirty="0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494160" y="3523432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6, 7 &amp; 8</a:t>
            </a:r>
            <a:endParaRPr lang="de-AT" dirty="0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364088" y="249289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10625"/>
              </p:ext>
            </p:extLst>
          </p:nvPr>
        </p:nvGraphicFramePr>
        <p:xfrm>
          <a:off x="4335463" y="2924944"/>
          <a:ext cx="711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Formel" r:id="rId3" imgW="495085" imgH="393529" progId="Equation.3">
                  <p:embed/>
                </p:oleObj>
              </mc:Choice>
              <mc:Fallback>
                <p:oleObj name="Formel" r:id="rId3" imgW="495085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2924944"/>
                        <a:ext cx="711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2405"/>
              </p:ext>
            </p:extLst>
          </p:nvPr>
        </p:nvGraphicFramePr>
        <p:xfrm>
          <a:off x="5076056" y="2922756"/>
          <a:ext cx="1063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Formel" r:id="rId5" imgW="761669" imgH="393529" progId="Equation.3">
                  <p:embed/>
                </p:oleObj>
              </mc:Choice>
              <mc:Fallback>
                <p:oleObj name="Formel" r:id="rId5" imgW="76166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22756"/>
                        <a:ext cx="1063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88224" y="299028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13356"/>
              </p:ext>
            </p:extLst>
          </p:nvPr>
        </p:nvGraphicFramePr>
        <p:xfrm>
          <a:off x="4421188" y="3429000"/>
          <a:ext cx="1346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Formel" r:id="rId7" imgW="939392" imgH="393529" progId="Equation.3">
                  <p:embed/>
                </p:oleObj>
              </mc:Choice>
              <mc:Fallback>
                <p:oleObj name="Formel" r:id="rId7" imgW="939392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3429000"/>
                        <a:ext cx="1346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12364"/>
              </p:ext>
            </p:extLst>
          </p:nvPr>
        </p:nvGraphicFramePr>
        <p:xfrm>
          <a:off x="5796136" y="3405296"/>
          <a:ext cx="16494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Formel" r:id="rId9" imgW="1180588" imgH="393529" progId="Equation.3">
                  <p:embed/>
                </p:oleObj>
              </mc:Choice>
              <mc:Fallback>
                <p:oleObj name="Formel" r:id="rId9" imgW="1180588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405296"/>
                        <a:ext cx="16494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7380312" y="34290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139952" y="3933056"/>
          <a:ext cx="1968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Formel" r:id="rId11" imgW="1371600" imgH="393700" progId="Equation.3">
                  <p:embed/>
                </p:oleObj>
              </mc:Choice>
              <mc:Fallback>
                <p:oleObj name="Formel" r:id="rId11" imgW="1371600" imgH="393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3056"/>
                        <a:ext cx="19685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03410"/>
              </p:ext>
            </p:extLst>
          </p:nvPr>
        </p:nvGraphicFramePr>
        <p:xfrm>
          <a:off x="6084168" y="3893321"/>
          <a:ext cx="1900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name="Formel" r:id="rId13" imgW="1358310" imgH="393529" progId="Equation.3">
                  <p:embed/>
                </p:oleObj>
              </mc:Choice>
              <mc:Fallback>
                <p:oleObj name="Formel" r:id="rId13" imgW="1358310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893321"/>
                        <a:ext cx="1900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207375" y="4005064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3*s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2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5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7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8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*3*</a:t>
            </a:r>
            <a:r>
              <a:rPr lang="de-DE" i="1" dirty="0"/>
              <a:t>D</a:t>
            </a:r>
            <a:r>
              <a:rPr lang="de-DE" baseline="-25000" dirty="0"/>
              <a:t>9</a:t>
            </a:r>
            <a:r>
              <a:rPr lang="de-DE" dirty="0"/>
              <a:t> = </a:t>
            </a:r>
            <a:endParaRPr lang="de-AT" dirty="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400</a:t>
            </a:r>
            <a:r>
              <a:rPr lang="de-DE" dirty="0"/>
              <a:t> GE</a:t>
            </a:r>
            <a:endParaRPr lang="de-AT" dirty="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991351" y="400506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</a:t>
            </a:r>
            <a:endParaRPr lang="de-AT" dirty="0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2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03127"/>
              </p:ext>
            </p:extLst>
          </p:nvPr>
        </p:nvGraphicFramePr>
        <p:xfrm>
          <a:off x="4986338" y="2420888"/>
          <a:ext cx="198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Formel" r:id="rId15" imgW="139680" imgH="393480" progId="Equation.3">
                  <p:embed/>
                </p:oleObj>
              </mc:Choice>
              <mc:Fallback>
                <p:oleObj name="Formel" r:id="rId15" imgW="13968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420888"/>
                        <a:ext cx="1984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87370"/>
              </p:ext>
            </p:extLst>
          </p:nvPr>
        </p:nvGraphicFramePr>
        <p:xfrm>
          <a:off x="6156176" y="2901240"/>
          <a:ext cx="4778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Formel" r:id="rId17" imgW="342751" imgH="393529" progId="Equation.3">
                  <p:embed/>
                </p:oleObj>
              </mc:Choice>
              <mc:Fallback>
                <p:oleObj name="Formel" r:id="rId17" imgW="342751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01240"/>
                        <a:ext cx="4778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7596336" y="393305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 Box 192"/>
          <p:cNvSpPr txBox="1">
            <a:spLocks noChangeArrowheads="1"/>
          </p:cNvSpPr>
          <p:nvPr/>
        </p:nvSpPr>
        <p:spPr bwMode="auto">
          <a:xfrm>
            <a:off x="395536" y="6165304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Oder</a:t>
            </a:r>
            <a:r>
              <a:rPr lang="de-DE" i="1" dirty="0"/>
              <a:t> </a:t>
            </a:r>
            <a:r>
              <a:rPr lang="de-DE" i="1" dirty="0">
                <a:solidFill>
                  <a:srgbClr val="FF0000"/>
                </a:solidFill>
              </a:rPr>
              <a:t>K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i="1" dirty="0">
                <a:solidFill>
                  <a:srgbClr val="FF0000"/>
                </a:solidFill>
              </a:rPr>
              <a:t>q</a:t>
            </a:r>
            <a:r>
              <a:rPr lang="de-DE" dirty="0">
                <a:solidFill>
                  <a:srgbClr val="FF0000"/>
                </a:solidFill>
              </a:rPr>
              <a:t>*) = 150 + 90 + 160 = 400	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3203848" y="2492896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2915816" y="299695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50+20=70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2915816" y="350100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70+20=90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843808" y="400506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90+10=100</a:t>
            </a:r>
            <a:endParaRPr lang="de-AT" dirty="0"/>
          </a:p>
        </p:txBody>
      </p:sp>
      <p:sp>
        <p:nvSpPr>
          <p:cNvPr id="44" name="Rechteck 43"/>
          <p:cNvSpPr/>
          <p:nvPr/>
        </p:nvSpPr>
        <p:spPr>
          <a:xfrm>
            <a:off x="3707904" y="400506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37" grpId="0"/>
      <p:bldP spid="27838" grpId="0"/>
      <p:bldP spid="27839" grpId="0"/>
      <p:bldP spid="27840" grpId="0"/>
      <p:bldP spid="31" grpId="0" animBg="1"/>
      <p:bldP spid="33" grpId="0"/>
      <p:bldP spid="37" grpId="0"/>
      <p:bldP spid="38" grpId="0"/>
      <p:bldP spid="42" grpId="0"/>
      <p:bldP spid="43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Losgrößenplanung</a:t>
            </a:r>
            <a:endParaRPr lang="de-AT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/>
          </a:p>
          <a:p>
            <a:pPr eaLnBrk="1" hangingPunct="1"/>
            <a:r>
              <a:rPr lang="de-AT" sz="1800" i="1" dirty="0"/>
              <a:t>  deterministische</a:t>
            </a:r>
            <a:r>
              <a:rPr lang="de-AT" sz="1800" dirty="0"/>
              <a:t> Modelle (Nachfrage wird als bekannt vorausgesetzt) vs.</a:t>
            </a:r>
            <a:endParaRPr lang="de-AT" sz="1800" i="1" dirty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/>
              <a:t>  stochastische</a:t>
            </a:r>
            <a:r>
              <a:rPr lang="de-AT" sz="1800" dirty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/>
          </a:p>
          <a:p>
            <a:pPr eaLnBrk="1" hangingPunct="1"/>
            <a:r>
              <a:rPr lang="de-AT" sz="1800" i="1" dirty="0"/>
              <a:t>  statische</a:t>
            </a:r>
            <a:r>
              <a:rPr lang="de-AT" sz="1800" dirty="0"/>
              <a:t> Modelle (konstante Nachfrage – </a:t>
            </a:r>
            <a:r>
              <a:rPr lang="de-AT" sz="1800" i="1" dirty="0"/>
              <a:t>eine</a:t>
            </a:r>
            <a:r>
              <a:rPr lang="de-AT" sz="1800" dirty="0"/>
              <a:t> </a:t>
            </a:r>
            <a:r>
              <a:rPr lang="de-AT" sz="1800" i="1" dirty="0"/>
              <a:t>typische</a:t>
            </a:r>
            <a:r>
              <a:rPr lang="de-AT" sz="1800" dirty="0"/>
              <a:t> Bestellperiode)</a:t>
            </a:r>
            <a:endParaRPr lang="de-AT" sz="1800" i="1" dirty="0"/>
          </a:p>
          <a:p>
            <a:pPr eaLnBrk="1" hangingPunct="1"/>
            <a:r>
              <a:rPr lang="de-AT" sz="1800" i="1" dirty="0"/>
              <a:t>  dynamische</a:t>
            </a:r>
            <a:r>
              <a:rPr lang="de-AT" sz="1800" dirty="0"/>
              <a:t> Modelle (Nachfrage variiert mit der Zeit)</a:t>
            </a:r>
          </a:p>
          <a:p>
            <a:pPr eaLnBrk="1" hangingPunct="1"/>
            <a:endParaRPr lang="de-AT" sz="1800" i="1" dirty="0"/>
          </a:p>
          <a:p>
            <a:pPr eaLnBrk="1" hangingPunct="1"/>
            <a:r>
              <a:rPr lang="de-AT" sz="1800" i="1" dirty="0"/>
              <a:t>  Ein</a:t>
            </a:r>
            <a:r>
              <a:rPr lang="de-AT" sz="1800" dirty="0"/>
              <a:t>-Produktmodelle</a:t>
            </a:r>
            <a:endParaRPr lang="de-AT" sz="1800" i="1" dirty="0"/>
          </a:p>
          <a:p>
            <a:pPr eaLnBrk="1" hangingPunct="1"/>
            <a:r>
              <a:rPr lang="de-AT" sz="1800" i="1" dirty="0"/>
              <a:t>  Mehr</a:t>
            </a:r>
            <a:r>
              <a:rPr lang="de-AT" sz="1800" dirty="0"/>
              <a:t>-Produktmodelle, wobei hier zu unterscheiden ist:</a:t>
            </a:r>
            <a:br>
              <a:rPr lang="de-AT" sz="1800" dirty="0"/>
            </a:br>
            <a:r>
              <a:rPr lang="de-AT" sz="1800" dirty="0"/>
              <a:t>	</a:t>
            </a:r>
            <a:r>
              <a:rPr lang="de-AT" sz="1600" dirty="0"/>
              <a:t>- mit unabhängigem Bedarf (aber z.B. gemeinsamer Kapazitätsbeschränkung)</a:t>
            </a:r>
            <a:br>
              <a:rPr lang="de-AT" sz="1600" dirty="0"/>
            </a:br>
            <a:r>
              <a:rPr lang="de-AT" sz="1600" dirty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Groff</a:t>
            </a:r>
            <a:r>
              <a:rPr lang="de-DE" dirty="0"/>
              <a:t> - Heuristik</a:t>
            </a:r>
            <a:endParaRPr lang="de-AT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 	</a:t>
            </a:r>
            <a:endParaRPr lang="de-AT" sz="2000" i="1" dirty="0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 dirty="0"/>
              <a:t>Marginale Rüstkostenersparnis = Marginaler Lagerkostenzuwachs.</a:t>
            </a:r>
            <a:br>
              <a:rPr lang="de-AT" sz="2000" i="1" dirty="0"/>
            </a:b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erweitere die Losreichweite, solange die</a:t>
            </a:r>
            <a:r>
              <a:rPr lang="de-AT" sz="2000" i="1" dirty="0"/>
              <a:t> Grenz-Lagerkosten kleiner als die Grenz-Rüstkosten</a:t>
            </a:r>
            <a:r>
              <a:rPr lang="de-AT" sz="2000" dirty="0"/>
              <a:t> sind:</a:t>
            </a:r>
          </a:p>
          <a:p>
            <a:pPr>
              <a:spcBef>
                <a:spcPct val="20000"/>
              </a:spcBef>
            </a:pP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Die </a:t>
            </a:r>
            <a:r>
              <a:rPr lang="de-AT" sz="2000" b="1" dirty="0"/>
              <a:t>Losreichweite</a:t>
            </a:r>
            <a:r>
              <a:rPr lang="de-AT" sz="2000" dirty="0"/>
              <a:t> </a:t>
            </a:r>
            <a:r>
              <a:rPr lang="de-AT" sz="2000" dirty="0">
                <a:sym typeface="Symbol" pitchFamily="18" charset="2"/>
              </a:rPr>
              <a:t></a:t>
            </a:r>
            <a:r>
              <a:rPr lang="de-AT" sz="2000" dirty="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 dirty="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Formel" r:id="rId3" imgW="1256755" imgH="393529" progId="Equation.3">
                  <p:embed/>
                </p:oleObj>
              </mc:Choice>
              <mc:Fallback>
                <p:oleObj name="Formel" r:id="rId3" imgW="1256755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08922"/>
                        <a:ext cx="2881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Groff</a:t>
            </a:r>
            <a:r>
              <a:rPr lang="de-DE" dirty="0"/>
              <a:t> – Verfahren (1)</a:t>
            </a:r>
            <a:endParaRPr lang="de-AT" dirty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/>
              <a:t>Rechte Seite (Rüst- / Lagerkosten) = </a:t>
            </a:r>
            <a:endParaRPr lang="de-AT" sz="2000"/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Formel" r:id="rId3" imgW="304536" imgH="393359" progId="Equation.3">
                  <p:embed/>
                </p:oleObj>
              </mc:Choice>
              <mc:Fallback>
                <p:oleObj name="Formel" r:id="rId3" imgW="304536" imgH="393359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84313"/>
                        <a:ext cx="4460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19409980"/>
              </p:ext>
            </p:extLst>
          </p:nvPr>
        </p:nvGraphicFramePr>
        <p:xfrm>
          <a:off x="395536" y="2205038"/>
          <a:ext cx="8280153" cy="348265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2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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852936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83792" y="4480124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4127699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6816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32498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852936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59829" y="448806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852688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324956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68771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410522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164581" y="447987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6816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8465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40911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4026892" y="448806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6673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4099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106392" y="4508699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32561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68161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41197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300192" y="4480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888109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7088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32849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41406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524328" y="454387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437141" y="4169222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83792" y="4875411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</a:t>
            </a:r>
            <a:endParaRPr lang="de-AT" dirty="0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150294" y="4876751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41179" y="4880174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122267" y="48658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203354" y="48563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524328" y="49105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0" name="Text Box 171"/>
          <p:cNvSpPr txBox="1">
            <a:spLocks noChangeArrowheads="1"/>
          </p:cNvSpPr>
          <p:nvPr/>
        </p:nvSpPr>
        <p:spPr bwMode="auto">
          <a:xfrm>
            <a:off x="2051720" y="530120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61" name="Text Box 172"/>
          <p:cNvSpPr txBox="1">
            <a:spLocks noChangeArrowheads="1"/>
          </p:cNvSpPr>
          <p:nvPr/>
        </p:nvSpPr>
        <p:spPr bwMode="auto">
          <a:xfrm>
            <a:off x="3118222" y="530254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62" name="Text Box 173"/>
          <p:cNvSpPr txBox="1">
            <a:spLocks noChangeArrowheads="1"/>
          </p:cNvSpPr>
          <p:nvPr/>
        </p:nvSpPr>
        <p:spPr bwMode="auto">
          <a:xfrm>
            <a:off x="4009107" y="5305971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</a:t>
            </a:r>
            <a:endParaRPr lang="de-AT" dirty="0"/>
          </a:p>
        </p:txBody>
      </p:sp>
      <p:sp>
        <p:nvSpPr>
          <p:cNvPr id="63" name="Text Box 174"/>
          <p:cNvSpPr txBox="1">
            <a:spLocks noChangeArrowheads="1"/>
          </p:cNvSpPr>
          <p:nvPr/>
        </p:nvSpPr>
        <p:spPr bwMode="auto">
          <a:xfrm>
            <a:off x="5090195" y="529168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</a:t>
            </a:r>
            <a:endParaRPr lang="de-AT" dirty="0"/>
          </a:p>
        </p:txBody>
      </p:sp>
      <p:sp>
        <p:nvSpPr>
          <p:cNvPr id="64" name="Text Box 175"/>
          <p:cNvSpPr txBox="1">
            <a:spLocks noChangeArrowheads="1"/>
          </p:cNvSpPr>
          <p:nvPr/>
        </p:nvSpPr>
        <p:spPr bwMode="auto">
          <a:xfrm>
            <a:off x="6171282" y="5282158"/>
            <a:ext cx="5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300	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65" name="Text Box 176"/>
          <p:cNvSpPr txBox="1">
            <a:spLocks noChangeArrowheads="1"/>
          </p:cNvSpPr>
          <p:nvPr/>
        </p:nvSpPr>
        <p:spPr bwMode="auto">
          <a:xfrm>
            <a:off x="7492256" y="533638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31133"/>
              </p:ext>
            </p:extLst>
          </p:nvPr>
        </p:nvGraphicFramePr>
        <p:xfrm>
          <a:off x="2303241" y="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43" grpId="0"/>
      <p:bldP spid="28844" grpId="0"/>
      <p:bldP spid="28845" grpId="0"/>
      <p:bldP spid="28846" grpId="0"/>
      <p:bldP spid="28847" grpId="0"/>
      <p:bldP spid="2884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Groff</a:t>
            </a:r>
            <a:r>
              <a:rPr lang="de-DE" dirty="0"/>
              <a:t> – Verfahren (2)</a:t>
            </a:r>
            <a:endParaRPr lang="de-AT" dirty="0"/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51913533"/>
              </p:ext>
            </p:extLst>
          </p:nvPr>
        </p:nvGraphicFramePr>
        <p:xfrm>
          <a:off x="395536" y="1628800"/>
          <a:ext cx="8280153" cy="229393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2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276698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3551461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9</a:t>
            </a:r>
            <a:endParaRPr lang="de-AT" dirty="0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1053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8</a:t>
            </a:r>
            <a:endParaRPr lang="de-AT" dirty="0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26735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7</a:t>
            </a:r>
            <a:endParaRPr lang="de-AT" dirty="0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27669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2764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26733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</a:t>
            </a:r>
            <a:endParaRPr lang="de-AT" dirty="0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111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35289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10</a:t>
            </a:r>
            <a:endParaRPr lang="de-AT" dirty="0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1053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2703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35149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0910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35228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26799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10537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35435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120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31187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1326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2708746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35644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32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95536" y="4220914"/>
            <a:ext cx="5976664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Zufällig gleiche Lösung wie bei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Silver-Meal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3*s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2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5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7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8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*3*</a:t>
            </a:r>
            <a:r>
              <a:rPr lang="de-DE" i="1" dirty="0"/>
              <a:t>D</a:t>
            </a:r>
            <a:r>
              <a:rPr lang="de-DE" baseline="-25000" dirty="0"/>
              <a:t>9</a:t>
            </a:r>
            <a:r>
              <a:rPr lang="de-DE" dirty="0"/>
              <a:t> = </a:t>
            </a:r>
            <a:endParaRPr lang="de-AT" dirty="0"/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420</a:t>
            </a:r>
            <a:r>
              <a:rPr lang="de-DE" dirty="0"/>
              <a:t> GE</a:t>
            </a:r>
            <a:endParaRPr lang="de-AT" dirty="0"/>
          </a:p>
        </p:txBody>
      </p:sp>
      <p:sp>
        <p:nvSpPr>
          <p:cNvPr id="55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2" grpId="0"/>
      <p:bldP spid="28784" grpId="0"/>
      <p:bldP spid="28785" grpId="0"/>
      <p:bldP spid="28786" grpId="0"/>
      <p:bldP spid="28787" grpId="0"/>
      <p:bldP spid="28789" grpId="0"/>
      <p:bldP spid="28791" grpId="0"/>
      <p:bldP spid="28792" grpId="0"/>
      <p:bldP spid="28793" grpId="0"/>
      <p:bldP spid="28796" grpId="0"/>
      <p:bldP spid="28797" grpId="0"/>
      <p:bldP spid="28798" grpId="0"/>
      <p:bldP spid="28799" grpId="0"/>
      <p:bldP spid="28801" grpId="0"/>
      <p:bldP spid="28802" grpId="0"/>
      <p:bldP spid="28803" grpId="0"/>
      <p:bldP spid="28804" grpId="0"/>
      <p:bldP spid="28806" grpId="0"/>
      <p:bldP spid="28807" grpId="0"/>
      <p:bldP spid="28808" grpId="0"/>
      <p:bldP spid="28809" grpId="0"/>
      <p:bldP spid="28811" grpId="0"/>
      <p:bldP spid="28813" grpId="0"/>
      <p:bldP spid="28814" grpId="0"/>
      <p:bldP spid="28815" grpId="0"/>
      <p:bldP spid="48" grpId="0"/>
      <p:bldP spid="51" grpId="0"/>
      <p:bldP spid="52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Microsoft-Zeichnung" r:id="rId3" imgW="5605463" imgH="3703638" progId="">
                  <p:embed/>
                </p:oleObj>
              </mc:Choice>
              <mc:Fallback>
                <p:oleObj name="Microsoft-Zeichnung" r:id="rId3" imgW="5605463" imgH="37036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936"/>
                        <a:ext cx="4537075" cy="301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60513" y="327863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5305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869160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15616" y="5373216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97584" y="2844849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Beispiel: </a:t>
            </a:r>
            <a:r>
              <a:rPr lang="de-AT" sz="2800" dirty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Bedarf an Vorprodukt (2) hat damit sporadischen Charakter; die             Wahl der </a:t>
            </a:r>
            <a:r>
              <a:rPr lang="de-AT" sz="2000" dirty="0" err="1"/>
              <a:t>Losgröße</a:t>
            </a:r>
            <a:r>
              <a:rPr lang="de-AT" sz="2000" dirty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7584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81709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24646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29484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6893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35759" y="2849612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5488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30759" y="5345162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73696" y="6254799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95996" y="48831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97584" y="5797599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29409" y="4445049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711946" y="5340399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53296" y="5345162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59646" y="6250037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81909" y="49070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59684" y="4916537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53371" y="4892724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89471" y="2835324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95821" y="4438699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31863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1561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43013" y="3269109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7565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48259" y="490542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33934" y="48911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75656" y="5805264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88059" y="53483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63688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2440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08013" y="32976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27584" y="4437112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67346" y="53403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86434" y="48911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869160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30759" y="2835324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43571" y="6083349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33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9.1 Deterministische Ein-Produktmodelle I</a:t>
            </a:r>
            <a:endParaRPr lang="de-AT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>Wir betrachten </a:t>
            </a:r>
            <a:r>
              <a:rPr lang="de-AT" sz="2000" b="1" dirty="0"/>
              <a:t>nur ein Produkt</a:t>
            </a:r>
            <a:r>
              <a:rPr lang="de-AT" sz="2000" dirty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>
                <a:sym typeface="Wingdings" pitchFamily="2" charset="2"/>
              </a:rPr>
              <a:t> Annahme</a:t>
            </a:r>
            <a:r>
              <a:rPr lang="de-AT" sz="2000" dirty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/>
              <a:t> die Situation kann durch mehrere unabhängige </a:t>
            </a:r>
            <a:br>
              <a:rPr lang="de-AT" sz="2000" dirty="0"/>
            </a:br>
            <a:r>
              <a:rPr lang="de-AT" sz="2000" dirty="0"/>
              <a:t>     </a:t>
            </a:r>
            <a:r>
              <a:rPr lang="de-AT" sz="2000" b="1" dirty="0" err="1"/>
              <a:t>Einprodukt</a:t>
            </a:r>
            <a:r>
              <a:rPr lang="de-AT" sz="2000" b="1" dirty="0"/>
              <a:t>-Lagerhaltungsmodelle</a:t>
            </a:r>
            <a:r>
              <a:rPr lang="de-AT" sz="2000" dirty="0"/>
              <a:t> beschrieben werden</a:t>
            </a:r>
            <a:br>
              <a:rPr lang="de-AT" sz="2000" dirty="0"/>
            </a:br>
            <a:endParaRPr lang="de-AT" sz="20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/>
              <a:t>bei </a:t>
            </a:r>
            <a:r>
              <a:rPr lang="de-AT" sz="1800" dirty="0">
                <a:hlinkClick r:id="rId2" action="ppaction://hlinksldjump"/>
              </a:rPr>
              <a:t>mehrstufiger Produktion</a:t>
            </a:r>
            <a:r>
              <a:rPr lang="de-AT" sz="1800" dirty="0"/>
              <a:t>!</a:t>
            </a:r>
            <a:endParaRPr lang="de-AT" sz="1800" u="sng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Deterministische Ein-Produktmodelle II</a:t>
            </a:r>
            <a:endParaRPr lang="de-AT" sz="2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/>
              <a:t>  Fehlmengen</a:t>
            </a:r>
            <a:r>
              <a:rPr lang="de-AT" sz="2000" dirty="0"/>
              <a:t> - nicht erlaubt,</a:t>
            </a:r>
            <a:br>
              <a:rPr lang="de-AT" sz="2000" dirty="0"/>
            </a:br>
            <a:r>
              <a:rPr lang="de-AT" sz="2000" dirty="0"/>
              <a:t>	 Fehlmenge = „negatives Lager“, nicht befriedigte Nachfrage. </a:t>
            </a:r>
          </a:p>
          <a:p>
            <a:pPr eaLnBrk="1" hangingPunct="1"/>
            <a:r>
              <a:rPr lang="de-AT" sz="2000" b="1" dirty="0"/>
              <a:t>  Annahme</a:t>
            </a:r>
            <a:r>
              <a:rPr lang="de-AT" sz="2000" dirty="0"/>
              <a:t>: Lieferung beansprucht keine Zeit </a:t>
            </a:r>
          </a:p>
          <a:p>
            <a:pPr eaLnBrk="1" hangingPunct="1"/>
            <a:r>
              <a:rPr lang="de-AT" sz="2000" dirty="0"/>
              <a:t>  Die relevanten </a:t>
            </a:r>
            <a:r>
              <a:rPr lang="de-AT" sz="2000" b="1" i="1" dirty="0"/>
              <a:t>Kosten</a:t>
            </a:r>
            <a:r>
              <a:rPr lang="de-AT" sz="2000" dirty="0"/>
              <a:t> bestehen aus 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s 	</a:t>
            </a:r>
            <a:r>
              <a:rPr lang="de-AT" sz="2000" dirty="0"/>
              <a:t>...Rüstkosten (bei Produktion) bzw. bestellfixe Kosten 		   (bei Bestellung)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c </a:t>
            </a:r>
            <a:r>
              <a:rPr lang="de-AT" sz="2000" dirty="0"/>
              <a:t>	...variable Produktions- bzw. Bestellkosten pro Stück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h </a:t>
            </a:r>
            <a:r>
              <a:rPr lang="de-AT" sz="2000" dirty="0"/>
              <a:t>	...Lagerkosten pro Einheit und pro Zeiteinheit</a:t>
            </a:r>
          </a:p>
          <a:p>
            <a:pPr eaLnBrk="1" hangingPunct="1"/>
            <a:r>
              <a:rPr lang="de-AT" sz="2000" b="1" dirty="0"/>
              <a:t>  Bekannt: Nachfrage</a:t>
            </a:r>
            <a:r>
              <a:rPr lang="de-AT" sz="2000" dirty="0"/>
              <a:t> </a:t>
            </a:r>
            <a:r>
              <a:rPr lang="de-AT" sz="2000" i="1" dirty="0" err="1"/>
              <a:t>d</a:t>
            </a:r>
            <a:r>
              <a:rPr lang="de-AT" sz="2000" i="1" baseline="-25000" dirty="0" err="1"/>
              <a:t>t</a:t>
            </a:r>
            <a:r>
              <a:rPr lang="de-AT" sz="2000" dirty="0"/>
              <a:t> zu jedem Zeitpunkt </a:t>
            </a:r>
            <a:r>
              <a:rPr lang="de-AT" sz="2000" i="1" dirty="0"/>
              <a:t>t </a:t>
            </a:r>
            <a:r>
              <a:rPr lang="de-AT" sz="2000" dirty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/>
              <a:t>   (= grobe Vereinfachung, da bestenfalls Schätzwerte vorliegen und  	diese Schätzungen um so unzuverlässiger sind, je weiter </a:t>
            </a:r>
            <a:r>
              <a:rPr lang="de-AT" sz="2000" i="1" dirty="0"/>
              <a:t>t</a:t>
            </a:r>
            <a:r>
              <a:rPr lang="de-AT" sz="2000" dirty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/>
              <a:t>Deterministische </a:t>
            </a:r>
            <a:r>
              <a:rPr lang="de-DE" sz="2800" b="1" dirty="0"/>
              <a:t>statische</a:t>
            </a:r>
            <a:r>
              <a:rPr lang="de-DE" sz="2800" dirty="0"/>
              <a:t> Ein-Produktmodelle I</a:t>
            </a:r>
            <a:endParaRPr lang="de-AT" sz="2800" dirty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/>
              <a:t>Statisch </a:t>
            </a:r>
            <a:r>
              <a:rPr lang="de-AT" sz="1900" b="1">
                <a:sym typeface="Symbol" pitchFamily="18" charset="2"/>
              </a:rPr>
              <a:t></a:t>
            </a:r>
            <a:r>
              <a:rPr lang="de-AT" sz="1900" b="1"/>
              <a:t> </a:t>
            </a:r>
            <a:r>
              <a:rPr lang="de-AT" sz="1900"/>
              <a:t>Annahme, dass der Bedarf in jeder Periode </a:t>
            </a:r>
            <a:r>
              <a:rPr lang="de-AT" sz="1900" i="1"/>
              <a:t>t </a:t>
            </a:r>
            <a:r>
              <a:rPr lang="de-AT" sz="1900"/>
              <a:t>gleich ist: </a:t>
            </a:r>
            <a:r>
              <a:rPr lang="de-AT" sz="1900" i="1"/>
              <a:t>d</a:t>
            </a:r>
            <a:r>
              <a:rPr lang="de-AT" sz="1900" i="1" baseline="-25000"/>
              <a:t>t</a:t>
            </a:r>
            <a:r>
              <a:rPr lang="de-AT" sz="1900"/>
              <a:t> = </a:t>
            </a:r>
            <a:r>
              <a:rPr lang="de-AT" sz="1900" i="1"/>
              <a:t>d</a:t>
            </a:r>
            <a:r>
              <a:rPr lang="de-AT" sz="190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/>
              <a:t>Standardproblem =  „</a:t>
            </a:r>
            <a:r>
              <a:rPr lang="de-AT" sz="1900" b="1"/>
              <a:t>Klassisches Losgrößenmodell</a:t>
            </a:r>
            <a:r>
              <a:rPr lang="de-AT" sz="190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/>
              <a:t>			    „</a:t>
            </a:r>
            <a:r>
              <a:rPr lang="de-AT" sz="1900" b="1" i="1"/>
              <a:t>E</a:t>
            </a:r>
            <a:r>
              <a:rPr lang="de-AT" sz="1900" i="1"/>
              <a:t>conomic </a:t>
            </a:r>
            <a:r>
              <a:rPr lang="de-AT" sz="1900" b="1" i="1"/>
              <a:t>O</a:t>
            </a:r>
            <a:r>
              <a:rPr lang="de-AT" sz="1900" i="1"/>
              <a:t>rder </a:t>
            </a:r>
            <a:r>
              <a:rPr lang="de-AT" sz="1900" b="1" i="1"/>
              <a:t>Q</a:t>
            </a:r>
            <a:r>
              <a:rPr lang="de-AT" sz="1900" i="1"/>
              <a:t>uantity</a:t>
            </a:r>
            <a:r>
              <a:rPr lang="de-AT" sz="1900"/>
              <a:t> model“ (</a:t>
            </a:r>
            <a:r>
              <a:rPr lang="de-AT" sz="1900" i="1"/>
              <a:t>EOQ</a:t>
            </a:r>
            <a:r>
              <a:rPr lang="de-AT" sz="190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/>
              <a:t>Annahmen</a:t>
            </a:r>
            <a:r>
              <a:rPr lang="de-AT" sz="190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ein einheitliches Produkt</a:t>
            </a:r>
            <a:endParaRPr lang="de-AT" sz="1900" b="1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/>
              <a:t>gleichmäßiger kontinuierlicher Absatz:  </a:t>
            </a:r>
            <a:r>
              <a:rPr lang="de-AT" sz="1900" b="1" i="1"/>
              <a:t>d</a:t>
            </a:r>
            <a:r>
              <a:rPr lang="de-AT" sz="1900" b="1"/>
              <a:t> Stück pro Zeiteinheit</a:t>
            </a:r>
            <a:endParaRPr lang="de-AT" sz="190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/>
              <a:t>Deterministische, statische Ein-Produktmodelle II</a:t>
            </a:r>
            <a:endParaRPr lang="de-AT" sz="28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/>
              <a:t>Losgröße</a:t>
            </a:r>
            <a:r>
              <a:rPr lang="de-AT" sz="2000" b="1" dirty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/>
          </a:p>
          <a:p>
            <a:pPr marL="0" indent="0" eaLnBrk="1" hangingPunct="1">
              <a:buFontTx/>
              <a:buNone/>
            </a:pPr>
            <a:r>
              <a:rPr lang="de-AT" sz="2000" dirty="0"/>
              <a:t>In statischen Modellen wird es natürlich sinnvoll sein, </a:t>
            </a:r>
            <a:r>
              <a:rPr lang="de-AT" sz="2000" b="1" dirty="0"/>
              <a:t>in regelmäßigen Abständen </a:t>
            </a:r>
            <a:r>
              <a:rPr lang="de-AT" sz="2000" b="1" dirty="0">
                <a:solidFill>
                  <a:srgbClr val="FF0000"/>
                </a:solidFill>
              </a:rPr>
              <a:t>immer die gleiche Menge (</a:t>
            </a:r>
            <a:r>
              <a:rPr lang="de-AT" sz="2000" b="1" dirty="0" err="1">
                <a:solidFill>
                  <a:srgbClr val="FF0000"/>
                </a:solidFill>
              </a:rPr>
              <a:t>Losgröße</a:t>
            </a:r>
            <a:r>
              <a:rPr lang="de-AT" sz="2000" b="1" dirty="0">
                <a:solidFill>
                  <a:srgbClr val="FF0000"/>
                </a:solidFill>
              </a:rPr>
              <a:t>) </a:t>
            </a:r>
            <a:r>
              <a:rPr lang="de-AT" sz="2000" dirty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/>
          </a:p>
          <a:p>
            <a:pPr marL="0" indent="0" eaLnBrk="1" hangingPunct="1">
              <a:buFontTx/>
              <a:buNone/>
            </a:pPr>
            <a:r>
              <a:rPr lang="de-AT" sz="2000" b="1" dirty="0"/>
              <a:t>Zielsetzung: </a:t>
            </a:r>
            <a:r>
              <a:rPr lang="de-AT" sz="2000" b="1" dirty="0" err="1"/>
              <a:t>Losgröße</a:t>
            </a:r>
            <a:r>
              <a:rPr lang="de-AT" sz="2000" dirty="0"/>
              <a:t> so wählen, dass ein </a:t>
            </a:r>
            <a:r>
              <a:rPr lang="de-AT" sz="2000" b="1" dirty="0"/>
              <a:t>Abgleich </a:t>
            </a:r>
            <a:r>
              <a:rPr lang="de-AT" sz="2000" dirty="0"/>
              <a:t>von</a:t>
            </a:r>
            <a:r>
              <a:rPr lang="de-AT" sz="2000" b="1" dirty="0"/>
              <a:t> Rüst- </a:t>
            </a:r>
            <a:r>
              <a:rPr lang="de-AT" sz="2000" dirty="0"/>
              <a:t>und</a:t>
            </a:r>
            <a:r>
              <a:rPr lang="de-AT" sz="2000" b="1" dirty="0"/>
              <a:t> 	         Lagerkosten </a:t>
            </a:r>
            <a:r>
              <a:rPr lang="de-AT" sz="2000" dirty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/>
              <a:t>Entwicklung des Lagerbestandes im klassischen Losgrößenmodell</a:t>
            </a:r>
            <a:endParaRPr lang="de-AT" sz="2800" dirty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6632448" imgH="3017520" progId="">
                  <p:embed/>
                </p:oleObj>
              </mc:Choice>
              <mc:Fallback>
                <p:oleObj r:id="rId3" imgW="6632448" imgH="3017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0538"/>
                        <a:ext cx="8135937" cy="411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 dirty="0">
                <a:solidFill>
                  <a:srgbClr val="FF3300"/>
                </a:solidFill>
              </a:rPr>
              <a:t>Produktion</a:t>
            </a:r>
            <a:br>
              <a:rPr lang="de-AT" sz="1600" dirty="0">
                <a:solidFill>
                  <a:srgbClr val="FF3300"/>
                </a:solidFill>
              </a:rPr>
            </a:br>
            <a:r>
              <a:rPr lang="de-AT" sz="1600" dirty="0">
                <a:solidFill>
                  <a:srgbClr val="FF3300"/>
                </a:solidFill>
              </a:rPr>
              <a:t>Los </a:t>
            </a:r>
            <a:r>
              <a:rPr lang="de-AT" sz="1600" i="1" dirty="0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chemeClr val="hlink"/>
                </a:solidFill>
              </a:rPr>
              <a:t>Bedarf 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 dirty="0">
                <a:solidFill>
                  <a:schemeClr val="hlink"/>
                </a:solidFill>
              </a:rPr>
              <a:t/>
            </a:r>
            <a:br>
              <a:rPr lang="de-AT" sz="1600" dirty="0">
                <a:solidFill>
                  <a:schemeClr val="hlink"/>
                </a:solidFill>
              </a:rPr>
            </a:br>
            <a:r>
              <a:rPr lang="de-AT" sz="1600" dirty="0">
                <a:solidFill>
                  <a:schemeClr val="hlink"/>
                </a:solidFill>
              </a:rPr>
              <a:t>Anstieg </a:t>
            </a: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endParaRPr lang="de-AT" sz="16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endParaRPr lang="de-AT" sz="16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5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Kostenverlauf in Abhängigkeit der Losgröße</a:t>
            </a:r>
            <a:endParaRPr lang="de-AT" sz="28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26625" name="Group 1"/>
          <p:cNvGrpSpPr>
            <a:grpSpLocks noChangeAspect="1"/>
          </p:cNvGrpSpPr>
          <p:nvPr/>
        </p:nvGrpSpPr>
        <p:grpSpPr bwMode="auto">
          <a:xfrm>
            <a:off x="1187624" y="1916832"/>
            <a:ext cx="7956125" cy="4103936"/>
            <a:chOff x="2358" y="7163"/>
            <a:chExt cx="8375" cy="4320"/>
          </a:xfrm>
        </p:grpSpPr>
        <p:sp>
          <p:nvSpPr>
            <p:cNvPr id="2663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58" y="7163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 </a:t>
              </a:r>
              <a:r>
                <a:rPr kumimoji="0" lang="de-DE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hq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/2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 </a:t>
              </a:r>
              <a:r>
                <a:rPr kumimoji="0" lang="de-DE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4394" y="10652"/>
              <a:ext cx="3118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optimale </a:t>
              </a: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6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1597</Words>
  <Application>Microsoft Office PowerPoint</Application>
  <PresentationFormat>Bildschirmpräsentation (4:3)</PresentationFormat>
  <Paragraphs>590</Paragraphs>
  <Slides>33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Vorlage_6</vt:lpstr>
      <vt:lpstr>Formel</vt:lpstr>
      <vt:lpstr>Microsoft-Zeichnung</vt:lpstr>
      <vt:lpstr>Kapitel 9 </vt:lpstr>
      <vt:lpstr>Losgrößenplanung</vt:lpstr>
      <vt:lpstr>Losgrößenplanung</vt:lpstr>
      <vt:lpstr>9.1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9.2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– Verfahren (1)</vt:lpstr>
      <vt:lpstr>  Beispiel: Silver – Meal – Verfahren (2)</vt:lpstr>
      <vt:lpstr>Groff - Heuristik</vt:lpstr>
      <vt:lpstr> Beispiel: Groff – Verfahren (1)</vt:lpstr>
      <vt:lpstr> Beispiel: Groff – Verfahren (2)</vt:lpstr>
      <vt:lpstr>Beispiel: mehrstufige Produktion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Artner</cp:lastModifiedBy>
  <cp:revision>71</cp:revision>
  <dcterms:created xsi:type="dcterms:W3CDTF">2011-04-28T12:25:33Z</dcterms:created>
  <dcterms:modified xsi:type="dcterms:W3CDTF">2019-09-23T12:26:06Z</dcterms:modified>
</cp:coreProperties>
</file>