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8" r:id="rId2"/>
    <p:sldId id="262" r:id="rId3"/>
    <p:sldId id="277" r:id="rId4"/>
    <p:sldId id="27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9" r:id="rId15"/>
    <p:sldId id="280" r:id="rId16"/>
    <p:sldId id="272" r:id="rId17"/>
    <p:sldId id="273" r:id="rId18"/>
    <p:sldId id="274" r:id="rId19"/>
    <p:sldId id="275" r:id="rId20"/>
    <p:sldId id="278" r:id="rId21"/>
    <p:sldId id="281" r:id="rId22"/>
    <p:sldId id="282" r:id="rId23"/>
  </p:sldIdLst>
  <p:sldSz cx="9144000" cy="6858000" type="screen4x3"/>
  <p:notesSz cx="6797675" cy="987425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CC99"/>
    <a:srgbClr val="FFFF99"/>
    <a:srgbClr val="FF9966"/>
    <a:srgbClr val="009999"/>
    <a:srgbClr val="CC00CC"/>
    <a:srgbClr val="CC00FF"/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C39F8-A07D-4C64-B787-3A6E33ADC983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945F1-E63A-4910-947E-C0DB9B3767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0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945F1-E63A-4910-947E-C0DB9B3767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4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8D1B9-CC6B-47B7-BA23-CF793FF642DF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846AD-F4B4-42A5-8011-417D1DB2A0D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WS 2004/05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4/</a:t>
            </a:r>
            <a:fld id="{1CDEAFD8-9F7B-4646-B99E-2B6EC264412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WS 2004/05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4/</a:t>
            </a:r>
            <a:fld id="{DE05A26A-F255-4201-820A-1D1B820BD23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413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6D13E-8A7C-4FE5-8C20-007F204E519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3AAAF-82E9-4691-AB90-329D4E95525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413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12619-E32E-4C94-919F-33AF5E65B4D5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1A081-D7DD-4201-94F0-BFCEDB7E5F30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3E4F1-BCD6-4780-9A93-F2FB5317796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081F4-494B-41EC-9781-516BA658006B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BC8DC-5351-4605-8F1A-ADE8770621BE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CD62-6ECB-4BD1-8590-8D624E2AA8C7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5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863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DDDDDD"/>
                </a:solidFill>
              </a:defRPr>
            </a:lvl1pPr>
          </a:lstStyle>
          <a:p>
            <a:fld id="{3FEFC24F-B622-489E-8A49-93BCB053D028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slide" Target="slide9.xml"/><Relationship Id="rId5" Type="http://schemas.openxmlformats.org/officeDocument/2006/relationships/slide" Target="slide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slide" Target="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Einleitung/</a:t>
            </a:r>
            <a:fld id="{E7C106C6-7D75-4BDA-81A4-77CD85A5AC40}" type="slidenum">
              <a:rPr lang="de-AT" smtClean="0"/>
              <a:pPr/>
              <a:t>1</a:t>
            </a:fld>
            <a:endParaRPr lang="de-AT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>
              <a:buNone/>
            </a:pPr>
            <a:r>
              <a:rPr lang="de-DE" sz="3200" b="1" dirty="0" smtClean="0"/>
              <a:t>Produktionsprogrammplanung – </a:t>
            </a:r>
          </a:p>
          <a:p>
            <a:pPr>
              <a:buNone/>
            </a:pPr>
            <a:r>
              <a:rPr lang="de-DE" sz="3200" b="1" dirty="0" smtClean="0"/>
              <a:t>Beschäftigungsglättung </a:t>
            </a:r>
            <a:endParaRPr lang="de-AT" sz="3200" b="1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2800" smtClean="0"/>
              <a:t>Kapitel 5</a:t>
            </a:r>
            <a:endParaRPr lang="de-AT" sz="28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C42FED10-9AD6-42A3-9946-2E21C347A0E8}" type="slidenum">
              <a:rPr lang="de-AT" smtClean="0"/>
              <a:pPr/>
              <a:t>10</a:t>
            </a:fld>
            <a:endParaRPr lang="de-AT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Beispiel I</a:t>
            </a:r>
            <a:endParaRPr lang="de-AT" sz="28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u="sng" dirty="0" smtClean="0"/>
              <a:t>Angabe</a:t>
            </a:r>
            <a:r>
              <a:rPr lang="de-DE" sz="28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6 Perioden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Normalkapazität (</a:t>
            </a:r>
            <a:r>
              <a:rPr lang="de-DE" sz="2400" i="1" dirty="0" smtClean="0"/>
              <a:t>k </a:t>
            </a:r>
            <a:r>
              <a:rPr lang="de-DE" sz="2400" dirty="0" smtClean="0"/>
              <a:t>= 1) pro Periode: 100 ME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DE" sz="2400" dirty="0" smtClean="0"/>
              <a:t> Nur eine Art von </a:t>
            </a:r>
            <a:r>
              <a:rPr lang="de-DE" sz="2400" dirty="0" smtClean="0">
                <a:solidFill>
                  <a:srgbClr val="FF6600"/>
                </a:solidFill>
              </a:rPr>
              <a:t>Zusatzkapazität</a:t>
            </a:r>
            <a:r>
              <a:rPr lang="de-DE" sz="2400" dirty="0" smtClean="0"/>
              <a:t>: </a:t>
            </a:r>
            <a:r>
              <a:rPr lang="de-DE" sz="2400" i="1" dirty="0" smtClean="0"/>
              <a:t>k</a:t>
            </a:r>
            <a:r>
              <a:rPr lang="de-DE" sz="2400" dirty="0" smtClean="0"/>
              <a:t> = 2</a:t>
            </a:r>
            <a:br>
              <a:rPr lang="de-DE" sz="2400" dirty="0" smtClean="0"/>
            </a:br>
            <a:r>
              <a:rPr lang="de-DE" sz="2400" dirty="0" smtClean="0"/>
              <a:t>	max. mögliche Zusatzkapazität: </a:t>
            </a:r>
            <a:r>
              <a:rPr lang="de-DE" sz="2400" dirty="0" smtClean="0">
                <a:solidFill>
                  <a:srgbClr val="FF6600"/>
                </a:solidFill>
              </a:rPr>
              <a:t>10 ME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Kosten:</a:t>
            </a:r>
          </a:p>
          <a:p>
            <a:pPr marL="522288" lvl="1" indent="-342900">
              <a:lnSpc>
                <a:spcPct val="90000"/>
              </a:lnSpc>
            </a:pPr>
            <a:r>
              <a:rPr lang="de-DE" sz="2000" dirty="0" smtClean="0"/>
              <a:t>Lagerkosten: </a:t>
            </a:r>
            <a:r>
              <a:rPr lang="de-DE" sz="2000" i="1" dirty="0" smtClean="0">
                <a:solidFill>
                  <a:schemeClr val="hlink"/>
                </a:solidFill>
              </a:rPr>
              <a:t>h</a:t>
            </a:r>
            <a:r>
              <a:rPr lang="de-DE" sz="2000" dirty="0" smtClean="0">
                <a:solidFill>
                  <a:schemeClr val="hlink"/>
                </a:solidFill>
              </a:rPr>
              <a:t> = 1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GE</a:t>
            </a:r>
            <a:r>
              <a:rPr lang="de-DE" sz="2000" dirty="0" smtClean="0"/>
              <a:t> je Menge und Periode</a:t>
            </a:r>
          </a:p>
          <a:p>
            <a:pPr marL="522288" lvl="1" indent="-342900">
              <a:lnSpc>
                <a:spcPct val="90000"/>
              </a:lnSpc>
            </a:pPr>
            <a:r>
              <a:rPr lang="de-DE" sz="2000" dirty="0" smtClean="0"/>
              <a:t>Kosten der Zusatzkapazität: </a:t>
            </a:r>
            <a:r>
              <a:rPr lang="de-AT" sz="2000" i="1" dirty="0" smtClean="0">
                <a:solidFill>
                  <a:srgbClr val="FF6600"/>
                </a:solidFill>
              </a:rPr>
              <a:t>u</a:t>
            </a:r>
            <a:r>
              <a:rPr lang="de-AT" sz="2000" i="1" baseline="-25000" dirty="0" smtClean="0">
                <a:solidFill>
                  <a:srgbClr val="FF6600"/>
                </a:solidFill>
              </a:rPr>
              <a:t>2</a:t>
            </a:r>
            <a:r>
              <a:rPr lang="de-AT" sz="2000" i="1" dirty="0" smtClean="0">
                <a:solidFill>
                  <a:srgbClr val="FF6600"/>
                </a:solidFill>
              </a:rPr>
              <a:t> = </a:t>
            </a:r>
            <a:r>
              <a:rPr lang="de-AT" sz="2000" dirty="0" smtClean="0">
                <a:solidFill>
                  <a:srgbClr val="FF6600"/>
                </a:solidFill>
              </a:rPr>
              <a:t>1,5 GE</a:t>
            </a:r>
            <a:r>
              <a:rPr lang="de-AT" sz="2000" dirty="0" smtClean="0"/>
              <a:t> </a:t>
            </a:r>
            <a:br>
              <a:rPr lang="de-AT" sz="2000" dirty="0" smtClean="0"/>
            </a:br>
            <a:r>
              <a:rPr lang="de-AT" sz="2000" dirty="0" smtClean="0"/>
              <a:t>für jede innerhalb der Zusatzkapazität</a:t>
            </a:r>
            <a:r>
              <a:rPr lang="de-AT" sz="2000" i="1" dirty="0" smtClean="0"/>
              <a:t> k</a:t>
            </a:r>
            <a:r>
              <a:rPr lang="de-AT" sz="2000" dirty="0" smtClean="0"/>
              <a:t> = 2 produzierte ME</a:t>
            </a:r>
            <a:endParaRPr lang="de-DE" sz="20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de-DE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Gesucht: kostengünstigster Produktionsplan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53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EECDAD51-9668-4BAF-BB46-FF5B53235A86}" type="slidenum">
              <a:rPr lang="de-AT" smtClean="0"/>
              <a:pPr/>
              <a:t>11</a:t>
            </a:fld>
            <a:endParaRPr lang="de-AT" smtClean="0"/>
          </a:p>
        </p:txBody>
      </p:sp>
      <p:sp>
        <p:nvSpPr>
          <p:cNvPr id="20274" name="Rectangle 1842"/>
          <p:cNvSpPr>
            <a:spLocks noChangeArrowheads="1"/>
          </p:cNvSpPr>
          <p:nvPr/>
        </p:nvSpPr>
        <p:spPr bwMode="auto">
          <a:xfrm>
            <a:off x="5097463" y="5311775"/>
            <a:ext cx="557212" cy="642938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3" name="Rectangle 1841"/>
          <p:cNvSpPr>
            <a:spLocks noChangeArrowheads="1"/>
          </p:cNvSpPr>
          <p:nvPr/>
        </p:nvSpPr>
        <p:spPr bwMode="auto">
          <a:xfrm>
            <a:off x="4516438" y="4664075"/>
            <a:ext cx="581025" cy="1281113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2" name="Rectangle 1840"/>
          <p:cNvSpPr>
            <a:spLocks noChangeArrowheads="1"/>
          </p:cNvSpPr>
          <p:nvPr/>
        </p:nvSpPr>
        <p:spPr bwMode="auto">
          <a:xfrm>
            <a:off x="3973513" y="4025900"/>
            <a:ext cx="523875" cy="192405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1" name="Rectangle 1839"/>
          <p:cNvSpPr>
            <a:spLocks noChangeArrowheads="1"/>
          </p:cNvSpPr>
          <p:nvPr/>
        </p:nvSpPr>
        <p:spPr bwMode="auto">
          <a:xfrm>
            <a:off x="3382963" y="3387725"/>
            <a:ext cx="581025" cy="2562225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0" name="Rectangle 1838"/>
          <p:cNvSpPr>
            <a:spLocks noChangeArrowheads="1"/>
          </p:cNvSpPr>
          <p:nvPr/>
        </p:nvSpPr>
        <p:spPr bwMode="auto">
          <a:xfrm>
            <a:off x="2797175" y="2749550"/>
            <a:ext cx="581025" cy="3195638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67" name="Rectangle 1835"/>
          <p:cNvSpPr>
            <a:spLocks noChangeArrowheads="1"/>
          </p:cNvSpPr>
          <p:nvPr/>
        </p:nvSpPr>
        <p:spPr bwMode="auto">
          <a:xfrm>
            <a:off x="5653088" y="5630863"/>
            <a:ext cx="523875" cy="3095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70" name="Rectangle 1438"/>
          <p:cNvSpPr>
            <a:spLocks noChangeArrowheads="1"/>
          </p:cNvSpPr>
          <p:nvPr/>
        </p:nvSpPr>
        <p:spPr bwMode="auto">
          <a:xfrm>
            <a:off x="5100638" y="4997450"/>
            <a:ext cx="1085850" cy="3095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9" name="Rectangle 1437"/>
          <p:cNvSpPr>
            <a:spLocks noChangeArrowheads="1"/>
          </p:cNvSpPr>
          <p:nvPr/>
        </p:nvSpPr>
        <p:spPr bwMode="auto">
          <a:xfrm>
            <a:off x="4505325" y="4349750"/>
            <a:ext cx="1671638" cy="3095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8" name="Rectangle 1436"/>
          <p:cNvSpPr>
            <a:spLocks noChangeArrowheads="1"/>
          </p:cNvSpPr>
          <p:nvPr/>
        </p:nvSpPr>
        <p:spPr bwMode="auto">
          <a:xfrm>
            <a:off x="3962400" y="3711575"/>
            <a:ext cx="2209800" cy="3095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7" name="Rectangle 1435"/>
          <p:cNvSpPr>
            <a:spLocks noChangeArrowheads="1"/>
          </p:cNvSpPr>
          <p:nvPr/>
        </p:nvSpPr>
        <p:spPr bwMode="auto">
          <a:xfrm>
            <a:off x="3381375" y="3063875"/>
            <a:ext cx="2795588" cy="3095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5" name="Rectangle 1433"/>
          <p:cNvSpPr>
            <a:spLocks noChangeArrowheads="1"/>
          </p:cNvSpPr>
          <p:nvPr/>
        </p:nvSpPr>
        <p:spPr bwMode="auto">
          <a:xfrm>
            <a:off x="2795588" y="2430463"/>
            <a:ext cx="3386137" cy="3095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3" name="Rectangle 1431"/>
          <p:cNvSpPr>
            <a:spLocks noChangeArrowheads="1"/>
          </p:cNvSpPr>
          <p:nvPr/>
        </p:nvSpPr>
        <p:spPr bwMode="auto">
          <a:xfrm>
            <a:off x="5659438" y="2125663"/>
            <a:ext cx="519112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62" name="Rectangle 1430"/>
          <p:cNvSpPr>
            <a:spLocks noChangeArrowheads="1"/>
          </p:cNvSpPr>
          <p:nvPr/>
        </p:nvSpPr>
        <p:spPr bwMode="auto">
          <a:xfrm>
            <a:off x="5097463" y="2125663"/>
            <a:ext cx="561975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61" name="Rectangle 1429"/>
          <p:cNvSpPr>
            <a:spLocks noChangeArrowheads="1"/>
          </p:cNvSpPr>
          <p:nvPr/>
        </p:nvSpPr>
        <p:spPr bwMode="auto">
          <a:xfrm>
            <a:off x="4506913" y="2120900"/>
            <a:ext cx="595312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60" name="Rectangle 1428"/>
          <p:cNvSpPr>
            <a:spLocks noChangeArrowheads="1"/>
          </p:cNvSpPr>
          <p:nvPr/>
        </p:nvSpPr>
        <p:spPr bwMode="auto">
          <a:xfrm>
            <a:off x="3968750" y="2120900"/>
            <a:ext cx="538163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9" name="Rectangle 1427"/>
          <p:cNvSpPr>
            <a:spLocks noChangeArrowheads="1"/>
          </p:cNvSpPr>
          <p:nvPr/>
        </p:nvSpPr>
        <p:spPr bwMode="auto">
          <a:xfrm>
            <a:off x="3378200" y="2125663"/>
            <a:ext cx="585788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8" name="Rectangle 1426"/>
          <p:cNvSpPr>
            <a:spLocks noChangeArrowheads="1"/>
          </p:cNvSpPr>
          <p:nvPr/>
        </p:nvSpPr>
        <p:spPr bwMode="auto">
          <a:xfrm>
            <a:off x="5654675" y="4667250"/>
            <a:ext cx="525463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7" name="Rectangle 1425"/>
          <p:cNvSpPr>
            <a:spLocks noChangeArrowheads="1"/>
          </p:cNvSpPr>
          <p:nvPr/>
        </p:nvSpPr>
        <p:spPr bwMode="auto">
          <a:xfrm>
            <a:off x="5102225" y="4024313"/>
            <a:ext cx="1082675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6" name="Rectangle 1424"/>
          <p:cNvSpPr>
            <a:spLocks noChangeArrowheads="1"/>
          </p:cNvSpPr>
          <p:nvPr/>
        </p:nvSpPr>
        <p:spPr bwMode="auto">
          <a:xfrm>
            <a:off x="4506913" y="3386138"/>
            <a:ext cx="1673225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5" name="Rectangle 1423"/>
          <p:cNvSpPr>
            <a:spLocks noChangeArrowheads="1"/>
          </p:cNvSpPr>
          <p:nvPr/>
        </p:nvSpPr>
        <p:spPr bwMode="auto">
          <a:xfrm>
            <a:off x="3973513" y="2752725"/>
            <a:ext cx="2206625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49" name="Rectangle 1417"/>
          <p:cNvSpPr>
            <a:spLocks noChangeArrowheads="1"/>
          </p:cNvSpPr>
          <p:nvPr/>
        </p:nvSpPr>
        <p:spPr bwMode="auto">
          <a:xfrm>
            <a:off x="1771650" y="2124075"/>
            <a:ext cx="1009650" cy="38242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48" name="Rectangle 1416"/>
          <p:cNvSpPr>
            <a:spLocks noChangeArrowheads="1"/>
          </p:cNvSpPr>
          <p:nvPr/>
        </p:nvSpPr>
        <p:spPr bwMode="auto">
          <a:xfrm>
            <a:off x="2781300" y="1771650"/>
            <a:ext cx="3390900" cy="333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574" name="Rectangle 1142"/>
          <p:cNvSpPr>
            <a:spLocks noChangeArrowheads="1"/>
          </p:cNvSpPr>
          <p:nvPr/>
        </p:nvSpPr>
        <p:spPr bwMode="auto">
          <a:xfrm>
            <a:off x="2786063" y="2114550"/>
            <a:ext cx="595312" cy="295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5" name="Rectangle 1143"/>
          <p:cNvSpPr>
            <a:spLocks noChangeArrowheads="1"/>
          </p:cNvSpPr>
          <p:nvPr/>
        </p:nvSpPr>
        <p:spPr bwMode="auto">
          <a:xfrm>
            <a:off x="3371850" y="2747963"/>
            <a:ext cx="600075" cy="295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6" name="Rectangle 1144"/>
          <p:cNvSpPr>
            <a:spLocks noChangeArrowheads="1"/>
          </p:cNvSpPr>
          <p:nvPr/>
        </p:nvSpPr>
        <p:spPr bwMode="auto">
          <a:xfrm>
            <a:off x="3967163" y="3395663"/>
            <a:ext cx="552450" cy="295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7" name="Rectangle 1145"/>
          <p:cNvSpPr>
            <a:spLocks noChangeArrowheads="1"/>
          </p:cNvSpPr>
          <p:nvPr/>
        </p:nvSpPr>
        <p:spPr bwMode="auto">
          <a:xfrm>
            <a:off x="4529138" y="4029075"/>
            <a:ext cx="5715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8" name="Rectangle 1146"/>
          <p:cNvSpPr>
            <a:spLocks noChangeArrowheads="1"/>
          </p:cNvSpPr>
          <p:nvPr/>
        </p:nvSpPr>
        <p:spPr bwMode="auto">
          <a:xfrm>
            <a:off x="5095875" y="4667250"/>
            <a:ext cx="552450" cy="3095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9" name="Rectangle 1147"/>
          <p:cNvSpPr>
            <a:spLocks noChangeArrowheads="1"/>
          </p:cNvSpPr>
          <p:nvPr/>
        </p:nvSpPr>
        <p:spPr bwMode="auto">
          <a:xfrm>
            <a:off x="5653088" y="5314950"/>
            <a:ext cx="523875" cy="3095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Tabelle I</a:t>
            </a:r>
            <a:endParaRPr lang="de-AT" sz="2800" smtClean="0"/>
          </a:p>
        </p:txBody>
      </p:sp>
      <p:sp>
        <p:nvSpPr>
          <p:cNvPr id="1539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95" name="Rectangle 375"/>
          <p:cNvSpPr>
            <a:spLocks noChangeArrowheads="1"/>
          </p:cNvSpPr>
          <p:nvPr/>
        </p:nvSpPr>
        <p:spPr bwMode="auto">
          <a:xfrm>
            <a:off x="1847850" y="387350"/>
            <a:ext cx="1009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9846" name="Text Box 1414"/>
          <p:cNvSpPr txBox="1">
            <a:spLocks noChangeArrowheads="1"/>
          </p:cNvSpPr>
          <p:nvPr/>
        </p:nvSpPr>
        <p:spPr bwMode="auto">
          <a:xfrm>
            <a:off x="301625" y="3436938"/>
            <a:ext cx="1468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folHlink"/>
                </a:solidFill>
              </a:rPr>
              <a:t>Produktion </a:t>
            </a:r>
            <a:r>
              <a:rPr lang="de-DE" b="1" u="sng">
                <a:solidFill>
                  <a:schemeClr val="folHlink"/>
                </a:solidFill>
              </a:rPr>
              <a:t>in</a:t>
            </a:r>
            <a:r>
              <a:rPr lang="de-DE">
                <a:solidFill>
                  <a:schemeClr val="folHlink"/>
                </a:solidFill>
              </a:rPr>
              <a:t> Periode</a:t>
            </a:r>
          </a:p>
        </p:txBody>
      </p:sp>
      <p:sp>
        <p:nvSpPr>
          <p:cNvPr id="19847" name="Text Box 1415"/>
          <p:cNvSpPr txBox="1">
            <a:spLocks noChangeArrowheads="1"/>
          </p:cNvSpPr>
          <p:nvPr/>
        </p:nvSpPr>
        <p:spPr bwMode="auto">
          <a:xfrm>
            <a:off x="3740150" y="1408113"/>
            <a:ext cx="1516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u="sng">
                <a:solidFill>
                  <a:srgbClr val="CC00CC"/>
                </a:solidFill>
              </a:rPr>
              <a:t>für</a:t>
            </a:r>
            <a:r>
              <a:rPr lang="de-DE">
                <a:solidFill>
                  <a:srgbClr val="CC00CC"/>
                </a:solidFill>
              </a:rPr>
              <a:t> Periode</a:t>
            </a:r>
          </a:p>
        </p:txBody>
      </p:sp>
      <p:sp>
        <p:nvSpPr>
          <p:cNvPr id="19852" name="Text Box 1420"/>
          <p:cNvSpPr txBox="1">
            <a:spLocks noChangeArrowheads="1"/>
          </p:cNvSpPr>
          <p:nvPr/>
        </p:nvSpPr>
        <p:spPr bwMode="auto">
          <a:xfrm>
            <a:off x="7410450" y="1781175"/>
            <a:ext cx="1485900" cy="33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keine Kosten</a:t>
            </a:r>
          </a:p>
        </p:txBody>
      </p:sp>
      <p:sp>
        <p:nvSpPr>
          <p:cNvPr id="19853" name="Text Box 1421"/>
          <p:cNvSpPr txBox="1">
            <a:spLocks noChangeArrowheads="1"/>
          </p:cNvSpPr>
          <p:nvPr/>
        </p:nvSpPr>
        <p:spPr bwMode="auto">
          <a:xfrm>
            <a:off x="7410450" y="2241550"/>
            <a:ext cx="1485900" cy="11922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Vorproduktion: Lagerkosten </a:t>
            </a:r>
            <a:r>
              <a:rPr lang="de-DE" sz="1600" i="1">
                <a:latin typeface="Times New Roman" pitchFamily="18" charset="0"/>
              </a:rPr>
              <a:t>h</a:t>
            </a:r>
            <a:r>
              <a:rPr lang="de-DE" sz="1600">
                <a:latin typeface="Times New Roman" pitchFamily="18" charset="0"/>
              </a:rPr>
              <a:t>*(Anzahl Per.)</a:t>
            </a:r>
          </a:p>
          <a:p>
            <a:pPr>
              <a:spcBef>
                <a:spcPct val="50000"/>
              </a:spcBef>
            </a:pPr>
            <a:r>
              <a:rPr lang="de-DE" sz="1600" b="1" i="1">
                <a:latin typeface="Times New Roman" pitchFamily="18" charset="0"/>
              </a:rPr>
              <a:t>h</a:t>
            </a:r>
            <a:r>
              <a:rPr lang="de-DE" sz="1600" b="1">
                <a:latin typeface="Times New Roman" pitchFamily="18" charset="0"/>
              </a:rPr>
              <a:t> = 1</a:t>
            </a:r>
          </a:p>
        </p:txBody>
      </p:sp>
      <p:sp>
        <p:nvSpPr>
          <p:cNvPr id="19864" name="Text Box 1432"/>
          <p:cNvSpPr txBox="1">
            <a:spLocks noChangeArrowheads="1"/>
          </p:cNvSpPr>
          <p:nvPr/>
        </p:nvSpPr>
        <p:spPr bwMode="auto">
          <a:xfrm>
            <a:off x="7410450" y="3556000"/>
            <a:ext cx="1485900" cy="11922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Zusatzkapazität Mehrkosten </a:t>
            </a:r>
            <a:r>
              <a:rPr lang="de-DE" sz="1600" i="1">
                <a:latin typeface="Times New Roman" pitchFamily="18" charset="0"/>
              </a:rPr>
              <a:t>u</a:t>
            </a:r>
            <a:br>
              <a:rPr lang="de-DE" sz="1600" i="1">
                <a:latin typeface="Times New Roman" pitchFamily="18" charset="0"/>
              </a:rPr>
            </a:br>
            <a:r>
              <a:rPr lang="de-DE" sz="1600">
                <a:latin typeface="Times New Roman" pitchFamily="18" charset="0"/>
              </a:rPr>
              <a:t>in 2. Halbzeile</a:t>
            </a:r>
          </a:p>
          <a:p>
            <a:pPr>
              <a:spcBef>
                <a:spcPct val="50000"/>
              </a:spcBef>
            </a:pPr>
            <a:r>
              <a:rPr lang="de-DE" sz="1600" b="1" i="1">
                <a:latin typeface="Times New Roman" pitchFamily="18" charset="0"/>
              </a:rPr>
              <a:t>u</a:t>
            </a:r>
            <a:r>
              <a:rPr lang="de-DE" sz="1600" b="1">
                <a:latin typeface="Times New Roman" pitchFamily="18" charset="0"/>
              </a:rPr>
              <a:t> = 1,5</a:t>
            </a:r>
          </a:p>
        </p:txBody>
      </p:sp>
      <p:sp>
        <p:nvSpPr>
          <p:cNvPr id="20268" name="Text Box 1836"/>
          <p:cNvSpPr txBox="1">
            <a:spLocks noChangeArrowheads="1"/>
          </p:cNvSpPr>
          <p:nvPr/>
        </p:nvSpPr>
        <p:spPr bwMode="auto">
          <a:xfrm>
            <a:off x="7410450" y="4841875"/>
            <a:ext cx="1485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Times New Roman" pitchFamily="18" charset="0"/>
                <a:hlinkClick r:id="rId2" action="ppaction://hlinksldjump"/>
              </a:rPr>
              <a:t>Formel</a:t>
            </a:r>
            <a:endParaRPr lang="de-DE" sz="1600" b="1" dirty="0">
              <a:latin typeface="Times New Roman" pitchFamily="18" charset="0"/>
            </a:endParaRPr>
          </a:p>
        </p:txBody>
      </p:sp>
      <p:sp>
        <p:nvSpPr>
          <p:cNvPr id="20269" name="Text Box 1837"/>
          <p:cNvSpPr txBox="1">
            <a:spLocks noChangeArrowheads="1"/>
          </p:cNvSpPr>
          <p:nvPr/>
        </p:nvSpPr>
        <p:spPr bwMode="auto">
          <a:xfrm>
            <a:off x="7405688" y="5189538"/>
            <a:ext cx="1485900" cy="8255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Times New Roman" pitchFamily="18" charset="0"/>
              </a:rPr>
              <a:t>Keine Fehlmengen erlaubt</a:t>
            </a:r>
            <a:endParaRPr lang="de-DE" sz="1600" b="1" dirty="0">
              <a:latin typeface="Times New Roman" pitchFamily="18" charset="0"/>
            </a:endParaRPr>
          </a:p>
        </p:txBody>
      </p:sp>
      <p:graphicFrame>
        <p:nvGraphicFramePr>
          <p:cNvPr id="20371" name="Group 1939"/>
          <p:cNvGraphicFramePr>
            <a:graphicFrameLocks noGrp="1"/>
          </p:cNvGraphicFramePr>
          <p:nvPr>
            <p:ph idx="1"/>
          </p:nvPr>
        </p:nvGraphicFramePr>
        <p:xfrm>
          <a:off x="1847850" y="2116138"/>
          <a:ext cx="763588" cy="3843915"/>
        </p:xfrm>
        <a:graphic>
          <a:graphicData uri="http://schemas.openxmlformats.org/drawingml/2006/table">
            <a:tbl>
              <a:tblPr/>
              <a:tblGrid>
                <a:gridCol w="763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9845" name="Group 14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36360"/>
              </p:ext>
            </p:extLst>
          </p:nvPr>
        </p:nvGraphicFramePr>
        <p:xfrm>
          <a:off x="1766888" y="1774825"/>
          <a:ext cx="5335587" cy="4487865"/>
        </p:xfrm>
        <a:graphic>
          <a:graphicData uri="http://schemas.openxmlformats.org/drawingml/2006/table">
            <a:tbl>
              <a:tblPr/>
              <a:tblGrid>
                <a:gridCol w="101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72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22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Periode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2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3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4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6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Angebot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1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26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Nachfrage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4" grpId="0" animBg="1"/>
      <p:bldP spid="20273" grpId="0" animBg="1"/>
      <p:bldP spid="20272" grpId="0" animBg="1"/>
      <p:bldP spid="20271" grpId="0" animBg="1"/>
      <p:bldP spid="20270" grpId="0" animBg="1"/>
      <p:bldP spid="20267" grpId="0" animBg="1"/>
      <p:bldP spid="19870" grpId="0" animBg="1"/>
      <p:bldP spid="19869" grpId="0" animBg="1"/>
      <p:bldP spid="19868" grpId="0" animBg="1"/>
      <p:bldP spid="19867" grpId="0" animBg="1"/>
      <p:bldP spid="19865" grpId="0" animBg="1"/>
      <p:bldP spid="19863" grpId="0" animBg="1"/>
      <p:bldP spid="19862" grpId="0" animBg="1"/>
      <p:bldP spid="19861" grpId="0" animBg="1"/>
      <p:bldP spid="19860" grpId="0" animBg="1"/>
      <p:bldP spid="19859" grpId="0" animBg="1"/>
      <p:bldP spid="19858" grpId="0" animBg="1"/>
      <p:bldP spid="19857" grpId="0" animBg="1"/>
      <p:bldP spid="19856" grpId="0" animBg="1"/>
      <p:bldP spid="19855" grpId="0" animBg="1"/>
      <p:bldP spid="19849" grpId="0" animBg="1"/>
      <p:bldP spid="19848" grpId="0" animBg="1"/>
      <p:bldP spid="19574" grpId="0" animBg="1"/>
      <p:bldP spid="19575" grpId="0" animBg="1"/>
      <p:bldP spid="19576" grpId="0" animBg="1"/>
      <p:bldP spid="19577" grpId="0" animBg="1"/>
      <p:bldP spid="19578" grpId="0" animBg="1"/>
      <p:bldP spid="19579" grpId="0" animBg="1"/>
      <p:bldP spid="19846" grpId="0"/>
      <p:bldP spid="19847" grpId="0"/>
      <p:bldP spid="19852" grpId="0" animBg="1"/>
      <p:bldP spid="19853" grpId="0" animBg="1"/>
      <p:bldP spid="19864" grpId="0" animBg="1"/>
      <p:bldP spid="20268" grpId="0"/>
      <p:bldP spid="202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410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744D4A31-2A5C-416A-B125-CB86F120E945}" type="slidenum">
              <a:rPr lang="de-AT" smtClean="0"/>
              <a:pPr/>
              <a:t>12</a:t>
            </a:fld>
            <a:endParaRPr lang="de-AT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Tabelle I</a:t>
            </a:r>
            <a:endParaRPr lang="de-AT" sz="2800" dirty="0" smtClean="0"/>
          </a:p>
        </p:txBody>
      </p:sp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41500" y="1576388"/>
          <a:ext cx="5113338" cy="45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2" r:id="rId3" imgW="5646909" imgH="6165114" progId="">
                  <p:embed/>
                </p:oleObj>
              </mc:Choice>
              <mc:Fallback>
                <p:oleObj r:id="rId3" imgW="5646909" imgH="616511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576388"/>
                        <a:ext cx="5113338" cy="454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778125" y="1863725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CC00CC"/>
                </a:solidFill>
              </a:rPr>
              <a:t>90</a:t>
            </a:r>
            <a:endParaRPr lang="de-AT" sz="1400" b="1" dirty="0">
              <a:solidFill>
                <a:srgbClr val="CC00CC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354388" y="1878013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hlink"/>
                </a:solidFill>
              </a:rPr>
              <a:t>10</a:t>
            </a:r>
            <a:endParaRPr lang="de-AT" sz="1400" b="1">
              <a:solidFill>
                <a:schemeClr val="hlink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541963" y="323215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hlink"/>
                </a:solidFill>
              </a:rPr>
              <a:t>10</a:t>
            </a:r>
            <a:endParaRPr lang="de-AT" sz="1400" b="1">
              <a:solidFill>
                <a:schemeClr val="hlink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572125" y="494665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FF6600"/>
                </a:solidFill>
              </a:rPr>
              <a:t>10</a:t>
            </a:r>
            <a:endParaRPr lang="de-AT" sz="1400" b="1">
              <a:solidFill>
                <a:srgbClr val="FF6600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586413" y="5622925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FF6600"/>
                </a:solidFill>
              </a:rPr>
              <a:t>10</a:t>
            </a:r>
            <a:endParaRPr lang="de-AT" sz="1400" b="1">
              <a:solidFill>
                <a:srgbClr val="FF6600"/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541963" y="527685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448175" y="392430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354388" y="2525713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010150" y="4600575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449763" y="3246438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hlink"/>
                </a:solidFill>
              </a:rPr>
              <a:t>10</a:t>
            </a:r>
            <a:endParaRPr lang="de-AT" sz="1400" b="1">
              <a:solidFill>
                <a:schemeClr val="hlink"/>
              </a:solidFill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930650" y="323215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50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4202113" y="1874838"/>
            <a:ext cx="18716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4002088" y="2560638"/>
            <a:ext cx="18716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6334125" y="2008188"/>
            <a:ext cx="360363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V="1">
            <a:off x="6350000" y="2684463"/>
            <a:ext cx="360363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2863850" y="5954713"/>
            <a:ext cx="360363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3454400" y="5953125"/>
            <a:ext cx="360363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497263" y="60547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10</a:t>
            </a:r>
            <a:endParaRPr lang="de-AT" sz="1400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V="1">
            <a:off x="6334125" y="3375025"/>
            <a:ext cx="360363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881813" y="3275013"/>
            <a:ext cx="504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50</a:t>
            </a:r>
            <a:endParaRPr lang="de-AT" sz="1200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V="1">
            <a:off x="4002088" y="5953125"/>
            <a:ext cx="360362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V="1">
            <a:off x="6334125" y="4052888"/>
            <a:ext cx="360363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 flipV="1">
            <a:off x="6867525" y="3376613"/>
            <a:ext cx="360363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7185025" y="327977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40</a:t>
            </a:r>
            <a:endParaRPr lang="de-AT" sz="1200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V="1">
            <a:off x="4564063" y="5940425"/>
            <a:ext cx="360362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5259388" y="3925888"/>
            <a:ext cx="790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4576763" y="60404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10</a:t>
            </a:r>
            <a:endParaRPr lang="de-AT" sz="1400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 flipV="1">
            <a:off x="4578350" y="6156325"/>
            <a:ext cx="360363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 flipV="1">
            <a:off x="3497263" y="6169025"/>
            <a:ext cx="360362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 flipV="1">
            <a:off x="5138738" y="5953125"/>
            <a:ext cx="360362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 flipV="1">
            <a:off x="6319838" y="4759325"/>
            <a:ext cx="360362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5819775" y="4621213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 flipV="1">
            <a:off x="6334125" y="5434013"/>
            <a:ext cx="360363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 flipV="1">
            <a:off x="7170738" y="3395663"/>
            <a:ext cx="360362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 flipV="1">
            <a:off x="6319838" y="5089525"/>
            <a:ext cx="360362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 flipV="1">
            <a:off x="6335713" y="5781675"/>
            <a:ext cx="360362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 flipV="1">
            <a:off x="5672138" y="5954713"/>
            <a:ext cx="360362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7202488" y="312102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30</a:t>
            </a:r>
            <a:endParaRPr lang="de-AT" sz="1200"/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5513388" y="6040438"/>
            <a:ext cx="42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30</a:t>
            </a:r>
            <a:endParaRPr lang="de-AT" sz="1400"/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5873750" y="6040438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20</a:t>
            </a:r>
            <a:endParaRPr lang="de-AT" sz="1400"/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6162675" y="6040438"/>
            <a:ext cx="45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10</a:t>
            </a:r>
            <a:endParaRPr lang="de-AT" sz="1400"/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 flipV="1">
            <a:off x="5513388" y="6127750"/>
            <a:ext cx="360362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 flipV="1">
            <a:off x="5859463" y="6142038"/>
            <a:ext cx="360362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6" name="Line 48"/>
          <p:cNvSpPr>
            <a:spLocks noChangeShapeType="1"/>
          </p:cNvSpPr>
          <p:nvPr/>
        </p:nvSpPr>
        <p:spPr bwMode="auto">
          <a:xfrm flipV="1">
            <a:off x="6148388" y="6142038"/>
            <a:ext cx="360362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7" name="Text Box 49"/>
          <p:cNvSpPr txBox="1">
            <a:spLocks noChangeArrowheads="1"/>
          </p:cNvSpPr>
          <p:nvPr/>
        </p:nvSpPr>
        <p:spPr bwMode="auto">
          <a:xfrm>
            <a:off x="6897688" y="1892300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10</a:t>
            </a:r>
            <a:endParaRPr lang="de-AT" sz="1200"/>
          </a:p>
        </p:txBody>
      </p:sp>
      <p:sp>
        <p:nvSpPr>
          <p:cNvPr id="17458" name="Line 50"/>
          <p:cNvSpPr>
            <a:spLocks noChangeShapeType="1"/>
          </p:cNvSpPr>
          <p:nvPr/>
        </p:nvSpPr>
        <p:spPr bwMode="auto">
          <a:xfrm flipV="1">
            <a:off x="6897688" y="2008188"/>
            <a:ext cx="360362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9" name="Line 51"/>
          <p:cNvSpPr>
            <a:spLocks noChangeShapeType="1"/>
          </p:cNvSpPr>
          <p:nvPr/>
        </p:nvSpPr>
        <p:spPr bwMode="auto">
          <a:xfrm>
            <a:off x="3165475" y="1527175"/>
            <a:ext cx="12700" cy="4837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0" name="Line 52"/>
          <p:cNvSpPr>
            <a:spLocks noChangeShapeType="1"/>
          </p:cNvSpPr>
          <p:nvPr/>
        </p:nvSpPr>
        <p:spPr bwMode="auto">
          <a:xfrm>
            <a:off x="3724275" y="1517650"/>
            <a:ext cx="12700" cy="4837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1" name="Line 53"/>
          <p:cNvSpPr>
            <a:spLocks noChangeShapeType="1"/>
          </p:cNvSpPr>
          <p:nvPr/>
        </p:nvSpPr>
        <p:spPr bwMode="auto">
          <a:xfrm>
            <a:off x="4295775" y="1506538"/>
            <a:ext cx="12700" cy="4837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3" name="Line 55"/>
          <p:cNvSpPr>
            <a:spLocks noChangeShapeType="1"/>
          </p:cNvSpPr>
          <p:nvPr/>
        </p:nvSpPr>
        <p:spPr bwMode="auto">
          <a:xfrm>
            <a:off x="4846638" y="1468438"/>
            <a:ext cx="12700" cy="4837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8" name="Line 60"/>
          <p:cNvSpPr>
            <a:spLocks noChangeShapeType="1"/>
          </p:cNvSpPr>
          <p:nvPr/>
        </p:nvSpPr>
        <p:spPr bwMode="auto">
          <a:xfrm>
            <a:off x="5368925" y="1498600"/>
            <a:ext cx="12700" cy="4837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aphicFrame>
        <p:nvGraphicFramePr>
          <p:cNvPr id="17681" name="Group 273"/>
          <p:cNvGraphicFramePr>
            <a:graphicFrameLocks noGrp="1"/>
          </p:cNvGraphicFramePr>
          <p:nvPr>
            <p:ph idx="1"/>
          </p:nvPr>
        </p:nvGraphicFramePr>
        <p:xfrm>
          <a:off x="7567613" y="1543050"/>
          <a:ext cx="1119187" cy="4381759"/>
        </p:xfrm>
        <a:graphic>
          <a:graphicData uri="http://schemas.openxmlformats.org/drawingml/2006/table">
            <a:tbl>
              <a:tblPr/>
              <a:tblGrid>
                <a:gridCol w="57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682" name="Text Box 274"/>
          <p:cNvSpPr txBox="1">
            <a:spLocks noChangeArrowheads="1"/>
          </p:cNvSpPr>
          <p:nvPr/>
        </p:nvSpPr>
        <p:spPr bwMode="auto">
          <a:xfrm>
            <a:off x="7531100" y="6085429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5" action="ppaction://hlinksldjump"/>
              </a:rPr>
              <a:t>Kosten</a:t>
            </a:r>
            <a:endParaRPr lang="de-AT" b="1" dirty="0">
              <a:solidFill>
                <a:srgbClr val="CC00CC"/>
              </a:solidFill>
            </a:endParaRPr>
          </a:p>
        </p:txBody>
      </p:sp>
      <p:sp>
        <p:nvSpPr>
          <p:cNvPr id="17683" name="Text Box 275"/>
          <p:cNvSpPr txBox="1">
            <a:spLocks noChangeArrowheads="1"/>
          </p:cNvSpPr>
          <p:nvPr/>
        </p:nvSpPr>
        <p:spPr bwMode="auto">
          <a:xfrm>
            <a:off x="449263" y="2374900"/>
            <a:ext cx="1273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6" action="ppaction://hlinksldjump"/>
              </a:rPr>
              <a:t>Spalten</a:t>
            </a:r>
            <a:br>
              <a:rPr lang="de-DE" b="1" dirty="0">
                <a:solidFill>
                  <a:srgbClr val="CC00CC"/>
                </a:solidFill>
                <a:hlinkClick r:id="rId6" action="ppaction://hlinksldjump"/>
              </a:rPr>
            </a:br>
            <a:r>
              <a:rPr lang="de-DE" b="1" dirty="0" err="1">
                <a:solidFill>
                  <a:srgbClr val="CC00CC"/>
                </a:solidFill>
                <a:hlinkClick r:id="rId6" action="ppaction://hlinksldjump"/>
              </a:rPr>
              <a:t>minimum</a:t>
            </a:r>
            <a:r>
              <a:rPr lang="de-DE" b="1" dirty="0">
                <a:solidFill>
                  <a:srgbClr val="CC00CC"/>
                </a:solidFill>
                <a:hlinkClick r:id="rId6" action="ppaction://hlinksldjump"/>
              </a:rPr>
              <a:t/>
            </a:r>
            <a:br>
              <a:rPr lang="de-DE" b="1" dirty="0">
                <a:solidFill>
                  <a:srgbClr val="CC00CC"/>
                </a:solidFill>
                <a:hlinkClick r:id="rId6" action="ppaction://hlinksldjump"/>
              </a:rPr>
            </a:br>
            <a:r>
              <a:rPr lang="de-DE" b="1" dirty="0">
                <a:solidFill>
                  <a:srgbClr val="CC00CC"/>
                </a:solidFill>
                <a:hlinkClick r:id="rId6" action="ppaction://hlinksldjump"/>
              </a:rPr>
              <a:t>verfahren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6" grpId="0"/>
      <p:bldP spid="17417" grpId="0"/>
      <p:bldP spid="17418" grpId="0"/>
      <p:bldP spid="17419" grpId="0"/>
      <p:bldP spid="17420" grpId="0"/>
      <p:bldP spid="17421" grpId="0"/>
      <p:bldP spid="17422" grpId="0"/>
      <p:bldP spid="17423" grpId="0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/>
      <p:bldP spid="17431" grpId="0" animBg="1"/>
      <p:bldP spid="17432" grpId="0"/>
      <p:bldP spid="17433" grpId="0" animBg="1"/>
      <p:bldP spid="17434" grpId="0" animBg="1"/>
      <p:bldP spid="17435" grpId="0" animBg="1"/>
      <p:bldP spid="17436" grpId="0"/>
      <p:bldP spid="17437" grpId="0" animBg="1"/>
      <p:bldP spid="17438" grpId="0" animBg="1"/>
      <p:bldP spid="17439" grpId="0"/>
      <p:bldP spid="17440" grpId="0" animBg="1"/>
      <p:bldP spid="17441" grpId="0" animBg="1"/>
      <p:bldP spid="17442" grpId="0" animBg="1"/>
      <p:bldP spid="17443" grpId="0" animBg="1"/>
      <p:bldP spid="17444" grpId="0" animBg="1"/>
      <p:bldP spid="17445" grpId="0" animBg="1"/>
      <p:bldP spid="17446" grpId="0" animBg="1"/>
      <p:bldP spid="17447" grpId="0" animBg="1"/>
      <p:bldP spid="17448" grpId="0" animBg="1"/>
      <p:bldP spid="17449" grpId="0" animBg="1"/>
      <p:bldP spid="17450" grpId="0"/>
      <p:bldP spid="17451" grpId="0"/>
      <p:bldP spid="17452" grpId="0"/>
      <p:bldP spid="17453" grpId="0"/>
      <p:bldP spid="17454" grpId="0" animBg="1"/>
      <p:bldP spid="17455" grpId="0" animBg="1"/>
      <p:bldP spid="17456" grpId="0" animBg="1"/>
      <p:bldP spid="17457" grpId="0"/>
      <p:bldP spid="17458" grpId="0" animBg="1"/>
      <p:bldP spid="17459" grpId="0" animBg="1"/>
      <p:bldP spid="17460" grpId="0" animBg="1"/>
      <p:bldP spid="17461" grpId="0" animBg="1"/>
      <p:bldP spid="17463" grpId="0" animBg="1"/>
      <p:bldP spid="17468" grpId="0" animBg="1"/>
      <p:bldP spid="17682" grpId="0"/>
      <p:bldP spid="176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638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D8B33DBA-1178-4918-92A7-E712D87AF57E}" type="slidenum">
              <a:rPr lang="de-AT" smtClean="0"/>
              <a:pPr/>
              <a:t>13</a:t>
            </a:fld>
            <a:endParaRPr lang="de-AT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 smtClean="0"/>
              <a:t>Kosten &amp; Produktionsplan</a:t>
            </a:r>
            <a:endParaRPr lang="de-AT" sz="28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892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1800" b="1" dirty="0" smtClean="0"/>
              <a:t>Gesamtkosten</a:t>
            </a:r>
            <a:r>
              <a:rPr lang="de-DE" sz="1600" dirty="0" smtClean="0"/>
              <a:t> = </a:t>
            </a:r>
            <a:endParaRPr lang="de-AT" sz="1600" dirty="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66950" y="162877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590 * C</a:t>
            </a:r>
            <a:endParaRPr lang="de-AT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051050" y="2133600"/>
            <a:ext cx="237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Produktionskosten</a:t>
            </a:r>
            <a:endParaRPr lang="de-AT" sz="14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130550" y="1628775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+ </a:t>
            </a:r>
            <a:r>
              <a:rPr lang="de-DE">
                <a:solidFill>
                  <a:schemeClr val="hlink"/>
                </a:solidFill>
              </a:rPr>
              <a:t>10</a:t>
            </a:r>
            <a:r>
              <a:rPr lang="de-DE"/>
              <a:t> * 1 + </a:t>
            </a:r>
            <a:r>
              <a:rPr lang="de-DE">
                <a:solidFill>
                  <a:schemeClr val="hlink"/>
                </a:solidFill>
              </a:rPr>
              <a:t>10</a:t>
            </a:r>
            <a:r>
              <a:rPr lang="de-DE"/>
              <a:t> * 1 + </a:t>
            </a:r>
            <a:r>
              <a:rPr lang="de-DE">
                <a:solidFill>
                  <a:schemeClr val="hlink"/>
                </a:solidFill>
              </a:rPr>
              <a:t>10</a:t>
            </a:r>
            <a:r>
              <a:rPr lang="de-DE"/>
              <a:t> * 3</a:t>
            </a:r>
            <a:endParaRPr lang="de-AT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724525" y="1628775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+ </a:t>
            </a:r>
            <a:r>
              <a:rPr lang="de-DE">
                <a:solidFill>
                  <a:srgbClr val="FF6600"/>
                </a:solidFill>
              </a:rPr>
              <a:t>10</a:t>
            </a:r>
            <a:r>
              <a:rPr lang="de-DE"/>
              <a:t> * 2,5 + </a:t>
            </a:r>
            <a:r>
              <a:rPr lang="de-DE">
                <a:solidFill>
                  <a:srgbClr val="FF6600"/>
                </a:solidFill>
              </a:rPr>
              <a:t>10</a:t>
            </a:r>
            <a:r>
              <a:rPr lang="de-DE"/>
              <a:t> * 1,5</a:t>
            </a:r>
            <a:endParaRPr lang="de-AT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706813" y="2133600"/>
            <a:ext cx="2233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Lagerhaltungskosten</a:t>
            </a:r>
            <a:endParaRPr lang="de-AT" sz="140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940425" y="2130425"/>
            <a:ext cx="20335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Kosten der Produktion in Überkapazität</a:t>
            </a:r>
            <a:endParaRPr lang="de-AT" sz="1400"/>
          </a:p>
        </p:txBody>
      </p:sp>
      <p:sp>
        <p:nvSpPr>
          <p:cNvPr id="15370" name="AutoShape 10"/>
          <p:cNvSpPr>
            <a:spLocks/>
          </p:cNvSpPr>
          <p:nvPr/>
        </p:nvSpPr>
        <p:spPr bwMode="auto">
          <a:xfrm rot="-5400000">
            <a:off x="2649538" y="1535113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1" name="AutoShape 11"/>
          <p:cNvSpPr>
            <a:spLocks/>
          </p:cNvSpPr>
          <p:nvPr/>
        </p:nvSpPr>
        <p:spPr bwMode="auto">
          <a:xfrm rot="-5400000">
            <a:off x="4532312" y="868363"/>
            <a:ext cx="79375" cy="2305050"/>
          </a:xfrm>
          <a:prstGeom prst="leftBrace">
            <a:avLst>
              <a:gd name="adj1" fmla="val 242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2" name="AutoShape 12"/>
          <p:cNvSpPr>
            <a:spLocks/>
          </p:cNvSpPr>
          <p:nvPr/>
        </p:nvSpPr>
        <p:spPr bwMode="auto">
          <a:xfrm rot="-5400000">
            <a:off x="6876257" y="1124744"/>
            <a:ext cx="71437" cy="1800225"/>
          </a:xfrm>
          <a:prstGeom prst="leftBrace">
            <a:avLst>
              <a:gd name="adj1" fmla="val 2100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122488" y="2565400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chemeClr val="hlink"/>
                </a:solidFill>
              </a:rPr>
              <a:t>590 * C + 90 GE</a:t>
            </a:r>
            <a:endParaRPr lang="de-AT" b="1" dirty="0">
              <a:solidFill>
                <a:schemeClr val="hlink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95288" y="335756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Produktionsplan</a:t>
            </a:r>
            <a:endParaRPr lang="de-AT" b="1"/>
          </a:p>
        </p:txBody>
      </p:sp>
      <p:graphicFrame>
        <p:nvGraphicFramePr>
          <p:cNvPr id="15426" name="Group 66"/>
          <p:cNvGraphicFramePr>
            <a:graphicFrameLocks noGrp="1"/>
          </p:cNvGraphicFramePr>
          <p:nvPr>
            <p:ph sz="half" idx="2"/>
          </p:nvPr>
        </p:nvGraphicFramePr>
        <p:xfrm>
          <a:off x="755650" y="4125913"/>
          <a:ext cx="6551613" cy="1247776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Ü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458788" y="225901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2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4" grpId="0"/>
      <p:bldP spid="15365" grpId="0"/>
      <p:bldP spid="15366" grpId="1"/>
      <p:bldP spid="15367" grpId="0"/>
      <p:bldP spid="15368" grpId="0"/>
      <p:bldP spid="15369" grpId="0"/>
      <p:bldP spid="15370" grpId="0" animBg="1"/>
      <p:bldP spid="15371" grpId="0" animBg="1"/>
      <p:bldP spid="15372" grpId="0" animBg="1"/>
      <p:bldP spid="15373" grpId="0"/>
      <p:bldP spid="15374" grpId="0"/>
      <p:bldP spid="154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Kosten in Normalproduktion C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de-AT" dirty="0" smtClean="0"/>
              <a:t>Kosten in Normalproduktion z.B. </a:t>
            </a:r>
            <a:r>
              <a:rPr lang="de-AT" dirty="0" smtClean="0">
                <a:solidFill>
                  <a:srgbClr val="FF0000"/>
                </a:solidFill>
              </a:rPr>
              <a:t>C = 5 </a:t>
            </a:r>
          </a:p>
          <a:p>
            <a:pPr marL="342900" indent="-342900"/>
            <a:r>
              <a:rPr lang="de-AT" dirty="0" smtClean="0"/>
              <a:t>Dann kann man das Beispiel wir auf Folie 11/12 ohne C durchrechen und dann (wie auf Folie 13) bei den Kosten 590*C addieren</a:t>
            </a:r>
            <a:br>
              <a:rPr lang="de-AT" dirty="0" smtClean="0"/>
            </a:br>
            <a:r>
              <a:rPr lang="de-AT" dirty="0" smtClean="0"/>
              <a:t>z.B. </a:t>
            </a:r>
            <a:r>
              <a:rPr lang="de-DE" dirty="0"/>
              <a:t>Gesamtkosten</a:t>
            </a:r>
            <a:r>
              <a:rPr lang="de-DE" sz="1800" dirty="0"/>
              <a:t> </a:t>
            </a:r>
            <a:r>
              <a:rPr lang="de-DE" sz="1800" dirty="0" smtClean="0"/>
              <a:t>= </a:t>
            </a:r>
            <a:r>
              <a:rPr lang="de-DE" dirty="0" smtClean="0">
                <a:solidFill>
                  <a:srgbClr val="FF0000"/>
                </a:solidFill>
              </a:rPr>
              <a:t>590 </a:t>
            </a:r>
            <a:r>
              <a:rPr lang="de-DE" dirty="0">
                <a:solidFill>
                  <a:srgbClr val="FF0000"/>
                </a:solidFill>
              </a:rPr>
              <a:t>* C + 90 </a:t>
            </a:r>
            <a:r>
              <a:rPr lang="de-AT" dirty="0" smtClean="0">
                <a:solidFill>
                  <a:srgbClr val="FF0000"/>
                </a:solidFill>
              </a:rPr>
              <a:t>= 3040	</a:t>
            </a:r>
            <a:endParaRPr lang="de-AT" dirty="0">
              <a:solidFill>
                <a:srgbClr val="FF0000"/>
              </a:solidFill>
            </a:endParaRPr>
          </a:p>
          <a:p>
            <a:pPr marL="342900" indent="-342900"/>
            <a:endParaRPr lang="de-AT" dirty="0" smtClean="0"/>
          </a:p>
          <a:p>
            <a:pPr marL="342900" indent="-342900"/>
            <a:r>
              <a:rPr lang="de-AT" dirty="0" smtClean="0"/>
              <a:t>Oder man kann </a:t>
            </a:r>
            <a:r>
              <a:rPr lang="de-AT" dirty="0">
                <a:solidFill>
                  <a:srgbClr val="FF0000"/>
                </a:solidFill>
              </a:rPr>
              <a:t>C = 5 </a:t>
            </a:r>
            <a:r>
              <a:rPr lang="de-AT" dirty="0" smtClean="0"/>
              <a:t>zu allen Kosten addieren</a:t>
            </a:r>
            <a:br>
              <a:rPr lang="de-AT" dirty="0" smtClean="0"/>
            </a:br>
            <a:r>
              <a:rPr lang="de-AT" dirty="0" smtClean="0"/>
              <a:t>siehe nächste Folie</a:t>
            </a:r>
          </a:p>
          <a:p>
            <a:pPr marL="342900" indent="-342900"/>
            <a:r>
              <a:rPr lang="de-AT" dirty="0" smtClean="0"/>
              <a:t>Die Lösung ist die gleiche wie vorhin</a:t>
            </a:r>
          </a:p>
          <a:p>
            <a:pPr marL="342900" indent="-342900"/>
            <a:r>
              <a:rPr lang="de-AT" dirty="0" smtClean="0"/>
              <a:t>Die Kosten ebenfalls:</a:t>
            </a:r>
            <a:br>
              <a:rPr lang="de-AT" dirty="0" smtClean="0"/>
            </a:br>
            <a:r>
              <a:rPr lang="de-DE" dirty="0" smtClean="0"/>
              <a:t>Gesamtkosten = 5*90 + 6*10 + 5*100 + 5*50 + 6*10 + 8*10 + </a:t>
            </a:r>
            <a:br>
              <a:rPr lang="de-DE" dirty="0" smtClean="0"/>
            </a:br>
            <a:r>
              <a:rPr lang="de-DE" dirty="0" smtClean="0"/>
              <a:t>                           5*100 </a:t>
            </a:r>
            <a:r>
              <a:rPr lang="de-DE" dirty="0"/>
              <a:t>+ 5*100 + </a:t>
            </a:r>
            <a:r>
              <a:rPr lang="de-DE" dirty="0" smtClean="0"/>
              <a:t>7,5*10 </a:t>
            </a:r>
            <a:r>
              <a:rPr lang="de-DE" dirty="0"/>
              <a:t>+ 5*100 </a:t>
            </a:r>
            <a:r>
              <a:rPr lang="de-DE" dirty="0" smtClean="0"/>
              <a:t>+ 6,5*10 = </a:t>
            </a:r>
            <a:r>
              <a:rPr lang="de-AT" dirty="0">
                <a:solidFill>
                  <a:srgbClr val="FF0000"/>
                </a:solidFill>
              </a:rPr>
              <a:t>3040</a:t>
            </a:r>
            <a:r>
              <a:rPr lang="de-DE" dirty="0"/>
              <a:t/>
            </a:r>
            <a:br>
              <a:rPr lang="de-DE" dirty="0"/>
            </a:br>
            <a:endParaRPr lang="de-AT" dirty="0" smtClean="0"/>
          </a:p>
          <a:p>
            <a:pPr marL="342900" indent="-342900"/>
            <a:endParaRPr lang="de-AT" dirty="0"/>
          </a:p>
          <a:p>
            <a:pPr marL="342900" indent="-342900"/>
            <a:endParaRPr lang="de-AT" dirty="0"/>
          </a:p>
          <a:p>
            <a:pPr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53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EECDAD51-9668-4BAF-BB46-FF5B53235A86}" type="slidenum">
              <a:rPr lang="de-AT" smtClean="0"/>
              <a:pPr/>
              <a:t>15</a:t>
            </a:fld>
            <a:endParaRPr lang="de-AT" smtClean="0"/>
          </a:p>
        </p:txBody>
      </p:sp>
      <p:sp>
        <p:nvSpPr>
          <p:cNvPr id="20274" name="Rectangle 1842"/>
          <p:cNvSpPr>
            <a:spLocks noChangeArrowheads="1"/>
          </p:cNvSpPr>
          <p:nvPr/>
        </p:nvSpPr>
        <p:spPr bwMode="auto">
          <a:xfrm>
            <a:off x="5097463" y="5311775"/>
            <a:ext cx="557212" cy="642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3" name="Rectangle 1841"/>
          <p:cNvSpPr>
            <a:spLocks noChangeArrowheads="1"/>
          </p:cNvSpPr>
          <p:nvPr/>
        </p:nvSpPr>
        <p:spPr bwMode="auto">
          <a:xfrm>
            <a:off x="4516438" y="4664075"/>
            <a:ext cx="581025" cy="1281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2" name="Rectangle 1840"/>
          <p:cNvSpPr>
            <a:spLocks noChangeArrowheads="1"/>
          </p:cNvSpPr>
          <p:nvPr/>
        </p:nvSpPr>
        <p:spPr bwMode="auto">
          <a:xfrm>
            <a:off x="3973513" y="4025900"/>
            <a:ext cx="523875" cy="1924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1" name="Rectangle 1839"/>
          <p:cNvSpPr>
            <a:spLocks noChangeArrowheads="1"/>
          </p:cNvSpPr>
          <p:nvPr/>
        </p:nvSpPr>
        <p:spPr bwMode="auto">
          <a:xfrm>
            <a:off x="3382963" y="3387725"/>
            <a:ext cx="581025" cy="2562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0" name="Rectangle 1838"/>
          <p:cNvSpPr>
            <a:spLocks noChangeArrowheads="1"/>
          </p:cNvSpPr>
          <p:nvPr/>
        </p:nvSpPr>
        <p:spPr bwMode="auto">
          <a:xfrm>
            <a:off x="2797175" y="2749550"/>
            <a:ext cx="581025" cy="3195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49" name="Rectangle 1417"/>
          <p:cNvSpPr>
            <a:spLocks noChangeArrowheads="1"/>
          </p:cNvSpPr>
          <p:nvPr/>
        </p:nvSpPr>
        <p:spPr bwMode="auto">
          <a:xfrm>
            <a:off x="1771650" y="2124075"/>
            <a:ext cx="1009650" cy="38242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48" name="Rectangle 1416"/>
          <p:cNvSpPr>
            <a:spLocks noChangeArrowheads="1"/>
          </p:cNvSpPr>
          <p:nvPr/>
        </p:nvSpPr>
        <p:spPr bwMode="auto">
          <a:xfrm>
            <a:off x="2781300" y="1771650"/>
            <a:ext cx="3390900" cy="333375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5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Tabelle I</a:t>
            </a:r>
            <a:endParaRPr lang="de-AT" sz="2800" smtClean="0"/>
          </a:p>
        </p:txBody>
      </p:sp>
      <p:sp>
        <p:nvSpPr>
          <p:cNvPr id="1539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95" name="Rectangle 375"/>
          <p:cNvSpPr>
            <a:spLocks noChangeArrowheads="1"/>
          </p:cNvSpPr>
          <p:nvPr/>
        </p:nvSpPr>
        <p:spPr bwMode="auto">
          <a:xfrm>
            <a:off x="1847850" y="387350"/>
            <a:ext cx="1009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19845" name="Group 14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754374"/>
              </p:ext>
            </p:extLst>
          </p:nvPr>
        </p:nvGraphicFramePr>
        <p:xfrm>
          <a:off x="1766888" y="1774825"/>
          <a:ext cx="5335587" cy="4487865"/>
        </p:xfrm>
        <a:graphic>
          <a:graphicData uri="http://schemas.openxmlformats.org/drawingml/2006/table">
            <a:tbl>
              <a:tblPr/>
              <a:tblGrid>
                <a:gridCol w="101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72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22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Periode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2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3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4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6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Angebot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1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26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Nachfrage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9846" name="Text Box 1414"/>
          <p:cNvSpPr txBox="1">
            <a:spLocks noChangeArrowheads="1"/>
          </p:cNvSpPr>
          <p:nvPr/>
        </p:nvSpPr>
        <p:spPr bwMode="auto">
          <a:xfrm>
            <a:off x="301625" y="3436938"/>
            <a:ext cx="1468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folHlink"/>
                </a:solidFill>
              </a:rPr>
              <a:t>Produktion </a:t>
            </a:r>
            <a:r>
              <a:rPr lang="de-DE" b="1" u="sng">
                <a:solidFill>
                  <a:schemeClr val="folHlink"/>
                </a:solidFill>
              </a:rPr>
              <a:t>in</a:t>
            </a:r>
            <a:r>
              <a:rPr lang="de-DE">
                <a:solidFill>
                  <a:schemeClr val="folHlink"/>
                </a:solidFill>
              </a:rPr>
              <a:t> Periode</a:t>
            </a:r>
          </a:p>
        </p:txBody>
      </p:sp>
      <p:sp>
        <p:nvSpPr>
          <p:cNvPr id="19847" name="Text Box 1415"/>
          <p:cNvSpPr txBox="1">
            <a:spLocks noChangeArrowheads="1"/>
          </p:cNvSpPr>
          <p:nvPr/>
        </p:nvSpPr>
        <p:spPr bwMode="auto">
          <a:xfrm>
            <a:off x="3740150" y="1408113"/>
            <a:ext cx="1516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u="sng">
                <a:solidFill>
                  <a:srgbClr val="CC00CC"/>
                </a:solidFill>
              </a:rPr>
              <a:t>für</a:t>
            </a:r>
            <a:r>
              <a:rPr lang="de-DE">
                <a:solidFill>
                  <a:srgbClr val="CC00CC"/>
                </a:solidFill>
              </a:rPr>
              <a:t> Periode</a:t>
            </a:r>
          </a:p>
        </p:txBody>
      </p:sp>
      <p:graphicFrame>
        <p:nvGraphicFramePr>
          <p:cNvPr id="20371" name="Group 1939"/>
          <p:cNvGraphicFramePr>
            <a:graphicFrameLocks noGrp="1"/>
          </p:cNvGraphicFramePr>
          <p:nvPr>
            <p:ph idx="1"/>
          </p:nvPr>
        </p:nvGraphicFramePr>
        <p:xfrm>
          <a:off x="1847850" y="2116138"/>
          <a:ext cx="763588" cy="3843915"/>
        </p:xfrm>
        <a:graphic>
          <a:graphicData uri="http://schemas.openxmlformats.org/drawingml/2006/table">
            <a:tbl>
              <a:tblPr/>
              <a:tblGrid>
                <a:gridCol w="763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3" name="Gruppieren 2"/>
          <p:cNvGrpSpPr/>
          <p:nvPr/>
        </p:nvGrpSpPr>
        <p:grpSpPr>
          <a:xfrm>
            <a:off x="2726532" y="2127250"/>
            <a:ext cx="3425960" cy="3827463"/>
            <a:chOff x="2726532" y="2127250"/>
            <a:chExt cx="3311525" cy="4064000"/>
          </a:xfrm>
        </p:grpSpPr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2726532" y="2127250"/>
              <a:ext cx="5032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 dirty="0">
                  <a:solidFill>
                    <a:srgbClr val="CC00CC"/>
                  </a:solidFill>
                </a:rPr>
                <a:t>90</a:t>
              </a:r>
              <a:endParaRPr lang="de-AT" sz="1400" b="1" dirty="0">
                <a:solidFill>
                  <a:srgbClr val="CC00CC"/>
                </a:solidFill>
              </a:endParaRPr>
            </a:p>
          </p:txBody>
        </p:sp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3302795" y="2141538"/>
              <a:ext cx="5032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>
                  <a:solidFill>
                    <a:schemeClr val="hlink"/>
                  </a:solidFill>
                </a:rPr>
                <a:t>10</a:t>
              </a:r>
              <a:endParaRPr lang="de-AT" sz="1400" b="1">
                <a:solidFill>
                  <a:schemeClr val="hlink"/>
                </a:solidFill>
              </a:endParaRP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5490370" y="3495675"/>
              <a:ext cx="5032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>
                  <a:solidFill>
                    <a:schemeClr val="hlink"/>
                  </a:solidFill>
                </a:rPr>
                <a:t>10</a:t>
              </a:r>
              <a:endParaRPr lang="de-AT" sz="1400" b="1">
                <a:solidFill>
                  <a:schemeClr val="hlink"/>
                </a:solidFill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5520532" y="5210175"/>
              <a:ext cx="5032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>
                  <a:solidFill>
                    <a:srgbClr val="FF6600"/>
                  </a:solidFill>
                </a:rPr>
                <a:t>10</a:t>
              </a:r>
              <a:endParaRPr lang="de-AT" sz="1400" b="1">
                <a:solidFill>
                  <a:srgbClr val="FF6600"/>
                </a:solidFill>
              </a:endParaRPr>
            </a:p>
          </p:txBody>
        </p:sp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>
              <a:off x="5534820" y="5886450"/>
              <a:ext cx="5032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 dirty="0">
                  <a:solidFill>
                    <a:srgbClr val="FF6600"/>
                  </a:solidFill>
                </a:rPr>
                <a:t>10</a:t>
              </a:r>
              <a:endParaRPr lang="de-AT" sz="1400" b="1" dirty="0">
                <a:solidFill>
                  <a:srgbClr val="FF6600"/>
                </a:solidFill>
              </a:endParaRPr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5490370" y="5540375"/>
              <a:ext cx="5032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>
                  <a:solidFill>
                    <a:srgbClr val="CC00CC"/>
                  </a:solidFill>
                </a:rPr>
                <a:t>100</a:t>
              </a:r>
              <a:endParaRPr lang="de-AT" sz="1400" b="1">
                <a:solidFill>
                  <a:srgbClr val="CC00CC"/>
                </a:solidFill>
              </a:endParaRP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4396582" y="4187825"/>
              <a:ext cx="5032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>
                  <a:solidFill>
                    <a:srgbClr val="CC00CC"/>
                  </a:solidFill>
                </a:rPr>
                <a:t>100</a:t>
              </a:r>
              <a:endParaRPr lang="de-AT" sz="1400" b="1">
                <a:solidFill>
                  <a:srgbClr val="CC00CC"/>
                </a:solidFill>
              </a:endParaRPr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auto">
            <a:xfrm>
              <a:off x="3302795" y="2789238"/>
              <a:ext cx="5032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>
                  <a:solidFill>
                    <a:srgbClr val="CC00CC"/>
                  </a:solidFill>
                </a:rPr>
                <a:t>100</a:t>
              </a:r>
              <a:endParaRPr lang="de-AT" sz="1400" b="1">
                <a:solidFill>
                  <a:srgbClr val="CC00CC"/>
                </a:solidFill>
              </a:endParaRPr>
            </a:p>
          </p:txBody>
        </p:sp>
        <p:sp>
          <p:nvSpPr>
            <p:cNvPr id="53" name="Text Box 13"/>
            <p:cNvSpPr txBox="1">
              <a:spLocks noChangeArrowheads="1"/>
            </p:cNvSpPr>
            <p:nvPr/>
          </p:nvSpPr>
          <p:spPr bwMode="auto">
            <a:xfrm>
              <a:off x="4958557" y="4864100"/>
              <a:ext cx="5032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>
                  <a:solidFill>
                    <a:srgbClr val="CC00CC"/>
                  </a:solidFill>
                </a:rPr>
                <a:t>100</a:t>
              </a:r>
              <a:endParaRPr lang="de-AT" sz="1400" b="1">
                <a:solidFill>
                  <a:srgbClr val="CC00CC"/>
                </a:solidFill>
              </a:endParaRP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4398170" y="3509963"/>
              <a:ext cx="5032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>
                  <a:solidFill>
                    <a:schemeClr val="hlink"/>
                  </a:solidFill>
                </a:rPr>
                <a:t>10</a:t>
              </a:r>
              <a:endParaRPr lang="de-AT" sz="1400" b="1">
                <a:solidFill>
                  <a:schemeClr val="hlink"/>
                </a:solidFill>
              </a:endParaRPr>
            </a:p>
          </p:txBody>
        </p:sp>
        <p:sp>
          <p:nvSpPr>
            <p:cNvPr id="55" name="Text Box 15"/>
            <p:cNvSpPr txBox="1">
              <a:spLocks noChangeArrowheads="1"/>
            </p:cNvSpPr>
            <p:nvPr/>
          </p:nvSpPr>
          <p:spPr bwMode="auto">
            <a:xfrm>
              <a:off x="3879057" y="3495675"/>
              <a:ext cx="5032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>
                  <a:solidFill>
                    <a:srgbClr val="CC00CC"/>
                  </a:solidFill>
                </a:rPr>
                <a:t>50</a:t>
              </a:r>
              <a:endParaRPr lang="de-AT" sz="1400" b="1">
                <a:solidFill>
                  <a:srgbClr val="CC00CC"/>
                </a:solidFill>
              </a:endParaRPr>
            </a:p>
          </p:txBody>
        </p:sp>
        <p:sp>
          <p:nvSpPr>
            <p:cNvPr id="56" name="Line 16"/>
            <p:cNvSpPr>
              <a:spLocks noChangeShapeType="1"/>
            </p:cNvSpPr>
            <p:nvPr/>
          </p:nvSpPr>
          <p:spPr bwMode="auto">
            <a:xfrm>
              <a:off x="4150520" y="2138363"/>
              <a:ext cx="1871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31603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4B1451E1-D8C1-47ED-B0EC-B5F25B1FF047}" type="slidenum">
              <a:rPr lang="de-AT" smtClean="0"/>
              <a:pPr/>
              <a:t>16</a:t>
            </a:fld>
            <a:endParaRPr lang="de-AT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Beispiel II</a:t>
            </a:r>
            <a:endParaRPr lang="de-AT" sz="2800" dirty="0" smtClean="0"/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68313" y="2333625"/>
          <a:ext cx="8064500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5" name="Photo Editor-Foto" r:id="rId3" imgW="5982218" imgH="2812024" progId="">
                  <p:embed/>
                </p:oleObj>
              </mc:Choice>
              <mc:Fallback>
                <p:oleObj name="Photo Editor-Foto" r:id="rId3" imgW="5982218" imgH="281202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333625"/>
                        <a:ext cx="8064500" cy="394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3232" cy="89217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1800" dirty="0" smtClean="0"/>
              <a:t>Beispiel für </a:t>
            </a:r>
            <a:r>
              <a:rPr lang="de-DE" sz="1800" dirty="0" smtClean="0">
                <a:solidFill>
                  <a:srgbClr val="FF0000"/>
                </a:solidFill>
              </a:rPr>
              <a:t>2 Quellen </a:t>
            </a:r>
            <a:r>
              <a:rPr lang="de-DE" sz="1800" dirty="0" smtClean="0"/>
              <a:t>von</a:t>
            </a:r>
            <a:r>
              <a:rPr lang="de-DE" sz="1800" dirty="0" smtClean="0">
                <a:solidFill>
                  <a:srgbClr val="FF0000"/>
                </a:solidFill>
              </a:rPr>
              <a:t> Zusatzkapazität </a:t>
            </a:r>
            <a:r>
              <a:rPr lang="de-DE" sz="1800" dirty="0" smtClean="0"/>
              <a:t>(neben </a:t>
            </a:r>
            <a:r>
              <a:rPr lang="de-DE" sz="1800" dirty="0"/>
              <a:t>N</a:t>
            </a:r>
            <a:r>
              <a:rPr lang="de-DE" sz="1800" dirty="0" smtClean="0"/>
              <a:t>ormalkapazität k = 1)</a:t>
            </a:r>
          </a:p>
          <a:p>
            <a:pPr marL="285750" indent="-285750">
              <a:lnSpc>
                <a:spcPct val="80000"/>
              </a:lnSpc>
            </a:pPr>
            <a:r>
              <a:rPr lang="de-DE" sz="1800" i="1" dirty="0" smtClean="0"/>
              <a:t>k</a:t>
            </a:r>
            <a:r>
              <a:rPr lang="de-DE" sz="1800" dirty="0" smtClean="0"/>
              <a:t> = 2</a:t>
            </a:r>
            <a:r>
              <a:rPr lang="de-DE" sz="1800" dirty="0" smtClean="0">
                <a:solidFill>
                  <a:srgbClr val="FF0000"/>
                </a:solidFill>
              </a:rPr>
              <a:t> Überstunden</a:t>
            </a:r>
            <a:r>
              <a:rPr lang="de-DE" sz="1800" dirty="0" smtClean="0"/>
              <a:t> und </a:t>
            </a:r>
          </a:p>
          <a:p>
            <a:pPr marL="285750" indent="-285750">
              <a:lnSpc>
                <a:spcPct val="80000"/>
              </a:lnSpc>
            </a:pPr>
            <a:r>
              <a:rPr lang="de-DE" sz="1800" i="1" dirty="0" smtClean="0"/>
              <a:t>k</a:t>
            </a:r>
            <a:r>
              <a:rPr lang="de-DE" sz="1800" dirty="0" smtClean="0"/>
              <a:t> = 3</a:t>
            </a:r>
            <a:r>
              <a:rPr lang="de-DE" sz="1800" dirty="0" smtClean="0">
                <a:solidFill>
                  <a:srgbClr val="FF0000"/>
                </a:solidFill>
              </a:rPr>
              <a:t> Subunternehmer</a:t>
            </a:r>
            <a:endParaRPr lang="de-AT" sz="1800" dirty="0" smtClean="0">
              <a:solidFill>
                <a:srgbClr val="FF0000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586163" y="4476750"/>
            <a:ext cx="947737" cy="2952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593013" y="5468938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5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uiExpand="1" build="p"/>
      <p:bldP spid="11271" grpId="0" animBg="1"/>
      <p:bldP spid="112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806F1CA2-29DA-4A98-AD02-B969F1AE33EB}" type="slidenum">
              <a:rPr lang="de-AT" smtClean="0"/>
              <a:pPr/>
              <a:t>17</a:t>
            </a:fld>
            <a:endParaRPr lang="de-AT" smtClean="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Tabelle II – Variante 1</a:t>
            </a:r>
            <a:endParaRPr lang="de-AT" sz="2800" dirty="0" smtClean="0"/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76863" y="1509713"/>
            <a:ext cx="34099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 sz="1400" dirty="0"/>
              <a:t>Jede Produktionsperiode </a:t>
            </a:r>
            <a:br>
              <a:rPr lang="de-AT" sz="1400" dirty="0"/>
            </a:br>
            <a:r>
              <a:rPr lang="de-AT" sz="1400" dirty="0"/>
              <a:t>besitzt 3 Halbzeilen für die </a:t>
            </a:r>
            <a:br>
              <a:rPr lang="de-AT" sz="1400" dirty="0"/>
            </a:br>
            <a:r>
              <a:rPr lang="de-AT" sz="1400" dirty="0"/>
              <a:t>3 </a:t>
            </a:r>
            <a:r>
              <a:rPr lang="de-AT" sz="1400" dirty="0">
                <a:solidFill>
                  <a:srgbClr val="FF0000"/>
                </a:solidFill>
              </a:rPr>
              <a:t>Kapazitätsquellen</a:t>
            </a:r>
            <a:r>
              <a:rPr lang="de-AT" sz="1400" dirty="0"/>
              <a:t> (normal, Überstunden, Fremdbezug)</a:t>
            </a:r>
            <a:br>
              <a:rPr lang="de-AT" sz="1400" dirty="0"/>
            </a:br>
            <a:endParaRPr lang="de-AT" sz="1400" dirty="0"/>
          </a:p>
          <a:p>
            <a:pPr marL="182563" indent="-182563">
              <a:buFontTx/>
              <a:buChar char="•"/>
            </a:pPr>
            <a:r>
              <a:rPr lang="de-AT" sz="1400" dirty="0"/>
              <a:t>vollständige Entsprechung mit dem Transportproblem (Kapitel 3), indem gemäß Abschnitt 3.4 eine </a:t>
            </a:r>
            <a:r>
              <a:rPr lang="de-AT" sz="1400" dirty="0" err="1">
                <a:solidFill>
                  <a:schemeClr val="hlink"/>
                </a:solidFill>
              </a:rPr>
              <a:t>Dummyspalte</a:t>
            </a:r>
            <a:r>
              <a:rPr lang="de-AT" sz="1400" dirty="0"/>
              <a:t> verwendet wird, um </a:t>
            </a:r>
            <a:r>
              <a:rPr lang="de-AT" sz="1400" dirty="0">
                <a:solidFill>
                  <a:schemeClr val="hlink"/>
                </a:solidFill>
              </a:rPr>
              <a:t>ungenutzte Kapazität</a:t>
            </a:r>
            <a:r>
              <a:rPr lang="de-AT" sz="1400" dirty="0"/>
              <a:t> aufzunehmen</a:t>
            </a:r>
          </a:p>
          <a:p>
            <a:pPr marL="182563" indent="-182563">
              <a:buFontTx/>
              <a:buChar char="•"/>
            </a:pPr>
            <a:r>
              <a:rPr lang="de-AT" sz="1400" dirty="0"/>
              <a:t>Summe Angebot = 2780</a:t>
            </a:r>
            <a:br>
              <a:rPr lang="de-AT" sz="1400" dirty="0"/>
            </a:br>
            <a:r>
              <a:rPr lang="de-AT" sz="1400" dirty="0"/>
              <a:t>Summe Nachfrage = 2550</a:t>
            </a:r>
            <a:br>
              <a:rPr lang="de-AT" sz="1400" dirty="0"/>
            </a:br>
            <a:r>
              <a:rPr lang="de-AT" sz="1400" dirty="0" err="1">
                <a:solidFill>
                  <a:schemeClr val="hlink"/>
                </a:solidFill>
              </a:rPr>
              <a:t>unused</a:t>
            </a:r>
            <a:r>
              <a:rPr lang="de-AT" sz="1400" dirty="0">
                <a:solidFill>
                  <a:schemeClr val="hlink"/>
                </a:solidFill>
              </a:rPr>
              <a:t> </a:t>
            </a:r>
            <a:r>
              <a:rPr lang="de-AT" sz="1400" dirty="0" err="1">
                <a:solidFill>
                  <a:schemeClr val="hlink"/>
                </a:solidFill>
              </a:rPr>
              <a:t>capacity</a:t>
            </a:r>
            <a:r>
              <a:rPr lang="de-AT" sz="1400" dirty="0"/>
              <a:t> = 2780 - 2550 = </a:t>
            </a:r>
            <a:r>
              <a:rPr lang="de-AT" sz="1400" dirty="0">
                <a:solidFill>
                  <a:schemeClr val="hlink"/>
                </a:solidFill>
              </a:rPr>
              <a:t>230</a:t>
            </a:r>
            <a:r>
              <a:rPr lang="de-AT" sz="1400" dirty="0"/>
              <a:t/>
            </a:r>
            <a:br>
              <a:rPr lang="de-AT" sz="1400" dirty="0"/>
            </a:br>
            <a:endParaRPr lang="de-AT" sz="1400" dirty="0"/>
          </a:p>
          <a:p>
            <a:pPr marL="182563" indent="-182563">
              <a:buFontTx/>
              <a:buChar char="•"/>
            </a:pPr>
            <a:r>
              <a:rPr lang="de-AT" sz="1400" dirty="0"/>
              <a:t>das </a:t>
            </a:r>
            <a:r>
              <a:rPr lang="de-AT" sz="1400" dirty="0">
                <a:solidFill>
                  <a:srgbClr val="FF6600"/>
                </a:solidFill>
              </a:rPr>
              <a:t>Anfangslager</a:t>
            </a:r>
            <a:r>
              <a:rPr lang="de-AT" sz="1400" dirty="0"/>
              <a:t> kann entweder durch Subtraktion vom Bedarf der ersten Periode(n) berücksichtigt werden (Variante 2)  </a:t>
            </a:r>
            <a:br>
              <a:rPr lang="de-AT" sz="1400" dirty="0"/>
            </a:br>
            <a:r>
              <a:rPr lang="de-AT" sz="1400" dirty="0"/>
              <a:t>oder </a:t>
            </a:r>
            <a:r>
              <a:rPr lang="de-AT" sz="1400" dirty="0">
                <a:solidFill>
                  <a:srgbClr val="FF6600"/>
                </a:solidFill>
              </a:rPr>
              <a:t>als zusätzliche (künstliche) Produktionsperiode 0 modelliert werden (Variante 1)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395288" y="1484313"/>
          <a:ext cx="4772025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8" r:id="rId3" imgW="6020322" imgH="6477561" progId="">
                  <p:embed/>
                </p:oleObj>
              </mc:Choice>
              <mc:Fallback>
                <p:oleObj r:id="rId3" imgW="6020322" imgH="647756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84313"/>
                        <a:ext cx="4772025" cy="477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2038350" y="2662238"/>
            <a:ext cx="233363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2038350" y="3019425"/>
            <a:ext cx="233363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2714625" y="3352800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2690813" y="370046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2690813" y="403860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2700338" y="4371975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9" name="Rectangle 13"/>
          <p:cNvSpPr>
            <a:spLocks noChangeArrowheads="1"/>
          </p:cNvSpPr>
          <p:nvPr/>
        </p:nvSpPr>
        <p:spPr bwMode="auto">
          <a:xfrm>
            <a:off x="2719388" y="470535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0" name="Rectangle 14"/>
          <p:cNvSpPr>
            <a:spLocks noChangeArrowheads="1"/>
          </p:cNvSpPr>
          <p:nvPr/>
        </p:nvSpPr>
        <p:spPr bwMode="auto">
          <a:xfrm>
            <a:off x="3271838" y="503396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3267075" y="5367338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2" name="Rectangle 16"/>
          <p:cNvSpPr>
            <a:spLocks noChangeArrowheads="1"/>
          </p:cNvSpPr>
          <p:nvPr/>
        </p:nvSpPr>
        <p:spPr bwMode="auto">
          <a:xfrm>
            <a:off x="3871913" y="5705475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3" name="Rectangle 17"/>
          <p:cNvSpPr>
            <a:spLocks noChangeArrowheads="1"/>
          </p:cNvSpPr>
          <p:nvPr/>
        </p:nvSpPr>
        <p:spPr bwMode="auto">
          <a:xfrm>
            <a:off x="3857625" y="4691063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414338" y="2514600"/>
            <a:ext cx="4586287" cy="35242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685088" y="591026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5" action="ppaction://hlinksldjump"/>
              </a:rPr>
              <a:t>Angabe</a:t>
            </a:r>
            <a:endParaRPr lang="de-AT" b="1" dirty="0">
              <a:solidFill>
                <a:srgbClr val="CC00CC"/>
              </a:solidFill>
            </a:endParaRP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928688" y="2857500"/>
            <a:ext cx="4094162" cy="3238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933450" y="3184525"/>
            <a:ext cx="4094163" cy="3524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>
            <a:off x="942975" y="3535363"/>
            <a:ext cx="4094163" cy="3317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3657600" y="2070100"/>
            <a:ext cx="603250" cy="4019550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 animBg="1"/>
      <p:bldP spid="12316" grpId="0" animBg="1"/>
      <p:bldP spid="12316" grpId="1" animBg="1"/>
      <p:bldP spid="12321" grpId="0" animBg="1"/>
      <p:bldP spid="12321" grpId="1" animBg="1"/>
      <p:bldP spid="12322" grpId="0" animBg="1"/>
      <p:bldP spid="12322" grpId="1" animBg="1"/>
      <p:bldP spid="12323" grpId="0" animBg="1"/>
      <p:bldP spid="123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717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7028F1DC-E336-4486-B30B-F961A252AE85}" type="slidenum">
              <a:rPr lang="de-AT" smtClean="0"/>
              <a:pPr/>
              <a:t>18</a:t>
            </a:fld>
            <a:endParaRPr lang="de-AT" smtClean="0"/>
          </a:p>
        </p:txBody>
      </p:sp>
      <p:graphicFrame>
        <p:nvGraphicFramePr>
          <p:cNvPr id="7170" name="Object 69"/>
          <p:cNvGraphicFramePr>
            <a:graphicFrameLocks noGrp="1" noChangeAspect="1"/>
          </p:cNvGraphicFramePr>
          <p:nvPr>
            <p:ph sz="half" idx="2"/>
          </p:nvPr>
        </p:nvGraphicFramePr>
        <p:xfrm>
          <a:off x="395288" y="1411288"/>
          <a:ext cx="4799012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6" r:id="rId3" imgW="6020322" imgH="6477561" progId="">
                  <p:embed/>
                </p:oleObj>
              </mc:Choice>
              <mc:Fallback>
                <p:oleObj r:id="rId3" imgW="6020322" imgH="6477561" progId="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11288"/>
                        <a:ext cx="4799012" cy="483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1" name="Object 29"/>
          <p:cNvGraphicFramePr>
            <a:graphicFrameLocks noGrp="1" noChangeAspect="1"/>
          </p:cNvGraphicFramePr>
          <p:nvPr>
            <p:ph idx="1"/>
          </p:nvPr>
        </p:nvGraphicFramePr>
        <p:xfrm>
          <a:off x="396875" y="1809750"/>
          <a:ext cx="4748213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7" name="Photo Editor-Foto" r:id="rId5" imgW="7457143" imgH="7342857" progId="">
                  <p:embed/>
                </p:oleObj>
              </mc:Choice>
              <mc:Fallback>
                <p:oleObj name="Photo Editor-Foto" r:id="rId5" imgW="7457143" imgH="7342857" progId="">
                  <p:embed/>
                  <p:pic>
                    <p:nvPicPr>
                      <p:cNvPr id="0" name="Object 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809750"/>
                        <a:ext cx="4748213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Tabelle II – </a:t>
            </a:r>
            <a:r>
              <a:rPr lang="de-DE" sz="2800" dirty="0" smtClean="0">
                <a:solidFill>
                  <a:schemeClr val="tx1"/>
                </a:solidFill>
              </a:rPr>
              <a:t>Variante 2</a:t>
            </a:r>
            <a:endParaRPr lang="de-AT" sz="2800" dirty="0" smtClean="0">
              <a:solidFill>
                <a:schemeClr val="tx1"/>
              </a:solidFill>
            </a:endParaRPr>
          </a:p>
        </p:txBody>
      </p:sp>
      <p:sp>
        <p:nvSpPr>
          <p:cNvPr id="28744" name="Line 72"/>
          <p:cNvSpPr>
            <a:spLocks noChangeShapeType="1"/>
          </p:cNvSpPr>
          <p:nvPr/>
        </p:nvSpPr>
        <p:spPr bwMode="auto">
          <a:xfrm flipV="1">
            <a:off x="407988" y="2444750"/>
            <a:ext cx="4619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7177" name="Rectangle 3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178" name="Text Box 4"/>
          <p:cNvSpPr txBox="1">
            <a:spLocks noChangeArrowheads="1"/>
          </p:cNvSpPr>
          <p:nvPr/>
        </p:nvSpPr>
        <p:spPr bwMode="auto">
          <a:xfrm>
            <a:off x="5364163" y="1700213"/>
            <a:ext cx="31686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 sz="1400" dirty="0">
                <a:solidFill>
                  <a:schemeClr val="bg2"/>
                </a:solidFill>
              </a:rPr>
              <a:t>Jede Produktionsperiode besitzt 3    Halbzeilen für die 3 Kapazitätsquellen (normal, Überstunden, Fremdbezug)</a:t>
            </a:r>
            <a:br>
              <a:rPr lang="de-AT" sz="1400" dirty="0">
                <a:solidFill>
                  <a:schemeClr val="bg2"/>
                </a:solidFill>
              </a:rPr>
            </a:br>
            <a:endParaRPr lang="de-AT" sz="1400" dirty="0">
              <a:solidFill>
                <a:schemeClr val="bg2"/>
              </a:solidFill>
            </a:endParaRPr>
          </a:p>
          <a:p>
            <a:pPr marL="182563" indent="-182563">
              <a:buFontTx/>
              <a:buChar char="•"/>
            </a:pPr>
            <a:r>
              <a:rPr lang="de-AT" sz="1400" dirty="0">
                <a:solidFill>
                  <a:schemeClr val="bg2"/>
                </a:solidFill>
              </a:rPr>
              <a:t>vollständige Entsprechung mit dem Transportproblem (Kapitel 3), indem gemäß Abschnitt 3.4 eine </a:t>
            </a:r>
            <a:r>
              <a:rPr lang="de-AT" sz="1400" dirty="0" err="1">
                <a:solidFill>
                  <a:schemeClr val="bg2"/>
                </a:solidFill>
              </a:rPr>
              <a:t>Dummyspalte</a:t>
            </a:r>
            <a:r>
              <a:rPr lang="de-AT" sz="1400" dirty="0">
                <a:solidFill>
                  <a:schemeClr val="bg2"/>
                </a:solidFill>
              </a:rPr>
              <a:t> verwendet wird, um ungenutzte Kapazität aufzunehmen</a:t>
            </a:r>
            <a:r>
              <a:rPr lang="de-AT" sz="1400" dirty="0">
                <a:solidFill>
                  <a:srgbClr val="DDDDDD"/>
                </a:solidFill>
              </a:rPr>
              <a:t/>
            </a:r>
            <a:br>
              <a:rPr lang="de-AT" sz="1400" dirty="0">
                <a:solidFill>
                  <a:srgbClr val="DDDDDD"/>
                </a:solidFill>
              </a:rPr>
            </a:br>
            <a:endParaRPr lang="de-AT" sz="1400" dirty="0">
              <a:solidFill>
                <a:srgbClr val="DDDDDD"/>
              </a:solidFill>
            </a:endParaRPr>
          </a:p>
          <a:p>
            <a:pPr marL="182563" indent="-182563">
              <a:buFontTx/>
              <a:buChar char="•"/>
            </a:pPr>
            <a:r>
              <a:rPr lang="de-AT" sz="1400" dirty="0"/>
              <a:t>das </a:t>
            </a:r>
            <a:r>
              <a:rPr lang="de-AT" sz="1400" dirty="0">
                <a:solidFill>
                  <a:srgbClr val="FF6600"/>
                </a:solidFill>
              </a:rPr>
              <a:t>Anfangslager</a:t>
            </a:r>
            <a:r>
              <a:rPr lang="de-AT" sz="1400" dirty="0"/>
              <a:t> kann entweder durch </a:t>
            </a:r>
            <a:r>
              <a:rPr lang="de-AT" sz="1400" dirty="0">
                <a:solidFill>
                  <a:srgbClr val="FF6600"/>
                </a:solidFill>
              </a:rPr>
              <a:t>Subtraktion vom Bedarf der ersten Periode(n)</a:t>
            </a:r>
            <a:r>
              <a:rPr lang="de-AT" sz="1400" dirty="0"/>
              <a:t> berücksichtigt werden </a:t>
            </a:r>
            <a:r>
              <a:rPr lang="de-AT" sz="1400" dirty="0">
                <a:solidFill>
                  <a:srgbClr val="FF6600"/>
                </a:solidFill>
              </a:rPr>
              <a:t>(Variante 2)</a:t>
            </a:r>
            <a:r>
              <a:rPr lang="de-AT" sz="1400" dirty="0"/>
              <a:t>  </a:t>
            </a:r>
            <a:br>
              <a:rPr lang="de-AT" sz="1400" dirty="0"/>
            </a:br>
            <a:r>
              <a:rPr lang="de-AT" sz="1400" dirty="0"/>
              <a:t>oder als zusätzliche (künstliche) Produktionsperiode 0 modelliert werden (Variante 1)</a:t>
            </a:r>
          </a:p>
        </p:txBody>
      </p:sp>
      <p:sp>
        <p:nvSpPr>
          <p:cNvPr id="7179" name="Text Box 19"/>
          <p:cNvSpPr txBox="1">
            <a:spLocks noChangeArrowheads="1"/>
          </p:cNvSpPr>
          <p:nvPr/>
        </p:nvSpPr>
        <p:spPr bwMode="auto">
          <a:xfrm>
            <a:off x="7383463" y="578326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7" action="ppaction://hlinksldjump"/>
              </a:rPr>
              <a:t>Angabe</a:t>
            </a:r>
            <a:endParaRPr lang="de-AT" b="1" dirty="0">
              <a:solidFill>
                <a:srgbClr val="CC00CC"/>
              </a:solidFill>
            </a:endParaRPr>
          </a:p>
        </p:txBody>
      </p:sp>
      <p:sp>
        <p:nvSpPr>
          <p:cNvPr id="7180" name="Line 30"/>
          <p:cNvSpPr>
            <a:spLocks noChangeShapeType="1"/>
          </p:cNvSpPr>
          <p:nvPr/>
        </p:nvSpPr>
        <p:spPr bwMode="auto">
          <a:xfrm flipV="1">
            <a:off x="428625" y="2771775"/>
            <a:ext cx="4619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038350" y="2971800"/>
            <a:ext cx="2066925" cy="2876550"/>
            <a:chOff x="1284" y="1902"/>
            <a:chExt cx="1302" cy="1782"/>
          </a:xfrm>
        </p:grpSpPr>
        <p:sp>
          <p:nvSpPr>
            <p:cNvPr id="7185" name="Rectangle 43"/>
            <p:cNvSpPr>
              <a:spLocks noChangeArrowheads="1"/>
            </p:cNvSpPr>
            <p:nvPr/>
          </p:nvSpPr>
          <p:spPr bwMode="auto">
            <a:xfrm>
              <a:off x="1284" y="1902"/>
              <a:ext cx="147" cy="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6" name="Rectangle 44"/>
            <p:cNvSpPr>
              <a:spLocks noChangeArrowheads="1"/>
            </p:cNvSpPr>
            <p:nvPr/>
          </p:nvSpPr>
          <p:spPr bwMode="auto">
            <a:xfrm>
              <a:off x="1710" y="2112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7" name="Rectangle 45"/>
            <p:cNvSpPr>
              <a:spLocks noChangeArrowheads="1"/>
            </p:cNvSpPr>
            <p:nvPr/>
          </p:nvSpPr>
          <p:spPr bwMode="auto">
            <a:xfrm>
              <a:off x="1695" y="2331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8" name="Rectangle 46"/>
            <p:cNvSpPr>
              <a:spLocks noChangeArrowheads="1"/>
            </p:cNvSpPr>
            <p:nvPr/>
          </p:nvSpPr>
          <p:spPr bwMode="auto">
            <a:xfrm>
              <a:off x="1695" y="254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9" name="Rectangle 47"/>
            <p:cNvSpPr>
              <a:spLocks noChangeArrowheads="1"/>
            </p:cNvSpPr>
            <p:nvPr/>
          </p:nvSpPr>
          <p:spPr bwMode="auto">
            <a:xfrm>
              <a:off x="1701" y="275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0" name="Rectangle 48"/>
            <p:cNvSpPr>
              <a:spLocks noChangeArrowheads="1"/>
            </p:cNvSpPr>
            <p:nvPr/>
          </p:nvSpPr>
          <p:spPr bwMode="auto">
            <a:xfrm>
              <a:off x="1713" y="296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1" name="Rectangle 49"/>
            <p:cNvSpPr>
              <a:spLocks noChangeArrowheads="1"/>
            </p:cNvSpPr>
            <p:nvPr/>
          </p:nvSpPr>
          <p:spPr bwMode="auto">
            <a:xfrm>
              <a:off x="2061" y="3171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2" name="Rectangle 50"/>
            <p:cNvSpPr>
              <a:spLocks noChangeArrowheads="1"/>
            </p:cNvSpPr>
            <p:nvPr/>
          </p:nvSpPr>
          <p:spPr bwMode="auto">
            <a:xfrm>
              <a:off x="2058" y="3381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3" name="Rectangle 51"/>
            <p:cNvSpPr>
              <a:spLocks noChangeArrowheads="1"/>
            </p:cNvSpPr>
            <p:nvPr/>
          </p:nvSpPr>
          <p:spPr bwMode="auto">
            <a:xfrm>
              <a:off x="2439" y="359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4" name="Rectangle 52"/>
            <p:cNvSpPr>
              <a:spLocks noChangeArrowheads="1"/>
            </p:cNvSpPr>
            <p:nvPr/>
          </p:nvSpPr>
          <p:spPr bwMode="auto">
            <a:xfrm>
              <a:off x="2430" y="2955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738" name="Rectangle 66"/>
          <p:cNvSpPr>
            <a:spLocks noChangeArrowheads="1"/>
          </p:cNvSpPr>
          <p:nvPr/>
        </p:nvSpPr>
        <p:spPr bwMode="auto">
          <a:xfrm>
            <a:off x="1985963" y="5943600"/>
            <a:ext cx="352425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737" name="Text Box 65"/>
          <p:cNvSpPr txBox="1">
            <a:spLocks noChangeArrowheads="1"/>
          </p:cNvSpPr>
          <p:nvPr/>
        </p:nvSpPr>
        <p:spPr bwMode="auto">
          <a:xfrm>
            <a:off x="2005013" y="5856288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FF6600"/>
                </a:solidFill>
              </a:rPr>
              <a:t>700</a:t>
            </a:r>
            <a:endParaRPr lang="de-AT" sz="1400" b="1" dirty="0">
              <a:solidFill>
                <a:srgbClr val="FF6600"/>
              </a:solidFill>
            </a:endParaRPr>
          </a:p>
        </p:txBody>
      </p:sp>
      <p:sp>
        <p:nvSpPr>
          <p:cNvPr id="28743" name="Rectangle 71"/>
          <p:cNvSpPr>
            <a:spLocks noChangeArrowheads="1"/>
          </p:cNvSpPr>
          <p:nvPr/>
        </p:nvSpPr>
        <p:spPr bwMode="auto">
          <a:xfrm>
            <a:off x="220663" y="1454150"/>
            <a:ext cx="4976812" cy="35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Text Box 65"/>
          <p:cNvSpPr txBox="1">
            <a:spLocks noChangeArrowheads="1"/>
          </p:cNvSpPr>
          <p:nvPr/>
        </p:nvSpPr>
        <p:spPr bwMode="auto">
          <a:xfrm>
            <a:off x="4355976" y="5877273"/>
            <a:ext cx="72008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 smtClean="0">
                <a:solidFill>
                  <a:srgbClr val="FF6600"/>
                </a:solidFill>
              </a:rPr>
              <a:t>2,680</a:t>
            </a:r>
            <a:endParaRPr lang="de-AT" sz="14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44" grpId="0" animBg="1"/>
      <p:bldP spid="28738" grpId="0" animBg="1"/>
      <p:bldP spid="28737" grpId="0"/>
      <p:bldP spid="28743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952678"/>
              </p:ext>
            </p:extLst>
          </p:nvPr>
        </p:nvGraphicFramePr>
        <p:xfrm>
          <a:off x="395288" y="1484313"/>
          <a:ext cx="4772025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6" r:id="rId3" imgW="6020322" imgH="6477561" progId="">
                  <p:embed/>
                </p:oleObj>
              </mc:Choice>
              <mc:Fallback>
                <p:oleObj r:id="rId3" imgW="6020322" imgH="647756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84313"/>
                        <a:ext cx="4772025" cy="477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819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A0161C5C-D71A-471C-9AD8-92019193F298}" type="slidenum">
              <a:rPr lang="de-AT" smtClean="0"/>
              <a:pPr/>
              <a:t>19</a:t>
            </a:fld>
            <a:endParaRPr lang="de-AT" smtClean="0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Tabelle II</a:t>
            </a:r>
            <a:endParaRPr lang="de-AT" sz="2800" smtClean="0"/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64163" y="1700213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/>
              <a:t>Lösung mittels </a:t>
            </a:r>
            <a:r>
              <a:rPr lang="de-DE">
                <a:solidFill>
                  <a:schemeClr val="tx2"/>
                </a:solidFill>
              </a:rPr>
              <a:t>Spaltenminimumverfahren</a:t>
            </a:r>
            <a:endParaRPr lang="de-AT">
              <a:solidFill>
                <a:schemeClr val="tx2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057400" y="2657475"/>
            <a:ext cx="233363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057400" y="3014663"/>
            <a:ext cx="233363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733675" y="3348038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04" name="Rectangle 18"/>
          <p:cNvSpPr>
            <a:spLocks noChangeArrowheads="1"/>
          </p:cNvSpPr>
          <p:nvPr/>
        </p:nvSpPr>
        <p:spPr bwMode="auto">
          <a:xfrm>
            <a:off x="2711450" y="3695700"/>
            <a:ext cx="271463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000"/>
              <a:t>50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709863" y="369570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2709863" y="4033838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719388" y="436721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08" name="Rectangle 19"/>
          <p:cNvSpPr>
            <a:spLocks noChangeArrowheads="1"/>
          </p:cNvSpPr>
          <p:nvPr/>
        </p:nvSpPr>
        <p:spPr bwMode="auto">
          <a:xfrm>
            <a:off x="2705100" y="4705350"/>
            <a:ext cx="2825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000"/>
              <a:t>150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2738438" y="4700588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3290888" y="502920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286125" y="5362575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3890963" y="570071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13" name="Rectangle 17"/>
          <p:cNvSpPr>
            <a:spLocks noChangeArrowheads="1"/>
          </p:cNvSpPr>
          <p:nvPr/>
        </p:nvSpPr>
        <p:spPr bwMode="auto">
          <a:xfrm>
            <a:off x="3876675" y="4686300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3775075" y="3651250"/>
            <a:ext cx="2825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000" dirty="0" smtClean="0"/>
              <a:t>100</a:t>
            </a:r>
            <a:endParaRPr lang="de-AT" sz="1000" dirty="0"/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5305425" y="2673350"/>
            <a:ext cx="31686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/>
              <a:t>Gesamtkosten =</a:t>
            </a:r>
            <a:br>
              <a:rPr lang="de-AT"/>
            </a:br>
            <a:r>
              <a:rPr lang="de-AT"/>
              <a:t>100*0</a:t>
            </a:r>
            <a:br>
              <a:rPr lang="de-AT"/>
            </a:br>
            <a:r>
              <a:rPr lang="de-AT"/>
              <a:t>+(700+700+700)*40</a:t>
            </a:r>
            <a:br>
              <a:rPr lang="de-AT"/>
            </a:br>
            <a:r>
              <a:rPr lang="de-AT"/>
              <a:t>+(50+50)*50</a:t>
            </a:r>
            <a:br>
              <a:rPr lang="de-AT"/>
            </a:br>
            <a:r>
              <a:rPr lang="de-AT"/>
              <a:t>+50*52</a:t>
            </a:r>
            <a:br>
              <a:rPr lang="de-AT"/>
            </a:br>
            <a:r>
              <a:rPr lang="de-AT"/>
              <a:t>+150*70</a:t>
            </a:r>
            <a:br>
              <a:rPr lang="de-AT"/>
            </a:br>
            <a:r>
              <a:rPr lang="de-AT"/>
              <a:t>+50*72</a:t>
            </a:r>
            <a:br>
              <a:rPr lang="de-AT"/>
            </a:br>
            <a:r>
              <a:rPr lang="de-AT"/>
              <a:t>= 105700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5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68" grpId="0" animBg="1"/>
      <p:bldP spid="276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28" descr="C:\WINNT\Profiles\ubretri\Desktop\My Briefcase\13-000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94" y="2204864"/>
            <a:ext cx="4875296" cy="4248472"/>
          </a:xfrm>
          <a:prstGeom prst="rect">
            <a:avLst/>
          </a:prstGeom>
          <a:noFill/>
        </p:spPr>
      </p:pic>
      <p:sp>
        <p:nvSpPr>
          <p:cNvPr id="102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2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573BA5A2-2D01-4514-9453-D35B95634A08}" type="slidenum">
              <a:rPr lang="de-AT" smtClean="0"/>
              <a:pPr/>
              <a:t>2</a:t>
            </a:fld>
            <a:endParaRPr lang="de-AT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 dirty="0" smtClean="0"/>
              <a:t>Produktionsprogrammplanung – </a:t>
            </a:r>
            <a:br>
              <a:rPr lang="de-DE" dirty="0" smtClean="0"/>
            </a:br>
            <a:r>
              <a:rPr lang="de-DE" dirty="0" smtClean="0"/>
              <a:t>Beschäftigungsglättung</a:t>
            </a:r>
            <a:endParaRPr lang="de-AT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16832"/>
            <a:ext cx="8353177" cy="3959547"/>
          </a:xfrm>
        </p:spPr>
        <p:txBody>
          <a:bodyPr/>
          <a:lstStyle/>
          <a:p>
            <a:pPr marL="271463" indent="-271463" eaLnBrk="1" hangingPunct="1"/>
            <a:r>
              <a:rPr lang="de-DE" sz="2000" dirty="0" smtClean="0"/>
              <a:t>Ausschöpfung der Leistungspotentiale</a:t>
            </a:r>
          </a:p>
          <a:p>
            <a:pPr marL="271463" indent="-271463" eaLnBrk="1" hangingPunct="1"/>
            <a:r>
              <a:rPr lang="de-DE" sz="2000" dirty="0" smtClean="0"/>
              <a:t>Einsatz der vorhandenen Ressourcen </a:t>
            </a:r>
            <a:br>
              <a:rPr lang="de-DE" sz="2000" dirty="0" smtClean="0"/>
            </a:br>
            <a:r>
              <a:rPr lang="de-DE" sz="2000" dirty="0" smtClean="0"/>
              <a:t>(mittel- bis kurzfristig)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de-DE" sz="2000" dirty="0" smtClean="0"/>
              <a:t>Erreichung der </a:t>
            </a:r>
            <a:br>
              <a:rPr lang="de-DE" sz="2000" dirty="0" smtClean="0"/>
            </a:br>
            <a:r>
              <a:rPr lang="de-DE" dirty="0" smtClean="0"/>
              <a:t>strategischen Ziele</a:t>
            </a:r>
          </a:p>
          <a:p>
            <a:pPr eaLnBrk="1" hangingPunct="1">
              <a:buFont typeface="Wingdings"/>
              <a:buChar char="à"/>
            </a:pPr>
            <a:endParaRPr lang="de-DE" dirty="0" smtClean="0"/>
          </a:p>
          <a:p>
            <a:pPr eaLnBrk="1" hangingPunct="1">
              <a:buFont typeface="Wingdings"/>
              <a:buChar char="à"/>
            </a:pPr>
            <a:endParaRPr lang="de-DE" sz="2000" dirty="0" smtClean="0"/>
          </a:p>
          <a:p>
            <a:pPr eaLnBrk="1" hangingPunct="1">
              <a:buFont typeface="Wingdings"/>
              <a:buChar char="à"/>
            </a:pPr>
            <a:endParaRPr lang="de-DE" dirty="0" smtClean="0"/>
          </a:p>
          <a:p>
            <a:pPr>
              <a:buNone/>
            </a:pPr>
            <a:r>
              <a:rPr lang="de-DE" sz="1200" u="sng" dirty="0" smtClean="0"/>
              <a:t>Quelle: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en-US" sz="1200" dirty="0" err="1" smtClean="0"/>
              <a:t>Heizer</a:t>
            </a:r>
            <a:r>
              <a:rPr lang="en-US" sz="1200" dirty="0" smtClean="0"/>
              <a:t>/Render: </a:t>
            </a:r>
            <a:br>
              <a:rPr lang="en-US" sz="1200" dirty="0" smtClean="0"/>
            </a:br>
            <a:r>
              <a:rPr lang="en-US" sz="1200" dirty="0" smtClean="0"/>
              <a:t>Principles of Operations Management, </a:t>
            </a:r>
            <a:br>
              <a:rPr lang="en-US" sz="1200" dirty="0" smtClean="0"/>
            </a:br>
            <a:r>
              <a:rPr lang="en-US" sz="1200" dirty="0" smtClean="0"/>
              <a:t>7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ed., Pearson, 2008.</a:t>
            </a:r>
            <a:endParaRPr lang="de-AT" sz="1200" dirty="0" smtClean="0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Fehlmengen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/>
            <a:r>
              <a:rPr lang="de-AT" dirty="0" smtClean="0"/>
              <a:t>Bisher sind wir davon ausgegangen, dass Fehlmengen nicht erlaubt sind (gesetzlicher Versorgungsauftrag, Firmenpolitik, …)</a:t>
            </a:r>
          </a:p>
          <a:p>
            <a:pPr marL="361950" indent="-361950"/>
            <a:r>
              <a:rPr lang="de-AT" dirty="0" smtClean="0"/>
              <a:t>Es können aber auch bewusst Fehlmengen zugelassen und eingesetzt werden, wenn das kostengünstiger wäre</a:t>
            </a:r>
          </a:p>
          <a:p>
            <a:pPr marL="361950" indent="-361950"/>
            <a:r>
              <a:rPr lang="de-AT" dirty="0" smtClean="0"/>
              <a:t>Dabei gibt es 2 Möglichkeiten</a:t>
            </a:r>
          </a:p>
          <a:p>
            <a:pPr marL="541338" lvl="1" indent="-361950"/>
            <a:r>
              <a:rPr lang="de-AT" b="1" dirty="0" smtClean="0"/>
              <a:t>Verlustfall</a:t>
            </a:r>
            <a:r>
              <a:rPr lang="de-AT" dirty="0" smtClean="0"/>
              <a:t> (lost sales): die Nachfrage geht verloren, da die Kunden nicht bereit sind zu warten</a:t>
            </a:r>
          </a:p>
          <a:p>
            <a:pPr marL="541338" lvl="1" indent="-361950"/>
            <a:r>
              <a:rPr lang="de-AT" b="1" dirty="0" smtClean="0"/>
              <a:t>Vormerkfall</a:t>
            </a:r>
            <a:r>
              <a:rPr lang="de-AT" dirty="0" smtClean="0"/>
              <a:t> (</a:t>
            </a:r>
            <a:r>
              <a:rPr lang="de-AT" dirty="0" err="1" smtClean="0"/>
              <a:t>backorder</a:t>
            </a:r>
            <a:r>
              <a:rPr lang="de-AT" dirty="0" smtClean="0"/>
              <a:t>): </a:t>
            </a:r>
            <a:r>
              <a:rPr lang="de-AT" dirty="0"/>
              <a:t>die </a:t>
            </a:r>
            <a:r>
              <a:rPr lang="de-AT" dirty="0" smtClean="0"/>
              <a:t>Nachfrage </a:t>
            </a:r>
            <a:r>
              <a:rPr lang="de-AT" dirty="0"/>
              <a:t>geht </a:t>
            </a:r>
            <a:r>
              <a:rPr lang="de-AT" dirty="0" smtClean="0"/>
              <a:t>nicht verloren</a:t>
            </a:r>
            <a:r>
              <a:rPr lang="de-AT" dirty="0"/>
              <a:t>, </a:t>
            </a:r>
            <a:r>
              <a:rPr lang="de-AT" dirty="0" smtClean="0"/>
              <a:t>die </a:t>
            </a:r>
            <a:r>
              <a:rPr lang="de-AT" dirty="0"/>
              <a:t>Kunden </a:t>
            </a:r>
            <a:r>
              <a:rPr lang="de-AT" dirty="0" smtClean="0"/>
              <a:t>akzeptieren eine Nachlieferung ein(</a:t>
            </a:r>
            <a:r>
              <a:rPr lang="de-AT" dirty="0" err="1" smtClean="0"/>
              <a:t>ig</a:t>
            </a:r>
            <a:r>
              <a:rPr lang="de-AT" dirty="0" smtClean="0"/>
              <a:t>)e Periode(n) später</a:t>
            </a:r>
            <a:br>
              <a:rPr lang="de-AT" dirty="0" smtClean="0"/>
            </a:br>
            <a:r>
              <a:rPr lang="de-AT" dirty="0" smtClean="0">
                <a:sym typeface="Symbol"/>
              </a:rPr>
              <a:t> Fehlmengenkosten </a:t>
            </a:r>
            <a:r>
              <a:rPr lang="de-AT" b="1" dirty="0" smtClean="0">
                <a:sym typeface="Symbol"/>
              </a:rPr>
              <a:t>f</a:t>
            </a:r>
            <a:r>
              <a:rPr lang="de-AT" dirty="0" smtClean="0">
                <a:sym typeface="Symbol"/>
              </a:rPr>
              <a:t> pro ME und Periode</a:t>
            </a:r>
            <a:r>
              <a:rPr lang="de-AT" dirty="0">
                <a:sym typeface="Symbol"/>
              </a:rPr>
              <a:t> </a:t>
            </a:r>
            <a:r>
              <a:rPr lang="de-AT" dirty="0" smtClean="0">
                <a:sym typeface="Symbol"/>
              </a:rPr>
              <a:t>(Rabatt, Goodwillverlust, …)</a:t>
            </a:r>
            <a:endParaRPr lang="de-AT" dirty="0" smtClean="0"/>
          </a:p>
          <a:p>
            <a:pPr marL="361950" indent="-361950"/>
            <a:endParaRPr lang="de-AT" dirty="0" smtClean="0"/>
          </a:p>
          <a:p>
            <a:pPr marL="361950" indent="-361950"/>
            <a:r>
              <a:rPr lang="de-AT" dirty="0" smtClean="0"/>
              <a:t>Nehmen wir im Beispiel 1 an, der </a:t>
            </a:r>
            <a:r>
              <a:rPr lang="de-AT" b="1" dirty="0" smtClean="0"/>
              <a:t>Fehlmengen-Kostensatz</a:t>
            </a:r>
            <a:r>
              <a:rPr lang="de-AT" dirty="0" smtClean="0"/>
              <a:t> sei </a:t>
            </a:r>
            <a:r>
              <a:rPr lang="de-AT" b="1" dirty="0" smtClean="0">
                <a:solidFill>
                  <a:srgbClr val="FF0000"/>
                </a:solidFill>
              </a:rPr>
              <a:t>f = 2</a:t>
            </a:r>
            <a:endParaRPr lang="de-AT" b="1" dirty="0">
              <a:solidFill>
                <a:srgbClr val="FF0000"/>
              </a:solidFill>
            </a:endParaRPr>
          </a:p>
          <a:p>
            <a:pPr marL="541338" lvl="1" indent="-361950"/>
            <a:endParaRPr lang="de-AT" dirty="0" smtClean="0"/>
          </a:p>
          <a:p>
            <a:pPr marL="361950" indent="-361950"/>
            <a:endParaRPr lang="de-AT" dirty="0" smtClean="0"/>
          </a:p>
          <a:p>
            <a:pPr marL="361950" indent="-3619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88381" y="6123950"/>
            <a:ext cx="2895600" cy="196850"/>
          </a:xfrm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53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EECDAD51-9668-4BAF-BB46-FF5B53235A86}" type="slidenum">
              <a:rPr lang="de-AT" smtClean="0"/>
              <a:pPr/>
              <a:t>21</a:t>
            </a:fld>
            <a:endParaRPr lang="de-AT" smtClean="0"/>
          </a:p>
        </p:txBody>
      </p:sp>
      <p:sp>
        <p:nvSpPr>
          <p:cNvPr id="20274" name="Rectangle 1842"/>
          <p:cNvSpPr>
            <a:spLocks noChangeArrowheads="1"/>
          </p:cNvSpPr>
          <p:nvPr/>
        </p:nvSpPr>
        <p:spPr bwMode="auto">
          <a:xfrm>
            <a:off x="4040981" y="4911100"/>
            <a:ext cx="557212" cy="642938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3" name="Rectangle 1841"/>
          <p:cNvSpPr>
            <a:spLocks noChangeArrowheads="1"/>
          </p:cNvSpPr>
          <p:nvPr/>
        </p:nvSpPr>
        <p:spPr bwMode="auto">
          <a:xfrm>
            <a:off x="3459956" y="4263400"/>
            <a:ext cx="581025" cy="1281113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2" name="Rectangle 1840"/>
          <p:cNvSpPr>
            <a:spLocks noChangeArrowheads="1"/>
          </p:cNvSpPr>
          <p:nvPr/>
        </p:nvSpPr>
        <p:spPr bwMode="auto">
          <a:xfrm>
            <a:off x="2917031" y="3625225"/>
            <a:ext cx="523875" cy="192405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1" name="Rectangle 1839"/>
          <p:cNvSpPr>
            <a:spLocks noChangeArrowheads="1"/>
          </p:cNvSpPr>
          <p:nvPr/>
        </p:nvSpPr>
        <p:spPr bwMode="auto">
          <a:xfrm>
            <a:off x="2326481" y="2987050"/>
            <a:ext cx="581025" cy="2562225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0" name="Rectangle 1838"/>
          <p:cNvSpPr>
            <a:spLocks noChangeArrowheads="1"/>
          </p:cNvSpPr>
          <p:nvPr/>
        </p:nvSpPr>
        <p:spPr bwMode="auto">
          <a:xfrm>
            <a:off x="1740693" y="2348875"/>
            <a:ext cx="581025" cy="3195638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49" name="Rectangle 1417"/>
          <p:cNvSpPr>
            <a:spLocks noChangeArrowheads="1"/>
          </p:cNvSpPr>
          <p:nvPr/>
        </p:nvSpPr>
        <p:spPr bwMode="auto">
          <a:xfrm>
            <a:off x="715168" y="1723400"/>
            <a:ext cx="1009650" cy="38242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48" name="Rectangle 1416"/>
          <p:cNvSpPr>
            <a:spLocks noChangeArrowheads="1"/>
          </p:cNvSpPr>
          <p:nvPr/>
        </p:nvSpPr>
        <p:spPr bwMode="auto">
          <a:xfrm>
            <a:off x="1724818" y="1370975"/>
            <a:ext cx="3390900" cy="333375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5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Fehlmengen</a:t>
            </a:r>
            <a:endParaRPr lang="de-AT" sz="2800" dirty="0" smtClean="0"/>
          </a:p>
        </p:txBody>
      </p:sp>
      <p:sp>
        <p:nvSpPr>
          <p:cNvPr id="1539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95" name="Rectangle 375"/>
          <p:cNvSpPr>
            <a:spLocks noChangeArrowheads="1"/>
          </p:cNvSpPr>
          <p:nvPr/>
        </p:nvSpPr>
        <p:spPr bwMode="auto">
          <a:xfrm>
            <a:off x="1847850" y="387350"/>
            <a:ext cx="1009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0269" name="Text Box 1837"/>
          <p:cNvSpPr txBox="1">
            <a:spLocks noChangeArrowheads="1"/>
          </p:cNvSpPr>
          <p:nvPr/>
        </p:nvSpPr>
        <p:spPr bwMode="auto">
          <a:xfrm>
            <a:off x="6444208" y="1345556"/>
            <a:ext cx="1485900" cy="954107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 dirty="0" smtClean="0">
                <a:latin typeface="Times New Roman" pitchFamily="18" charset="0"/>
              </a:rPr>
              <a:t>Fehlmengen nun erlaubt</a:t>
            </a:r>
          </a:p>
          <a:p>
            <a:pPr algn="ctr">
              <a:spcBef>
                <a:spcPct val="50000"/>
              </a:spcBef>
            </a:pPr>
            <a:r>
              <a:rPr lang="de-DE" sz="1600" b="1" dirty="0" smtClean="0">
                <a:latin typeface="Times New Roman" pitchFamily="18" charset="0"/>
              </a:rPr>
              <a:t>f = 2</a:t>
            </a:r>
            <a:endParaRPr lang="de-DE" sz="1600" b="1" dirty="0">
              <a:latin typeface="Times New Roman" pitchFamily="18" charset="0"/>
            </a:endParaRPr>
          </a:p>
        </p:txBody>
      </p:sp>
      <p:graphicFrame>
        <p:nvGraphicFramePr>
          <p:cNvPr id="20371" name="Group 19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072751"/>
              </p:ext>
            </p:extLst>
          </p:nvPr>
        </p:nvGraphicFramePr>
        <p:xfrm>
          <a:off x="791368" y="1715463"/>
          <a:ext cx="763588" cy="3843915"/>
        </p:xfrm>
        <a:graphic>
          <a:graphicData uri="http://schemas.openxmlformats.org/drawingml/2006/table">
            <a:tbl>
              <a:tblPr/>
              <a:tblGrid>
                <a:gridCol w="763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4" name="Text Box 1837"/>
          <p:cNvSpPr txBox="1">
            <a:spLocks noChangeArrowheads="1"/>
          </p:cNvSpPr>
          <p:nvPr/>
        </p:nvSpPr>
        <p:spPr bwMode="auto">
          <a:xfrm>
            <a:off x="6444208" y="2636913"/>
            <a:ext cx="2449190" cy="584775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 smtClean="0">
                <a:latin typeface="Times New Roman" pitchFamily="18" charset="0"/>
              </a:rPr>
              <a:t>In diesen Fall ändert sich die optimale Lösung nicht.</a:t>
            </a:r>
          </a:p>
        </p:txBody>
      </p:sp>
      <p:graphicFrame>
        <p:nvGraphicFramePr>
          <p:cNvPr id="19845" name="Group 14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840917"/>
              </p:ext>
            </p:extLst>
          </p:nvPr>
        </p:nvGraphicFramePr>
        <p:xfrm>
          <a:off x="710406" y="1374150"/>
          <a:ext cx="5335587" cy="4487865"/>
        </p:xfrm>
        <a:graphic>
          <a:graphicData uri="http://schemas.openxmlformats.org/drawingml/2006/table">
            <a:tbl>
              <a:tblPr/>
              <a:tblGrid>
                <a:gridCol w="101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72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22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Periode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2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3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4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6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Angebot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1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26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Nachfrage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0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4" grpId="0" animBg="1"/>
      <p:bldP spid="20273" grpId="0" animBg="1"/>
      <p:bldP spid="20272" grpId="0" animBg="1"/>
      <p:bldP spid="20271" grpId="0" animBg="1"/>
      <p:bldP spid="20270" grpId="0" animBg="1"/>
      <p:bldP spid="20269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416"/>
          <p:cNvSpPr>
            <a:spLocks noChangeArrowheads="1"/>
          </p:cNvSpPr>
          <p:nvPr/>
        </p:nvSpPr>
        <p:spPr bwMode="auto">
          <a:xfrm>
            <a:off x="1737314" y="1372832"/>
            <a:ext cx="1709738" cy="333375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536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88381" y="6123950"/>
            <a:ext cx="2895600" cy="196850"/>
          </a:xfrm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53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EECDAD51-9668-4BAF-BB46-FF5B53235A86}" type="slidenum">
              <a:rPr lang="de-AT" smtClean="0"/>
              <a:pPr/>
              <a:t>22</a:t>
            </a:fld>
            <a:endParaRPr lang="de-AT" smtClean="0"/>
          </a:p>
        </p:txBody>
      </p:sp>
      <p:sp>
        <p:nvSpPr>
          <p:cNvPr id="20271" name="Rectangle 1839"/>
          <p:cNvSpPr>
            <a:spLocks noChangeArrowheads="1"/>
          </p:cNvSpPr>
          <p:nvPr/>
        </p:nvSpPr>
        <p:spPr bwMode="auto">
          <a:xfrm>
            <a:off x="2326481" y="2987051"/>
            <a:ext cx="581025" cy="648493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0" name="Rectangle 1838"/>
          <p:cNvSpPr>
            <a:spLocks noChangeArrowheads="1"/>
          </p:cNvSpPr>
          <p:nvPr/>
        </p:nvSpPr>
        <p:spPr bwMode="auto">
          <a:xfrm>
            <a:off x="1740693" y="2348876"/>
            <a:ext cx="581025" cy="1276352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49" name="Rectangle 1417"/>
          <p:cNvSpPr>
            <a:spLocks noChangeArrowheads="1"/>
          </p:cNvSpPr>
          <p:nvPr/>
        </p:nvSpPr>
        <p:spPr bwMode="auto">
          <a:xfrm>
            <a:off x="715168" y="1723400"/>
            <a:ext cx="1009650" cy="1912144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5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Fehlmengen</a:t>
            </a:r>
            <a:endParaRPr lang="de-AT" sz="2800" dirty="0" smtClean="0"/>
          </a:p>
        </p:txBody>
      </p:sp>
      <p:sp>
        <p:nvSpPr>
          <p:cNvPr id="1539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95" name="Rectangle 375"/>
          <p:cNvSpPr>
            <a:spLocks noChangeArrowheads="1"/>
          </p:cNvSpPr>
          <p:nvPr/>
        </p:nvSpPr>
        <p:spPr bwMode="auto">
          <a:xfrm>
            <a:off x="1847850" y="387350"/>
            <a:ext cx="1009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0269" name="Text Box 1837"/>
          <p:cNvSpPr txBox="1">
            <a:spLocks noChangeArrowheads="1"/>
          </p:cNvSpPr>
          <p:nvPr/>
        </p:nvSpPr>
        <p:spPr bwMode="auto">
          <a:xfrm>
            <a:off x="5031077" y="1905963"/>
            <a:ext cx="2970275" cy="338554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 dirty="0" smtClean="0">
                <a:latin typeface="Times New Roman" pitchFamily="18" charset="0"/>
              </a:rPr>
              <a:t>Fehlmengen nicht erlaubt</a:t>
            </a:r>
          </a:p>
        </p:txBody>
      </p:sp>
      <p:graphicFrame>
        <p:nvGraphicFramePr>
          <p:cNvPr id="20371" name="Group 19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006309"/>
              </p:ext>
            </p:extLst>
          </p:nvPr>
        </p:nvGraphicFramePr>
        <p:xfrm>
          <a:off x="791368" y="1715463"/>
          <a:ext cx="763588" cy="3683520"/>
        </p:xfrm>
        <a:graphic>
          <a:graphicData uri="http://schemas.openxmlformats.org/drawingml/2006/table">
            <a:tbl>
              <a:tblPr/>
              <a:tblGrid>
                <a:gridCol w="763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Rectangle 1839"/>
          <p:cNvSpPr>
            <a:spLocks noChangeArrowheads="1"/>
          </p:cNvSpPr>
          <p:nvPr/>
        </p:nvSpPr>
        <p:spPr bwMode="auto">
          <a:xfrm>
            <a:off x="2312193" y="5716133"/>
            <a:ext cx="581025" cy="648493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Rectangle 1838"/>
          <p:cNvSpPr>
            <a:spLocks noChangeArrowheads="1"/>
          </p:cNvSpPr>
          <p:nvPr/>
        </p:nvSpPr>
        <p:spPr bwMode="auto">
          <a:xfrm>
            <a:off x="1726405" y="5077957"/>
            <a:ext cx="581025" cy="1286669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Rectangle 1417"/>
          <p:cNvSpPr>
            <a:spLocks noChangeArrowheads="1"/>
          </p:cNvSpPr>
          <p:nvPr/>
        </p:nvSpPr>
        <p:spPr bwMode="auto">
          <a:xfrm>
            <a:off x="700880" y="4452482"/>
            <a:ext cx="1009650" cy="1912144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21" name="Rectangle 1416"/>
          <p:cNvSpPr>
            <a:spLocks noChangeArrowheads="1"/>
          </p:cNvSpPr>
          <p:nvPr/>
        </p:nvSpPr>
        <p:spPr bwMode="auto">
          <a:xfrm>
            <a:off x="1710530" y="4100057"/>
            <a:ext cx="1709738" cy="333375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graphicFrame>
        <p:nvGraphicFramePr>
          <p:cNvPr id="23" name="Group 19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264091"/>
              </p:ext>
            </p:extLst>
          </p:nvPr>
        </p:nvGraphicFramePr>
        <p:xfrm>
          <a:off x="777080" y="4444545"/>
          <a:ext cx="763588" cy="3683520"/>
        </p:xfrm>
        <a:graphic>
          <a:graphicData uri="http://schemas.openxmlformats.org/drawingml/2006/table">
            <a:tbl>
              <a:tblPr/>
              <a:tblGrid>
                <a:gridCol w="763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4" name="Text Box 1837"/>
          <p:cNvSpPr txBox="1">
            <a:spLocks noChangeArrowheads="1"/>
          </p:cNvSpPr>
          <p:nvPr/>
        </p:nvSpPr>
        <p:spPr bwMode="auto">
          <a:xfrm>
            <a:off x="5121778" y="4112827"/>
            <a:ext cx="2880318" cy="707886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 dirty="0" smtClean="0">
                <a:latin typeface="Times New Roman" pitchFamily="18" charset="0"/>
              </a:rPr>
              <a:t>Fehlmengen nun erlaubt</a:t>
            </a:r>
          </a:p>
          <a:p>
            <a:pPr algn="ctr">
              <a:spcBef>
                <a:spcPct val="50000"/>
              </a:spcBef>
            </a:pPr>
            <a:r>
              <a:rPr lang="de-DE" sz="1600" b="1" dirty="0" smtClean="0">
                <a:latin typeface="Times New Roman" pitchFamily="18" charset="0"/>
              </a:rPr>
              <a:t>f = 2</a:t>
            </a:r>
            <a:endParaRPr lang="de-DE" sz="1600" b="1" dirty="0">
              <a:latin typeface="Times New Roman" pitchFamily="18" charset="0"/>
            </a:endParaRPr>
          </a:p>
        </p:txBody>
      </p:sp>
      <p:sp>
        <p:nvSpPr>
          <p:cNvPr id="25" name="Text Box 1837"/>
          <p:cNvSpPr txBox="1">
            <a:spLocks noChangeArrowheads="1"/>
          </p:cNvSpPr>
          <p:nvPr/>
        </p:nvSpPr>
        <p:spPr bwMode="auto">
          <a:xfrm>
            <a:off x="4963268" y="1378645"/>
            <a:ext cx="2993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 dirty="0" smtClean="0">
                <a:latin typeface="Times New Roman" pitchFamily="18" charset="0"/>
              </a:rPr>
              <a:t>Anderes Beispiel</a:t>
            </a:r>
            <a:endParaRPr lang="de-DE" sz="2000" b="1" dirty="0">
              <a:latin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948358" y="1739275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CC00CC"/>
                </a:solidFill>
              </a:rPr>
              <a:t>90</a:t>
            </a:r>
            <a:endParaRPr lang="de-AT" sz="1400" b="1" dirty="0">
              <a:solidFill>
                <a:srgbClr val="CC00CC"/>
              </a:solidFill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524621" y="1753563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chemeClr val="hlink"/>
                </a:solidFill>
              </a:rPr>
              <a:t>10</a:t>
            </a:r>
            <a:endParaRPr lang="de-AT" sz="1400" b="1" dirty="0">
              <a:solidFill>
                <a:schemeClr val="hlink"/>
              </a:solidFill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455813" y="2348875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CC00CC"/>
                </a:solidFill>
              </a:rPr>
              <a:t>100</a:t>
            </a:r>
            <a:endParaRPr lang="de-AT" sz="1400" b="1" dirty="0">
              <a:solidFill>
                <a:srgbClr val="CC00CC"/>
              </a:solidFill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3100883" y="3005159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CC00CC"/>
                </a:solidFill>
              </a:rPr>
              <a:t>50</a:t>
            </a:r>
            <a:endParaRPr lang="de-AT" sz="1400" b="1" dirty="0">
              <a:solidFill>
                <a:srgbClr val="CC00CC"/>
              </a:solidFill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517773" y="2040275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chemeClr val="hlink"/>
                </a:solidFill>
              </a:rPr>
              <a:t>10</a:t>
            </a:r>
            <a:endParaRPr lang="de-AT" sz="1400" b="1" dirty="0">
              <a:solidFill>
                <a:schemeClr val="hlink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503189" y="2659401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chemeClr val="hlink"/>
                </a:solidFill>
              </a:rPr>
              <a:t>10</a:t>
            </a:r>
            <a:endParaRPr lang="de-AT" sz="1400" b="1" dirty="0">
              <a:solidFill>
                <a:schemeClr val="hlink"/>
              </a:solidFill>
            </a:endParaRPr>
          </a:p>
        </p:txBody>
      </p:sp>
      <p:cxnSp>
        <p:nvCxnSpPr>
          <p:cNvPr id="3" name="Gerade Verbindung 2"/>
          <p:cNvCxnSpPr/>
          <p:nvPr/>
        </p:nvCxnSpPr>
        <p:spPr>
          <a:xfrm>
            <a:off x="1724818" y="2348875"/>
            <a:ext cx="601663" cy="63817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H="1">
            <a:off x="1740694" y="2348875"/>
            <a:ext cx="566737" cy="61532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1731961" y="2987051"/>
            <a:ext cx="601663" cy="63817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H="1">
            <a:off x="1747837" y="2987051"/>
            <a:ext cx="566737" cy="61532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2313751" y="2986110"/>
            <a:ext cx="601663" cy="63817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flipH="1">
            <a:off x="2329627" y="2986110"/>
            <a:ext cx="566737" cy="61532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837"/>
          <p:cNvSpPr txBox="1">
            <a:spLocks noChangeArrowheads="1"/>
          </p:cNvSpPr>
          <p:nvPr/>
        </p:nvSpPr>
        <p:spPr bwMode="auto">
          <a:xfrm>
            <a:off x="5031077" y="3109107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latin typeface="Times New Roman" pitchFamily="18" charset="0"/>
              </a:rPr>
              <a:t>Kosten = 1*10 + 2,5*10 + 1,5*10 = </a:t>
            </a:r>
            <a:r>
              <a:rPr lang="de-DE" b="1" dirty="0" smtClean="0">
                <a:latin typeface="Times New Roman" pitchFamily="18" charset="0"/>
              </a:rPr>
              <a:t>50 </a:t>
            </a:r>
          </a:p>
        </p:txBody>
      </p:sp>
      <p:sp>
        <p:nvSpPr>
          <p:cNvPr id="48" name="Text Box 1837"/>
          <p:cNvSpPr txBox="1">
            <a:spLocks noChangeArrowheads="1"/>
          </p:cNvSpPr>
          <p:nvPr/>
        </p:nvSpPr>
        <p:spPr bwMode="auto">
          <a:xfrm>
            <a:off x="5121778" y="5049174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latin typeface="Times New Roman" pitchFamily="18" charset="0"/>
              </a:rPr>
              <a:t>Kosten = 1*10 + 1,5*10 + 2*10 = </a:t>
            </a:r>
            <a:r>
              <a:rPr lang="de-DE" b="1" dirty="0" smtClean="0">
                <a:latin typeface="Times New Roman" pitchFamily="18" charset="0"/>
              </a:rPr>
              <a:t>45 </a:t>
            </a: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1908621" y="4452482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CC00CC"/>
                </a:solidFill>
              </a:rPr>
              <a:t>90</a:t>
            </a:r>
            <a:endParaRPr lang="de-AT" sz="1400" b="1" dirty="0">
              <a:solidFill>
                <a:srgbClr val="CC00CC"/>
              </a:solidFill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2484884" y="446677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chemeClr val="hlink"/>
                </a:solidFill>
              </a:rPr>
              <a:t>10</a:t>
            </a:r>
            <a:endParaRPr lang="de-AT" sz="1400" b="1" dirty="0">
              <a:solidFill>
                <a:schemeClr val="hlink"/>
              </a:solidFill>
            </a:endParaRP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2416076" y="5062082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CC00CC"/>
                </a:solidFill>
              </a:rPr>
              <a:t>100</a:t>
            </a:r>
            <a:endParaRPr lang="de-AT" sz="1400" b="1" dirty="0">
              <a:solidFill>
                <a:srgbClr val="CC00CC"/>
              </a:solidFill>
            </a:endParaRP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061146" y="5718366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CC00CC"/>
                </a:solidFill>
              </a:rPr>
              <a:t>50</a:t>
            </a:r>
            <a:endParaRPr lang="de-AT" sz="1400" b="1" dirty="0">
              <a:solidFill>
                <a:srgbClr val="CC00CC"/>
              </a:solidFill>
            </a:endParaRP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2446485" y="5738168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C00000"/>
                </a:solidFill>
              </a:rPr>
              <a:t>10</a:t>
            </a:r>
            <a:endParaRPr lang="de-AT" sz="1400" b="1" dirty="0">
              <a:solidFill>
                <a:srgbClr val="C00000"/>
              </a:solidFill>
            </a:endParaRP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2463452" y="5372608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chemeClr val="hlink"/>
                </a:solidFill>
              </a:rPr>
              <a:t>10</a:t>
            </a:r>
            <a:endParaRPr lang="de-AT" sz="1400" b="1" dirty="0">
              <a:solidFill>
                <a:schemeClr val="hlink"/>
              </a:solidFill>
            </a:endParaRPr>
          </a:p>
        </p:txBody>
      </p:sp>
      <p:sp>
        <p:nvSpPr>
          <p:cNvPr id="57" name="Text Box 1837"/>
          <p:cNvSpPr txBox="1">
            <a:spLocks noChangeArrowheads="1"/>
          </p:cNvSpPr>
          <p:nvPr/>
        </p:nvSpPr>
        <p:spPr bwMode="auto">
          <a:xfrm>
            <a:off x="5121778" y="5714368"/>
            <a:ext cx="38164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C00000"/>
                </a:solidFill>
                <a:latin typeface="Times New Roman" pitchFamily="18" charset="0"/>
              </a:rPr>
              <a:t>Kosten können nicht steigen, wenn man die Möglichkeit von Fehlmengen zulässt!</a:t>
            </a:r>
          </a:p>
        </p:txBody>
      </p:sp>
      <p:sp>
        <p:nvSpPr>
          <p:cNvPr id="58" name="Text Box 1837"/>
          <p:cNvSpPr txBox="1">
            <a:spLocks noChangeArrowheads="1"/>
          </p:cNvSpPr>
          <p:nvPr/>
        </p:nvSpPr>
        <p:spPr bwMode="auto">
          <a:xfrm>
            <a:off x="5028398" y="2514757"/>
            <a:ext cx="4080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latin typeface="Times New Roman" pitchFamily="18" charset="0"/>
              </a:rPr>
              <a:t>Lösung mittel Spaltenminimummethode</a:t>
            </a:r>
            <a:endParaRPr lang="de-DE" b="1" dirty="0" smtClean="0">
              <a:latin typeface="Times New Roman" pitchFamily="18" charset="0"/>
            </a:endParaRPr>
          </a:p>
        </p:txBody>
      </p:sp>
      <p:graphicFrame>
        <p:nvGraphicFramePr>
          <p:cNvPr id="19845" name="Group 14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994816"/>
              </p:ext>
            </p:extLst>
          </p:nvPr>
        </p:nvGraphicFramePr>
        <p:xfrm>
          <a:off x="710406" y="1374150"/>
          <a:ext cx="3662362" cy="2563814"/>
        </p:xfrm>
        <a:graphic>
          <a:graphicData uri="http://schemas.openxmlformats.org/drawingml/2006/table">
            <a:tbl>
              <a:tblPr/>
              <a:tblGrid>
                <a:gridCol w="101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Periode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2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3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Angebot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1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Nachfrage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2" name="Group 14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958856"/>
              </p:ext>
            </p:extLst>
          </p:nvPr>
        </p:nvGraphicFramePr>
        <p:xfrm>
          <a:off x="696118" y="4103232"/>
          <a:ext cx="3662362" cy="2563814"/>
        </p:xfrm>
        <a:graphic>
          <a:graphicData uri="http://schemas.openxmlformats.org/drawingml/2006/table">
            <a:tbl>
              <a:tblPr/>
              <a:tblGrid>
                <a:gridCol w="101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Periode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2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3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Angebot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1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Nachfrage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66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4" grpId="0" animBg="1"/>
      <p:bldP spid="26" grpId="0"/>
      <p:bldP spid="27" grpId="0"/>
      <p:bldP spid="28" grpId="0"/>
      <p:bldP spid="29" grpId="0"/>
      <p:bldP spid="30" grpId="0"/>
      <p:bldP spid="31" grpId="0"/>
      <p:bldP spid="41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dirty="0" smtClean="0"/>
              <a:t>Produktionsprogrammplanung</a:t>
            </a:r>
            <a:endParaRPr lang="de-AT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AT" sz="2400" dirty="0" smtClean="0"/>
              <a:t>Plane die Mengen der wichtigsten Produktgruppen bzw. Produkte für die nächsten Perioden</a:t>
            </a:r>
          </a:p>
          <a:p>
            <a:endParaRPr lang="de-AT" sz="2400" dirty="0" smtClean="0"/>
          </a:p>
          <a:p>
            <a:endParaRPr lang="de-AT" sz="2400" dirty="0" smtClean="0"/>
          </a:p>
          <a:p>
            <a:endParaRPr lang="de-AT" sz="2400" dirty="0" smtClean="0"/>
          </a:p>
          <a:p>
            <a:endParaRPr lang="de-AT" sz="2400" dirty="0" smtClean="0"/>
          </a:p>
          <a:p>
            <a:endParaRPr lang="de-AT" sz="2400" dirty="0" smtClean="0"/>
          </a:p>
          <a:p>
            <a:endParaRPr lang="de-AT" sz="2400" dirty="0" smtClean="0">
              <a:solidFill>
                <a:srgbClr val="FF0000"/>
              </a:solidFill>
            </a:endParaRPr>
          </a:p>
          <a:p>
            <a:r>
              <a:rPr lang="de-AT" sz="2400" dirty="0" smtClean="0">
                <a:solidFill>
                  <a:srgbClr val="C00000"/>
                </a:solidFill>
              </a:rPr>
              <a:t>  Hier zunächst nur </a:t>
            </a:r>
            <a:r>
              <a:rPr lang="de-AT" sz="2400" b="1" dirty="0" smtClean="0">
                <a:solidFill>
                  <a:srgbClr val="C00000"/>
                </a:solidFill>
              </a:rPr>
              <a:t>eine typische Produktgruppe</a:t>
            </a:r>
          </a:p>
          <a:p>
            <a:r>
              <a:rPr lang="de-AT" sz="2400" dirty="0" smtClean="0"/>
              <a:t>  Allgemeinerer Fall später</a:t>
            </a:r>
            <a:endParaRPr lang="nl-NL" sz="2400" dirty="0" smtClean="0"/>
          </a:p>
          <a:p>
            <a:endParaRPr lang="nl-NL" b="1" dirty="0" smtClean="0"/>
          </a:p>
          <a:p>
            <a:endParaRPr lang="de-AT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403648" y="3140968"/>
          <a:ext cx="5901063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43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3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0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30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Jan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Feb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Mär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Apr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Mai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…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A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…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B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300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C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D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50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30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Ellipse 4"/>
          <p:cNvSpPr/>
          <p:nvPr/>
        </p:nvSpPr>
        <p:spPr>
          <a:xfrm>
            <a:off x="2123728" y="3356992"/>
            <a:ext cx="4608512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80727"/>
            <a:ext cx="8424936" cy="792511"/>
          </a:xfrm>
        </p:spPr>
        <p:txBody>
          <a:bodyPr/>
          <a:lstStyle/>
          <a:p>
            <a:r>
              <a:rPr lang="de-DE" dirty="0" smtClean="0"/>
              <a:t>Produktionsprogrammplanung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000"/>
              </a:spcBef>
            </a:pPr>
            <a:r>
              <a:rPr lang="de-AT" sz="2400" dirty="0" smtClean="0"/>
              <a:t>Welche Produkte sollen in welchen Mengen wann hergestellt werden?</a:t>
            </a:r>
          </a:p>
          <a:p>
            <a:pPr marL="342900" indent="-342900">
              <a:spcBef>
                <a:spcPts val="1000"/>
              </a:spcBef>
            </a:pPr>
            <a:r>
              <a:rPr lang="de-AT" sz="2400" dirty="0" smtClean="0"/>
              <a:t>Mittelfristig</a:t>
            </a:r>
            <a:br>
              <a:rPr lang="de-AT" sz="2400" dirty="0" smtClean="0"/>
            </a:br>
            <a:r>
              <a:rPr lang="de-AT" sz="2400" dirty="0" smtClean="0"/>
              <a:t>	</a:t>
            </a:r>
            <a:r>
              <a:rPr lang="de-AT" sz="2400" b="1" dirty="0" smtClean="0"/>
              <a:t>Beschäftigungsglättung, </a:t>
            </a:r>
            <a:r>
              <a:rPr lang="de-AT" sz="2400" b="1" dirty="0" err="1" smtClean="0"/>
              <a:t>aggregate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planning</a:t>
            </a:r>
            <a:endParaRPr lang="de-AT" sz="2400" b="1" dirty="0" smtClean="0"/>
          </a:p>
          <a:p>
            <a:pPr marL="1257300" lvl="1" indent="-352425">
              <a:lnSpc>
                <a:spcPct val="90000"/>
              </a:lnSpc>
            </a:pPr>
            <a:r>
              <a:rPr lang="de-AT" sz="2000" dirty="0" smtClean="0"/>
              <a:t>Zeitraster</a:t>
            </a:r>
            <a:r>
              <a:rPr lang="de-AT" sz="2000" dirty="0"/>
              <a:t>: Quartale, Monate</a:t>
            </a:r>
          </a:p>
          <a:p>
            <a:pPr marL="342900" indent="-342900">
              <a:spcBef>
                <a:spcPts val="1000"/>
              </a:spcBef>
            </a:pPr>
            <a:r>
              <a:rPr lang="de-AT" sz="2400" dirty="0" smtClean="0"/>
              <a:t>Kurzfristig</a:t>
            </a:r>
            <a:br>
              <a:rPr lang="de-AT" sz="2400" dirty="0" smtClean="0"/>
            </a:br>
            <a:r>
              <a:rPr lang="de-AT" sz="2400" dirty="0" smtClean="0"/>
              <a:t>	</a:t>
            </a:r>
            <a:r>
              <a:rPr lang="de-AT" sz="2400" b="1" dirty="0" smtClean="0"/>
              <a:t>Hauptproduktionsprogrammplanung, MPS</a:t>
            </a:r>
          </a:p>
          <a:p>
            <a:pPr marL="1255713" lvl="1" indent="-342900">
              <a:lnSpc>
                <a:spcPct val="90000"/>
              </a:lnSpc>
            </a:pPr>
            <a:r>
              <a:rPr lang="de-AT" sz="2000" dirty="0" smtClean="0"/>
              <a:t>Auftragsannahmeentscheidung</a:t>
            </a:r>
            <a:endParaRPr lang="de-AT" sz="2000" dirty="0"/>
          </a:p>
          <a:p>
            <a:pPr marL="1255713" lvl="1" indent="-342900">
              <a:lnSpc>
                <a:spcPct val="90000"/>
              </a:lnSpc>
            </a:pPr>
            <a:r>
              <a:rPr lang="de-AT" sz="2000" dirty="0" smtClean="0"/>
              <a:t>Produktionsmengen</a:t>
            </a:r>
            <a:r>
              <a:rPr lang="de-AT" sz="2000" dirty="0"/>
              <a:t>, Absatzmengen</a:t>
            </a:r>
          </a:p>
          <a:p>
            <a:pPr marL="1255713" lvl="1" indent="-342900">
              <a:lnSpc>
                <a:spcPct val="90000"/>
              </a:lnSpc>
            </a:pPr>
            <a:r>
              <a:rPr lang="de-AT" sz="2000" dirty="0" smtClean="0"/>
              <a:t>Hauptproduktionsprogrammplanung</a:t>
            </a:r>
            <a:endParaRPr lang="de-AT" sz="2000" dirty="0"/>
          </a:p>
          <a:p>
            <a:pPr marL="1255713" lvl="1" indent="-342900">
              <a:lnSpc>
                <a:spcPct val="90000"/>
              </a:lnSpc>
            </a:pPr>
            <a:r>
              <a:rPr lang="de-AT" sz="2000" dirty="0" smtClean="0"/>
              <a:t>Zeitraster</a:t>
            </a:r>
            <a:r>
              <a:rPr lang="de-AT" sz="2000" dirty="0"/>
              <a:t>: Wochen, Tage</a:t>
            </a:r>
          </a:p>
          <a:p>
            <a:endParaRPr lang="de-AT" dirty="0" smtClean="0"/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126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E1A7CD33-F116-4F75-A9BD-C5C15E7ACA86}" type="slidenum">
              <a:rPr lang="de-AT" smtClean="0"/>
              <a:pPr/>
              <a:t>5</a:t>
            </a:fld>
            <a:endParaRPr lang="de-AT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052736"/>
            <a:ext cx="8856984" cy="792087"/>
          </a:xfrm>
        </p:spPr>
        <p:txBody>
          <a:bodyPr/>
          <a:lstStyle/>
          <a:p>
            <a:pPr eaLnBrk="1" hangingPunct="1"/>
            <a:r>
              <a:rPr lang="de-DE" sz="2800" dirty="0" smtClean="0"/>
              <a:t>5.1 Aufgabe und Ziel der Beschäftigungsglättung</a:t>
            </a:r>
            <a:endParaRPr lang="de-AT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>
              <a:lnSpc>
                <a:spcPct val="90000"/>
              </a:lnSpc>
              <a:buFontTx/>
              <a:buNone/>
            </a:pPr>
            <a:r>
              <a:rPr lang="de-DE" dirty="0" smtClean="0"/>
              <a:t>Aufgabe: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dirty="0" smtClean="0"/>
              <a:t>Ressourcen über ein bestimmtes Zeitintervall einsetzen um die prognostizierte Nachfrage für dieses Zeitintervall zu befriedigen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dirty="0" smtClean="0"/>
              <a:t>zu beachten bei </a:t>
            </a:r>
            <a:r>
              <a:rPr lang="de-DE" sz="2000" b="1" dirty="0" smtClean="0"/>
              <a:t>schwankender Nachfrage</a:t>
            </a:r>
            <a:r>
              <a:rPr lang="de-DE" sz="2000" dirty="0" smtClean="0"/>
              <a:t> (</a:t>
            </a:r>
            <a:r>
              <a:rPr lang="de-DE" sz="2000" dirty="0" smtClean="0">
                <a:sym typeface="Wingdings" pitchFamily="2" charset="2"/>
              </a:rPr>
              <a:t>stark schwankendem Ressourcenbedarf (z.B. saisonal bei Wintersportgeräten)</a:t>
            </a:r>
          </a:p>
          <a:p>
            <a:pPr marL="544513" lvl="1" indent="-365125">
              <a:lnSpc>
                <a:spcPct val="90000"/>
              </a:lnSpc>
            </a:pPr>
            <a:r>
              <a:rPr lang="de-DE" sz="1600" dirty="0" smtClean="0">
                <a:sym typeface="Wingdings" pitchFamily="2" charset="2"/>
              </a:rPr>
              <a:t>in manchen Perioden Überstunden bzw. Leihpersonal, in anderen Perioden viel ungenützte Kapazität (= </a:t>
            </a:r>
            <a:r>
              <a:rPr lang="de-DE" sz="1600" b="1" dirty="0" smtClean="0">
                <a:sym typeface="Wingdings" pitchFamily="2" charset="2"/>
                <a:hlinkClick r:id="" action="ppaction://hlinkshowjump?jump=nextslide"/>
              </a:rPr>
              <a:t>Synchronisation</a:t>
            </a:r>
            <a:r>
              <a:rPr lang="de-DE" sz="1600" dirty="0" smtClean="0">
                <a:sym typeface="Wingdings" pitchFamily="2" charset="2"/>
              </a:rPr>
              <a:t>)  Kosten für Überstunden oder </a:t>
            </a:r>
            <a:r>
              <a:rPr lang="de-DE" sz="1600" dirty="0">
                <a:sym typeface="Wingdings" pitchFamily="2" charset="2"/>
              </a:rPr>
              <a:t>Leihpersonal</a:t>
            </a:r>
          </a:p>
          <a:p>
            <a:pPr marL="544513" lvl="1" indent="-365125">
              <a:lnSpc>
                <a:spcPct val="90000"/>
              </a:lnSpc>
            </a:pPr>
            <a:r>
              <a:rPr lang="de-DE" sz="1600" dirty="0" smtClean="0">
                <a:sym typeface="Wingdings" pitchFamily="2" charset="2"/>
              </a:rPr>
              <a:t>In nachfrageärmeren Perioden wird für die späteren Perioden vorproduziert </a:t>
            </a:r>
            <a:br>
              <a:rPr lang="de-DE" sz="1600" dirty="0" smtClean="0">
                <a:sym typeface="Wingdings" pitchFamily="2" charset="2"/>
              </a:rPr>
            </a:br>
            <a:r>
              <a:rPr lang="de-DE" sz="1600" dirty="0" smtClean="0">
                <a:sym typeface="Wingdings" pitchFamily="2" charset="2"/>
              </a:rPr>
              <a:t>(= </a:t>
            </a:r>
            <a:r>
              <a:rPr lang="de-DE" sz="1600" b="1" dirty="0" smtClean="0">
                <a:sym typeface="Wingdings" pitchFamily="2" charset="2"/>
                <a:hlinkClick r:id="rId2" action="ppaction://hlinksldjump"/>
              </a:rPr>
              <a:t>Emanzipation</a:t>
            </a:r>
            <a:r>
              <a:rPr lang="de-DE" sz="1600" dirty="0" smtClean="0">
                <a:sym typeface="Wingdings" pitchFamily="2" charset="2"/>
              </a:rPr>
              <a:t>)  Lagerhaltungskosten</a:t>
            </a:r>
          </a:p>
          <a:p>
            <a:pPr marL="365125" indent="-365125" eaLnBrk="1" hangingPunct="1">
              <a:lnSpc>
                <a:spcPct val="90000"/>
              </a:lnSpc>
              <a:buFontTx/>
              <a:buNone/>
            </a:pPr>
            <a:r>
              <a:rPr lang="de-DE" dirty="0" smtClean="0"/>
              <a:t>Ziel: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dirty="0" smtClean="0"/>
              <a:t>Trade-off zwischen diesen beiden Kostenfaktoren finden, um Gesamtkosten zu </a:t>
            </a:r>
            <a:r>
              <a:rPr lang="de-DE" sz="2000" b="1" dirty="0" smtClean="0"/>
              <a:t>minimieren</a:t>
            </a:r>
            <a:r>
              <a:rPr lang="de-DE" sz="2000" dirty="0" smtClean="0"/>
              <a:t>!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dirty="0" smtClean="0"/>
              <a:t>Lösung durch </a:t>
            </a:r>
            <a:r>
              <a:rPr lang="de-DE" sz="2000" dirty="0" smtClean="0">
                <a:hlinkClick r:id="rId3" action="ppaction://hlinksldjump"/>
              </a:rPr>
              <a:t>Spaltenminimumverfahren</a:t>
            </a:r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42F5F899-B2D5-4D9C-9A94-97BF4CFA84E2}" type="slidenum">
              <a:rPr lang="de-AT" smtClean="0"/>
              <a:pPr/>
              <a:t>6</a:t>
            </a:fld>
            <a:endParaRPr lang="de-AT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5.2 Synchronisation </a:t>
            </a:r>
            <a:r>
              <a:rPr lang="de-DE" sz="2800" b="0" dirty="0" smtClean="0"/>
              <a:t>vs. Emanzipation</a:t>
            </a:r>
            <a:endParaRPr lang="de-AT" sz="2800" b="0" dirty="0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DE" b="1" dirty="0" smtClean="0"/>
              <a:t>Synchronisation (</a:t>
            </a:r>
            <a:r>
              <a:rPr lang="de-DE" b="1" i="1" dirty="0" err="1" smtClean="0"/>
              <a:t>zero</a:t>
            </a:r>
            <a:r>
              <a:rPr lang="de-DE" b="1" i="1" dirty="0" smtClean="0"/>
              <a:t> inventory plan, </a:t>
            </a:r>
            <a:r>
              <a:rPr lang="de-DE" b="1" i="1" dirty="0" err="1" smtClean="0"/>
              <a:t>chasing</a:t>
            </a:r>
            <a:r>
              <a:rPr lang="de-DE" b="1" i="1" dirty="0" smtClean="0"/>
              <a:t> </a:t>
            </a:r>
            <a:r>
              <a:rPr lang="de-DE" b="1" i="1" dirty="0" err="1" smtClean="0"/>
              <a:t>policy</a:t>
            </a:r>
            <a:r>
              <a:rPr lang="de-DE" b="1" dirty="0" smtClean="0"/>
              <a:t>): 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Es wird </a:t>
            </a:r>
            <a:r>
              <a:rPr lang="de-DE" sz="2000" i="1" dirty="0" smtClean="0"/>
              <a:t>reaktiv</a:t>
            </a:r>
            <a:r>
              <a:rPr lang="de-DE" sz="2000" dirty="0" smtClean="0"/>
              <a:t> der jeweilige Periodenbedarf erfüllt, ohne Vorproduktion in den nachfrageärmeren Perioden.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>
                <a:hlinkClick r:id="rId3" action="ppaction://hlinksldjump"/>
              </a:rPr>
              <a:t>Überblick</a:t>
            </a: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AT" sz="2000" dirty="0" smtClean="0"/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268538" y="3188295"/>
          <a:ext cx="4321175" cy="312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2" r:id="rId4" imgW="6378493" imgH="4214225" progId="">
                  <p:embed/>
                </p:oleObj>
              </mc:Choice>
              <mc:Fallback>
                <p:oleObj r:id="rId4" imgW="6378493" imgH="421422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188295"/>
                        <a:ext cx="4321175" cy="312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Freeform 6"/>
          <p:cNvSpPr>
            <a:spLocks/>
          </p:cNvSpPr>
          <p:nvPr/>
        </p:nvSpPr>
        <p:spPr bwMode="auto">
          <a:xfrm>
            <a:off x="3491880" y="3429000"/>
            <a:ext cx="2316162" cy="1495425"/>
          </a:xfrm>
          <a:custGeom>
            <a:avLst/>
            <a:gdLst>
              <a:gd name="T0" fmla="*/ 0 w 1459"/>
              <a:gd name="T1" fmla="*/ 823913 h 942"/>
              <a:gd name="T2" fmla="*/ 212725 w 1459"/>
              <a:gd name="T3" fmla="*/ 803275 h 942"/>
              <a:gd name="T4" fmla="*/ 425450 w 1459"/>
              <a:gd name="T5" fmla="*/ 757237 h 942"/>
              <a:gd name="T6" fmla="*/ 638175 w 1459"/>
              <a:gd name="T7" fmla="*/ 1323975 h 942"/>
              <a:gd name="T8" fmla="*/ 849312 w 1459"/>
              <a:gd name="T9" fmla="*/ 1157288 h 942"/>
              <a:gd name="T10" fmla="*/ 1054100 w 1459"/>
              <a:gd name="T11" fmla="*/ 1052513 h 942"/>
              <a:gd name="T12" fmla="*/ 1263650 w 1459"/>
              <a:gd name="T13" fmla="*/ 1495425 h 942"/>
              <a:gd name="T14" fmla="*/ 1473200 w 1459"/>
              <a:gd name="T15" fmla="*/ 1343025 h 942"/>
              <a:gd name="T16" fmla="*/ 1677987 w 1459"/>
              <a:gd name="T17" fmla="*/ 104775 h 942"/>
              <a:gd name="T18" fmla="*/ 1897062 w 1459"/>
              <a:gd name="T19" fmla="*/ 323850 h 942"/>
              <a:gd name="T20" fmla="*/ 2095500 w 1459"/>
              <a:gd name="T21" fmla="*/ 165100 h 942"/>
              <a:gd name="T22" fmla="*/ 2316162 w 1459"/>
              <a:gd name="T23" fmla="*/ 0 h 9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59"/>
              <a:gd name="T37" fmla="*/ 0 h 942"/>
              <a:gd name="T38" fmla="*/ 1459 w 1459"/>
              <a:gd name="T39" fmla="*/ 942 h 9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59" h="942">
                <a:moveTo>
                  <a:pt x="0" y="519"/>
                </a:moveTo>
                <a:lnTo>
                  <a:pt x="134" y="506"/>
                </a:lnTo>
                <a:lnTo>
                  <a:pt x="268" y="477"/>
                </a:lnTo>
                <a:lnTo>
                  <a:pt x="402" y="834"/>
                </a:lnTo>
                <a:lnTo>
                  <a:pt x="535" y="729"/>
                </a:lnTo>
                <a:lnTo>
                  <a:pt x="664" y="663"/>
                </a:lnTo>
                <a:lnTo>
                  <a:pt x="796" y="942"/>
                </a:lnTo>
                <a:lnTo>
                  <a:pt x="928" y="846"/>
                </a:lnTo>
                <a:lnTo>
                  <a:pt x="1057" y="66"/>
                </a:lnTo>
                <a:lnTo>
                  <a:pt x="1195" y="204"/>
                </a:lnTo>
                <a:lnTo>
                  <a:pt x="1320" y="104"/>
                </a:lnTo>
                <a:lnTo>
                  <a:pt x="1459" y="0"/>
                </a:lnTo>
              </a:path>
            </a:pathLst>
          </a:custGeom>
          <a:noFill/>
          <a:ln w="28575" cmpd="sng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156176" y="4221088"/>
            <a:ext cx="6491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10102" y="4038525"/>
            <a:ext cx="255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Normalkapazität</a:t>
            </a:r>
            <a:endParaRPr lang="de-AT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3228702" y="4232199"/>
            <a:ext cx="2855466" cy="9525"/>
          </a:xfrm>
          <a:prstGeom prst="line">
            <a:avLst/>
          </a:prstGeom>
          <a:noFill/>
          <a:ln w="28575">
            <a:solidFill>
              <a:srgbClr val="00B05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AT">
              <a:ln>
                <a:solidFill>
                  <a:schemeClr val="tx1"/>
                </a:solidFill>
                <a:prstDash val="sysDash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9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307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95F840AC-EC02-458A-8291-BC63C1A300DA}" type="slidenum">
              <a:rPr lang="de-AT" smtClean="0"/>
              <a:pPr/>
              <a:t>7</a:t>
            </a:fld>
            <a:endParaRPr lang="de-AT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209161" cy="504825"/>
          </a:xfrm>
        </p:spPr>
        <p:txBody>
          <a:bodyPr/>
          <a:lstStyle/>
          <a:p>
            <a:r>
              <a:rPr lang="de-DE" dirty="0" smtClean="0"/>
              <a:t>5.2 </a:t>
            </a:r>
            <a:r>
              <a:rPr lang="de-DE" b="0" dirty="0"/>
              <a:t>Synchronisation vs. </a:t>
            </a:r>
            <a:r>
              <a:rPr lang="de-DE" dirty="0"/>
              <a:t>Emanzipation</a:t>
            </a:r>
            <a:endParaRPr lang="de-AT" sz="2800" dirty="0" smtClean="0"/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353177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b="1" dirty="0" smtClean="0"/>
              <a:t>Emanzipation (</a:t>
            </a:r>
            <a:r>
              <a:rPr lang="de-DE" b="1" i="1" dirty="0" err="1" smtClean="0"/>
              <a:t>level</a:t>
            </a:r>
            <a:r>
              <a:rPr lang="de-DE" b="1" i="1" dirty="0" smtClean="0"/>
              <a:t> </a:t>
            </a:r>
            <a:r>
              <a:rPr lang="de-DE" b="1" i="1" dirty="0" err="1" smtClean="0"/>
              <a:t>workforce</a:t>
            </a:r>
            <a:r>
              <a:rPr lang="de-DE" b="1" i="1" dirty="0" smtClean="0"/>
              <a:t> plan</a:t>
            </a:r>
            <a:r>
              <a:rPr lang="de-DE" b="1" dirty="0" smtClean="0"/>
              <a:t>):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Durch gleichmäßige Produktion und den, bei schwankenden Bedarfen daraus resultierenden, Auf- und Abbau von Lagerbeständen wird eine konstante Ressourcenauslastung angestrebt.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>
                <a:hlinkClick r:id="rId3" action="ppaction://hlinksldjump"/>
              </a:rPr>
              <a:t>Überblick</a:t>
            </a:r>
            <a:endParaRPr lang="de-AT" sz="2000" dirty="0" smtClean="0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979613" y="2996952"/>
          <a:ext cx="4392612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6" r:id="rId4" imgW="6469941" imgH="4336156" progId="">
                  <p:embed/>
                </p:oleObj>
              </mc:Choice>
              <mc:Fallback>
                <p:oleObj r:id="rId4" imgW="6469941" imgH="433615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996952"/>
                        <a:ext cx="4392612" cy="317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868143" y="4027488"/>
            <a:ext cx="7152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588125" y="3844925"/>
            <a:ext cx="255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Konstante Produktion</a:t>
            </a:r>
            <a:endParaRPr lang="de-AT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3006724" y="4027488"/>
            <a:ext cx="2789411" cy="20637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746500" y="6168851"/>
            <a:ext cx="1057275" cy="6445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CC00CC"/>
                </a:solidFill>
              </a:rPr>
              <a:t>Lager-aufbau</a:t>
            </a:r>
            <a:endParaRPr lang="de-AT" dirty="0">
              <a:solidFill>
                <a:srgbClr val="CC00CC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795838" y="6168851"/>
            <a:ext cx="858837" cy="6445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chemeClr val="accent2"/>
                </a:solidFill>
              </a:rPr>
              <a:t>Lager-abbau</a:t>
            </a:r>
            <a:endParaRPr lang="de-AT" dirty="0">
              <a:solidFill>
                <a:schemeClr val="accent2"/>
              </a:solidFill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 flipH="1" flipV="1">
            <a:off x="3746501" y="5589241"/>
            <a:ext cx="1015999" cy="1934"/>
          </a:xfrm>
          <a:prstGeom prst="straightConnector1">
            <a:avLst/>
          </a:prstGeom>
          <a:ln w="25400">
            <a:solidFill>
              <a:srgbClr val="CC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4780138" y="5589240"/>
            <a:ext cx="874537" cy="0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/>
      <p:bldP spid="7176" grpId="0" animBg="1"/>
      <p:bldP spid="7177" grpId="0"/>
      <p:bldP spid="71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dirty="0" smtClean="0"/>
              <a:t>EK Produktion &amp; Logistik</a:t>
            </a:r>
          </a:p>
        </p:txBody>
      </p:sp>
      <p:sp>
        <p:nvSpPr>
          <p:cNvPr id="1229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A8F6B897-2F08-48AF-A301-F776D6FF1C4D}" type="slidenum">
              <a:rPr lang="de-AT" smtClean="0"/>
              <a:pPr/>
              <a:t>8</a:t>
            </a:fld>
            <a:endParaRPr lang="de-AT" smtClean="0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416050" y="5467498"/>
            <a:ext cx="4149725" cy="2381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414463" y="4941168"/>
            <a:ext cx="5113337" cy="2286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422400" y="4581128"/>
            <a:ext cx="314325" cy="325438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874838" y="4581128"/>
            <a:ext cx="762000" cy="32543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422400" y="5169768"/>
            <a:ext cx="3540125" cy="29773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5.3 Spaltenminimumverfahren</a:t>
            </a:r>
            <a:endParaRPr lang="de-AT" sz="2800" dirty="0" smtClean="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764463" y="5792788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2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7188"/>
            <a:ext cx="8229600" cy="4681537"/>
          </a:xfrm>
        </p:spPr>
        <p:txBody>
          <a:bodyPr/>
          <a:lstStyle/>
          <a:p>
            <a:pPr marL="365125" indent="-365125" eaLnBrk="1" hangingPunct="1"/>
            <a:r>
              <a:rPr lang="de-AT" sz="1800" dirty="0" smtClean="0"/>
              <a:t>In jeder Periode kann die reguläre Personalkapazität in gewissem Rahmen um </a:t>
            </a:r>
            <a:r>
              <a:rPr lang="de-AT" sz="1800" b="1" dirty="0" smtClean="0"/>
              <a:t>Zusatzkapazität</a:t>
            </a:r>
            <a:r>
              <a:rPr lang="de-AT" sz="1800" dirty="0" smtClean="0"/>
              <a:t> erweitert werden</a:t>
            </a:r>
          </a:p>
          <a:p>
            <a:pPr marL="365125" indent="-365125" eaLnBrk="1" hangingPunct="1">
              <a:lnSpc>
                <a:spcPct val="150000"/>
              </a:lnSpc>
              <a:buFontTx/>
              <a:buNone/>
            </a:pPr>
            <a:r>
              <a:rPr lang="de-AT" sz="2000" dirty="0" smtClean="0"/>
              <a:t>Bei </a:t>
            </a:r>
            <a:r>
              <a:rPr lang="de-AT" sz="2000" b="1" dirty="0" smtClean="0"/>
              <a:t>Kapazitätsengpässen</a:t>
            </a:r>
            <a:r>
              <a:rPr lang="de-AT" sz="2000" dirty="0" smtClean="0"/>
              <a:t> haben wir 2 Möglichkeiten:</a:t>
            </a:r>
          </a:p>
          <a:p>
            <a:pPr marL="365125" indent="-365125" eaLnBrk="1" hangingPunct="1"/>
            <a:r>
              <a:rPr lang="de-AT" sz="1800" dirty="0" smtClean="0"/>
              <a:t>Lagerproduktion in den Vorperioden</a:t>
            </a:r>
          </a:p>
          <a:p>
            <a:pPr marL="365125" indent="-365125" eaLnBrk="1" hangingPunct="1"/>
            <a:r>
              <a:rPr lang="de-AT" sz="1800" dirty="0" smtClean="0"/>
              <a:t>Inanspruchnahme der Zusatzkapazität</a:t>
            </a:r>
          </a:p>
          <a:p>
            <a:pPr marL="365125" indent="-365125" eaLnBrk="1" hangingPunct="1">
              <a:lnSpc>
                <a:spcPct val="150000"/>
              </a:lnSpc>
              <a:buFontTx/>
              <a:buNone/>
            </a:pPr>
            <a:r>
              <a:rPr lang="de-DE" sz="2000" b="1" dirty="0" smtClean="0"/>
              <a:t>Lösungstableau</a:t>
            </a:r>
            <a:r>
              <a:rPr lang="de-DE" sz="1800" dirty="0" smtClean="0"/>
              <a:t>:</a:t>
            </a:r>
            <a:endParaRPr lang="de-AT" sz="1800" dirty="0" smtClean="0"/>
          </a:p>
          <a:p>
            <a:pPr eaLnBrk="1" hangingPunct="1">
              <a:buFontTx/>
              <a:buNone/>
            </a:pPr>
            <a:r>
              <a:rPr lang="de-AT" sz="1800" dirty="0" smtClean="0"/>
              <a:t>Für jedes Feld (Zeile </a:t>
            </a:r>
            <a:r>
              <a:rPr lang="de-AT" sz="1800" i="1" dirty="0" smtClean="0"/>
              <a:t>t</a:t>
            </a:r>
            <a:r>
              <a:rPr lang="de-AT" sz="1800" dirty="0" smtClean="0"/>
              <a:t> bzw. Produktionsperiode, Halbzeile </a:t>
            </a:r>
            <a:r>
              <a:rPr lang="de-AT" sz="1800" i="1" dirty="0" smtClean="0"/>
              <a:t>k </a:t>
            </a:r>
            <a:r>
              <a:rPr lang="de-AT" sz="1800" dirty="0" smtClean="0"/>
              <a:t>bzw. Kapazitätsart, Spalte </a:t>
            </a:r>
            <a:r>
              <a:rPr lang="de-AT" sz="1800" i="1" dirty="0" smtClean="0">
                <a:sym typeface="Symbol" pitchFamily="18" charset="2"/>
              </a:rPr>
              <a:t></a:t>
            </a:r>
            <a:r>
              <a:rPr lang="de-AT" sz="1800" i="1" dirty="0" smtClean="0"/>
              <a:t>  </a:t>
            </a:r>
            <a:r>
              <a:rPr lang="de-AT" sz="1800" dirty="0" smtClean="0"/>
              <a:t>bzw. Bedarfsperiode) ergeben sich die Einheitskosten wie folgt:</a:t>
            </a:r>
            <a:endParaRPr lang="de-AT" sz="1800" i="1" dirty="0" smtClean="0"/>
          </a:p>
          <a:p>
            <a:pPr marL="365125" indent="-365125" eaLnBrk="1" hangingPunct="1">
              <a:buFontTx/>
              <a:buNone/>
            </a:pPr>
            <a:r>
              <a:rPr lang="de-AT" sz="1800" i="1" dirty="0" smtClean="0"/>
              <a:t>	</a:t>
            </a:r>
            <a:r>
              <a:rPr lang="de-AT" sz="1800" i="1" dirty="0" err="1" smtClean="0"/>
              <a:t>c</a:t>
            </a:r>
            <a:r>
              <a:rPr lang="de-AT" sz="1800" i="1" baseline="-25000" dirty="0" err="1" smtClean="0"/>
              <a:t>tk</a:t>
            </a:r>
            <a:r>
              <a:rPr lang="de-AT" sz="1800" i="1" baseline="-25000" dirty="0" smtClean="0">
                <a:sym typeface="Symbol" pitchFamily="18" charset="2"/>
              </a:rPr>
              <a:t></a:t>
            </a:r>
            <a:r>
              <a:rPr lang="de-AT" sz="1800" i="1" dirty="0" smtClean="0"/>
              <a:t> </a:t>
            </a:r>
            <a:r>
              <a:rPr lang="de-AT" sz="1800" dirty="0" smtClean="0"/>
              <a:t>=</a:t>
            </a:r>
            <a:r>
              <a:rPr lang="de-AT" sz="1800" i="1" dirty="0" smtClean="0"/>
              <a:t> </a:t>
            </a:r>
            <a:r>
              <a:rPr lang="de-AT" sz="1800" i="1" dirty="0" err="1" smtClean="0"/>
              <a:t>u</a:t>
            </a:r>
            <a:r>
              <a:rPr lang="de-AT" sz="1800" i="1" baseline="-25000" dirty="0" err="1" smtClean="0"/>
              <a:t>k</a:t>
            </a:r>
            <a:r>
              <a:rPr lang="de-AT" sz="1800" i="1" dirty="0" smtClean="0"/>
              <a:t> </a:t>
            </a:r>
            <a:r>
              <a:rPr lang="de-AT" sz="1800" dirty="0" smtClean="0"/>
              <a:t>+</a:t>
            </a:r>
            <a:r>
              <a:rPr lang="de-AT" sz="1800" i="1" dirty="0" smtClean="0"/>
              <a:t> h</a:t>
            </a:r>
            <a:r>
              <a:rPr lang="de-AT" sz="1800" dirty="0" smtClean="0"/>
              <a:t>(</a:t>
            </a:r>
            <a:r>
              <a:rPr lang="de-AT" sz="1800" i="1" dirty="0" smtClean="0">
                <a:sym typeface="Symbol" pitchFamily="18" charset="2"/>
              </a:rPr>
              <a:t></a:t>
            </a:r>
            <a:r>
              <a:rPr lang="de-AT" sz="1800" i="1" dirty="0" smtClean="0"/>
              <a:t> </a:t>
            </a:r>
            <a:r>
              <a:rPr lang="de-AT" sz="1800" dirty="0" smtClean="0"/>
              <a:t>-</a:t>
            </a:r>
            <a:r>
              <a:rPr lang="de-AT" sz="1800" i="1" dirty="0" smtClean="0"/>
              <a:t> t</a:t>
            </a:r>
            <a:r>
              <a:rPr lang="de-AT" sz="1800" dirty="0" smtClean="0"/>
              <a:t>)</a:t>
            </a:r>
          </a:p>
          <a:p>
            <a:pPr marL="365125" indent="-365125" eaLnBrk="1" hangingPunct="1">
              <a:buFontTx/>
              <a:buNone/>
            </a:pPr>
            <a:r>
              <a:rPr lang="de-AT" sz="1800" dirty="0" smtClean="0"/>
              <a:t>wobei</a:t>
            </a:r>
            <a:r>
              <a:rPr lang="de-AT" sz="1400" dirty="0" smtClean="0"/>
              <a:t> :	</a:t>
            </a:r>
            <a:r>
              <a:rPr lang="de-AT" sz="1400" i="1" dirty="0" err="1" smtClean="0"/>
              <a:t>u</a:t>
            </a:r>
            <a:r>
              <a:rPr lang="de-AT" sz="1400" i="1" baseline="-25000" dirty="0" err="1" smtClean="0"/>
              <a:t>k</a:t>
            </a:r>
            <a:r>
              <a:rPr lang="de-AT" sz="1400" i="1" dirty="0" smtClean="0"/>
              <a:t> ...</a:t>
            </a:r>
            <a:r>
              <a:rPr lang="de-AT" sz="1400" dirty="0" smtClean="0"/>
              <a:t> Mehrkosten (pro Stück) für Produktion in </a:t>
            </a:r>
            <a:r>
              <a:rPr lang="de-AT" sz="1400" i="1" dirty="0" smtClean="0"/>
              <a:t>Zusatzkapazität</a:t>
            </a:r>
            <a:r>
              <a:rPr lang="de-AT" sz="1400" dirty="0" smtClean="0"/>
              <a:t> </a:t>
            </a:r>
            <a:r>
              <a:rPr lang="de-AT" sz="1400" i="1" dirty="0" smtClean="0"/>
              <a:t>k (Überstunden, Leiharbeit)</a:t>
            </a:r>
          </a:p>
          <a:p>
            <a:pPr marL="365125" indent="-365125" eaLnBrk="1" hangingPunct="1">
              <a:buFontTx/>
              <a:buNone/>
            </a:pPr>
            <a:r>
              <a:rPr lang="de-AT" sz="1400" i="1" dirty="0" smtClean="0"/>
              <a:t>		h</a:t>
            </a:r>
            <a:r>
              <a:rPr lang="de-AT" sz="1400" dirty="0" smtClean="0"/>
              <a:t> ... Lagerkostensatz pro Stück und Periode, also</a:t>
            </a:r>
          </a:p>
          <a:p>
            <a:pPr marL="365125" indent="-365125" eaLnBrk="1" hangingPunct="1">
              <a:buFontTx/>
              <a:buNone/>
            </a:pPr>
            <a:r>
              <a:rPr lang="de-AT" sz="1400" i="1" dirty="0" smtClean="0"/>
              <a:t>		h</a:t>
            </a:r>
            <a:r>
              <a:rPr lang="de-AT" sz="1400" dirty="0" smtClean="0"/>
              <a:t>(</a:t>
            </a:r>
            <a:r>
              <a:rPr lang="de-AT" sz="1400" i="1" dirty="0" smtClean="0">
                <a:sym typeface="Symbol" pitchFamily="18" charset="2"/>
              </a:rPr>
              <a:t></a:t>
            </a:r>
            <a:r>
              <a:rPr lang="de-AT" sz="1400" i="1" dirty="0" smtClean="0"/>
              <a:t> </a:t>
            </a:r>
            <a:r>
              <a:rPr lang="de-AT" sz="1400" dirty="0" smtClean="0"/>
              <a:t>-</a:t>
            </a:r>
            <a:r>
              <a:rPr lang="de-AT" sz="1400" i="1" dirty="0" smtClean="0"/>
              <a:t> t</a:t>
            </a:r>
            <a:r>
              <a:rPr lang="de-AT" sz="1400" dirty="0" smtClean="0"/>
              <a:t>) ... Lagerkosten pro Stück wenn </a:t>
            </a:r>
            <a:r>
              <a:rPr lang="de-AT" sz="1400" i="1" dirty="0" smtClean="0">
                <a:sym typeface="Symbol" pitchFamily="18" charset="2"/>
              </a:rPr>
              <a:t></a:t>
            </a:r>
            <a:r>
              <a:rPr lang="de-AT" sz="1400" i="1" dirty="0" smtClean="0"/>
              <a:t> </a:t>
            </a:r>
            <a:r>
              <a:rPr lang="de-AT" sz="1400" dirty="0" smtClean="0"/>
              <a:t>-</a:t>
            </a:r>
            <a:r>
              <a:rPr lang="de-AT" sz="1400" i="1" dirty="0" smtClean="0"/>
              <a:t> t</a:t>
            </a:r>
            <a:r>
              <a:rPr lang="de-AT" sz="1400" dirty="0" smtClean="0"/>
              <a:t> Perioden gelagert wird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199" grpId="0" uiExpand="1" animBg="1"/>
      <p:bldP spid="8200" grpId="0" uiExpand="1" animBg="1"/>
      <p:bldP spid="8198" grpId="0" uiExpand="1" animBg="1"/>
      <p:bldP spid="8197" grpId="0" uiExpand="1" animBg="1"/>
      <p:bldP spid="8204" grpId="0"/>
      <p:bldP spid="819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331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60DD33A4-EF73-4326-9EFD-32E89EAED60E}" type="slidenum">
              <a:rPr lang="de-AT" smtClean="0"/>
              <a:pPr/>
              <a:t>9</a:t>
            </a:fld>
            <a:endParaRPr lang="de-AT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Spaltenminimumverfahren</a:t>
            </a:r>
            <a:endParaRPr lang="de-AT" sz="28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u="sng" dirty="0" smtClean="0"/>
              <a:t>Gesucht: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kostengünstigster Produktionsplan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u="sng" dirty="0" smtClean="0"/>
              <a:t>Vorgangsweise</a:t>
            </a:r>
            <a:r>
              <a:rPr lang="de-DE" sz="28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de-AT" b="1" i="1" dirty="0" smtClean="0"/>
              <a:t> </a:t>
            </a:r>
            <a:r>
              <a:rPr lang="de-AT" sz="2400" b="1" i="1" dirty="0" smtClean="0"/>
              <a:t>Spaltenminimummethode</a:t>
            </a:r>
            <a:r>
              <a:rPr lang="de-AT" sz="2400" dirty="0" smtClean="0"/>
              <a:t>: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400" dirty="0" smtClean="0"/>
              <a:t> beginnend mit der Spalte (Nachfrageperiode) </a:t>
            </a:r>
            <a:r>
              <a:rPr lang="de-AT" sz="2400" i="1" dirty="0" smtClean="0">
                <a:sym typeface="Symbol" pitchFamily="18" charset="2"/>
              </a:rPr>
              <a:t></a:t>
            </a:r>
            <a:r>
              <a:rPr lang="de-AT" sz="2400" dirty="0" smtClean="0"/>
              <a:t> = 1, die  	Nachfrage aus der jeweils kostengünstigsten Alternative 	befriedigen bis die Kapazitätsgrenze wirksam wird,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400" dirty="0" smtClean="0"/>
              <a:t> dann zur nächstgünstigeren Alternative innerhalb    	derselben Spalte übergehen usw.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400" dirty="0" smtClean="0"/>
              <a:t> Anschließend wird das Verfahren mit den nächsten    	Spalten (Nachfrageperioden) </a:t>
            </a:r>
            <a:r>
              <a:rPr lang="de-AT" sz="2400" dirty="0" smtClean="0">
                <a:sym typeface="Symbol" pitchFamily="18" charset="2"/>
              </a:rPr>
              <a:t></a:t>
            </a:r>
            <a:r>
              <a:rPr lang="de-AT" sz="2400" i="1" dirty="0" smtClean="0"/>
              <a:t> = 2, 3,.. usw. fortgesetzt.</a:t>
            </a:r>
            <a:r>
              <a:rPr lang="de-AT" sz="2400" dirty="0" smtClean="0"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dirty="0" smtClean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399338" y="184626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2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  <p:bldP spid="9221" grpId="0"/>
    </p:bld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1258</Words>
  <Application>Microsoft Office PowerPoint</Application>
  <PresentationFormat>Bildschirmpräsentation (4:3)</PresentationFormat>
  <Paragraphs>693</Paragraphs>
  <Slides>22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Verdana</vt:lpstr>
      <vt:lpstr>Wingdings</vt:lpstr>
      <vt:lpstr>Vorlage_6</vt:lpstr>
      <vt:lpstr>Photo Editor-Foto</vt:lpstr>
      <vt:lpstr>Kapitel 5</vt:lpstr>
      <vt:lpstr>Produktionsprogrammplanung –  Beschäftigungsglättung</vt:lpstr>
      <vt:lpstr>Produktionsprogrammplanung</vt:lpstr>
      <vt:lpstr>Produktionsprogrammplanung</vt:lpstr>
      <vt:lpstr>5.1 Aufgabe und Ziel der Beschäftigungsglättung</vt:lpstr>
      <vt:lpstr>5.2 Synchronisation vs. Emanzipation</vt:lpstr>
      <vt:lpstr>5.2 Synchronisation vs. Emanzipation</vt:lpstr>
      <vt:lpstr>5.3 Spaltenminimumverfahren</vt:lpstr>
      <vt:lpstr>Spaltenminimumverfahren</vt:lpstr>
      <vt:lpstr>Beispiel I</vt:lpstr>
      <vt:lpstr>Tabelle I</vt:lpstr>
      <vt:lpstr>Tabelle I</vt:lpstr>
      <vt:lpstr>Kosten &amp; Produktionsplan</vt:lpstr>
      <vt:lpstr>Kosten in Normalproduktion C</vt:lpstr>
      <vt:lpstr>Tabelle I</vt:lpstr>
      <vt:lpstr>Beispiel II</vt:lpstr>
      <vt:lpstr>Tabelle II – Variante 1</vt:lpstr>
      <vt:lpstr>Tabelle II – Variante 2</vt:lpstr>
      <vt:lpstr>Tabelle II</vt:lpstr>
      <vt:lpstr>Fehlmengen</vt:lpstr>
      <vt:lpstr>Fehlmengen</vt:lpstr>
      <vt:lpstr>Fehlmengen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Artner</cp:lastModifiedBy>
  <cp:revision>42</cp:revision>
  <cp:lastPrinted>2016-11-15T11:20:43Z</cp:lastPrinted>
  <dcterms:created xsi:type="dcterms:W3CDTF">2011-04-28T12:25:33Z</dcterms:created>
  <dcterms:modified xsi:type="dcterms:W3CDTF">2019-09-23T12:14:25Z</dcterms:modified>
</cp:coreProperties>
</file>