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</p:sldMasterIdLst>
  <p:notesMasterIdLst>
    <p:notesMasterId r:id="rId11"/>
  </p:notesMasterIdLst>
  <p:sldIdLst>
    <p:sldId id="256" r:id="rId3"/>
    <p:sldId id="257" r:id="rId4"/>
    <p:sldId id="276" r:id="rId5"/>
    <p:sldId id="264" r:id="rId6"/>
    <p:sldId id="273" r:id="rId7"/>
    <p:sldId id="274" r:id="rId8"/>
    <p:sldId id="275" r:id="rId9"/>
    <p:sldId id="277" r:id="rId10"/>
  </p:sldIdLst>
  <p:sldSz cx="9144000" cy="6858000" type="screen4x3"/>
  <p:notesSz cx="6797675" cy="987425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92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22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 smtClean="0"/>
              <a:t>Textmasterformate durch Klicken bearbeiten</a:t>
            </a:r>
          </a:p>
          <a:p>
            <a:pPr lvl="1"/>
            <a:r>
              <a:rPr lang="de-AT" altLang="de-DE" noProof="0" smtClean="0"/>
              <a:t>Zweite Ebene</a:t>
            </a:r>
          </a:p>
          <a:p>
            <a:pPr lvl="2"/>
            <a:r>
              <a:rPr lang="de-AT" altLang="de-DE" noProof="0" smtClean="0"/>
              <a:t>Dritte Ebene</a:t>
            </a:r>
          </a:p>
          <a:p>
            <a:pPr lvl="3"/>
            <a:r>
              <a:rPr lang="de-AT" altLang="de-DE" noProof="0" smtClean="0"/>
              <a:t>Vierte Ebene</a:t>
            </a:r>
          </a:p>
          <a:p>
            <a:pPr lvl="4"/>
            <a:r>
              <a:rPr lang="de-AT" alt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F5CC88-29A6-42B1-83F0-7DC5160A35A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91467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FE09D3-8109-4506-9186-5A7C5957EC3C}" type="slidenum">
              <a:rPr lang="de-AT" altLang="de-DE" smtClean="0"/>
              <a:pPr>
                <a:spcBef>
                  <a:spcPct val="0"/>
                </a:spcBef>
              </a:pPr>
              <a:t>1</a:t>
            </a:fld>
            <a:endParaRPr lang="de-AT" altLang="de-DE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6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0FFACF-B847-4FE4-9F1A-7C66C6C8BF01}" type="slidenum">
              <a:rPr lang="de-AT" altLang="de-DE" smtClean="0"/>
              <a:pPr/>
              <a:t>8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421363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2400" smtClean="0">
                  <a:latin typeface="Times New Roman" pitchFamily="18" charset="0"/>
                </a:endParaRPr>
              </a:p>
            </p:txBody>
          </p:sp>
        </p:grpSp>
      </p:grpSp>
      <p:pic>
        <p:nvPicPr>
          <p:cNvPr id="18" name="Picture 21" descr="Uni-gros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3657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logo_schwarz_transpare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-2043113"/>
            <a:ext cx="12890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logo_graugruen_transparen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0080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lvl="0"/>
            <a:r>
              <a:rPr lang="de-AT" altLang="de-DE" noProof="0" smtClean="0"/>
              <a:t>Titelmasterformat durch Klicken bearbeiten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500"/>
            </a:lvl1pPr>
          </a:lstStyle>
          <a:p>
            <a:pPr lvl="0"/>
            <a:r>
              <a:rPr lang="de-AT" altLang="de-DE" noProof="0" smtClean="0"/>
              <a:t>Formatvorlage des Untertitelmasters durch Klicken bearbeiten</a:t>
            </a:r>
          </a:p>
        </p:txBody>
      </p:sp>
      <p:sp>
        <p:nvSpPr>
          <p:cNvPr id="21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22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23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E325-DDDD-4BD7-BDCB-EA34C623A1F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903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Transportlogistik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Kapitel 1 / </a:t>
            </a:r>
            <a:fld id="{23287598-22B5-45B0-AF81-5AF2FBD01B4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Prof. Richard F. Hartl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6765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356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356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Transportlogistik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Kapitel 1 / </a:t>
            </a:r>
            <a:fld id="{615B8437-17BE-492D-83E5-5C6C81FDDE7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Prof. Richard F. Hartl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2555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logo_farbe_300dpi_7,4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Kapitel 10/</a:t>
            </a:r>
            <a:fld id="{DEE47908-E35F-4DEC-A141-36FCE25DCBD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856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 txBox="1">
            <a:spLocks/>
          </p:cNvSpPr>
          <p:nvPr userDrawn="1"/>
        </p:nvSpPr>
        <p:spPr bwMode="auto">
          <a:xfrm>
            <a:off x="3497263" y="6524625"/>
            <a:ext cx="2895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AT" altLang="de-DE" sz="1000" smtClean="0">
                <a:solidFill>
                  <a:srgbClr val="000000"/>
                </a:solidFill>
              </a:rPr>
              <a:t>EK Produktion &amp; Logistik</a:t>
            </a:r>
          </a:p>
        </p:txBody>
      </p:sp>
      <p:sp>
        <p:nvSpPr>
          <p:cNvPr id="5" name="Foliennummernplatzhalter 5"/>
          <p:cNvSpPr txBox="1">
            <a:spLocks/>
          </p:cNvSpPr>
          <p:nvPr userDrawn="1"/>
        </p:nvSpPr>
        <p:spPr bwMode="auto">
          <a:xfrm>
            <a:off x="6705600" y="6524625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1000" smtClean="0">
                <a:solidFill>
                  <a:srgbClr val="000000"/>
                </a:solidFill>
              </a:rPr>
              <a:t>Kapitel 10/</a:t>
            </a:r>
            <a:fld id="{9B0B9AF2-EA0C-4303-A031-C4D0F371B0C3}" type="slidenum">
              <a:rPr lang="de-AT" altLang="de-DE" sz="1000" smtClean="0">
                <a:solidFill>
                  <a:srgbClr val="000000"/>
                </a:solidFill>
              </a:rPr>
              <a:pPr algn="r" eaLnBrk="1" hangingPunct="1">
                <a:defRPr/>
              </a:pPr>
              <a:t>‹Nr.›</a:t>
            </a:fld>
            <a:endParaRPr lang="de-AT" altLang="de-DE" sz="100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97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5" name="Foliennummernplatzhalt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Kapitel 10/</a:t>
            </a:r>
            <a:fld id="{EB3C1DFC-CE92-4CE9-AA91-D7A69DDDE97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6322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Kapitel 10/</a:t>
            </a:r>
            <a:fld id="{30EEF63A-0B74-40BF-9BC2-B0247D46409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867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Kapitel 10/</a:t>
            </a:r>
            <a:fld id="{8DC94156-E094-4684-8B01-0023F1FC819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0256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Fußzeilenplatzhalt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4" name="Foliennummernplatzhalt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Kapitel 10/</a:t>
            </a:r>
            <a:fld id="{F4DB05DB-1148-4BF5-8E55-E114B070814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0689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3" name="Foliennummernplatzhalt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Kapitel 10/</a:t>
            </a:r>
            <a:fld id="{1E33CA6B-7783-4E0B-B829-0E5AE5510F8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4461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Kapitel 10/</a:t>
            </a:r>
            <a:fld id="{1465F47F-2760-4E95-9701-DCB2B00503C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60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Transportlogistik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Kapitel 1 / </a:t>
            </a:r>
            <a:fld id="{39E0878E-6F81-432C-B4D0-B1874B05FE3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Prof. Richard F. Hartl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69424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Kapitel 10/</a:t>
            </a:r>
            <a:fld id="{F09C93E6-3865-4F24-961B-493122FAA49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9054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5" name="Foliennummernplatzhalt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Kapitel 10/</a:t>
            </a:r>
            <a:fld id="{DAEF0375-D101-4294-9FAA-39EFF71F263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6884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5" name="Foliennummernplatzhalt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/>
              <a:t>Kapitel 10/</a:t>
            </a:r>
            <a:fld id="{7FD73162-379A-47E4-8868-D6563B5870B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460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Transportlogistik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Kapitel 1 / </a:t>
            </a:r>
            <a:fld id="{B10EA206-A120-4965-8166-670BF09CA85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Prof. Richard F. Hartl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7593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Transportlogistik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Kapitel 1 / </a:t>
            </a:r>
            <a:fld id="{545B0FBB-4CDC-43E2-A207-CD49508A0A8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Prof. Richard F. Hartl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2806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Transportlogistik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Kapitel 1 / </a:t>
            </a:r>
            <a:fld id="{2D0B6F98-0B14-4B65-8933-52C8A34E30A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Prof. Richard F. Hartl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961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Transportlogistik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Kapitel 1 / </a:t>
            </a:r>
            <a:fld id="{3CCC5E77-433E-479A-93A8-5530D083AE9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Prof. Richard F. Hartl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7277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Transportlogistik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Kapitel 1 / </a:t>
            </a:r>
            <a:fld id="{5D5C5F67-022D-4630-A782-552B334F5B8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Prof. Richard F. Hartl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2628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Transportlogistik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Kapitel 1 / </a:t>
            </a:r>
            <a:fld id="{4C622EA2-CB28-416F-81C2-2BEDFCC40A6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Prof. Richard F. Hartl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4121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Transportlogistik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Kapitel 1 / </a:t>
            </a:r>
            <a:fld id="{EDCFD37E-F5E9-4709-A5CA-1A92D783A75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(c) Prof. Richard F. Hartl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5066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AT" altLang="de-DE"/>
              <a:t>Transportlogistik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r>
              <a:rPr lang="de-AT" altLang="de-DE"/>
              <a:t>Kapitel 1 / </a:t>
            </a:r>
            <a:fld id="{C5714CF2-3334-4FDE-9B09-5C2C38BF0E5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de-DE"/>
              <a:t>(c) Prof. Richard F. Hartl</a:t>
            </a:r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50" r:id="rId10"/>
    <p:sldLayoutId id="214748394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RZ Signet Uni als Hin#EF13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9138"/>
            <a:ext cx="82089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 Textmasterformate durch Klicken bearbeiten</a:t>
            </a:r>
          </a:p>
          <a:p>
            <a:pPr lvl="1"/>
            <a:r>
              <a:rPr lang="de-AT" altLang="de-DE" smtClean="0"/>
              <a:t> Zweite Ebene</a:t>
            </a:r>
          </a:p>
          <a:p>
            <a:pPr lvl="2"/>
            <a:r>
              <a:rPr lang="de-AT" altLang="de-DE" smtClean="0"/>
              <a:t> Dritte Ebene</a:t>
            </a:r>
          </a:p>
          <a:p>
            <a:pPr lvl="3"/>
            <a:r>
              <a:rPr lang="de-AT" altLang="de-DE" smtClean="0"/>
              <a:t> Vierte Ebene</a:t>
            </a:r>
          </a:p>
          <a:p>
            <a:pPr lvl="4"/>
            <a:r>
              <a:rPr lang="de-AT" altLang="de-DE" smtClean="0"/>
              <a:t> Fünfte Ebene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8413"/>
            <a:ext cx="8137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pic>
        <p:nvPicPr>
          <p:cNvPr id="2053" name="Picture 16" descr="logo_farbe_300dpi_7,4c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AT"/>
              <a:t>Kapitel 10/</a:t>
            </a:r>
            <a:fld id="{801192C1-553F-4304-A73B-4E81F221D10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3587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rolog.univie.ac.at/teaching/LVAs/institute_berufsfeld_produktion_logistik_scm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1828800"/>
            <a:ext cx="6507162" cy="2209800"/>
          </a:xfrm>
        </p:spPr>
        <p:txBody>
          <a:bodyPr/>
          <a:lstStyle/>
          <a:p>
            <a:pPr eaLnBrk="1" hangingPunct="1"/>
            <a:r>
              <a:rPr lang="de-AT" altLang="de-DE" sz="3600" smtClean="0"/>
              <a:t>Special Topics in </a:t>
            </a:r>
            <a:br>
              <a:rPr lang="de-AT" altLang="de-DE" sz="3600" smtClean="0"/>
            </a:br>
            <a:r>
              <a:rPr lang="de-AT" altLang="de-DE" sz="3600" smtClean="0"/>
              <a:t>Produktion /Logistik/SCM</a:t>
            </a:r>
            <a:endParaRPr lang="de-AT" altLang="de-DE" sz="5400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652963"/>
            <a:ext cx="6019800" cy="13668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800" smtClean="0"/>
              <a:t>o.Univ.Prof.Dr. Richard F. Hartl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800" smtClean="0"/>
              <a:t>Produktion und Logistik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800" smtClean="0"/>
              <a:t>Universität Wien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smtClean="0"/>
              <a:t>Transportlogistik</a:t>
            </a:r>
          </a:p>
        </p:txBody>
      </p:sp>
      <p:sp>
        <p:nvSpPr>
          <p:cNvPr id="1945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smtClean="0"/>
              <a:t>Kapitel 1 / </a:t>
            </a:r>
            <a:fld id="{CB9A6843-751A-4C56-AA6C-D9A35C724B70}" type="slidenum">
              <a:rPr lang="de-AT" altLang="de-DE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de-AT" altLang="de-DE" sz="1200" smtClean="0"/>
          </a:p>
        </p:txBody>
      </p:sp>
      <p:sp>
        <p:nvSpPr>
          <p:cNvPr id="19460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smtClean="0"/>
              <a:t>(c) Prof. Richard F. Hartl</a:t>
            </a:r>
            <a:endParaRPr lang="de-AT" altLang="de-DE" sz="120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57200"/>
            <a:ext cx="8785225" cy="1371600"/>
          </a:xfrm>
        </p:spPr>
        <p:txBody>
          <a:bodyPr/>
          <a:lstStyle/>
          <a:p>
            <a:pPr marL="609600" indent="-609600" eaLnBrk="1" hangingPunct="1"/>
            <a:r>
              <a:rPr lang="de-AT" altLang="de-DE" sz="2800" dirty="0" smtClean="0"/>
              <a:t>Aufbau des Berufsfelds </a:t>
            </a:r>
            <a:r>
              <a:rPr lang="de-DE" altLang="de-DE" sz="2800" dirty="0" smtClean="0"/>
              <a:t>(</a:t>
            </a:r>
            <a:r>
              <a:rPr lang="de-AT" altLang="de-DE" sz="2800" dirty="0" smtClean="0"/>
              <a:t>Alternativer Pflichtmodul) Produktion/Logistik/SCM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60851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000" dirty="0" smtClean="0"/>
              <a:t>Jedes Berufsfeld hat 24 ECTS</a:t>
            </a:r>
          </a:p>
          <a:p>
            <a:pPr marL="342900" lvl="1" indent="-342900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de-AT" altLang="de-DE" dirty="0" smtClean="0"/>
              <a:t>Produktion/Logistik/SCM: </a:t>
            </a:r>
            <a:r>
              <a:rPr lang="de-AT" altLang="de-DE" b="1" dirty="0" smtClean="0"/>
              <a:t>Pflichtfächer im Ausmaß von 16 ECTS-Punkten </a:t>
            </a:r>
            <a:r>
              <a:rPr lang="de-AT" altLang="de-DE" dirty="0" smtClean="0"/>
              <a:t>(4 aus folgenden 5 LVA); </a:t>
            </a:r>
            <a:r>
              <a:rPr lang="de-AT" altLang="de-DE" sz="1600" dirty="0" smtClean="0">
                <a:solidFill>
                  <a:srgbClr val="FF0000"/>
                </a:solidFill>
                <a:hlinkClick r:id="rId2"/>
              </a:rPr>
              <a:t>siehe &gt;&gt;&gt;</a:t>
            </a:r>
            <a:endParaRPr lang="de-AT" altLang="de-DE" dirty="0" smtClean="0"/>
          </a:p>
          <a:p>
            <a:pPr lvl="1" eaLnBrk="1" hangingPunct="1">
              <a:defRPr/>
            </a:pPr>
            <a:r>
              <a:rPr lang="de-AT" altLang="de-DE" sz="1800" dirty="0" smtClean="0"/>
              <a:t>Supply Chain Management</a:t>
            </a:r>
          </a:p>
          <a:p>
            <a:pPr lvl="1" eaLnBrk="1" hangingPunct="1">
              <a:defRPr/>
            </a:pPr>
            <a:r>
              <a:rPr lang="de-AT" altLang="de-DE" sz="1800" dirty="0" smtClean="0"/>
              <a:t>Transportlogistik</a:t>
            </a:r>
          </a:p>
          <a:p>
            <a:pPr lvl="1" eaLnBrk="1" hangingPunct="1">
              <a:defRPr/>
            </a:pPr>
            <a:r>
              <a:rPr lang="de-AT" altLang="de-DE" sz="1800" dirty="0" smtClean="0"/>
              <a:t>Produktionsmanagement (Produktionscontrolling)</a:t>
            </a:r>
          </a:p>
          <a:p>
            <a:pPr lvl="1" eaLnBrk="1" hangingPunct="1">
              <a:defRPr/>
            </a:pPr>
            <a:r>
              <a:rPr lang="de-AT" altLang="de-DE" sz="1800" dirty="0" smtClean="0"/>
              <a:t>Planspiel zu Produktionsmanagement</a:t>
            </a:r>
          </a:p>
          <a:p>
            <a:pPr lvl="1" eaLnBrk="1" hangingPunct="1">
              <a:defRPr/>
            </a:pPr>
            <a:r>
              <a:rPr lang="de-AT" altLang="de-DE" sz="1800" dirty="0" smtClean="0"/>
              <a:t>Softwaretools im Decision Support</a:t>
            </a:r>
          </a:p>
          <a:p>
            <a:pPr eaLnBrk="1" hangingPunct="1">
              <a:defRPr/>
            </a:pPr>
            <a:r>
              <a:rPr lang="de-AT" altLang="de-DE" sz="2000" b="1" dirty="0" smtClean="0"/>
              <a:t>Restliche 8 ECTS </a:t>
            </a:r>
          </a:p>
          <a:p>
            <a:pPr lvl="1" eaLnBrk="1" hangingPunct="1">
              <a:defRPr/>
            </a:pPr>
            <a:r>
              <a:rPr lang="de-AT" altLang="de-DE" sz="1600" dirty="0" smtClean="0"/>
              <a:t>Produktion/Logistik/SCM, oder aus Umwelt- und Energiemanagement; Organisationsstrukturen und Prozesse; </a:t>
            </a:r>
            <a:r>
              <a:rPr lang="de-AT" altLang="de-DE" sz="1600" dirty="0" err="1" smtClean="0"/>
              <a:t>Negotiations</a:t>
            </a:r>
            <a:r>
              <a:rPr lang="de-AT" altLang="de-DE" sz="1600" dirty="0" smtClean="0"/>
              <a:t>; Unternehmensnetzwerke und Kooperationen; Unternehmensmodellierung; Integrierte Informationssysteme; Interkulturelle Kompetenz in Unternehmen; Empirische Sozialforschung; Spieltheorie; Entscheidungstheorie; </a:t>
            </a:r>
            <a:r>
              <a:rPr lang="de-AT" altLang="de-DE" sz="1600" dirty="0" smtClean="0">
                <a:solidFill>
                  <a:srgbClr val="FF0000"/>
                </a:solidFill>
                <a:hlinkClick r:id="rId2"/>
              </a:rPr>
              <a:t>siehe &gt;&gt;&gt;</a:t>
            </a:r>
            <a:endParaRPr lang="de-AT" altLang="de-DE" sz="1600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endParaRPr lang="de-AT" altLang="de-DE" sz="1600" b="1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endParaRPr lang="de-AT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Voraussetzungen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altLang="de-DE" dirty="0" smtClean="0"/>
              <a:t>Laut Studienplan</a:t>
            </a:r>
          </a:p>
          <a:p>
            <a:endParaRPr lang="de-AT" altLang="de-DE" dirty="0" smtClean="0"/>
          </a:p>
          <a:p>
            <a:r>
              <a:rPr lang="de-AT" altLang="de-DE" b="1" dirty="0" smtClean="0"/>
              <a:t>Produktion &amp; Logistik 1 und 2</a:t>
            </a:r>
          </a:p>
          <a:p>
            <a:endParaRPr lang="de-AT" altLang="de-DE" dirty="0" smtClean="0"/>
          </a:p>
          <a:p>
            <a:r>
              <a:rPr lang="de-AT" altLang="de-DE" dirty="0" smtClean="0"/>
              <a:t>Kernphasenmodul " </a:t>
            </a:r>
            <a:r>
              <a:rPr lang="de-AT" altLang="de-DE" b="1" dirty="0" smtClean="0"/>
              <a:t>Quantitative </a:t>
            </a:r>
            <a:r>
              <a:rPr lang="de-AT" altLang="de-DE" b="1" dirty="0" smtClean="0"/>
              <a:t>Methoden</a:t>
            </a:r>
            <a:r>
              <a:rPr lang="de-AT" altLang="de-DE" dirty="0" smtClean="0"/>
              <a:t>"</a:t>
            </a:r>
          </a:p>
          <a:p>
            <a:r>
              <a:rPr lang="de-AT" altLang="de-DE" dirty="0" smtClean="0"/>
              <a:t>VO </a:t>
            </a:r>
            <a:r>
              <a:rPr lang="de-AT" altLang="de-DE" b="1" dirty="0" smtClean="0"/>
              <a:t>Informationstechnologie</a:t>
            </a:r>
            <a:r>
              <a:rPr lang="de-AT" altLang="de-DE" dirty="0" smtClean="0"/>
              <a:t> aus </a:t>
            </a:r>
            <a:r>
              <a:rPr lang="de-AT" altLang="de-DE" dirty="0" smtClean="0"/>
              <a:t>Kernphasenmodul </a:t>
            </a:r>
            <a:r>
              <a:rPr lang="de-AT" altLang="de-DE" dirty="0" smtClean="0"/>
              <a:t>" Soziologie und Informationstechnologie" </a:t>
            </a:r>
          </a:p>
          <a:p>
            <a:endParaRPr lang="de-AT" altLang="de-DE" dirty="0" smtClean="0"/>
          </a:p>
          <a:p>
            <a:endParaRPr lang="de-AT" altLang="de-DE" dirty="0" smtClean="0"/>
          </a:p>
        </p:txBody>
      </p:sp>
      <p:sp>
        <p:nvSpPr>
          <p:cNvPr id="2048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smtClean="0"/>
              <a:t>Transportlogistik</a:t>
            </a:r>
          </a:p>
        </p:txBody>
      </p:sp>
      <p:sp>
        <p:nvSpPr>
          <p:cNvPr id="2048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smtClean="0">
                <a:latin typeface="Arial Black" panose="020B0A04020102020204" pitchFamily="34" charset="0"/>
              </a:rPr>
              <a:t>Kapitel 1 / </a:t>
            </a:r>
            <a:fld id="{B283A6AA-CC6A-46B6-BFBE-2A7FE527C2CF}" type="slidenum">
              <a:rPr lang="de-AT" altLang="de-DE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de-AT" altLang="de-DE" sz="1200" smtClean="0">
              <a:latin typeface="Arial Black" panose="020B0A04020102020204" pitchFamily="34" charset="0"/>
            </a:endParaRPr>
          </a:p>
        </p:txBody>
      </p:sp>
      <p:sp>
        <p:nvSpPr>
          <p:cNvPr id="20486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smtClean="0"/>
              <a:t>(c) Prof. Richard F. Hartl</a:t>
            </a:r>
            <a:endParaRPr lang="de-AT" altLang="de-DE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smtClean="0"/>
              <a:t>Transportlogistik</a:t>
            </a:r>
          </a:p>
        </p:txBody>
      </p:sp>
      <p:sp>
        <p:nvSpPr>
          <p:cNvPr id="2150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smtClean="0"/>
              <a:t>Kapitel 1 / </a:t>
            </a:r>
            <a:fld id="{2FEDAF67-4876-44E8-A3CB-55D519085736}" type="slidenum">
              <a:rPr lang="de-AT" altLang="de-DE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de-AT" altLang="de-DE" sz="1200" smtClean="0"/>
          </a:p>
        </p:txBody>
      </p:sp>
      <p:sp>
        <p:nvSpPr>
          <p:cNvPr id="21508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smtClean="0"/>
              <a:t>(c) Prof. Richard F. Hartl</a:t>
            </a:r>
            <a:endParaRPr lang="de-AT" altLang="de-DE" sz="12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Inhalt </a:t>
            </a:r>
            <a:r>
              <a:rPr lang="de-AT" altLang="de-DE" smtClean="0"/>
              <a:t>des Kurses Special Topics in Produktion /Logistik/SCM: </a:t>
            </a:r>
            <a:r>
              <a:rPr lang="de-AT" altLang="de-DE" b="1" smtClean="0"/>
              <a:t>Transportlogistik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184650"/>
          </a:xfrm>
        </p:spPr>
        <p:txBody>
          <a:bodyPr/>
          <a:lstStyle/>
          <a:p>
            <a:pPr eaLnBrk="1" hangingPunct="1"/>
            <a:r>
              <a:rPr lang="de-AT" altLang="de-DE" smtClean="0"/>
              <a:t>Motivation / Einleitung </a:t>
            </a:r>
          </a:p>
          <a:p>
            <a:pPr eaLnBrk="1" hangingPunct="1"/>
            <a:r>
              <a:rPr lang="de-AT" altLang="de-DE" smtClean="0"/>
              <a:t>Grundlagen, Kompexität, Graphen</a:t>
            </a:r>
          </a:p>
          <a:p>
            <a:pPr eaLnBrk="1" hangingPunct="1"/>
            <a:r>
              <a:rPr lang="de-AT" altLang="de-DE" smtClean="0"/>
              <a:t>Kürzeste Wege</a:t>
            </a:r>
          </a:p>
          <a:p>
            <a:pPr eaLnBrk="1" hangingPunct="1"/>
            <a:r>
              <a:rPr lang="de-AT" altLang="de-DE" smtClean="0"/>
              <a:t>Standortprobleme</a:t>
            </a:r>
          </a:p>
          <a:p>
            <a:pPr eaLnBrk="1" hangingPunct="1"/>
            <a:r>
              <a:rPr lang="de-AT" altLang="de-DE" smtClean="0"/>
              <a:t>Transportprobleme</a:t>
            </a:r>
          </a:p>
          <a:p>
            <a:pPr eaLnBrk="1" hangingPunct="1"/>
            <a:r>
              <a:rPr lang="de-AT" altLang="de-DE" smtClean="0"/>
              <a:t>Verschnitt- und Verpackungsprobleme</a:t>
            </a:r>
          </a:p>
          <a:p>
            <a:pPr eaLnBrk="1" hangingPunct="1"/>
            <a:r>
              <a:rPr lang="de-AT" altLang="de-DE" smtClean="0"/>
              <a:t>Rundreisen, Tourenplanung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smtClean="0"/>
              <a:t>Transportlogistik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smtClean="0"/>
              <a:t>Kapitel 1 / </a:t>
            </a:r>
            <a:fld id="{5CCC9227-882D-495B-AB2E-A7C6A0345745}" type="slidenum">
              <a:rPr lang="de-AT" altLang="de-DE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de-AT" altLang="de-DE" sz="1200" smtClean="0"/>
          </a:p>
        </p:txBody>
      </p:sp>
      <p:sp>
        <p:nvSpPr>
          <p:cNvPr id="22532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smtClean="0"/>
              <a:t>(c) Prof. Richard F. Hartl</a:t>
            </a:r>
            <a:endParaRPr lang="de-AT" altLang="de-DE" sz="1200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Inhalt </a:t>
            </a:r>
            <a:r>
              <a:rPr lang="de-AT" altLang="de-DE" smtClean="0"/>
              <a:t>des Kurses Special Topics in Produktion /Logistik/SCM: </a:t>
            </a:r>
            <a:br>
              <a:rPr lang="de-AT" altLang="de-DE" smtClean="0"/>
            </a:br>
            <a:r>
              <a:rPr lang="de-AT" altLang="de-DE" b="1" smtClean="0"/>
              <a:t>Suppy Chain Management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184650"/>
          </a:xfrm>
        </p:spPr>
        <p:txBody>
          <a:bodyPr/>
          <a:lstStyle/>
          <a:p>
            <a:pPr eaLnBrk="1" hangingPunct="1"/>
            <a:r>
              <a:rPr lang="de-AT" altLang="de-DE" smtClean="0"/>
              <a:t>Motivation / Einleitung </a:t>
            </a:r>
          </a:p>
          <a:p>
            <a:r>
              <a:rPr lang="de-AT" altLang="de-DE" smtClean="0"/>
              <a:t>Standortplanung</a:t>
            </a:r>
          </a:p>
          <a:p>
            <a:r>
              <a:rPr lang="de-AT" altLang="de-DE" smtClean="0"/>
              <a:t>Nachfrageprognose (EXCEL)</a:t>
            </a:r>
          </a:p>
          <a:p>
            <a:r>
              <a:rPr lang="de-AT" altLang="de-DE" smtClean="0"/>
              <a:t>Bestandsmanagement</a:t>
            </a:r>
          </a:p>
          <a:p>
            <a:r>
              <a:rPr lang="de-AT" altLang="de-DE" smtClean="0"/>
              <a:t>Supply Chain Integration – Wert der Information, Coordination der Supply Chain</a:t>
            </a:r>
          </a:p>
          <a:p>
            <a:r>
              <a:rPr lang="de-AT" altLang="de-DE" smtClean="0"/>
              <a:t>Revenue Management</a:t>
            </a:r>
          </a:p>
          <a:p>
            <a:r>
              <a:rPr lang="de-AT" altLang="de-DE" smtClean="0"/>
              <a:t>Distributionsstrategien</a:t>
            </a:r>
          </a:p>
          <a:p>
            <a:r>
              <a:rPr lang="de-AT" altLang="de-DE" smtClean="0"/>
              <a:t>Beschaffung in der Supply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smtClean="0"/>
              <a:t>Transportlogistik</a:t>
            </a:r>
          </a:p>
        </p:txBody>
      </p:sp>
      <p:sp>
        <p:nvSpPr>
          <p:cNvPr id="2355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smtClean="0"/>
              <a:t>Kapitel 1 / </a:t>
            </a:r>
            <a:fld id="{37665EC7-9606-4D6E-8A23-6ADDEDDB3285}" type="slidenum">
              <a:rPr lang="de-AT" altLang="de-DE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de-AT" altLang="de-DE" sz="1200" smtClean="0"/>
          </a:p>
        </p:txBody>
      </p:sp>
      <p:sp>
        <p:nvSpPr>
          <p:cNvPr id="23556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smtClean="0"/>
              <a:t>(c) Prof. Richard F. Hartl</a:t>
            </a:r>
            <a:endParaRPr lang="de-AT" altLang="de-DE" sz="1200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Inhalt </a:t>
            </a:r>
            <a:r>
              <a:rPr lang="de-AT" altLang="de-DE" smtClean="0"/>
              <a:t>des Kurses Special Topics in Produktion /Logistik/SCM: </a:t>
            </a:r>
            <a:br>
              <a:rPr lang="de-AT" altLang="de-DE" smtClean="0"/>
            </a:br>
            <a:r>
              <a:rPr lang="de-AT" altLang="de-DE" b="1" smtClean="0"/>
              <a:t>Produktionsmanagement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184650"/>
          </a:xfrm>
        </p:spPr>
        <p:txBody>
          <a:bodyPr/>
          <a:lstStyle/>
          <a:p>
            <a:pPr eaLnBrk="1" hangingPunct="1"/>
            <a:endParaRPr lang="de-AT" altLang="de-DE" smtClean="0"/>
          </a:p>
          <a:p>
            <a:pPr eaLnBrk="1" hangingPunct="1"/>
            <a:r>
              <a:rPr lang="de-AT" altLang="de-DE" smtClean="0"/>
              <a:t>2 Teile </a:t>
            </a:r>
          </a:p>
          <a:p>
            <a:pPr eaLnBrk="1" hangingPunct="1"/>
            <a:endParaRPr lang="de-AT" altLang="de-DE" smtClean="0"/>
          </a:p>
          <a:p>
            <a:pPr eaLnBrk="1" hangingPunct="1"/>
            <a:r>
              <a:rPr lang="de-AT" altLang="de-DE" smtClean="0"/>
              <a:t>Produktionscontrolling</a:t>
            </a:r>
          </a:p>
          <a:p>
            <a:pPr eaLnBrk="1" hangingPunct="1"/>
            <a:endParaRPr lang="de-AT" altLang="de-DE" smtClean="0"/>
          </a:p>
          <a:p>
            <a:pPr eaLnBrk="1" hangingPunct="1"/>
            <a:r>
              <a:rPr lang="de-AT" altLang="de-DE" smtClean="0"/>
              <a:t>Planspiel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smtClean="0"/>
              <a:t>Transportlogistik</a:t>
            </a:r>
          </a:p>
        </p:txBody>
      </p:sp>
      <p:sp>
        <p:nvSpPr>
          <p:cNvPr id="2457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smtClean="0"/>
              <a:t>Kapitel 1 / </a:t>
            </a:r>
            <a:fld id="{EFA2925D-9B7C-470D-8C20-A2053DDF5963}" type="slidenum">
              <a:rPr lang="de-AT" altLang="de-DE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de-AT" altLang="de-DE" sz="1200" smtClean="0"/>
          </a:p>
        </p:txBody>
      </p:sp>
      <p:sp>
        <p:nvSpPr>
          <p:cNvPr id="24580" name="Datumsplatzhalt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smtClean="0"/>
              <a:t>(c) Prof. Richard F. Hartl</a:t>
            </a:r>
            <a:endParaRPr lang="de-AT" altLang="de-DE" sz="120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Inhalt </a:t>
            </a:r>
            <a:r>
              <a:rPr lang="de-AT" altLang="de-DE" smtClean="0"/>
              <a:t>des Kurses Special Topics in Produktion /Logistik/SCM: </a:t>
            </a:r>
            <a:br>
              <a:rPr lang="de-AT" altLang="de-DE" smtClean="0"/>
            </a:br>
            <a:r>
              <a:rPr lang="en-US" altLang="de-DE" b="1" smtClean="0"/>
              <a:t>Softwaretools im Decision Support </a:t>
            </a:r>
            <a:endParaRPr lang="de-AT" altLang="de-DE" b="1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184650"/>
          </a:xfrm>
        </p:spPr>
        <p:txBody>
          <a:bodyPr/>
          <a:lstStyle/>
          <a:p>
            <a:pPr eaLnBrk="1" hangingPunct="1"/>
            <a:endParaRPr lang="de-AT" altLang="de-DE" dirty="0" smtClean="0"/>
          </a:p>
          <a:p>
            <a:pPr eaLnBrk="1" hangingPunct="1"/>
            <a:r>
              <a:rPr lang="de-AT" altLang="de-DE" dirty="0" smtClean="0"/>
              <a:t>ausgewählte </a:t>
            </a:r>
            <a:r>
              <a:rPr lang="de-AT" altLang="de-DE" dirty="0" smtClean="0"/>
              <a:t>Planungsprobleme der </a:t>
            </a:r>
            <a:r>
              <a:rPr lang="de-AT" altLang="de-DE" dirty="0" smtClean="0"/>
              <a:t>Produktion </a:t>
            </a:r>
            <a:r>
              <a:rPr lang="de-AT" altLang="de-DE" dirty="0" smtClean="0"/>
              <a:t>&amp; Logistik bzw. des Supply Chain Management vertieft </a:t>
            </a:r>
            <a:endParaRPr lang="de-AT" altLang="de-DE" dirty="0" smtClean="0"/>
          </a:p>
          <a:p>
            <a:pPr eaLnBrk="1" hangingPunct="1"/>
            <a:endParaRPr lang="de-AT" altLang="de-DE" dirty="0" smtClean="0"/>
          </a:p>
          <a:p>
            <a:pPr eaLnBrk="1" hangingPunct="1"/>
            <a:r>
              <a:rPr lang="de-AT" altLang="de-DE" dirty="0" smtClean="0"/>
              <a:t>mittels geeigneter Softwaretools </a:t>
            </a:r>
            <a:r>
              <a:rPr lang="de-AT" altLang="de-DE" dirty="0" smtClean="0"/>
              <a:t>gelöst</a:t>
            </a:r>
            <a:r>
              <a:rPr lang="de-AT" altLang="de-DE" dirty="0" smtClean="0"/>
              <a:t>. Dabei werden diese Softwaretools </a:t>
            </a:r>
            <a:r>
              <a:rPr lang="de-AT" altLang="de-DE" dirty="0" smtClean="0"/>
              <a:t>erlernt</a:t>
            </a:r>
            <a:r>
              <a:rPr lang="de-AT" altLang="de-DE" dirty="0"/>
              <a:t> </a:t>
            </a:r>
            <a:r>
              <a:rPr lang="de-AT" altLang="de-DE" dirty="0" smtClean="0"/>
              <a:t>-&gt; Python</a:t>
            </a:r>
            <a:endParaRPr lang="de-AT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8" y="1615848"/>
            <a:ext cx="8125052" cy="426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79488"/>
            <a:ext cx="8208963" cy="504825"/>
          </a:xfrm>
        </p:spPr>
        <p:txBody>
          <a:bodyPr/>
          <a:lstStyle/>
          <a:p>
            <a:pPr eaLnBrk="1" hangingPunct="1"/>
            <a:r>
              <a:rPr lang="de-AT" altLang="de-DE" smtClean="0"/>
              <a:t>Schlusswort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38" y="2133600"/>
            <a:ext cx="8353425" cy="4319588"/>
          </a:xfrm>
        </p:spPr>
        <p:txBody>
          <a:bodyPr/>
          <a:lstStyle/>
          <a:p>
            <a:pPr marL="342900" indent="-342900" eaLnBrk="1" hangingPunct="1"/>
            <a:r>
              <a:rPr lang="de-DE" altLang="de-DE" dirty="0" smtClean="0"/>
              <a:t>Viel Erfolg bei der Klausur</a:t>
            </a:r>
            <a:r>
              <a:rPr lang="de-AT" altLang="de-DE" dirty="0" smtClean="0"/>
              <a:t>!</a:t>
            </a:r>
          </a:p>
          <a:p>
            <a:pPr marL="342900" indent="-342900" eaLnBrk="1" hangingPunct="1"/>
            <a:endParaRPr lang="de-AT" altLang="de-DE" dirty="0" smtClean="0"/>
          </a:p>
          <a:p>
            <a:pPr marL="342900" indent="-342900" eaLnBrk="1" hangingPunct="1"/>
            <a:r>
              <a:rPr lang="de-AT" altLang="de-DE" dirty="0" smtClean="0"/>
              <a:t>Viel Spaß bei </a:t>
            </a:r>
            <a:r>
              <a:rPr lang="de-AT" altLang="de-DE" dirty="0" smtClean="0">
                <a:sym typeface="Wingdings" panose="05000000000000000000" pitchFamily="2" charset="2"/>
              </a:rPr>
              <a:t>Produktion und Logistik 2</a:t>
            </a:r>
            <a:endParaRPr lang="de-AT" altLang="de-DE" dirty="0" smtClean="0"/>
          </a:p>
          <a:p>
            <a:pPr marL="342900" indent="-342900" eaLnBrk="1" hangingPunct="1"/>
            <a:endParaRPr lang="de-AT" altLang="de-DE" dirty="0" smtClean="0"/>
          </a:p>
          <a:p>
            <a:pPr marL="342900" indent="-342900" eaLnBrk="1" hangingPunct="1"/>
            <a:r>
              <a:rPr lang="de-AT" altLang="de-DE" dirty="0" smtClean="0"/>
              <a:t>Auf Wiedersehen im </a:t>
            </a:r>
            <a:r>
              <a:rPr lang="de-AT" altLang="de-DE" dirty="0" smtClean="0"/>
              <a:t>Berufsfeld </a:t>
            </a:r>
            <a:r>
              <a:rPr lang="de-DE" altLang="de-DE" dirty="0"/>
              <a:t>(</a:t>
            </a:r>
            <a:r>
              <a:rPr lang="de-AT" altLang="de-DE" dirty="0"/>
              <a:t>Alternativer Pflichtmodul) Produktion/Logistik/SCM</a:t>
            </a:r>
            <a:endParaRPr lang="de-AT" altLang="de-DE" dirty="0" smtClean="0"/>
          </a:p>
          <a:p>
            <a:pPr marL="342900" indent="-342900" eaLnBrk="1" hangingPunct="1"/>
            <a:endParaRPr lang="de-AT" altLang="de-DE" dirty="0" smtClean="0"/>
          </a:p>
          <a:p>
            <a:pPr marL="342900" indent="-342900" eaLnBrk="1" hangingPunct="1"/>
            <a:r>
              <a:rPr lang="de-AT" altLang="de-DE" dirty="0"/>
              <a:t>Auf Wiedersehen im neuen </a:t>
            </a:r>
            <a:r>
              <a:rPr lang="de-AT" altLang="de-DE" dirty="0" smtClean="0"/>
              <a:t>Master</a:t>
            </a:r>
            <a:endParaRPr lang="de-AT" altLang="de-DE" dirty="0"/>
          </a:p>
          <a:p>
            <a:pPr marL="342900" indent="-342900" eaLnBrk="1" hangingPunct="1"/>
            <a:endParaRPr lang="de-AT" altLang="de-DE" dirty="0" smtClean="0"/>
          </a:p>
          <a:p>
            <a:pPr marL="285750" indent="-285750" eaLnBrk="1" hangingPunct="1"/>
            <a:r>
              <a:rPr lang="de-AT" altLang="de-DE" dirty="0" smtClean="0"/>
              <a:t>Schöne Ferien</a:t>
            </a:r>
            <a:endParaRPr lang="de-AT" altLang="de-DE" sz="4200" dirty="0" smtClean="0">
              <a:sym typeface="Webdings" panose="0503010201050906070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327</Words>
  <Application>Microsoft Office PowerPoint</Application>
  <PresentationFormat>Bildschirmpräsentation (4:3)</PresentationFormat>
  <Paragraphs>80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Pixel</vt:lpstr>
      <vt:lpstr>Vorlage_6</vt:lpstr>
      <vt:lpstr>Special Topics in  Produktion /Logistik/SCM</vt:lpstr>
      <vt:lpstr>Aufbau des Berufsfelds (Alternativer Pflichtmodul) Produktion/Logistik/SCM</vt:lpstr>
      <vt:lpstr>Voraussetzungen</vt:lpstr>
      <vt:lpstr>Inhalt des Kurses Special Topics in Produktion /Logistik/SCM: Transportlogistik</vt:lpstr>
      <vt:lpstr>Inhalt des Kurses Special Topics in Produktion /Logistik/SCM:  Suppy Chain Management</vt:lpstr>
      <vt:lpstr>Inhalt des Kurses Special Topics in Produktion /Logistik/SCM:  Produktionsmanagement</vt:lpstr>
      <vt:lpstr>Inhalt des Kurses Special Topics in Produktion /Logistik/SCM:  Softwaretools im Decision Support </vt:lpstr>
      <vt:lpstr>Schlusswort</vt:lpstr>
    </vt:vector>
  </TitlesOfParts>
  <Company>zuhause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Einleitung</dc:title>
  <dc:creator>sattler</dc:creator>
  <cp:lastModifiedBy>HARTL</cp:lastModifiedBy>
  <cp:revision>51</cp:revision>
  <cp:lastPrinted>2015-02-25T16:39:55Z</cp:lastPrinted>
  <dcterms:created xsi:type="dcterms:W3CDTF">2005-03-02T12:26:56Z</dcterms:created>
  <dcterms:modified xsi:type="dcterms:W3CDTF">2018-06-12T12:56:18Z</dcterms:modified>
</cp:coreProperties>
</file>