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6" autoAdjust="0"/>
  </p:normalViewPr>
  <p:slideViewPr>
    <p:cSldViewPr>
      <p:cViewPr varScale="1">
        <p:scale>
          <a:sx n="80" d="100"/>
          <a:sy n="80" d="100"/>
        </p:scale>
        <p:origin x="-72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6640-22E4-4FF9-8B7B-85C5D3F890AC}" type="datetimeFigureOut">
              <a:rPr lang="de-AT" smtClean="0"/>
              <a:pPr/>
              <a:t>05.12.2017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C4B6-5199-4A58-B331-0E2ADF114DC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31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de-AT" dirty="0" smtClean="0"/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9/</a:t>
            </a:r>
            <a:fld id="{24607C38-43B4-45F7-AEDA-BEC3A0604CC9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5373216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16216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9/</a:t>
            </a:r>
            <a:fld id="{24607C38-43B4-45F7-AEDA-BEC3A0604CC9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slide" Target="slide7.x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1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Kapazitäts- und Terminplanung</a:t>
            </a:r>
          </a:p>
          <a:p>
            <a:pPr>
              <a:buNone/>
            </a:pPr>
            <a:endParaRPr lang="de-DE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smtClean="0"/>
              <a:t>Kapitel 10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(3) Gesamtpuffer</a:t>
            </a:r>
            <a:endParaRPr lang="de-AT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sz="2400" u="sng" dirty="0" smtClean="0"/>
              <a:t>Ermittlung von</a:t>
            </a:r>
            <a:r>
              <a:rPr lang="de-AT" dirty="0" smtClean="0"/>
              <a:t>: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Wie </a:t>
            </a:r>
            <a:r>
              <a:rPr lang="de-AT" dirty="0" smtClean="0"/>
              <a:t>weit kann der jeweilige Vorgang nach hinten verschoben werden,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ohne die Fertigstellung des Projektes zu verzögern?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Knoten mit </a:t>
            </a:r>
            <a:r>
              <a:rPr lang="de-AT" b="1" dirty="0" smtClean="0">
                <a:solidFill>
                  <a:schemeClr val="hlink"/>
                </a:solidFill>
              </a:rPr>
              <a:t>GP = 0</a:t>
            </a:r>
            <a:r>
              <a:rPr lang="de-AT" dirty="0" smtClean="0"/>
              <a:t> nennt man </a:t>
            </a:r>
            <a:r>
              <a:rPr lang="de-AT" u="sng" dirty="0" smtClean="0">
                <a:solidFill>
                  <a:srgbClr val="FF9900"/>
                </a:solidFill>
              </a:rPr>
              <a:t>kritisch</a:t>
            </a:r>
            <a:endParaRPr lang="de-AT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de-AT" dirty="0" smtClean="0"/>
              <a:t>kritische Knoten liegen auf </a:t>
            </a:r>
            <a:r>
              <a:rPr lang="de-AT" b="1" u="sng" dirty="0" smtClean="0">
                <a:solidFill>
                  <a:srgbClr val="FF9900"/>
                </a:solidFill>
              </a:rPr>
              <a:t>kritischem Pfad</a:t>
            </a:r>
            <a:r>
              <a:rPr lang="de-AT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e-AT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Man kann auch von einem beliebigen gewünschten Projektende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(&gt; frühester Fertigungszeitpunkt) die Rückwärtsrechnung durchführen.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Dann gibt es natürlich keine kritischen Vorgänge.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7596188" y="573405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2" action="ppaction://hlinksldjump"/>
              </a:rPr>
              <a:t>Beispiel</a:t>
            </a:r>
            <a:endParaRPr lang="de-DE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75857" y="2019300"/>
            <a:ext cx="4888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hlink"/>
                </a:solidFill>
              </a:rPr>
              <a:t> GP</a:t>
            </a:r>
            <a:r>
              <a:rPr lang="de-AT" sz="2000" b="1" dirty="0"/>
              <a:t> = </a:t>
            </a:r>
            <a:r>
              <a:rPr lang="de-AT" sz="2000" b="1" dirty="0">
                <a:solidFill>
                  <a:srgbClr val="FF0000"/>
                </a:solidFill>
              </a:rPr>
              <a:t>SEZ</a:t>
            </a:r>
            <a:r>
              <a:rPr lang="de-AT" sz="2000" b="1" dirty="0"/>
              <a:t> </a:t>
            </a:r>
            <a:r>
              <a:rPr lang="de-AT" sz="2000" b="1" dirty="0" smtClean="0"/>
              <a:t>– </a:t>
            </a:r>
            <a:r>
              <a:rPr lang="de-AT" sz="2000" b="1" dirty="0" smtClean="0">
                <a:solidFill>
                  <a:schemeClr val="folHlink"/>
                </a:solidFill>
              </a:rPr>
              <a:t>FEZ  </a:t>
            </a:r>
            <a:r>
              <a:rPr lang="de-AT" sz="2000" b="1" dirty="0" smtClean="0"/>
              <a:t>= </a:t>
            </a:r>
            <a:r>
              <a:rPr lang="de-AT" sz="2000" b="1" dirty="0">
                <a:solidFill>
                  <a:srgbClr val="FF0000"/>
                </a:solidFill>
              </a:rPr>
              <a:t>SAZ</a:t>
            </a:r>
            <a:r>
              <a:rPr lang="de-AT" sz="2000" b="1" dirty="0"/>
              <a:t> - </a:t>
            </a:r>
            <a:r>
              <a:rPr lang="de-AT" sz="2000" b="1" dirty="0">
                <a:solidFill>
                  <a:schemeClr val="folHlink"/>
                </a:solidFill>
              </a:rPr>
              <a:t>FAZ</a:t>
            </a:r>
            <a:endParaRPr lang="de-DE" sz="2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 I</a:t>
            </a:r>
            <a:endParaRPr lang="de-AT" dirty="0" smtClean="0"/>
          </a:p>
        </p:txBody>
      </p:sp>
      <p:graphicFrame>
        <p:nvGraphicFramePr>
          <p:cNvPr id="30169" name="Group 4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5600"/>
        </p:xfrm>
        <a:graphic>
          <a:graphicData uri="http://schemas.openxmlformats.org/drawingml/2006/table">
            <a:tbl>
              <a:tblPr/>
              <a:tblGrid>
                <a:gridCol w="2386013"/>
                <a:gridCol w="1728787"/>
                <a:gridCol w="936625"/>
                <a:gridCol w="1655763"/>
                <a:gridCol w="15224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Tätigkeit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Bezeichnung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Dauer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Vorgänger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Nachfolger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B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C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stanzen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D aus A und B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A-s, 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aus B und C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B-b, 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galvanisieren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F aus D und E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E-g, 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89" name="Text Box 293"/>
          <p:cNvSpPr txBox="1">
            <a:spLocks noChangeArrowheads="1"/>
          </p:cNvSpPr>
          <p:nvPr/>
        </p:nvSpPr>
        <p:spPr bwMode="auto">
          <a:xfrm>
            <a:off x="7596188" y="19891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A-s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0" name="Text Box 294"/>
          <p:cNvSpPr txBox="1">
            <a:spLocks noChangeArrowheads="1"/>
          </p:cNvSpPr>
          <p:nvPr/>
        </p:nvSpPr>
        <p:spPr bwMode="auto">
          <a:xfrm>
            <a:off x="7596188" y="3062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1" name="Text Box 295"/>
          <p:cNvSpPr txBox="1">
            <a:spLocks noChangeArrowheads="1"/>
          </p:cNvSpPr>
          <p:nvPr/>
        </p:nvSpPr>
        <p:spPr bwMode="auto">
          <a:xfrm>
            <a:off x="7596188" y="356711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2" name="Text Box 296"/>
          <p:cNvSpPr txBox="1">
            <a:spLocks noChangeArrowheads="1"/>
          </p:cNvSpPr>
          <p:nvPr/>
        </p:nvSpPr>
        <p:spPr bwMode="auto">
          <a:xfrm>
            <a:off x="7596188" y="42211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E-g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3" name="Text Box 297"/>
          <p:cNvSpPr txBox="1">
            <a:spLocks noChangeArrowheads="1"/>
          </p:cNvSpPr>
          <p:nvPr/>
        </p:nvSpPr>
        <p:spPr bwMode="auto">
          <a:xfrm>
            <a:off x="7596188" y="4724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4" name="Text Box 298"/>
          <p:cNvSpPr txBox="1">
            <a:spLocks noChangeArrowheads="1"/>
          </p:cNvSpPr>
          <p:nvPr/>
        </p:nvSpPr>
        <p:spPr bwMode="auto">
          <a:xfrm>
            <a:off x="7308850" y="23495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D-m, 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5" name="Text Box 299"/>
          <p:cNvSpPr txBox="1">
            <a:spLocks noChangeArrowheads="1"/>
          </p:cNvSpPr>
          <p:nvPr/>
        </p:nvSpPr>
        <p:spPr bwMode="auto">
          <a:xfrm>
            <a:off x="7596188" y="27082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6" name="Text Box 300"/>
          <p:cNvSpPr txBox="1">
            <a:spLocks noChangeArrowheads="1"/>
          </p:cNvSpPr>
          <p:nvPr/>
        </p:nvSpPr>
        <p:spPr bwMode="auto">
          <a:xfrm>
            <a:off x="7740650" y="52292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-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30170" name="Text Box 474"/>
          <p:cNvSpPr txBox="1">
            <a:spLocks noChangeArrowheads="1"/>
          </p:cNvSpPr>
          <p:nvPr/>
        </p:nvSpPr>
        <p:spPr bwMode="auto">
          <a:xfrm>
            <a:off x="1042988" y="58054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Man muss Vorgänger </a:t>
            </a:r>
            <a:r>
              <a:rPr lang="de-DE" b="1" i="1">
                <a:solidFill>
                  <a:srgbClr val="00CCFF"/>
                </a:solidFill>
              </a:rPr>
              <a:t>oder</a:t>
            </a:r>
            <a:r>
              <a:rPr lang="de-DE" b="1">
                <a:solidFill>
                  <a:srgbClr val="00CCFF"/>
                </a:solidFill>
              </a:rPr>
              <a:t> Nachfolger angeben 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" name="AutoShape 2" descr="Bildergebnis für altes auto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ildergebnis für altes auto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45" y="60325"/>
            <a:ext cx="2118360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89" grpId="0"/>
      <p:bldP spid="29990" grpId="0"/>
      <p:bldP spid="29991" grpId="0"/>
      <p:bldP spid="29992" grpId="0"/>
      <p:bldP spid="29993" grpId="0"/>
      <p:bldP spid="29994" grpId="0"/>
      <p:bldP spid="29995" grpId="0"/>
      <p:bldP spid="29996" grpId="0"/>
      <p:bldP spid="30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Beispiel II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814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95725" y="43878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68538" y="44021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8175" y="43942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08175" y="30924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08175" y="18446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68538" y="309245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95963" y="43942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197350" y="43878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184900" y="2363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284663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199188" y="4402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812088" y="3386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201025" y="337978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31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201025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31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812088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213475" y="47958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795963" y="47974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197350" y="4776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894138" y="477678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2685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908175" y="35004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199188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95963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213225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822700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195513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908175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9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268538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909763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519238" y="22050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492500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27225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1504950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1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15192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492500" y="477678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508625" y="479742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96175" y="37401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5969000" y="58499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ym typeface="Symbol" pitchFamily="18" charset="2"/>
              </a:rPr>
              <a:t>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b="1" dirty="0">
                <a:solidFill>
                  <a:srgbClr val="FF9900"/>
                </a:solidFill>
              </a:rPr>
              <a:t>Kritischer Pfad</a:t>
            </a:r>
            <a:endParaRPr lang="de-AT" sz="2000" dirty="0">
              <a:solidFill>
                <a:srgbClr val="FF9900"/>
              </a:solidFill>
            </a:endParaRPr>
          </a:p>
        </p:txBody>
      </p:sp>
      <p:sp>
        <p:nvSpPr>
          <p:cNvPr id="14390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350" y="5508625"/>
            <a:ext cx="2138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2" action="ppaction://hlinksldjump"/>
              </a:rPr>
              <a:t>(1) Vorwärtsrechnung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495300" y="5832475"/>
            <a:ext cx="228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hlinkClick r:id="rId3" action="ppaction://hlinksldjump"/>
              </a:rPr>
              <a:t>(2) Rückwärtsrechnung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286500" y="5508625"/>
            <a:ext cx="172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4" action="ppaction://hlinksldjump"/>
              </a:rPr>
              <a:t>(3) Gesamtpuffer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2895600" y="5686425"/>
            <a:ext cx="838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H="1">
            <a:off x="2892425" y="6035675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58" name="Ellipse 57"/>
          <p:cNvSpPr/>
          <p:nvPr/>
        </p:nvSpPr>
        <p:spPr>
          <a:xfrm>
            <a:off x="476250" y="3295650"/>
            <a:ext cx="266700" cy="27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20"/>
          <p:cNvGrpSpPr>
            <a:grpSpLocks/>
          </p:cNvGrpSpPr>
          <p:nvPr/>
        </p:nvGrpSpPr>
        <p:grpSpPr bwMode="auto">
          <a:xfrm>
            <a:off x="1095375" y="1733550"/>
            <a:ext cx="1533525" cy="866775"/>
            <a:chOff x="1095374" y="1733550"/>
            <a:chExt cx="1533526" cy="866776"/>
          </a:xfrm>
        </p:grpSpPr>
        <p:grpSp>
          <p:nvGrpSpPr>
            <p:cNvPr id="3" name="Gruppieren 75"/>
            <p:cNvGrpSpPr>
              <a:grpSpLocks/>
            </p:cNvGrpSpPr>
            <p:nvPr/>
          </p:nvGrpSpPr>
          <p:grpSpPr bwMode="auto">
            <a:xfrm>
              <a:off x="1095374" y="1733550"/>
              <a:ext cx="1533526" cy="866776"/>
              <a:chOff x="1076324" y="600075"/>
              <a:chExt cx="1533526" cy="866776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Gerade Verbindung 66"/>
              <p:cNvCxnSpPr>
                <a:stCxn id="59" idx="3"/>
                <a:endCxn id="59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>
                <a:stCxn id="59" idx="0"/>
                <a:endCxn id="59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55" name="Textfeld 118"/>
            <p:cNvSpPr txBox="1">
              <a:spLocks noChangeArrowheads="1"/>
            </p:cNvSpPr>
            <p:nvPr/>
          </p:nvSpPr>
          <p:spPr bwMode="auto">
            <a:xfrm>
              <a:off x="1143793" y="1792288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4" name="Gruppieren 121"/>
          <p:cNvGrpSpPr>
            <a:grpSpLocks/>
          </p:cNvGrpSpPr>
          <p:nvPr/>
        </p:nvGrpSpPr>
        <p:grpSpPr bwMode="auto">
          <a:xfrm>
            <a:off x="1095375" y="3008313"/>
            <a:ext cx="1535113" cy="866775"/>
            <a:chOff x="1096168" y="3008312"/>
            <a:chExt cx="1533526" cy="866776"/>
          </a:xfrm>
        </p:grpSpPr>
        <p:grpSp>
          <p:nvGrpSpPr>
            <p:cNvPr id="5" name="Gruppieren 76"/>
            <p:cNvGrpSpPr>
              <a:grpSpLocks/>
            </p:cNvGrpSpPr>
            <p:nvPr/>
          </p:nvGrpSpPr>
          <p:grpSpPr bwMode="auto">
            <a:xfrm>
              <a:off x="1096168" y="3008312"/>
              <a:ext cx="1533526" cy="866776"/>
              <a:chOff x="1076324" y="600075"/>
              <a:chExt cx="1533526" cy="866776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79" name="Gerade Verbindung 78"/>
              <p:cNvCxnSpPr>
                <a:stCxn id="78" idx="3"/>
                <a:endCxn id="7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78" idx="0"/>
                <a:endCxn id="78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8" name="Textfeld 119"/>
            <p:cNvSpPr txBox="1">
              <a:spLocks noChangeArrowheads="1"/>
            </p:cNvSpPr>
            <p:nvPr/>
          </p:nvSpPr>
          <p:spPr bwMode="auto">
            <a:xfrm>
              <a:off x="1134268" y="3048000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B-b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6" name="Gruppieren 123"/>
          <p:cNvGrpSpPr>
            <a:grpSpLocks/>
          </p:cNvGrpSpPr>
          <p:nvPr/>
        </p:nvGrpSpPr>
        <p:grpSpPr bwMode="auto">
          <a:xfrm>
            <a:off x="1104900" y="4313238"/>
            <a:ext cx="1535113" cy="866775"/>
            <a:chOff x="1105693" y="4313237"/>
            <a:chExt cx="1533526" cy="866776"/>
          </a:xfrm>
        </p:grpSpPr>
        <p:grpSp>
          <p:nvGrpSpPr>
            <p:cNvPr id="7" name="Gruppieren 82"/>
            <p:cNvGrpSpPr>
              <a:grpSpLocks/>
            </p:cNvGrpSpPr>
            <p:nvPr/>
          </p:nvGrpSpPr>
          <p:grpSpPr bwMode="auto">
            <a:xfrm>
              <a:off x="1105693" y="4313237"/>
              <a:ext cx="1533526" cy="866776"/>
              <a:chOff x="1076324" y="600075"/>
              <a:chExt cx="1533526" cy="866776"/>
            </a:xfrm>
          </p:grpSpPr>
          <p:sp>
            <p:nvSpPr>
              <p:cNvPr id="84" name="Rechteck 8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5" name="Gerade Verbindung 84"/>
              <p:cNvCxnSpPr>
                <a:stCxn id="84" idx="3"/>
                <a:endCxn id="8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84" idx="0"/>
                <a:endCxn id="84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1" name="Textfeld 122"/>
            <p:cNvSpPr txBox="1">
              <a:spLocks noChangeArrowheads="1"/>
            </p:cNvSpPr>
            <p:nvPr/>
          </p:nvSpPr>
          <p:spPr bwMode="auto">
            <a:xfrm>
              <a:off x="1153318" y="4360863"/>
              <a:ext cx="55656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C-b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3</a:t>
              </a:r>
              <a:endParaRPr lang="de-DE"/>
            </a:p>
          </p:txBody>
        </p:sp>
      </p:grpSp>
      <p:grpSp>
        <p:nvGrpSpPr>
          <p:cNvPr id="8" name="Gruppieren 125"/>
          <p:cNvGrpSpPr>
            <a:grpSpLocks/>
          </p:cNvGrpSpPr>
          <p:nvPr/>
        </p:nvGrpSpPr>
        <p:grpSpPr bwMode="auto">
          <a:xfrm>
            <a:off x="3095625" y="1731963"/>
            <a:ext cx="1535113" cy="866775"/>
            <a:chOff x="3096418" y="1731962"/>
            <a:chExt cx="1533526" cy="866776"/>
          </a:xfrm>
        </p:grpSpPr>
        <p:grpSp>
          <p:nvGrpSpPr>
            <p:cNvPr id="9" name="Gruppieren 94"/>
            <p:cNvGrpSpPr>
              <a:grpSpLocks/>
            </p:cNvGrpSpPr>
            <p:nvPr/>
          </p:nvGrpSpPr>
          <p:grpSpPr bwMode="auto">
            <a:xfrm>
              <a:off x="3096418" y="1731962"/>
              <a:ext cx="1533526" cy="866776"/>
              <a:chOff x="1076324" y="600075"/>
              <a:chExt cx="1533526" cy="866776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7" name="Gerade Verbindung 96"/>
              <p:cNvCxnSpPr>
                <a:stCxn id="96" idx="3"/>
                <a:endCxn id="96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>
                <a:stCxn id="96" idx="0"/>
                <a:endCxn id="96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34" name="Textfeld 124"/>
            <p:cNvSpPr txBox="1">
              <a:spLocks noChangeArrowheads="1"/>
            </p:cNvSpPr>
            <p:nvPr/>
          </p:nvSpPr>
          <p:spPr bwMode="auto">
            <a:xfrm>
              <a:off x="3181173" y="1781238"/>
              <a:ext cx="53091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A-s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2</a:t>
              </a:r>
              <a:endParaRPr lang="de-DE"/>
            </a:p>
          </p:txBody>
        </p:sp>
      </p:grpSp>
      <p:grpSp>
        <p:nvGrpSpPr>
          <p:cNvPr id="10" name="Gruppieren 127"/>
          <p:cNvGrpSpPr>
            <a:grpSpLocks/>
          </p:cNvGrpSpPr>
          <p:nvPr/>
        </p:nvGrpSpPr>
        <p:grpSpPr bwMode="auto">
          <a:xfrm>
            <a:off x="3095625" y="4322763"/>
            <a:ext cx="1535113" cy="866775"/>
            <a:chOff x="3096418" y="4322762"/>
            <a:chExt cx="1533526" cy="866776"/>
          </a:xfrm>
        </p:grpSpPr>
        <p:grpSp>
          <p:nvGrpSpPr>
            <p:cNvPr id="11" name="Gruppieren 88"/>
            <p:cNvGrpSpPr>
              <a:grpSpLocks/>
            </p:cNvGrpSpPr>
            <p:nvPr/>
          </p:nvGrpSpPr>
          <p:grpSpPr bwMode="auto">
            <a:xfrm>
              <a:off x="3096418" y="4322762"/>
              <a:ext cx="1533526" cy="866776"/>
              <a:chOff x="1076324" y="600075"/>
              <a:chExt cx="1533526" cy="866776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1" name="Gerade Verbindung 90"/>
              <p:cNvCxnSpPr>
                <a:stCxn id="90" idx="3"/>
                <a:endCxn id="90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90" idx="0"/>
                <a:endCxn id="90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7" name="Textfeld 126"/>
            <p:cNvSpPr txBox="1">
              <a:spLocks noChangeArrowheads="1"/>
            </p:cNvSpPr>
            <p:nvPr/>
          </p:nvSpPr>
          <p:spPr bwMode="auto">
            <a:xfrm>
              <a:off x="3133725" y="4371975"/>
              <a:ext cx="60785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6</a:t>
              </a:r>
              <a:endParaRPr lang="de-DE"/>
            </a:p>
          </p:txBody>
        </p:sp>
      </p:grpSp>
      <p:grpSp>
        <p:nvGrpSpPr>
          <p:cNvPr id="12" name="Gruppieren 129"/>
          <p:cNvGrpSpPr>
            <a:grpSpLocks/>
          </p:cNvGrpSpPr>
          <p:nvPr/>
        </p:nvGrpSpPr>
        <p:grpSpPr bwMode="auto">
          <a:xfrm>
            <a:off x="5083175" y="2225675"/>
            <a:ext cx="1533525" cy="866775"/>
            <a:chOff x="5083174" y="2225674"/>
            <a:chExt cx="1533526" cy="866776"/>
          </a:xfrm>
        </p:grpSpPr>
        <p:grpSp>
          <p:nvGrpSpPr>
            <p:cNvPr id="13" name="Gruppieren 100"/>
            <p:cNvGrpSpPr>
              <a:grpSpLocks/>
            </p:cNvGrpSpPr>
            <p:nvPr/>
          </p:nvGrpSpPr>
          <p:grpSpPr bwMode="auto">
            <a:xfrm>
              <a:off x="5083174" y="2225674"/>
              <a:ext cx="1533526" cy="866776"/>
              <a:chOff x="1076324" y="600075"/>
              <a:chExt cx="1533526" cy="866776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3" name="Gerade Verbindung 102"/>
              <p:cNvCxnSpPr>
                <a:stCxn id="102" idx="3"/>
                <a:endCxn id="102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>
                <a:stCxn id="102" idx="0"/>
                <a:endCxn id="102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0" name="Textfeld 128"/>
            <p:cNvSpPr txBox="1">
              <a:spLocks noChangeArrowheads="1"/>
            </p:cNvSpPr>
            <p:nvPr/>
          </p:nvSpPr>
          <p:spPr bwMode="auto">
            <a:xfrm>
              <a:off x="5106987" y="2266950"/>
              <a:ext cx="62068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D-m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7</a:t>
              </a:r>
              <a:endParaRPr lang="de-DE"/>
            </a:p>
          </p:txBody>
        </p:sp>
      </p:grpSp>
      <p:grpSp>
        <p:nvGrpSpPr>
          <p:cNvPr id="14" name="Gruppieren 131"/>
          <p:cNvGrpSpPr>
            <a:grpSpLocks/>
          </p:cNvGrpSpPr>
          <p:nvPr/>
        </p:nvGrpSpPr>
        <p:grpSpPr bwMode="auto">
          <a:xfrm>
            <a:off x="5106988" y="4322763"/>
            <a:ext cx="1533525" cy="866775"/>
            <a:chOff x="5106987" y="4323555"/>
            <a:chExt cx="1533526" cy="866776"/>
          </a:xfrm>
        </p:grpSpPr>
        <p:grpSp>
          <p:nvGrpSpPr>
            <p:cNvPr id="15" name="Gruppieren 106"/>
            <p:cNvGrpSpPr>
              <a:grpSpLocks/>
            </p:cNvGrpSpPr>
            <p:nvPr/>
          </p:nvGrpSpPr>
          <p:grpSpPr bwMode="auto">
            <a:xfrm>
              <a:off x="5106987" y="4323555"/>
              <a:ext cx="1533526" cy="866776"/>
              <a:chOff x="1076324" y="600075"/>
              <a:chExt cx="1533526" cy="866776"/>
            </a:xfrm>
          </p:grpSpPr>
          <p:sp>
            <p:nvSpPr>
              <p:cNvPr id="108" name="Rechteck 10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9" name="Gerade Verbindung 108"/>
              <p:cNvCxnSpPr>
                <a:stCxn id="108" idx="3"/>
                <a:endCxn id="10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>
                <a:stCxn id="108" idx="0"/>
                <a:endCxn id="108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13" name="Textfeld 130"/>
            <p:cNvSpPr txBox="1">
              <a:spLocks noChangeArrowheads="1"/>
            </p:cNvSpPr>
            <p:nvPr/>
          </p:nvSpPr>
          <p:spPr bwMode="auto">
            <a:xfrm>
              <a:off x="5148023" y="4367342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E-g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12</a:t>
              </a:r>
              <a:endParaRPr lang="de-DE"/>
            </a:p>
          </p:txBody>
        </p:sp>
      </p:grpSp>
      <p:grpSp>
        <p:nvGrpSpPr>
          <p:cNvPr id="16" name="Gruppieren 133"/>
          <p:cNvGrpSpPr>
            <a:grpSpLocks/>
          </p:cNvGrpSpPr>
          <p:nvPr/>
        </p:nvGrpSpPr>
        <p:grpSpPr bwMode="auto">
          <a:xfrm>
            <a:off x="7026275" y="3278188"/>
            <a:ext cx="1533525" cy="866775"/>
            <a:chOff x="7026275" y="3278187"/>
            <a:chExt cx="1533526" cy="866776"/>
          </a:xfrm>
        </p:grpSpPr>
        <p:grpSp>
          <p:nvGrpSpPr>
            <p:cNvPr id="17" name="Gruppieren 112"/>
            <p:cNvGrpSpPr>
              <a:grpSpLocks/>
            </p:cNvGrpSpPr>
            <p:nvPr/>
          </p:nvGrpSpPr>
          <p:grpSpPr bwMode="auto">
            <a:xfrm>
              <a:off x="7026275" y="3278187"/>
              <a:ext cx="1533526" cy="866776"/>
              <a:chOff x="1076324" y="600075"/>
              <a:chExt cx="1533526" cy="866776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15" name="Gerade Verbindung 114"/>
              <p:cNvCxnSpPr>
                <a:stCxn id="114" idx="3"/>
                <a:endCxn id="11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stCxn id="114" idx="0"/>
                <a:endCxn id="114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06" name="Textfeld 132"/>
            <p:cNvSpPr txBox="1">
              <a:spLocks noChangeArrowheads="1"/>
            </p:cNvSpPr>
            <p:nvPr/>
          </p:nvSpPr>
          <p:spPr bwMode="auto">
            <a:xfrm>
              <a:off x="7054850" y="3323431"/>
              <a:ext cx="59503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F-m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9</a:t>
              </a:r>
              <a:endParaRPr lang="de-DE"/>
            </a:p>
          </p:txBody>
        </p:sp>
      </p:grpSp>
      <p:cxnSp>
        <p:nvCxnSpPr>
          <p:cNvPr id="138" name="Gerade Verbindung mit Pfeil 137"/>
          <p:cNvCxnSpPr>
            <a:stCxn id="58" idx="7"/>
            <a:endCxn id="59" idx="1"/>
          </p:cNvCxnSpPr>
          <p:nvPr/>
        </p:nvCxnSpPr>
        <p:spPr>
          <a:xfrm rot="5400000" flipH="1" flipV="1">
            <a:off x="312737" y="2552701"/>
            <a:ext cx="1173163" cy="39211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>
            <a:stCxn id="58" idx="6"/>
            <a:endCxn id="78" idx="1"/>
          </p:cNvCxnSpPr>
          <p:nvPr/>
        </p:nvCxnSpPr>
        <p:spPr>
          <a:xfrm>
            <a:off x="742950" y="3433763"/>
            <a:ext cx="352425" cy="31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58" idx="5"/>
            <a:endCxn id="84" idx="1"/>
          </p:cNvCxnSpPr>
          <p:nvPr/>
        </p:nvCxnSpPr>
        <p:spPr>
          <a:xfrm rot="16200000" flipH="1">
            <a:off x="300038" y="3935413"/>
            <a:ext cx="1209675" cy="4032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59" idx="3"/>
          </p:cNvCxnSpPr>
          <p:nvPr/>
        </p:nvCxnSpPr>
        <p:spPr>
          <a:xfrm flipV="1">
            <a:off x="2628900" y="2160588"/>
            <a:ext cx="495300" cy="15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>
            <a:endCxn id="102" idx="1"/>
          </p:cNvCxnSpPr>
          <p:nvPr/>
        </p:nvCxnSpPr>
        <p:spPr>
          <a:xfrm rot="16200000" flipH="1">
            <a:off x="4639469" y="2210594"/>
            <a:ext cx="449262" cy="43815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>
            <a:stCxn id="78" idx="3"/>
            <a:endCxn id="102" idx="1"/>
          </p:cNvCxnSpPr>
          <p:nvPr/>
        </p:nvCxnSpPr>
        <p:spPr>
          <a:xfrm flipV="1">
            <a:off x="2630488" y="2654300"/>
            <a:ext cx="2452687" cy="78263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84" idx="3"/>
            <a:endCxn id="90" idx="1"/>
          </p:cNvCxnSpPr>
          <p:nvPr/>
        </p:nvCxnSpPr>
        <p:spPr>
          <a:xfrm>
            <a:off x="2640013" y="4741863"/>
            <a:ext cx="455612" cy="95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stCxn id="90" idx="3"/>
            <a:endCxn id="108" idx="1"/>
          </p:cNvCxnSpPr>
          <p:nvPr/>
        </p:nvCxnSpPr>
        <p:spPr>
          <a:xfrm>
            <a:off x="4630738" y="4751388"/>
            <a:ext cx="476250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>
            <a:stCxn id="108" idx="3"/>
            <a:endCxn id="114" idx="1"/>
          </p:cNvCxnSpPr>
          <p:nvPr/>
        </p:nvCxnSpPr>
        <p:spPr>
          <a:xfrm flipV="1">
            <a:off x="6640513" y="3706813"/>
            <a:ext cx="385762" cy="10445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Gerade Verbindung mit Pfeil 164"/>
          <p:cNvCxnSpPr>
            <a:stCxn id="102" idx="3"/>
            <a:endCxn id="114" idx="1"/>
          </p:cNvCxnSpPr>
          <p:nvPr/>
        </p:nvCxnSpPr>
        <p:spPr>
          <a:xfrm>
            <a:off x="6616700" y="2654300"/>
            <a:ext cx="409575" cy="1052513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>
            <a:stCxn id="78" idx="3"/>
          </p:cNvCxnSpPr>
          <p:nvPr/>
        </p:nvCxnSpPr>
        <p:spPr>
          <a:xfrm>
            <a:off x="2630488" y="3436938"/>
            <a:ext cx="465137" cy="13604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7026275" y="3287714"/>
            <a:ext cx="1533525" cy="84931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hteck 126"/>
          <p:cNvSpPr/>
          <p:nvPr/>
        </p:nvSpPr>
        <p:spPr>
          <a:xfrm>
            <a:off x="3085307" y="4315618"/>
            <a:ext cx="1543843" cy="864395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hteck 127"/>
          <p:cNvSpPr/>
          <p:nvPr/>
        </p:nvSpPr>
        <p:spPr>
          <a:xfrm>
            <a:off x="5106987" y="4315618"/>
            <a:ext cx="1539081" cy="87471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hteck 128"/>
          <p:cNvSpPr/>
          <p:nvPr/>
        </p:nvSpPr>
        <p:spPr>
          <a:xfrm>
            <a:off x="1092994" y="2999580"/>
            <a:ext cx="1534319" cy="87471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Gerade Verbindung mit Pfeil 129"/>
          <p:cNvCxnSpPr/>
          <p:nvPr/>
        </p:nvCxnSpPr>
        <p:spPr>
          <a:xfrm flipV="1">
            <a:off x="6640513" y="3703240"/>
            <a:ext cx="385762" cy="1044575"/>
          </a:xfrm>
          <a:prstGeom prst="straightConnector1">
            <a:avLst/>
          </a:prstGeom>
          <a:ln w="50800">
            <a:solidFill>
              <a:srgbClr val="FFC000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Gerade Verbindung mit Pfeil 130"/>
          <p:cNvCxnSpPr>
            <a:stCxn id="127" idx="3"/>
            <a:endCxn id="128" idx="1"/>
          </p:cNvCxnSpPr>
          <p:nvPr/>
        </p:nvCxnSpPr>
        <p:spPr>
          <a:xfrm>
            <a:off x="4629150" y="4747816"/>
            <a:ext cx="477837" cy="5159"/>
          </a:xfrm>
          <a:prstGeom prst="straightConnector1">
            <a:avLst/>
          </a:prstGeom>
          <a:ln w="50800">
            <a:solidFill>
              <a:srgbClr val="FFC000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>
            <a:stCxn id="129" idx="3"/>
            <a:endCxn id="90" idx="1"/>
          </p:cNvCxnSpPr>
          <p:nvPr/>
        </p:nvCxnSpPr>
        <p:spPr>
          <a:xfrm>
            <a:off x="2627313" y="3436937"/>
            <a:ext cx="468312" cy="1314451"/>
          </a:xfrm>
          <a:prstGeom prst="straightConnector1">
            <a:avLst/>
          </a:prstGeom>
          <a:ln w="50800">
            <a:solidFill>
              <a:srgbClr val="FFC000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660399" y="3438525"/>
            <a:ext cx="477837" cy="5159"/>
          </a:xfrm>
          <a:prstGeom prst="straightConnector1">
            <a:avLst/>
          </a:prstGeom>
          <a:ln w="50800">
            <a:solidFill>
              <a:srgbClr val="FFC000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4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5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6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2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3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4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0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1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2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8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9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0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9" grpId="0"/>
      <p:bldP spid="14370" grpId="0"/>
      <p:bldP spid="14371" grpId="0"/>
      <p:bldP spid="14372" grpId="0"/>
      <p:bldP spid="14373" grpId="0"/>
      <p:bldP spid="14374" grpId="0"/>
      <p:bldP spid="14375" grpId="0"/>
      <p:bldP spid="14376" grpId="0"/>
      <p:bldP spid="14377" grpId="0"/>
      <p:bldP spid="14378" grpId="0"/>
      <p:bldP spid="14379" grpId="0"/>
      <p:bldP spid="14379" grpId="1"/>
      <p:bldP spid="14379" grpId="2"/>
      <p:bldP spid="14380" grpId="0"/>
      <p:bldP spid="14380" grpId="1"/>
      <p:bldP spid="14380" grpId="2"/>
      <p:bldP spid="14381" grpId="0"/>
      <p:bldP spid="14381" grpId="1"/>
      <p:bldP spid="14381" grpId="2"/>
      <p:bldP spid="14382" grpId="0"/>
      <p:bldP spid="14382" grpId="1"/>
      <p:bldP spid="14382" grpId="2"/>
      <p:bldP spid="14389" grpId="0"/>
      <p:bldP spid="14390" grpId="0"/>
      <p:bldP spid="14391" grpId="0"/>
      <p:bldP spid="14392" grpId="0"/>
      <p:bldP spid="14393" grpId="0" animBg="1"/>
      <p:bldP spid="14394" grpId="0" animBg="1"/>
      <p:bldP spid="18" grpId="0" animBg="1"/>
      <p:bldP spid="127" grpId="0" animBg="1"/>
      <p:bldP spid="128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Erweiterungen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400" u="sng" dirty="0" smtClean="0"/>
              <a:t>Mögliche Erweiterungen des Grundmodells</a:t>
            </a:r>
            <a:r>
              <a:rPr lang="de-DE" sz="2400" dirty="0" smtClean="0"/>
              <a:t>: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Mindestabstände zwischen Vorgängen </a:t>
            </a:r>
          </a:p>
          <a:p>
            <a:pPr eaLnBrk="1" hangingPunct="1"/>
            <a:r>
              <a:rPr lang="de-DE" dirty="0" smtClean="0"/>
              <a:t> verallgemeinerte Vorgänger – Nachfolgerbeziehungen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Verkürzung von Vorgängen (auf dem kritischen Pfad) gegen  	zusätzliche Kosten (meist als CPM-Methode bezeichnet)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stochastische Erweiterungen, wo die Dauern </a:t>
            </a:r>
            <a:r>
              <a:rPr lang="de-DE" i="1" dirty="0" smtClean="0"/>
              <a:t>D</a:t>
            </a:r>
            <a:r>
              <a:rPr lang="de-DE" dirty="0" smtClean="0"/>
              <a:t> der Vorgänge nicht 	gegeben sind, sondern nur deren Wahrscheinlichkeitsverteilungen 	(meist als PERT-Methode bezeichnet)</a:t>
            </a:r>
          </a:p>
          <a:p>
            <a:pPr eaLnBrk="1" hangingPunct="1"/>
            <a:endParaRPr lang="de-DE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de-DE" dirty="0" smtClean="0"/>
              <a:t>wird teilweise </a:t>
            </a:r>
            <a:r>
              <a:rPr lang="de-DE" dirty="0" smtClean="0"/>
              <a:t>im UK Produktion &amp; Logistik 2 behandelt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10.2 Kapazitätsplanung</a:t>
            </a:r>
            <a:endParaRPr lang="de-AT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Jeder Vorgang nimmt gewisse Kapazitäten in Anspruch.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Eintragung des zeitlichen Verlaufs der Kapazitätsbelastung in ein  	Diagramm   </a:t>
            </a:r>
            <a:r>
              <a:rPr lang="de-AT" dirty="0" smtClean="0">
                <a:sym typeface="Symbol" pitchFamily="18" charset="2"/>
              </a:rPr>
              <a:t>   </a:t>
            </a:r>
            <a:r>
              <a:rPr lang="de-AT" b="1" dirty="0" smtClean="0"/>
              <a:t>Kapazitätsbelastungsprofil</a:t>
            </a:r>
            <a:endParaRPr lang="de-AT" b="1" dirty="0" smtClean="0">
              <a:sym typeface="Symbol" pitchFamily="18" charset="2"/>
            </a:endParaRP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 Vergleich mit dem Kapazitätsangebot</a:t>
            </a:r>
            <a:endParaRPr lang="de-AT" u="sng" dirty="0" smtClean="0"/>
          </a:p>
          <a:p>
            <a:pPr eaLnBrk="1" hangingPunct="1"/>
            <a:r>
              <a:rPr lang="de-AT" u="sng" dirty="0" smtClean="0"/>
              <a:t> obiges Beispiel:</a:t>
            </a:r>
            <a:r>
              <a:rPr lang="de-AT" dirty="0" smtClean="0"/>
              <a:t> 4 Kapazitätsarten </a:t>
            </a:r>
          </a:p>
          <a:p>
            <a:pPr lvl="1" eaLnBrk="1" hangingPunct="1"/>
            <a:r>
              <a:rPr lang="de-AT" dirty="0" smtClean="0"/>
              <a:t>"bohren„</a:t>
            </a:r>
          </a:p>
          <a:p>
            <a:pPr lvl="1" eaLnBrk="1" hangingPunct="1"/>
            <a:r>
              <a:rPr lang="de-AT" dirty="0" smtClean="0"/>
              <a:t>"stanzen„</a:t>
            </a:r>
          </a:p>
          <a:p>
            <a:pPr lvl="1" eaLnBrk="1" hangingPunct="1"/>
            <a:r>
              <a:rPr lang="de-AT" dirty="0" smtClean="0"/>
              <a:t>"galvanisieren„</a:t>
            </a:r>
          </a:p>
          <a:p>
            <a:pPr lvl="1" eaLnBrk="1" hangingPunct="1"/>
            <a:r>
              <a:rPr lang="de-AT" dirty="0" smtClean="0"/>
              <a:t>"montieren"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Einplanung so, dass </a:t>
            </a:r>
            <a:r>
              <a:rPr lang="de-AT" i="1" kern="0" dirty="0">
                <a:latin typeface="+mn-lt"/>
              </a:rPr>
              <a:t>alle Vorgänge frühestmöglich begonnen</a:t>
            </a:r>
            <a:r>
              <a:rPr lang="de-AT" kern="0" dirty="0">
                <a:latin typeface="+mn-lt"/>
              </a:rPr>
              <a:t> werden: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  Kapazitätsprofil „montieren“</a:t>
            </a: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uppieren 125"/>
          <p:cNvGrpSpPr>
            <a:grpSpLocks/>
          </p:cNvGrpSpPr>
          <p:nvPr/>
        </p:nvGrpSpPr>
        <p:grpSpPr bwMode="auto">
          <a:xfrm>
            <a:off x="565150" y="3057525"/>
            <a:ext cx="3706813" cy="1193800"/>
            <a:chOff x="337317" y="2800350"/>
            <a:chExt cx="3706044" cy="1193287"/>
          </a:xfrm>
        </p:grpSpPr>
        <p:cxnSp>
          <p:nvCxnSpPr>
            <p:cNvPr id="22" name="Gerade Verbindung mit Pfeil 21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338905" y="3885733"/>
              <a:ext cx="370445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>
              <a:off x="388114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5400000">
              <a:off x="49921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60555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723008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793644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5400000">
              <a:off x="131265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rot="5400000">
              <a:off x="94203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rot="5400000">
              <a:off x="105313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>
              <a:off x="116106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rot="5400000">
              <a:off x="1276930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rot="5400000">
              <a:off x="148643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rot="5400000">
              <a:off x="1597538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>
              <a:off x="170387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rot="5400000">
              <a:off x="1821330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rot="5400000">
              <a:off x="1891966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5400000">
              <a:off x="2410980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5400000">
              <a:off x="204194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>
              <a:off x="2151462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>
              <a:off x="225938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5400000">
              <a:off x="23752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rot="5400000">
              <a:off x="259428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rot="5400000">
              <a:off x="270379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rot="5400000">
              <a:off x="281172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rot="5400000">
              <a:off x="292758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rot="5400000">
              <a:off x="2999811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rot="5400000">
              <a:off x="351723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rot="5400000">
              <a:off x="314820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rot="5400000">
              <a:off x="325930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rot="5400000">
              <a:off x="336564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rot="5400000">
              <a:off x="348309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rot="5400000">
              <a:off x="36989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Rechteck 160"/>
          <p:cNvSpPr/>
          <p:nvPr/>
        </p:nvSpPr>
        <p:spPr>
          <a:xfrm>
            <a:off x="563563" y="3865563"/>
            <a:ext cx="427037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162" name="Rechteck 161"/>
          <p:cNvSpPr/>
          <p:nvPr/>
        </p:nvSpPr>
        <p:spPr>
          <a:xfrm>
            <a:off x="565150" y="3578225"/>
            <a:ext cx="425450" cy="2778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163" name="Rechteck 162"/>
          <p:cNvSpPr/>
          <p:nvPr/>
        </p:nvSpPr>
        <p:spPr>
          <a:xfrm>
            <a:off x="565150" y="3290888"/>
            <a:ext cx="304800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grpSp>
        <p:nvGrpSpPr>
          <p:cNvPr id="3" name="Gruppieren 164"/>
          <p:cNvGrpSpPr>
            <a:grpSpLocks/>
          </p:cNvGrpSpPr>
          <p:nvPr/>
        </p:nvGrpSpPr>
        <p:grpSpPr bwMode="auto">
          <a:xfrm>
            <a:off x="4754563" y="4656138"/>
            <a:ext cx="3706812" cy="1193800"/>
            <a:chOff x="337317" y="2800350"/>
            <a:chExt cx="3706044" cy="1193287"/>
          </a:xfrm>
        </p:grpSpPr>
        <p:cxnSp>
          <p:nvCxnSpPr>
            <p:cNvPr id="166" name="Gerade Verbindung mit Pfeil 165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Gerade Verbindung mit Pfeil 166"/>
            <p:cNvCxnSpPr/>
            <p:nvPr/>
          </p:nvCxnSpPr>
          <p:spPr>
            <a:xfrm>
              <a:off x="338904" y="3885733"/>
              <a:ext cx="3704457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rot="5400000">
              <a:off x="3881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rot="5400000">
              <a:off x="49921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rot="5400000">
              <a:off x="60555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/>
            <p:nvPr/>
          </p:nvCxnSpPr>
          <p:spPr>
            <a:xfrm rot="5400000">
              <a:off x="72300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rot="5400000">
              <a:off x="793644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rot="5400000">
              <a:off x="131265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 Verbindung 173"/>
            <p:cNvCxnSpPr/>
            <p:nvPr/>
          </p:nvCxnSpPr>
          <p:spPr>
            <a:xfrm rot="5400000">
              <a:off x="94203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rot="5400000">
              <a:off x="105313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 rot="5400000">
              <a:off x="116106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/>
            <p:nvPr/>
          </p:nvCxnSpPr>
          <p:spPr>
            <a:xfrm rot="5400000">
              <a:off x="127693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 rot="5400000">
              <a:off x="148643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 rot="5400000">
              <a:off x="1597539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/>
            <p:nvPr/>
          </p:nvCxnSpPr>
          <p:spPr>
            <a:xfrm rot="5400000">
              <a:off x="170387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 rot="5400000">
              <a:off x="182132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 rot="5400000">
              <a:off x="1891967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 rot="5400000">
              <a:off x="2410980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/>
            <p:nvPr/>
          </p:nvCxnSpPr>
          <p:spPr>
            <a:xfrm rot="5400000">
              <a:off x="20419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 rot="5400000">
              <a:off x="215146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rot="5400000">
              <a:off x="225938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/>
            <p:nvPr/>
          </p:nvCxnSpPr>
          <p:spPr>
            <a:xfrm rot="5400000">
              <a:off x="23752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rot="5400000">
              <a:off x="259428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rot="5400000">
              <a:off x="270379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rot="5400000">
              <a:off x="281172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>
              <a:off x="29275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/>
            <p:nvPr/>
          </p:nvCxnSpPr>
          <p:spPr>
            <a:xfrm rot="5400000">
              <a:off x="2999812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>
              <a:off x="351723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>
              <a:off x="314820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/>
            <p:nvPr/>
          </p:nvCxnSpPr>
          <p:spPr>
            <a:xfrm rot="5400000">
              <a:off x="325930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>
              <a:off x="33656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rot="5400000">
              <a:off x="348309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rot="5400000">
              <a:off x="36989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236"/>
          <p:cNvGrpSpPr>
            <a:grpSpLocks/>
          </p:cNvGrpSpPr>
          <p:nvPr/>
        </p:nvGrpSpPr>
        <p:grpSpPr bwMode="auto">
          <a:xfrm>
            <a:off x="4752975" y="3049588"/>
            <a:ext cx="3706813" cy="1192212"/>
            <a:chOff x="337317" y="2800350"/>
            <a:chExt cx="3706044" cy="1193287"/>
          </a:xfrm>
        </p:grpSpPr>
        <p:cxnSp>
          <p:nvCxnSpPr>
            <p:cNvPr id="238" name="Gerade Verbindung mit Pfeil 237"/>
            <p:cNvCxnSpPr/>
            <p:nvPr/>
          </p:nvCxnSpPr>
          <p:spPr>
            <a:xfrm rot="5400000" flipH="1" flipV="1">
              <a:off x="-205303" y="3342970"/>
              <a:ext cx="1085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 Verbindung mit Pfeil 238"/>
            <p:cNvCxnSpPr/>
            <p:nvPr/>
          </p:nvCxnSpPr>
          <p:spPr>
            <a:xfrm>
              <a:off x="338905" y="3885590"/>
              <a:ext cx="3704456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/>
          </p:nvCxnSpPr>
          <p:spPr>
            <a:xfrm rot="5400000">
              <a:off x="388067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/>
          </p:nvCxnSpPr>
          <p:spPr>
            <a:xfrm rot="5400000">
              <a:off x="49916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/>
          </p:nvCxnSpPr>
          <p:spPr>
            <a:xfrm rot="5400000">
              <a:off x="60551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/>
          </p:nvCxnSpPr>
          <p:spPr>
            <a:xfrm rot="5400000">
              <a:off x="72296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/>
            <p:nvPr/>
          </p:nvCxnSpPr>
          <p:spPr>
            <a:xfrm rot="5400000">
              <a:off x="793549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/>
            <p:nvPr/>
          </p:nvCxnSpPr>
          <p:spPr>
            <a:xfrm rot="5400000">
              <a:off x="1312514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/>
            <p:nvPr/>
          </p:nvCxnSpPr>
          <p:spPr>
            <a:xfrm rot="5400000">
              <a:off x="94199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 Verbindung 246"/>
            <p:cNvCxnSpPr/>
            <p:nvPr/>
          </p:nvCxnSpPr>
          <p:spPr>
            <a:xfrm rot="5400000">
              <a:off x="105309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 Verbindung 247"/>
            <p:cNvCxnSpPr/>
            <p:nvPr/>
          </p:nvCxnSpPr>
          <p:spPr>
            <a:xfrm rot="5400000">
              <a:off x="116101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 Verbindung 248"/>
            <p:cNvCxnSpPr/>
            <p:nvPr/>
          </p:nvCxnSpPr>
          <p:spPr>
            <a:xfrm rot="5400000">
              <a:off x="1276882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rot="5400000">
              <a:off x="148638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/>
            <p:nvPr/>
          </p:nvCxnSpPr>
          <p:spPr>
            <a:xfrm rot="5400000">
              <a:off x="1597491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/>
            <p:nvPr/>
          </p:nvCxnSpPr>
          <p:spPr>
            <a:xfrm rot="5400000">
              <a:off x="170383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 Verbindung 252"/>
            <p:cNvCxnSpPr/>
            <p:nvPr/>
          </p:nvCxnSpPr>
          <p:spPr>
            <a:xfrm rot="5400000">
              <a:off x="182128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Gerade Verbindung 253"/>
            <p:cNvCxnSpPr/>
            <p:nvPr/>
          </p:nvCxnSpPr>
          <p:spPr>
            <a:xfrm rot="5400000">
              <a:off x="1891871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 rot="5400000">
              <a:off x="2410836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/>
            <p:nvPr/>
          </p:nvCxnSpPr>
          <p:spPr>
            <a:xfrm rot="5400000">
              <a:off x="20418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Gerade Verbindung 256"/>
            <p:cNvCxnSpPr/>
            <p:nvPr/>
          </p:nvCxnSpPr>
          <p:spPr>
            <a:xfrm rot="5400000">
              <a:off x="2151414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/>
            <p:nvPr/>
          </p:nvCxnSpPr>
          <p:spPr>
            <a:xfrm rot="5400000">
              <a:off x="225934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/>
            <p:nvPr/>
          </p:nvCxnSpPr>
          <p:spPr>
            <a:xfrm rot="5400000">
              <a:off x="23752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/>
            <p:nvPr/>
          </p:nvCxnSpPr>
          <p:spPr>
            <a:xfrm rot="5400000">
              <a:off x="2594234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 rot="5400000">
              <a:off x="270374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/>
            <p:nvPr/>
          </p:nvCxnSpPr>
          <p:spPr>
            <a:xfrm rot="5400000">
              <a:off x="281167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 rot="5400000">
              <a:off x="292754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/>
            <p:nvPr/>
          </p:nvCxnSpPr>
          <p:spPr>
            <a:xfrm rot="5400000">
              <a:off x="2999716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Gerade Verbindung 264"/>
            <p:cNvCxnSpPr/>
            <p:nvPr/>
          </p:nvCxnSpPr>
          <p:spPr>
            <a:xfrm rot="5400000">
              <a:off x="3517094" y="3884796"/>
              <a:ext cx="21609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Gerade Verbindung 265"/>
            <p:cNvCxnSpPr/>
            <p:nvPr/>
          </p:nvCxnSpPr>
          <p:spPr>
            <a:xfrm rot="5400000">
              <a:off x="314815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 rot="5400000">
              <a:off x="325925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Gerade Verbindung 267"/>
            <p:cNvCxnSpPr/>
            <p:nvPr/>
          </p:nvCxnSpPr>
          <p:spPr>
            <a:xfrm rot="5400000">
              <a:off x="33655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Gerade Verbindung 268"/>
            <p:cNvCxnSpPr/>
            <p:nvPr/>
          </p:nvCxnSpPr>
          <p:spPr>
            <a:xfrm rot="5400000">
              <a:off x="348305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/>
            <p:nvPr/>
          </p:nvCxnSpPr>
          <p:spPr>
            <a:xfrm rot="5400000">
              <a:off x="36989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1" name="Rechteck 270"/>
          <p:cNvSpPr/>
          <p:nvPr/>
        </p:nvSpPr>
        <p:spPr>
          <a:xfrm>
            <a:off x="4751388" y="3856038"/>
            <a:ext cx="427037" cy="27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272" name="Rechteck 271"/>
          <p:cNvSpPr/>
          <p:nvPr/>
        </p:nvSpPr>
        <p:spPr>
          <a:xfrm>
            <a:off x="4751388" y="3570288"/>
            <a:ext cx="427037" cy="2762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273" name="Rechteck 272"/>
          <p:cNvSpPr/>
          <p:nvPr/>
        </p:nvSpPr>
        <p:spPr>
          <a:xfrm>
            <a:off x="4751388" y="3282950"/>
            <a:ext cx="306387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sp>
        <p:nvSpPr>
          <p:cNvPr id="284" name="Freihandform 283"/>
          <p:cNvSpPr/>
          <p:nvPr/>
        </p:nvSpPr>
        <p:spPr>
          <a:xfrm>
            <a:off x="565150" y="3305175"/>
            <a:ext cx="3470275" cy="841375"/>
          </a:xfrm>
          <a:custGeom>
            <a:avLst/>
            <a:gdLst>
              <a:gd name="connsiteX0" fmla="*/ 0 w 2822575"/>
              <a:gd name="connsiteY0" fmla="*/ 831850 h 841375"/>
              <a:gd name="connsiteX1" fmla="*/ 0 w 2822575"/>
              <a:gd name="connsiteY1" fmla="*/ 0 h 841375"/>
              <a:gd name="connsiteX2" fmla="*/ 301625 w 2822575"/>
              <a:gd name="connsiteY2" fmla="*/ 0 h 841375"/>
              <a:gd name="connsiteX3" fmla="*/ 304800 w 2822575"/>
              <a:gd name="connsiteY3" fmla="*/ 282575 h 841375"/>
              <a:gd name="connsiteX4" fmla="*/ 422275 w 2822575"/>
              <a:gd name="connsiteY4" fmla="*/ 282575 h 841375"/>
              <a:gd name="connsiteX5" fmla="*/ 422275 w 2822575"/>
              <a:gd name="connsiteY5" fmla="*/ 838200 h 841375"/>
              <a:gd name="connsiteX6" fmla="*/ 2822575 w 2822575"/>
              <a:gd name="connsiteY6" fmla="*/ 841375 h 841375"/>
              <a:gd name="connsiteX0" fmla="*/ 0 w 3470275"/>
              <a:gd name="connsiteY0" fmla="*/ 831850 h 841375"/>
              <a:gd name="connsiteX1" fmla="*/ 0 w 3470275"/>
              <a:gd name="connsiteY1" fmla="*/ 0 h 841375"/>
              <a:gd name="connsiteX2" fmla="*/ 301625 w 3470275"/>
              <a:gd name="connsiteY2" fmla="*/ 0 h 841375"/>
              <a:gd name="connsiteX3" fmla="*/ 304800 w 3470275"/>
              <a:gd name="connsiteY3" fmla="*/ 282575 h 841375"/>
              <a:gd name="connsiteX4" fmla="*/ 422275 w 3470275"/>
              <a:gd name="connsiteY4" fmla="*/ 282575 h 841375"/>
              <a:gd name="connsiteX5" fmla="*/ 422275 w 3470275"/>
              <a:gd name="connsiteY5" fmla="*/ 838200 h 841375"/>
              <a:gd name="connsiteX6" fmla="*/ 3470275 w 3470275"/>
              <a:gd name="connsiteY6" fmla="*/ 841375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275" h="841375">
                <a:moveTo>
                  <a:pt x="0" y="831850"/>
                </a:moveTo>
                <a:lnTo>
                  <a:pt x="0" y="0"/>
                </a:lnTo>
                <a:lnTo>
                  <a:pt x="301625" y="0"/>
                </a:lnTo>
                <a:cubicBezTo>
                  <a:pt x="302683" y="94192"/>
                  <a:pt x="303742" y="188383"/>
                  <a:pt x="304800" y="282575"/>
                </a:cubicBezTo>
                <a:lnTo>
                  <a:pt x="422275" y="282575"/>
                </a:lnTo>
                <a:lnTo>
                  <a:pt x="422275" y="838200"/>
                </a:lnTo>
                <a:lnTo>
                  <a:pt x="3470275" y="8413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" name="Freihandform 285"/>
          <p:cNvSpPr/>
          <p:nvPr/>
        </p:nvSpPr>
        <p:spPr>
          <a:xfrm>
            <a:off x="4752975" y="3562350"/>
            <a:ext cx="3473450" cy="577850"/>
          </a:xfrm>
          <a:custGeom>
            <a:avLst/>
            <a:gdLst>
              <a:gd name="connsiteX0" fmla="*/ 3175 w 2663825"/>
              <a:gd name="connsiteY0" fmla="*/ 574675 h 577850"/>
              <a:gd name="connsiteX1" fmla="*/ 0 w 2663825"/>
              <a:gd name="connsiteY1" fmla="*/ 3175 h 577850"/>
              <a:gd name="connsiteX2" fmla="*/ 304800 w 2663825"/>
              <a:gd name="connsiteY2" fmla="*/ 0 h 577850"/>
              <a:gd name="connsiteX3" fmla="*/ 304800 w 2663825"/>
              <a:gd name="connsiteY3" fmla="*/ 292100 h 577850"/>
              <a:gd name="connsiteX4" fmla="*/ 425450 w 2663825"/>
              <a:gd name="connsiteY4" fmla="*/ 295275 h 577850"/>
              <a:gd name="connsiteX5" fmla="*/ 422275 w 2663825"/>
              <a:gd name="connsiteY5" fmla="*/ 574675 h 577850"/>
              <a:gd name="connsiteX6" fmla="*/ 974725 w 2663825"/>
              <a:gd name="connsiteY6" fmla="*/ 577850 h 577850"/>
              <a:gd name="connsiteX7" fmla="*/ 971550 w 2663825"/>
              <a:gd name="connsiteY7" fmla="*/ 298450 h 577850"/>
              <a:gd name="connsiteX8" fmla="*/ 1397000 w 2663825"/>
              <a:gd name="connsiteY8" fmla="*/ 298450 h 577850"/>
              <a:gd name="connsiteX9" fmla="*/ 1397000 w 2663825"/>
              <a:gd name="connsiteY9" fmla="*/ 568325 h 577850"/>
              <a:gd name="connsiteX10" fmla="*/ 2663825 w 2663825"/>
              <a:gd name="connsiteY10" fmla="*/ 574675 h 577850"/>
              <a:gd name="connsiteX0" fmla="*/ 3175 w 3473450"/>
              <a:gd name="connsiteY0" fmla="*/ 574675 h 577850"/>
              <a:gd name="connsiteX1" fmla="*/ 0 w 3473450"/>
              <a:gd name="connsiteY1" fmla="*/ 3175 h 577850"/>
              <a:gd name="connsiteX2" fmla="*/ 304800 w 3473450"/>
              <a:gd name="connsiteY2" fmla="*/ 0 h 577850"/>
              <a:gd name="connsiteX3" fmla="*/ 304800 w 3473450"/>
              <a:gd name="connsiteY3" fmla="*/ 292100 h 577850"/>
              <a:gd name="connsiteX4" fmla="*/ 425450 w 3473450"/>
              <a:gd name="connsiteY4" fmla="*/ 295275 h 577850"/>
              <a:gd name="connsiteX5" fmla="*/ 422275 w 3473450"/>
              <a:gd name="connsiteY5" fmla="*/ 574675 h 577850"/>
              <a:gd name="connsiteX6" fmla="*/ 974725 w 3473450"/>
              <a:gd name="connsiteY6" fmla="*/ 577850 h 577850"/>
              <a:gd name="connsiteX7" fmla="*/ 971550 w 3473450"/>
              <a:gd name="connsiteY7" fmla="*/ 298450 h 577850"/>
              <a:gd name="connsiteX8" fmla="*/ 1397000 w 3473450"/>
              <a:gd name="connsiteY8" fmla="*/ 298450 h 577850"/>
              <a:gd name="connsiteX9" fmla="*/ 1397000 w 3473450"/>
              <a:gd name="connsiteY9" fmla="*/ 568325 h 577850"/>
              <a:gd name="connsiteX10" fmla="*/ 3473450 w 3473450"/>
              <a:gd name="connsiteY10" fmla="*/ 5746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3450" h="577850">
                <a:moveTo>
                  <a:pt x="3175" y="574675"/>
                </a:moveTo>
                <a:cubicBezTo>
                  <a:pt x="2117" y="384175"/>
                  <a:pt x="1058" y="193675"/>
                  <a:pt x="0" y="3175"/>
                </a:cubicBezTo>
                <a:lnTo>
                  <a:pt x="304800" y="0"/>
                </a:lnTo>
                <a:lnTo>
                  <a:pt x="304800" y="292100"/>
                </a:lnTo>
                <a:lnTo>
                  <a:pt x="425450" y="295275"/>
                </a:lnTo>
                <a:cubicBezTo>
                  <a:pt x="424392" y="388408"/>
                  <a:pt x="423333" y="481542"/>
                  <a:pt x="422275" y="574675"/>
                </a:cubicBezTo>
                <a:lnTo>
                  <a:pt x="974725" y="577850"/>
                </a:lnTo>
                <a:cubicBezTo>
                  <a:pt x="973667" y="484717"/>
                  <a:pt x="972608" y="391583"/>
                  <a:pt x="971550" y="298450"/>
                </a:cubicBezTo>
                <a:lnTo>
                  <a:pt x="1397000" y="298450"/>
                </a:lnTo>
                <a:lnTo>
                  <a:pt x="1397000" y="568325"/>
                </a:lnTo>
                <a:lnTo>
                  <a:pt x="3473450" y="574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9" name="Freihandform 288"/>
          <p:cNvSpPr/>
          <p:nvPr/>
        </p:nvSpPr>
        <p:spPr>
          <a:xfrm>
            <a:off x="4749800" y="3559175"/>
            <a:ext cx="3484563" cy="584200"/>
          </a:xfrm>
          <a:custGeom>
            <a:avLst/>
            <a:gdLst>
              <a:gd name="connsiteX0" fmla="*/ 6350 w 2720975"/>
              <a:gd name="connsiteY0" fmla="*/ 571500 h 584200"/>
              <a:gd name="connsiteX1" fmla="*/ 0 w 2720975"/>
              <a:gd name="connsiteY1" fmla="*/ 0 h 584200"/>
              <a:gd name="connsiteX2" fmla="*/ 311150 w 2720975"/>
              <a:gd name="connsiteY2" fmla="*/ 3175 h 584200"/>
              <a:gd name="connsiteX3" fmla="*/ 307975 w 2720975"/>
              <a:gd name="connsiteY3" fmla="*/ 295275 h 584200"/>
              <a:gd name="connsiteX4" fmla="*/ 876300 w 2720975"/>
              <a:gd name="connsiteY4" fmla="*/ 295275 h 584200"/>
              <a:gd name="connsiteX5" fmla="*/ 879475 w 2720975"/>
              <a:gd name="connsiteY5" fmla="*/ 584200 h 584200"/>
              <a:gd name="connsiteX6" fmla="*/ 2720975 w 2720975"/>
              <a:gd name="connsiteY6" fmla="*/ 584200 h 584200"/>
              <a:gd name="connsiteX0" fmla="*/ 6350 w 3484563"/>
              <a:gd name="connsiteY0" fmla="*/ 571500 h 584200"/>
              <a:gd name="connsiteX1" fmla="*/ 0 w 3484563"/>
              <a:gd name="connsiteY1" fmla="*/ 0 h 584200"/>
              <a:gd name="connsiteX2" fmla="*/ 311150 w 3484563"/>
              <a:gd name="connsiteY2" fmla="*/ 3175 h 584200"/>
              <a:gd name="connsiteX3" fmla="*/ 307975 w 3484563"/>
              <a:gd name="connsiteY3" fmla="*/ 295275 h 584200"/>
              <a:gd name="connsiteX4" fmla="*/ 876300 w 3484563"/>
              <a:gd name="connsiteY4" fmla="*/ 295275 h 584200"/>
              <a:gd name="connsiteX5" fmla="*/ 879475 w 3484563"/>
              <a:gd name="connsiteY5" fmla="*/ 584200 h 584200"/>
              <a:gd name="connsiteX6" fmla="*/ 3484563 w 3484563"/>
              <a:gd name="connsiteY6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563" h="584200">
                <a:moveTo>
                  <a:pt x="6350" y="571500"/>
                </a:moveTo>
                <a:cubicBezTo>
                  <a:pt x="4233" y="381000"/>
                  <a:pt x="2117" y="190500"/>
                  <a:pt x="0" y="0"/>
                </a:cubicBezTo>
                <a:lnTo>
                  <a:pt x="311150" y="3175"/>
                </a:lnTo>
                <a:cubicBezTo>
                  <a:pt x="310092" y="100542"/>
                  <a:pt x="309033" y="197908"/>
                  <a:pt x="307975" y="295275"/>
                </a:cubicBezTo>
                <a:lnTo>
                  <a:pt x="876300" y="295275"/>
                </a:lnTo>
                <a:cubicBezTo>
                  <a:pt x="877358" y="391583"/>
                  <a:pt x="878417" y="487892"/>
                  <a:pt x="879475" y="584200"/>
                </a:cubicBezTo>
                <a:lnTo>
                  <a:pt x="3484563" y="584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" name="Gruppieren 326"/>
          <p:cNvGrpSpPr>
            <a:grpSpLocks/>
          </p:cNvGrpSpPr>
          <p:nvPr/>
        </p:nvGrpSpPr>
        <p:grpSpPr bwMode="auto">
          <a:xfrm>
            <a:off x="555625" y="4656138"/>
            <a:ext cx="3705225" cy="1193800"/>
            <a:chOff x="337317" y="2800350"/>
            <a:chExt cx="3706044" cy="1193287"/>
          </a:xfrm>
        </p:grpSpPr>
        <p:cxnSp>
          <p:nvCxnSpPr>
            <p:cNvPr id="328" name="Gerade Verbindung mit Pfeil 327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Gerade Verbindung mit Pfeil 328"/>
            <p:cNvCxnSpPr/>
            <p:nvPr/>
          </p:nvCxnSpPr>
          <p:spPr>
            <a:xfrm>
              <a:off x="338905" y="3885733"/>
              <a:ext cx="3704456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Gerade Verbindung 329"/>
            <p:cNvCxnSpPr/>
            <p:nvPr/>
          </p:nvCxnSpPr>
          <p:spPr>
            <a:xfrm rot="5400000">
              <a:off x="38815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Gerade Verbindung 330"/>
            <p:cNvCxnSpPr/>
            <p:nvPr/>
          </p:nvCxnSpPr>
          <p:spPr>
            <a:xfrm rot="5400000">
              <a:off x="4977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/>
            <p:nvPr/>
          </p:nvCxnSpPr>
          <p:spPr>
            <a:xfrm rot="5400000">
              <a:off x="6056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Gerade Verbindung 332"/>
            <p:cNvCxnSpPr/>
            <p:nvPr/>
          </p:nvCxnSpPr>
          <p:spPr>
            <a:xfrm rot="5400000">
              <a:off x="72160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Gerade Verbindung 333"/>
            <p:cNvCxnSpPr/>
            <p:nvPr/>
          </p:nvCxnSpPr>
          <p:spPr>
            <a:xfrm rot="5400000">
              <a:off x="793870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Gerade Verbindung 334"/>
            <p:cNvCxnSpPr/>
            <p:nvPr/>
          </p:nvCxnSpPr>
          <p:spPr>
            <a:xfrm rot="5400000">
              <a:off x="1311535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Gerade Verbindung 335"/>
            <p:cNvCxnSpPr/>
            <p:nvPr/>
          </p:nvCxnSpPr>
          <p:spPr>
            <a:xfrm rot="5400000">
              <a:off x="94231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Gerade Verbindung 336"/>
            <p:cNvCxnSpPr/>
            <p:nvPr/>
          </p:nvCxnSpPr>
          <p:spPr>
            <a:xfrm rot="5400000">
              <a:off x="105346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Gerade Verbindung 337"/>
            <p:cNvCxnSpPr/>
            <p:nvPr/>
          </p:nvCxnSpPr>
          <p:spPr>
            <a:xfrm rot="5400000">
              <a:off x="115984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Gerade Verbindung 338"/>
            <p:cNvCxnSpPr/>
            <p:nvPr/>
          </p:nvCxnSpPr>
          <p:spPr>
            <a:xfrm rot="5400000">
              <a:off x="1277348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Gerade Verbindung 339"/>
            <p:cNvCxnSpPr/>
            <p:nvPr/>
          </p:nvCxnSpPr>
          <p:spPr>
            <a:xfrm rot="5400000">
              <a:off x="148694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Gerade Verbindung 340"/>
            <p:cNvCxnSpPr/>
            <p:nvPr/>
          </p:nvCxnSpPr>
          <p:spPr>
            <a:xfrm rot="5400000">
              <a:off x="159650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Gerade Verbindung 341"/>
            <p:cNvCxnSpPr/>
            <p:nvPr/>
          </p:nvCxnSpPr>
          <p:spPr>
            <a:xfrm rot="5400000">
              <a:off x="170448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Gerade Verbindung 342"/>
            <p:cNvCxnSpPr/>
            <p:nvPr/>
          </p:nvCxnSpPr>
          <p:spPr>
            <a:xfrm rot="5400000">
              <a:off x="182039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Gerade Verbindung 343"/>
            <p:cNvCxnSpPr/>
            <p:nvPr/>
          </p:nvCxnSpPr>
          <p:spPr>
            <a:xfrm rot="5400000">
              <a:off x="1892663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Gerade Verbindung 344"/>
            <p:cNvCxnSpPr/>
            <p:nvPr/>
          </p:nvCxnSpPr>
          <p:spPr>
            <a:xfrm rot="5400000">
              <a:off x="241032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Gerade Verbindung 345"/>
            <p:cNvCxnSpPr/>
            <p:nvPr/>
          </p:nvCxnSpPr>
          <p:spPr>
            <a:xfrm rot="5400000">
              <a:off x="2041105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Gerade Verbindung 346"/>
            <p:cNvCxnSpPr/>
            <p:nvPr/>
          </p:nvCxnSpPr>
          <p:spPr>
            <a:xfrm rot="5400000">
              <a:off x="215225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Gerade Verbindung 347"/>
            <p:cNvCxnSpPr/>
            <p:nvPr/>
          </p:nvCxnSpPr>
          <p:spPr>
            <a:xfrm rot="5400000">
              <a:off x="225864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Gerade Verbindung 348"/>
            <p:cNvCxnSpPr/>
            <p:nvPr/>
          </p:nvCxnSpPr>
          <p:spPr>
            <a:xfrm rot="5400000">
              <a:off x="237614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Gerade Verbindung 349"/>
            <p:cNvCxnSpPr/>
            <p:nvPr/>
          </p:nvCxnSpPr>
          <p:spPr>
            <a:xfrm rot="5400000">
              <a:off x="259367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Gerade Verbindung 350"/>
            <p:cNvCxnSpPr/>
            <p:nvPr/>
          </p:nvCxnSpPr>
          <p:spPr>
            <a:xfrm rot="5400000">
              <a:off x="270482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Gerade Verbindung 351"/>
            <p:cNvCxnSpPr/>
            <p:nvPr/>
          </p:nvCxnSpPr>
          <p:spPr>
            <a:xfrm rot="5400000">
              <a:off x="2811212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Gerade Verbindung 352"/>
            <p:cNvCxnSpPr/>
            <p:nvPr/>
          </p:nvCxnSpPr>
          <p:spPr>
            <a:xfrm rot="5400000">
              <a:off x="292871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Gerade Verbindung 353"/>
            <p:cNvCxnSpPr/>
            <p:nvPr/>
          </p:nvCxnSpPr>
          <p:spPr>
            <a:xfrm rot="5400000">
              <a:off x="2999396" y="3884939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Gerade Verbindung 354"/>
            <p:cNvCxnSpPr/>
            <p:nvPr/>
          </p:nvCxnSpPr>
          <p:spPr>
            <a:xfrm rot="5400000">
              <a:off x="351864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Gerade Verbindung 355"/>
            <p:cNvCxnSpPr/>
            <p:nvPr/>
          </p:nvCxnSpPr>
          <p:spPr>
            <a:xfrm rot="5400000">
              <a:off x="314783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Gerade Verbindung 356"/>
            <p:cNvCxnSpPr/>
            <p:nvPr/>
          </p:nvCxnSpPr>
          <p:spPr>
            <a:xfrm rot="5400000">
              <a:off x="325898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Gerade Verbindung 357"/>
            <p:cNvCxnSpPr/>
            <p:nvPr/>
          </p:nvCxnSpPr>
          <p:spPr>
            <a:xfrm rot="5400000">
              <a:off x="336696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Gerade Verbindung 358"/>
            <p:cNvCxnSpPr/>
            <p:nvPr/>
          </p:nvCxnSpPr>
          <p:spPr>
            <a:xfrm rot="5400000">
              <a:off x="348287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Gerade Verbindung 359"/>
            <p:cNvCxnSpPr/>
            <p:nvPr/>
          </p:nvCxnSpPr>
          <p:spPr>
            <a:xfrm rot="5400000">
              <a:off x="3698821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5" name="Rechteck 394"/>
          <p:cNvSpPr/>
          <p:nvPr/>
        </p:nvSpPr>
        <p:spPr>
          <a:xfrm>
            <a:off x="974725" y="5467350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398" name="Rechteck 397"/>
          <p:cNvSpPr/>
          <p:nvPr/>
        </p:nvSpPr>
        <p:spPr>
          <a:xfrm>
            <a:off x="1133475" y="5180013"/>
            <a:ext cx="504825" cy="277812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399" name="Rechteck 398"/>
          <p:cNvSpPr/>
          <p:nvPr/>
        </p:nvSpPr>
        <p:spPr>
          <a:xfrm>
            <a:off x="2955925" y="5465763"/>
            <a:ext cx="99536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0" name="Rechteck 399"/>
          <p:cNvSpPr/>
          <p:nvPr/>
        </p:nvSpPr>
        <p:spPr>
          <a:xfrm>
            <a:off x="1638300" y="5467350"/>
            <a:ext cx="320675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401" name="Freihandform 400"/>
          <p:cNvSpPr/>
          <p:nvPr/>
        </p:nvSpPr>
        <p:spPr>
          <a:xfrm>
            <a:off x="557213" y="5176838"/>
            <a:ext cx="3395662" cy="571500"/>
          </a:xfrm>
          <a:custGeom>
            <a:avLst/>
            <a:gdLst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285875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400174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662" h="571500">
                <a:moveTo>
                  <a:pt x="0" y="557212"/>
                </a:moveTo>
                <a:lnTo>
                  <a:pt x="419100" y="561975"/>
                </a:lnTo>
                <a:lnTo>
                  <a:pt x="419100" y="290512"/>
                </a:lnTo>
                <a:lnTo>
                  <a:pt x="576262" y="295275"/>
                </a:lnTo>
                <a:lnTo>
                  <a:pt x="576262" y="0"/>
                </a:lnTo>
                <a:lnTo>
                  <a:pt x="1081087" y="4762"/>
                </a:lnTo>
                <a:lnTo>
                  <a:pt x="1081087" y="290512"/>
                </a:lnTo>
                <a:lnTo>
                  <a:pt x="1395412" y="290512"/>
                </a:lnTo>
                <a:cubicBezTo>
                  <a:pt x="1396999" y="382587"/>
                  <a:pt x="1398587" y="474662"/>
                  <a:pt x="1400174" y="566737"/>
                </a:cubicBezTo>
                <a:lnTo>
                  <a:pt x="2405062" y="566737"/>
                </a:lnTo>
                <a:lnTo>
                  <a:pt x="2395537" y="290512"/>
                </a:lnTo>
                <a:lnTo>
                  <a:pt x="3395662" y="295275"/>
                </a:lnTo>
                <a:lnTo>
                  <a:pt x="3395662" y="571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2" name="Rechteck 401"/>
          <p:cNvSpPr/>
          <p:nvPr/>
        </p:nvSpPr>
        <p:spPr>
          <a:xfrm>
            <a:off x="5172075" y="5465763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404" name="Rechteck 403"/>
          <p:cNvSpPr/>
          <p:nvPr/>
        </p:nvSpPr>
        <p:spPr>
          <a:xfrm>
            <a:off x="7158038" y="5465763"/>
            <a:ext cx="996950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6" name="Rechteck 405"/>
          <p:cNvSpPr/>
          <p:nvPr/>
        </p:nvSpPr>
        <p:spPr>
          <a:xfrm>
            <a:off x="5838825" y="5462588"/>
            <a:ext cx="763588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407" name="Freihandform 406"/>
          <p:cNvSpPr/>
          <p:nvPr/>
        </p:nvSpPr>
        <p:spPr>
          <a:xfrm>
            <a:off x="4756150" y="5467350"/>
            <a:ext cx="3619500" cy="279400"/>
          </a:xfrm>
          <a:custGeom>
            <a:avLst/>
            <a:gdLst>
              <a:gd name="connsiteX0" fmla="*/ 0 w 3619500"/>
              <a:gd name="connsiteY0" fmla="*/ 266700 h 279400"/>
              <a:gd name="connsiteX1" fmla="*/ 406400 w 3619500"/>
              <a:gd name="connsiteY1" fmla="*/ 273050 h 279400"/>
              <a:gd name="connsiteX2" fmla="*/ 406400 w 3619500"/>
              <a:gd name="connsiteY2" fmla="*/ 0 h 279400"/>
              <a:gd name="connsiteX3" fmla="*/ 1854200 w 3619500"/>
              <a:gd name="connsiteY3" fmla="*/ 0 h 279400"/>
              <a:gd name="connsiteX4" fmla="*/ 1854200 w 3619500"/>
              <a:gd name="connsiteY4" fmla="*/ 279400 h 279400"/>
              <a:gd name="connsiteX5" fmla="*/ 2400300 w 3619500"/>
              <a:gd name="connsiteY5" fmla="*/ 273050 h 279400"/>
              <a:gd name="connsiteX6" fmla="*/ 2393950 w 3619500"/>
              <a:gd name="connsiteY6" fmla="*/ 0 h 279400"/>
              <a:gd name="connsiteX7" fmla="*/ 3397250 w 3619500"/>
              <a:gd name="connsiteY7" fmla="*/ 6350 h 279400"/>
              <a:gd name="connsiteX8" fmla="*/ 3390900 w 3619500"/>
              <a:gd name="connsiteY8" fmla="*/ 266700 h 279400"/>
              <a:gd name="connsiteX9" fmla="*/ 3619500 w 3619500"/>
              <a:gd name="connsiteY9" fmla="*/ 2730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500" h="279400">
                <a:moveTo>
                  <a:pt x="0" y="266700"/>
                </a:moveTo>
                <a:lnTo>
                  <a:pt x="406400" y="273050"/>
                </a:lnTo>
                <a:lnTo>
                  <a:pt x="406400" y="0"/>
                </a:lnTo>
                <a:lnTo>
                  <a:pt x="1854200" y="0"/>
                </a:lnTo>
                <a:lnTo>
                  <a:pt x="1854200" y="279400"/>
                </a:lnTo>
                <a:lnTo>
                  <a:pt x="2400300" y="273050"/>
                </a:lnTo>
                <a:lnTo>
                  <a:pt x="2393950" y="0"/>
                </a:lnTo>
                <a:lnTo>
                  <a:pt x="3397250" y="6350"/>
                </a:lnTo>
                <a:lnTo>
                  <a:pt x="3390900" y="266700"/>
                </a:lnTo>
                <a:lnTo>
                  <a:pt x="3619500" y="273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" name="Freihandform 408"/>
          <p:cNvSpPr/>
          <p:nvPr/>
        </p:nvSpPr>
        <p:spPr>
          <a:xfrm>
            <a:off x="4754563" y="5470525"/>
            <a:ext cx="3605212" cy="282575"/>
          </a:xfrm>
          <a:custGeom>
            <a:avLst/>
            <a:gdLst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390900 w 3604260"/>
              <a:gd name="connsiteY8" fmla="*/ 274320 h 281940"/>
              <a:gd name="connsiteX9" fmla="*/ 3604260 w 3604260"/>
              <a:gd name="connsiteY9" fmla="*/ 274320 h 281940"/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405664 w 3604260"/>
              <a:gd name="connsiteY8" fmla="*/ 10478 h 281940"/>
              <a:gd name="connsiteX9" fmla="*/ 3390900 w 3604260"/>
              <a:gd name="connsiteY9" fmla="*/ 274320 h 281940"/>
              <a:gd name="connsiteX10" fmla="*/ 3604260 w 3604260"/>
              <a:gd name="connsiteY10" fmla="*/ 27432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260" h="281940">
                <a:moveTo>
                  <a:pt x="0" y="259080"/>
                </a:moveTo>
                <a:lnTo>
                  <a:pt x="411480" y="274320"/>
                </a:lnTo>
                <a:lnTo>
                  <a:pt x="403860" y="7620"/>
                </a:lnTo>
                <a:lnTo>
                  <a:pt x="1082040" y="0"/>
                </a:lnTo>
                <a:lnTo>
                  <a:pt x="1074420" y="281940"/>
                </a:lnTo>
                <a:lnTo>
                  <a:pt x="1623060" y="281940"/>
                </a:lnTo>
                <a:lnTo>
                  <a:pt x="1623060" y="0"/>
                </a:lnTo>
                <a:lnTo>
                  <a:pt x="3406140" y="7620"/>
                </a:lnTo>
                <a:cubicBezTo>
                  <a:pt x="3405981" y="8573"/>
                  <a:pt x="3405823" y="9525"/>
                  <a:pt x="3405664" y="10478"/>
                </a:cubicBezTo>
                <a:lnTo>
                  <a:pt x="3390900" y="274320"/>
                </a:lnTo>
                <a:lnTo>
                  <a:pt x="3604260" y="2743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1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dirty="0"/>
              <a:t>Verschiebungen von A-b und D-m möglich ohne Fertigstellungstermin zu verzögern:</a:t>
            </a:r>
          </a:p>
          <a:p>
            <a:pPr>
              <a:spcBef>
                <a:spcPct val="20000"/>
              </a:spcBef>
              <a:defRPr/>
            </a:pPr>
            <a:endParaRPr lang="de-AT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 Kapazitätsprofil „montieren“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59259E-6 L 0.10625 2.59259E-6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4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50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2 2.59259E-6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1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41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3.7037E-6 L 0.00087 0.00024 " pathEditMode="relative" rAng="0" ptsTypes="AA">
                                      <p:cBhvr>
                                        <p:cTn id="116" dur="2000" spd="-100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271" grpId="0" animBg="1"/>
      <p:bldP spid="271" grpId="1" animBg="1"/>
      <p:bldP spid="271" grpId="2" animBg="1"/>
      <p:bldP spid="271" grpId="3" animBg="1"/>
      <p:bldP spid="272" grpId="0" animBg="1"/>
      <p:bldP spid="272" grpId="1" animBg="1"/>
      <p:bldP spid="273" grpId="0" animBg="1"/>
      <p:bldP spid="273" grpId="1" animBg="1"/>
      <p:bldP spid="395" grpId="0" animBg="1"/>
      <p:bldP spid="398" grpId="0" animBg="1"/>
      <p:bldP spid="399" grpId="0" animBg="1"/>
      <p:bldP spid="400" grpId="0" animBg="1"/>
      <p:bldP spid="402" grpId="0" animBg="1"/>
      <p:bldP spid="404" grpId="0" animBg="1"/>
      <p:bldP spid="406" grpId="0" animBg="1"/>
      <p:bldP spid="406" grpId="1" animBg="1"/>
      <p:bldP spid="40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1800" smtClean="0"/>
              <a:t>Einplanung so, dass </a:t>
            </a:r>
            <a:r>
              <a:rPr lang="de-AT" sz="1800" i="1" smtClean="0"/>
              <a:t>alle Vorgänge frühestmöglich begonnen</a:t>
            </a:r>
            <a:r>
              <a:rPr lang="de-AT" sz="1800" smtClean="0"/>
              <a:t> werden: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/>
              <a:t>Verschiebungen von A-b und D-m möglich ohne Fertigstellungstermin zu verzögern: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3" name="Object 2"/>
          <p:cNvGraphicFramePr>
            <a:graphicFrameLocks noChangeAspect="1"/>
          </p:cNvGraphicFramePr>
          <p:nvPr/>
        </p:nvGraphicFramePr>
        <p:xfrm>
          <a:off x="539750" y="2565400"/>
          <a:ext cx="3671888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Microsoft-Zeichnung" r:id="rId3" imgW="2997200" imgH="1317625" progId="">
                  <p:embed/>
                </p:oleObj>
              </mc:Choice>
              <mc:Fallback>
                <p:oleObj name="Microsoft-Zeichnung" r:id="rId3" imgW="2997200" imgH="131762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3671888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5" name="Object 3"/>
          <p:cNvGraphicFramePr>
            <a:graphicFrameLocks noChangeAspect="1"/>
          </p:cNvGraphicFramePr>
          <p:nvPr/>
        </p:nvGraphicFramePr>
        <p:xfrm>
          <a:off x="539750" y="4387850"/>
          <a:ext cx="36718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Microsoft-Zeichnung" r:id="rId5" imgW="2997200" imgH="1393825" progId="">
                  <p:embed/>
                </p:oleObj>
              </mc:Choice>
              <mc:Fallback>
                <p:oleObj name="Microsoft-Zeichnung" r:id="rId5" imgW="2997200" imgH="13938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87850"/>
                        <a:ext cx="36718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7" name="Object 4"/>
          <p:cNvGraphicFramePr>
            <a:graphicFrameLocks noChangeAspect="1"/>
          </p:cNvGraphicFramePr>
          <p:nvPr/>
        </p:nvGraphicFramePr>
        <p:xfrm>
          <a:off x="4643438" y="2593975"/>
          <a:ext cx="360045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Microsoft-Zeichnung" r:id="rId7" imgW="2997200" imgH="1317625" progId="">
                  <p:embed/>
                </p:oleObj>
              </mc:Choice>
              <mc:Fallback>
                <p:oleObj name="Microsoft-Zeichnung" r:id="rId7" imgW="2997200" imgH="13176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93975"/>
                        <a:ext cx="3600450" cy="158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9" name="Object 5"/>
          <p:cNvGraphicFramePr>
            <a:graphicFrameLocks noChangeAspect="1"/>
          </p:cNvGraphicFramePr>
          <p:nvPr/>
        </p:nvGraphicFramePr>
        <p:xfrm>
          <a:off x="4643438" y="4408488"/>
          <a:ext cx="360045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Microsoft-Zeichnung" r:id="rId9" imgW="2997200" imgH="1393825" progId="">
                  <p:embed/>
                </p:oleObj>
              </mc:Choice>
              <mc:Fallback>
                <p:oleObj name="Microsoft-Zeichnung" r:id="rId9" imgW="2997200" imgH="139382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408488"/>
                        <a:ext cx="3600450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109913" y="28860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hlinkClick r:id="rId11" action="ppaction://hlinksldjump"/>
              </a:rPr>
              <a:t>Beispiel</a:t>
            </a:r>
            <a:endParaRPr lang="de-DE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647700" y="3233738"/>
            <a:ext cx="3181350" cy="844550"/>
          </a:xfrm>
          <a:custGeom>
            <a:avLst/>
            <a:gdLst>
              <a:gd name="T0" fmla="*/ 0 w 2004"/>
              <a:gd name="T1" fmla="*/ 2147483647 h 532"/>
              <a:gd name="T2" fmla="*/ 0 w 2004"/>
              <a:gd name="T3" fmla="*/ 0 h 532"/>
              <a:gd name="T4" fmla="*/ 2147483647 w 2004"/>
              <a:gd name="T5" fmla="*/ 0 h 532"/>
              <a:gd name="T6" fmla="*/ 2147483647 w 2004"/>
              <a:gd name="T7" fmla="*/ 2147483647 h 532"/>
              <a:gd name="T8" fmla="*/ 2147483647 w 2004"/>
              <a:gd name="T9" fmla="*/ 2147483647 h 532"/>
              <a:gd name="T10" fmla="*/ 2147483647 w 2004"/>
              <a:gd name="T11" fmla="*/ 2147483647 h 532"/>
              <a:gd name="T12" fmla="*/ 2147483647 w 200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4"/>
              <a:gd name="T22" fmla="*/ 0 h 532"/>
              <a:gd name="T23" fmla="*/ 2004 w 200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4" h="532">
                <a:moveTo>
                  <a:pt x="0" y="531"/>
                </a:moveTo>
                <a:lnTo>
                  <a:pt x="0" y="0"/>
                </a:lnTo>
                <a:lnTo>
                  <a:pt x="174" y="0"/>
                </a:lnTo>
                <a:lnTo>
                  <a:pt x="174" y="177"/>
                </a:lnTo>
                <a:lnTo>
                  <a:pt x="234" y="177"/>
                </a:lnTo>
                <a:lnTo>
                  <a:pt x="234" y="528"/>
                </a:lnTo>
                <a:lnTo>
                  <a:pt x="2004" y="53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4746625" y="3522663"/>
            <a:ext cx="3182938" cy="552450"/>
          </a:xfrm>
          <a:custGeom>
            <a:avLst/>
            <a:gdLst>
              <a:gd name="T0" fmla="*/ 2147483647 w 2005"/>
              <a:gd name="T1" fmla="*/ 2147483647 h 348"/>
              <a:gd name="T2" fmla="*/ 0 w 2005"/>
              <a:gd name="T3" fmla="*/ 0 h 348"/>
              <a:gd name="T4" fmla="*/ 2147483647 w 2005"/>
              <a:gd name="T5" fmla="*/ 2147483647 h 348"/>
              <a:gd name="T6" fmla="*/ 2147483647 w 2005"/>
              <a:gd name="T7" fmla="*/ 2147483647 h 348"/>
              <a:gd name="T8" fmla="*/ 2147483647 w 2005"/>
              <a:gd name="T9" fmla="*/ 2147483647 h 348"/>
              <a:gd name="T10" fmla="*/ 2147483647 w 2005"/>
              <a:gd name="T11" fmla="*/ 2147483647 h 348"/>
              <a:gd name="T12" fmla="*/ 2147483647 w 2005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5"/>
              <a:gd name="T22" fmla="*/ 0 h 348"/>
              <a:gd name="T23" fmla="*/ 2005 w 2005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5" h="348">
                <a:moveTo>
                  <a:pt x="1" y="347"/>
                </a:moveTo>
                <a:lnTo>
                  <a:pt x="0" y="0"/>
                </a:lnTo>
                <a:lnTo>
                  <a:pt x="174" y="1"/>
                </a:lnTo>
                <a:lnTo>
                  <a:pt x="174" y="174"/>
                </a:lnTo>
                <a:lnTo>
                  <a:pt x="463" y="174"/>
                </a:lnTo>
                <a:lnTo>
                  <a:pt x="463" y="343"/>
                </a:lnTo>
                <a:lnTo>
                  <a:pt x="2005" y="34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647700" y="5324475"/>
            <a:ext cx="3179763" cy="569913"/>
          </a:xfrm>
          <a:custGeom>
            <a:avLst/>
            <a:gdLst>
              <a:gd name="T0" fmla="*/ 0 w 2003"/>
              <a:gd name="T1" fmla="*/ 2147483647 h 359"/>
              <a:gd name="T2" fmla="*/ 2147483647 w 2003"/>
              <a:gd name="T3" fmla="*/ 2147483647 h 359"/>
              <a:gd name="T4" fmla="*/ 2147483647 w 2003"/>
              <a:gd name="T5" fmla="*/ 2147483647 h 359"/>
              <a:gd name="T6" fmla="*/ 2147483647 w 2003"/>
              <a:gd name="T7" fmla="*/ 2147483647 h 359"/>
              <a:gd name="T8" fmla="*/ 2147483647 w 2003"/>
              <a:gd name="T9" fmla="*/ 0 h 359"/>
              <a:gd name="T10" fmla="*/ 2147483647 w 2003"/>
              <a:gd name="T11" fmla="*/ 0 h 359"/>
              <a:gd name="T12" fmla="*/ 2147483647 w 2003"/>
              <a:gd name="T13" fmla="*/ 2147483647 h 359"/>
              <a:gd name="T14" fmla="*/ 2147483647 w 2003"/>
              <a:gd name="T15" fmla="*/ 2147483647 h 359"/>
              <a:gd name="T16" fmla="*/ 2147483647 w 2003"/>
              <a:gd name="T17" fmla="*/ 2147483647 h 359"/>
              <a:gd name="T18" fmla="*/ 2147483647 w 2003"/>
              <a:gd name="T19" fmla="*/ 2147483647 h 359"/>
              <a:gd name="T20" fmla="*/ 2147483647 w 2003"/>
              <a:gd name="T21" fmla="*/ 2147483647 h 359"/>
              <a:gd name="T22" fmla="*/ 2147483647 w 2003"/>
              <a:gd name="T23" fmla="*/ 2147483647 h 359"/>
              <a:gd name="T24" fmla="*/ 2147483647 w 2003"/>
              <a:gd name="T25" fmla="*/ 2147483647 h 359"/>
              <a:gd name="T26" fmla="*/ 2147483647 w 2003"/>
              <a:gd name="T27" fmla="*/ 2147483647 h 3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3"/>
              <a:gd name="T43" fmla="*/ 0 h 359"/>
              <a:gd name="T44" fmla="*/ 2003 w 2003"/>
              <a:gd name="T45" fmla="*/ 359 h 3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3" h="359">
                <a:moveTo>
                  <a:pt x="0" y="359"/>
                </a:moveTo>
                <a:lnTo>
                  <a:pt x="236" y="359"/>
                </a:lnTo>
                <a:lnTo>
                  <a:pt x="237" y="180"/>
                </a:lnTo>
                <a:lnTo>
                  <a:pt x="354" y="180"/>
                </a:lnTo>
                <a:lnTo>
                  <a:pt x="350" y="0"/>
                </a:lnTo>
                <a:lnTo>
                  <a:pt x="593" y="0"/>
                </a:lnTo>
                <a:lnTo>
                  <a:pt x="593" y="183"/>
                </a:lnTo>
                <a:lnTo>
                  <a:pt x="768" y="183"/>
                </a:lnTo>
                <a:lnTo>
                  <a:pt x="767" y="357"/>
                </a:lnTo>
                <a:lnTo>
                  <a:pt x="1296" y="357"/>
                </a:lnTo>
                <a:lnTo>
                  <a:pt x="1296" y="180"/>
                </a:lnTo>
                <a:lnTo>
                  <a:pt x="1826" y="182"/>
                </a:lnTo>
                <a:lnTo>
                  <a:pt x="1826" y="357"/>
                </a:lnTo>
                <a:lnTo>
                  <a:pt x="2003" y="35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4751388" y="5600700"/>
            <a:ext cx="3127375" cy="280988"/>
          </a:xfrm>
          <a:custGeom>
            <a:avLst/>
            <a:gdLst>
              <a:gd name="T0" fmla="*/ 0 w 1970"/>
              <a:gd name="T1" fmla="*/ 2147483647 h 177"/>
              <a:gd name="T2" fmla="*/ 2147483647 w 1970"/>
              <a:gd name="T3" fmla="*/ 2147483647 h 177"/>
              <a:gd name="T4" fmla="*/ 2147483647 w 1970"/>
              <a:gd name="T5" fmla="*/ 2147483647 h 177"/>
              <a:gd name="T6" fmla="*/ 2147483647 w 1970"/>
              <a:gd name="T7" fmla="*/ 2147483647 h 177"/>
              <a:gd name="T8" fmla="*/ 2147483647 w 1970"/>
              <a:gd name="T9" fmla="*/ 2147483647 h 177"/>
              <a:gd name="T10" fmla="*/ 2147483647 w 1970"/>
              <a:gd name="T11" fmla="*/ 2147483647 h 177"/>
              <a:gd name="T12" fmla="*/ 2147483647 w 1970"/>
              <a:gd name="T13" fmla="*/ 0 h 177"/>
              <a:gd name="T14" fmla="*/ 2147483647 w 1970"/>
              <a:gd name="T15" fmla="*/ 2147483647 h 177"/>
              <a:gd name="T16" fmla="*/ 2147483647 w 1970"/>
              <a:gd name="T17" fmla="*/ 2147483647 h 177"/>
              <a:gd name="T18" fmla="*/ 2147483647 w 1970"/>
              <a:gd name="T19" fmla="*/ 2147483647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70"/>
              <a:gd name="T31" fmla="*/ 0 h 177"/>
              <a:gd name="T32" fmla="*/ 1970 w 1970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70" h="177">
                <a:moveTo>
                  <a:pt x="0" y="176"/>
                </a:moveTo>
                <a:lnTo>
                  <a:pt x="229" y="176"/>
                </a:lnTo>
                <a:lnTo>
                  <a:pt x="229" y="5"/>
                </a:lnTo>
                <a:lnTo>
                  <a:pt x="979" y="3"/>
                </a:lnTo>
                <a:lnTo>
                  <a:pt x="981" y="177"/>
                </a:lnTo>
                <a:lnTo>
                  <a:pt x="1263" y="177"/>
                </a:lnTo>
                <a:lnTo>
                  <a:pt x="1263" y="0"/>
                </a:lnTo>
                <a:lnTo>
                  <a:pt x="1793" y="2"/>
                </a:lnTo>
                <a:lnTo>
                  <a:pt x="1793" y="177"/>
                </a:lnTo>
                <a:lnTo>
                  <a:pt x="1970" y="17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21" grpId="0"/>
      <p:bldP spid="17423" grpId="0" animBg="1"/>
      <p:bldP spid="17424" grpId="0" animBg="1"/>
      <p:bldP spid="17425" grpId="0" animBg="1"/>
      <p:bldP spid="174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mtClean="0"/>
              <a:t>gemeinsame Betrachtung von vielen Vorgängen und mehreren Projekten </a:t>
            </a:r>
          </a:p>
          <a:p>
            <a:pPr marL="0" indent="0"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Wingdings" pitchFamily="2" charset="2"/>
              </a:rPr>
              <a:t> komplizierter Kapazitätsprofile</a:t>
            </a:r>
            <a:endParaRPr lang="de-AT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00113" y="3063875"/>
          <a:ext cx="72739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Microsoft-Zeichnung" r:id="rId3" imgW="4075113" imgH="1460500" progId="">
                  <p:embed/>
                </p:oleObj>
              </mc:Choice>
              <mc:Fallback>
                <p:oleObj name="Microsoft-Zeichnung" r:id="rId3" imgW="4075113" imgH="1460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3875"/>
                        <a:ext cx="7273925" cy="259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Freeform 6"/>
          <p:cNvSpPr>
            <a:spLocks/>
          </p:cNvSpPr>
          <p:nvPr/>
        </p:nvSpPr>
        <p:spPr bwMode="auto">
          <a:xfrm>
            <a:off x="1060450" y="4405313"/>
            <a:ext cx="6367463" cy="1092200"/>
          </a:xfrm>
          <a:custGeom>
            <a:avLst/>
            <a:gdLst>
              <a:gd name="T0" fmla="*/ 0 w 4011"/>
              <a:gd name="T1" fmla="*/ 2147483647 h 688"/>
              <a:gd name="T2" fmla="*/ 2147483647 w 4011"/>
              <a:gd name="T3" fmla="*/ 2147483647 h 688"/>
              <a:gd name="T4" fmla="*/ 2147483647 w 4011"/>
              <a:gd name="T5" fmla="*/ 2147483647 h 688"/>
              <a:gd name="T6" fmla="*/ 2147483647 w 4011"/>
              <a:gd name="T7" fmla="*/ 2147483647 h 688"/>
              <a:gd name="T8" fmla="*/ 2147483647 w 4011"/>
              <a:gd name="T9" fmla="*/ 2147483647 h 688"/>
              <a:gd name="T10" fmla="*/ 2147483647 w 4011"/>
              <a:gd name="T11" fmla="*/ 2147483647 h 688"/>
              <a:gd name="T12" fmla="*/ 2147483647 w 4011"/>
              <a:gd name="T13" fmla="*/ 0 h 688"/>
              <a:gd name="T14" fmla="*/ 2147483647 w 4011"/>
              <a:gd name="T15" fmla="*/ 0 h 688"/>
              <a:gd name="T16" fmla="*/ 2147483647 w 4011"/>
              <a:gd name="T17" fmla="*/ 2147483647 h 688"/>
              <a:gd name="T18" fmla="*/ 2147483647 w 4011"/>
              <a:gd name="T19" fmla="*/ 2147483647 h 688"/>
              <a:gd name="T20" fmla="*/ 2147483647 w 4011"/>
              <a:gd name="T21" fmla="*/ 2147483647 h 688"/>
              <a:gd name="T22" fmla="*/ 2147483647 w 4011"/>
              <a:gd name="T23" fmla="*/ 2147483647 h 6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11"/>
              <a:gd name="T37" fmla="*/ 0 h 688"/>
              <a:gd name="T38" fmla="*/ 4011 w 4011"/>
              <a:gd name="T39" fmla="*/ 688 h 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11" h="688">
                <a:moveTo>
                  <a:pt x="0" y="263"/>
                </a:moveTo>
                <a:lnTo>
                  <a:pt x="1191" y="263"/>
                </a:lnTo>
                <a:lnTo>
                  <a:pt x="1191" y="87"/>
                </a:lnTo>
                <a:lnTo>
                  <a:pt x="1806" y="84"/>
                </a:lnTo>
                <a:lnTo>
                  <a:pt x="1806" y="341"/>
                </a:lnTo>
                <a:lnTo>
                  <a:pt x="2649" y="341"/>
                </a:lnTo>
                <a:lnTo>
                  <a:pt x="2647" y="0"/>
                </a:lnTo>
                <a:lnTo>
                  <a:pt x="2919" y="0"/>
                </a:lnTo>
                <a:lnTo>
                  <a:pt x="2919" y="263"/>
                </a:lnTo>
                <a:lnTo>
                  <a:pt x="3603" y="263"/>
                </a:lnTo>
                <a:lnTo>
                  <a:pt x="3604" y="687"/>
                </a:lnTo>
                <a:lnTo>
                  <a:pt x="4011" y="68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14550" y="413385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Kapazitätsbelastungsprofil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5848350" y="4229100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069975" y="4816475"/>
            <a:ext cx="6153150" cy="9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 animBg="1"/>
      <p:bldP spid="18439" grpId="0"/>
      <p:bldP spid="184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Ausweg bei Überschreitung der Normalkapazität</a:t>
            </a:r>
            <a:endParaRPr lang="de-A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1638"/>
            <a:ext cx="8229600" cy="46370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Belastungsprofile: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de-AT" smtClean="0"/>
              <a:t>	Verschieben von Aufträgen oder Vorgängen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möglichst im Rahmen der Pufferzeiten (d.h. nicht kritisch)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händisch für einen erfahrenen Disponenten nicht schwierig, wenn die Kapazität insgesamt nicht sehr knapp ist.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wenn mehrere Aufträge angesichts sehr beschränkter Ressourcen terminlich zu planen sind </a:t>
            </a: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Anwendung mathematischer Verfahren</a:t>
            </a:r>
            <a:br>
              <a:rPr lang="de-AT" smtClean="0"/>
            </a:br>
            <a:r>
              <a:rPr lang="de-AT" smtClean="0"/>
              <a:t> 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Fremdbezug von Leistungen</a:t>
            </a:r>
            <a:br>
              <a:rPr lang="de-AT" i="1" smtClean="0"/>
            </a:br>
            <a:endParaRPr lang="de-AT" i="1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Kapazitäten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 zeitliche </a:t>
            </a:r>
            <a:r>
              <a:rPr lang="de-AT" smtClean="0"/>
              <a:t>Anpassung (Überstunden, Kurzarbeit, Urlaub)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intensitätsmäßige </a:t>
            </a:r>
            <a:r>
              <a:rPr lang="de-AT" smtClean="0"/>
              <a:t>Anpassung (erhöhte Abnutzung)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quantitative </a:t>
            </a:r>
            <a:r>
              <a:rPr lang="de-AT" smtClean="0"/>
              <a:t>Anpassung (z.B. alte Ersatzmaschine verwendet)</a:t>
            </a:r>
            <a:br>
              <a:rPr lang="de-AT" smtClean="0"/>
            </a:b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10.2.1 BIP-Modell zur Terminplanung bei beschränkten Ressourcen</a:t>
            </a:r>
            <a:endParaRPr lang="de-AT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b="1" dirty="0" smtClean="0"/>
              <a:t>Lösung und Modellierung des Problems über ein LP</a:t>
            </a:r>
            <a:r>
              <a:rPr lang="de-AT" dirty="0" smtClean="0"/>
              <a:t>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dirty="0" smtClean="0"/>
              <a:t>(BIP = </a:t>
            </a:r>
            <a:r>
              <a:rPr lang="de-AT" i="1" dirty="0" err="1" smtClean="0"/>
              <a:t>binary</a:t>
            </a:r>
            <a:r>
              <a:rPr lang="de-AT" i="1" dirty="0" smtClean="0"/>
              <a:t> integer </a:t>
            </a:r>
            <a:r>
              <a:rPr lang="de-AT" i="1" dirty="0" err="1" smtClean="0"/>
              <a:t>problem</a:t>
            </a:r>
            <a:r>
              <a:rPr lang="de-AT" dirty="0" smtClean="0"/>
              <a:t>)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u="sng" dirty="0" smtClean="0"/>
              <a:t> Zielfunktion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z.B. Minimierung des Fertigstellungszeitpunkt des Gesamtprojektes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u="sng" dirty="0" smtClean="0"/>
              <a:t> Nebenbedingungen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	Kapazitätsbeschränkungen (Einhaltung durch Verschiebung der 	Vorgänge)</a:t>
            </a:r>
          </a:p>
          <a:p>
            <a:pPr eaLnBrk="1" hangingPunct="1"/>
            <a:r>
              <a:rPr lang="de-AT" u="sng" dirty="0" smtClean="0"/>
              <a:t> binäre Variablen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dirty="0" smtClean="0"/>
              <a:t>= </a:t>
            </a:r>
            <a:r>
              <a:rPr lang="de-AT" dirty="0" smtClean="0"/>
              <a:t>1	wenn Vorgang </a:t>
            </a:r>
            <a:r>
              <a:rPr lang="de-AT" dirty="0" smtClean="0"/>
              <a:t> </a:t>
            </a:r>
            <a:r>
              <a:rPr lang="de-AT" i="1" dirty="0" smtClean="0"/>
              <a:t>j </a:t>
            </a:r>
            <a:r>
              <a:rPr lang="de-AT" dirty="0" smtClean="0"/>
              <a:t> </a:t>
            </a:r>
            <a:r>
              <a:rPr lang="de-AT" dirty="0" smtClean="0"/>
              <a:t>zur Zeit </a:t>
            </a:r>
            <a:r>
              <a:rPr lang="de-AT" dirty="0" smtClean="0"/>
              <a:t> </a:t>
            </a:r>
            <a:r>
              <a:rPr lang="de-AT" i="1" dirty="0" smtClean="0"/>
              <a:t>t </a:t>
            </a:r>
            <a:r>
              <a:rPr lang="de-AT" dirty="0" smtClean="0"/>
              <a:t> </a:t>
            </a:r>
            <a:r>
              <a:rPr lang="de-AT" dirty="0" smtClean="0"/>
              <a:t>beendet wird; 	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	= 0	sonst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46150" y="5027613"/>
          <a:ext cx="414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027613"/>
                        <a:ext cx="414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946150" y="5589588"/>
          <a:ext cx="414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Formel" r:id="rId5" imgW="215806" imgH="228501" progId="Equation.3">
                  <p:embed/>
                </p:oleObj>
              </mc:Choice>
              <mc:Fallback>
                <p:oleObj name="Formel" r:id="rId5" imgW="215806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589588"/>
                        <a:ext cx="414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Terminplanung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smtClean="0"/>
              <a:t>Die Methoden der Terminplanung sind sehr ähnlich den Methoden des</a:t>
            </a:r>
          </a:p>
          <a:p>
            <a:pPr marL="457200" indent="-457200" eaLnBrk="1" hangingPunct="1">
              <a:buFontTx/>
              <a:buNone/>
            </a:pPr>
            <a:r>
              <a:rPr lang="de-AT" smtClean="0"/>
              <a:t>Projektmanagements (Netzplantechnik) der Einzelfertigung .</a:t>
            </a:r>
          </a:p>
          <a:p>
            <a:pPr marL="457200" indent="-457200" eaLnBrk="1" hangingPunct="1">
              <a:buFontTx/>
              <a:buNone/>
            </a:pP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z="2400" u="sng" smtClean="0"/>
              <a:t>Kennzeichen</a:t>
            </a:r>
            <a:r>
              <a:rPr lang="de-AT" smtClean="0"/>
              <a:t>:</a:t>
            </a:r>
          </a:p>
          <a:p>
            <a:pPr marL="457200" indent="-457200" eaLnBrk="1" hangingPunct="1"/>
            <a:r>
              <a:rPr lang="de-AT" smtClean="0"/>
              <a:t>Fertigung von Einzelstücken (oder sehr geringen Stückzahlen) nach Kundenwünschen </a:t>
            </a:r>
          </a:p>
          <a:p>
            <a:pPr marL="457200" indent="-457200" eaLnBrk="1" hangingPunct="1"/>
            <a:r>
              <a:rPr lang="de-AT" smtClean="0"/>
              <a:t>Sporadische Kundenaufträge nach Angebot, Verhandlung, ....</a:t>
            </a:r>
          </a:p>
          <a:p>
            <a:pPr marL="457200" indent="-457200" eaLnBrk="1" hangingPunct="1"/>
            <a:r>
              <a:rPr lang="de-AT" smtClean="0"/>
              <a:t>oft hohe Wertigkeit und erhebliche Risiken</a:t>
            </a:r>
          </a:p>
          <a:p>
            <a:pPr marL="457200" indent="-457200" eaLnBrk="1" hangingPunct="1"/>
            <a:r>
              <a:rPr lang="de-AT" smtClean="0"/>
              <a:t>lange Durchlaufzeiten und strenger Terminrahmen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mtClean="0"/>
              <a:t>Basis aller Planungsüberlegungen: </a:t>
            </a:r>
            <a:r>
              <a:rPr lang="de-AT" i="1" smtClean="0"/>
              <a:t>Netzplantechnik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10.2.2 Auftragsprioritäten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dirty="0" smtClean="0"/>
              <a:t>Praxis: oft Verwendung von Heuristiken zur Anpassung der Belastungsprofile bzw. Anpassung der Kapazitäten.</a:t>
            </a:r>
            <a:br>
              <a:rPr lang="de-AT" dirty="0" smtClean="0"/>
            </a:br>
            <a:endParaRPr lang="de-AT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u="sng" dirty="0" smtClean="0"/>
              <a:t>Verwendung von Auftragsprioritäten</a:t>
            </a:r>
            <a:r>
              <a:rPr lang="de-AT" dirty="0" smtClean="0"/>
              <a:t>: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Beginne mit dem Auftrag mit der </a:t>
            </a:r>
            <a:r>
              <a:rPr lang="de-AT" b="1" dirty="0" smtClean="0"/>
              <a:t>höchsten Priorität</a:t>
            </a:r>
            <a:r>
              <a:rPr lang="de-AT" dirty="0" smtClean="0"/>
              <a:t> und plane alles </a:t>
            </a:r>
            <a:r>
              <a:rPr lang="de-AT" b="1" dirty="0" smtClean="0"/>
              <a:t>frühestmöglich</a:t>
            </a:r>
            <a:r>
              <a:rPr lang="de-AT" dirty="0" smtClean="0"/>
              <a:t> ein. Sodann plane das Projekt mit der nächst niedrigeren Priorität ein, usw. </a:t>
            </a:r>
            <a:br>
              <a:rPr lang="de-AT" dirty="0" smtClean="0"/>
            </a:br>
            <a:r>
              <a:rPr lang="de-AT" dirty="0" smtClean="0"/>
              <a:t>Bei den </a:t>
            </a:r>
            <a:r>
              <a:rPr lang="de-AT" b="1" dirty="0" smtClean="0"/>
              <a:t>Vorgängen</a:t>
            </a:r>
            <a:r>
              <a:rPr lang="de-AT" dirty="0" smtClean="0"/>
              <a:t> eines Projektes wähle man unter den schon </a:t>
            </a:r>
            <a:r>
              <a:rPr lang="de-AT" dirty="0" err="1" smtClean="0"/>
              <a:t>einplanbaren</a:t>
            </a:r>
            <a:r>
              <a:rPr lang="de-AT" dirty="0" smtClean="0"/>
              <a:t> jenen mit der </a:t>
            </a:r>
            <a:r>
              <a:rPr lang="de-AT" b="1" dirty="0" smtClean="0"/>
              <a:t>längsten Dauer</a:t>
            </a:r>
            <a:r>
              <a:rPr lang="de-AT" dirty="0" smtClean="0"/>
              <a:t> (oder Anzahl Nachfolger, oder Positionsgewicht wie bei Fließbandabstimmung, etc.)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Bei </a:t>
            </a:r>
            <a:r>
              <a:rPr lang="de-AT" b="1" dirty="0" smtClean="0"/>
              <a:t>Überlastung</a:t>
            </a:r>
            <a:r>
              <a:rPr lang="de-AT" dirty="0" smtClean="0"/>
              <a:t> verschiebt man AG möglichst innerhalb der Pufferzeiten. Wenn dies für einzelne AG nicht möglich ist, versucht man einzelne AG gemeinsam mit vorangehenden oder nachfolgenden AG zu verschieben.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Wenn ein AG auf diese Weise nicht bis zu seinem SAZ eingeplant werden kann, versuche dies mit </a:t>
            </a:r>
            <a:r>
              <a:rPr lang="de-AT" b="1" dirty="0" smtClean="0"/>
              <a:t>Kapazitätsanpassungen</a:t>
            </a:r>
            <a:r>
              <a:rPr lang="de-AT" dirty="0" smtClean="0"/>
              <a:t> zu </a:t>
            </a:r>
            <a:r>
              <a:rPr lang="de-AT" b="1" dirty="0" smtClean="0"/>
              <a:t>beheben</a:t>
            </a:r>
            <a:r>
              <a:rPr lang="de-A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718050" y="3305175"/>
          <a:ext cx="40290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ld" r:id="rId3" imgW="3159360" imgH="1222200" progId="Word.Picture.8">
                  <p:embed/>
                </p:oleObj>
              </mc:Choice>
              <mc:Fallback>
                <p:oleObj name="Bild" r:id="rId3" imgW="3159360" imgH="12222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305175"/>
                        <a:ext cx="4029075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</a:t>
            </a:r>
            <a:endParaRPr lang="de-AT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die Projekte 1 und 2 langen in dieser Reihenfolge ein und werden daher auch in dieser Reihenfolge bearbeitet; d.h. 1 vor 2.: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95288" y="3322638"/>
            <a:ext cx="3959225" cy="1544637"/>
            <a:chOff x="249" y="2093"/>
            <a:chExt cx="2494" cy="973"/>
          </a:xfrm>
        </p:grpSpPr>
        <p:sp>
          <p:nvSpPr>
            <p:cNvPr id="8203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9" y="2093"/>
              <a:ext cx="2494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249" y="2098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 b="1">
                  <a:solidFill>
                    <a:srgbClr val="000000"/>
                  </a:solidFill>
                  <a:latin typeface="Times New Roman" pitchFamily="18" charset="0"/>
                </a:rPr>
                <a:t>Projekt 1:</a:t>
              </a:r>
              <a:endParaRPr lang="de-DE"/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766" y="2119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254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349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A1</a:t>
              </a:r>
              <a:endParaRPr lang="de-DE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497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9" name="Rectangle 15"/>
            <p:cNvSpPr>
              <a:spLocks noChangeArrowheads="1"/>
            </p:cNvSpPr>
            <p:nvPr/>
          </p:nvSpPr>
          <p:spPr bwMode="auto">
            <a:xfrm>
              <a:off x="761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6"/>
            <p:cNvSpPr>
              <a:spLocks noChangeArrowheads="1"/>
            </p:cNvSpPr>
            <p:nvPr/>
          </p:nvSpPr>
          <p:spPr bwMode="auto">
            <a:xfrm>
              <a:off x="815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1" name="Rectangle 17"/>
            <p:cNvSpPr>
              <a:spLocks noChangeArrowheads="1"/>
            </p:cNvSpPr>
            <p:nvPr/>
          </p:nvSpPr>
          <p:spPr bwMode="auto">
            <a:xfrm>
              <a:off x="876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2" name="Rectangle 18"/>
            <p:cNvSpPr>
              <a:spLocks noChangeArrowheads="1"/>
            </p:cNvSpPr>
            <p:nvPr/>
          </p:nvSpPr>
          <p:spPr bwMode="auto">
            <a:xfrm>
              <a:off x="592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Rectangle 19"/>
            <p:cNvSpPr>
              <a:spLocks noChangeArrowheads="1"/>
            </p:cNvSpPr>
            <p:nvPr/>
          </p:nvSpPr>
          <p:spPr bwMode="auto">
            <a:xfrm>
              <a:off x="646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14" name="Rectangle 20"/>
            <p:cNvSpPr>
              <a:spLocks noChangeArrowheads="1"/>
            </p:cNvSpPr>
            <p:nvPr/>
          </p:nvSpPr>
          <p:spPr bwMode="auto">
            <a:xfrm>
              <a:off x="608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5" name="Rectangle 21"/>
            <p:cNvSpPr>
              <a:spLocks noChangeArrowheads="1"/>
            </p:cNvSpPr>
            <p:nvPr/>
          </p:nvSpPr>
          <p:spPr bwMode="auto">
            <a:xfrm>
              <a:off x="747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6" name="Rectangle 22"/>
            <p:cNvSpPr>
              <a:spLocks noChangeArrowheads="1"/>
            </p:cNvSpPr>
            <p:nvPr/>
          </p:nvSpPr>
          <p:spPr bwMode="auto">
            <a:xfrm>
              <a:off x="254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Rectangle 23"/>
            <p:cNvSpPr>
              <a:spLocks noChangeArrowheads="1"/>
            </p:cNvSpPr>
            <p:nvPr/>
          </p:nvSpPr>
          <p:spPr bwMode="auto">
            <a:xfrm>
              <a:off x="308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8" name="Rectangle 24"/>
            <p:cNvSpPr>
              <a:spLocks noChangeArrowheads="1"/>
            </p:cNvSpPr>
            <p:nvPr/>
          </p:nvSpPr>
          <p:spPr bwMode="auto">
            <a:xfrm>
              <a:off x="36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9" name="Rectangle 25"/>
            <p:cNvSpPr>
              <a:spLocks noChangeArrowheads="1"/>
            </p:cNvSpPr>
            <p:nvPr/>
          </p:nvSpPr>
          <p:spPr bwMode="auto">
            <a:xfrm>
              <a:off x="761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Rectangle 26"/>
            <p:cNvSpPr>
              <a:spLocks noChangeArrowheads="1"/>
            </p:cNvSpPr>
            <p:nvPr/>
          </p:nvSpPr>
          <p:spPr bwMode="auto">
            <a:xfrm>
              <a:off x="815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21" name="Rectangle 27"/>
            <p:cNvSpPr>
              <a:spLocks noChangeArrowheads="1"/>
            </p:cNvSpPr>
            <p:nvPr/>
          </p:nvSpPr>
          <p:spPr bwMode="auto">
            <a:xfrm>
              <a:off x="876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2" name="Rectangle 28"/>
            <p:cNvSpPr>
              <a:spLocks noChangeArrowheads="1"/>
            </p:cNvSpPr>
            <p:nvPr/>
          </p:nvSpPr>
          <p:spPr bwMode="auto">
            <a:xfrm>
              <a:off x="423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Rectangle 29"/>
            <p:cNvSpPr>
              <a:spLocks noChangeArrowheads="1"/>
            </p:cNvSpPr>
            <p:nvPr/>
          </p:nvSpPr>
          <p:spPr bwMode="auto">
            <a:xfrm>
              <a:off x="477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4" name="Rectangle 30"/>
            <p:cNvSpPr>
              <a:spLocks noChangeArrowheads="1"/>
            </p:cNvSpPr>
            <p:nvPr/>
          </p:nvSpPr>
          <p:spPr bwMode="auto">
            <a:xfrm>
              <a:off x="439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5" name="Rectangle 31"/>
            <p:cNvSpPr>
              <a:spLocks noChangeArrowheads="1"/>
            </p:cNvSpPr>
            <p:nvPr/>
          </p:nvSpPr>
          <p:spPr bwMode="auto">
            <a:xfrm>
              <a:off x="578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6" name="Rectangle 32"/>
            <p:cNvSpPr>
              <a:spLocks noChangeArrowheads="1"/>
            </p:cNvSpPr>
            <p:nvPr/>
          </p:nvSpPr>
          <p:spPr bwMode="auto">
            <a:xfrm>
              <a:off x="592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Rectangle 33"/>
            <p:cNvSpPr>
              <a:spLocks noChangeArrowheads="1"/>
            </p:cNvSpPr>
            <p:nvPr/>
          </p:nvSpPr>
          <p:spPr bwMode="auto">
            <a:xfrm>
              <a:off x="646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8" name="Rectangle 34"/>
            <p:cNvSpPr>
              <a:spLocks noChangeArrowheads="1"/>
            </p:cNvSpPr>
            <p:nvPr/>
          </p:nvSpPr>
          <p:spPr bwMode="auto">
            <a:xfrm>
              <a:off x="608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9" name="Rectangle 35"/>
            <p:cNvSpPr>
              <a:spLocks noChangeArrowheads="1"/>
            </p:cNvSpPr>
            <p:nvPr/>
          </p:nvSpPr>
          <p:spPr bwMode="auto">
            <a:xfrm>
              <a:off x="747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0" name="Rectangle 36"/>
            <p:cNvSpPr>
              <a:spLocks noChangeArrowheads="1"/>
            </p:cNvSpPr>
            <p:nvPr/>
          </p:nvSpPr>
          <p:spPr bwMode="auto">
            <a:xfrm>
              <a:off x="1155" y="2097"/>
              <a:ext cx="33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1" name="Rectangle 37"/>
            <p:cNvSpPr>
              <a:spLocks noChangeArrowheads="1"/>
            </p:cNvSpPr>
            <p:nvPr/>
          </p:nvSpPr>
          <p:spPr bwMode="auto">
            <a:xfrm>
              <a:off x="1255" y="2117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B1</a:t>
              </a:r>
              <a:endParaRPr lang="de-DE"/>
            </a:p>
          </p:txBody>
        </p:sp>
        <p:sp>
          <p:nvSpPr>
            <p:cNvPr id="8232" name="Rectangle 38"/>
            <p:cNvSpPr>
              <a:spLocks noChangeArrowheads="1"/>
            </p:cNvSpPr>
            <p:nvPr/>
          </p:nvSpPr>
          <p:spPr bwMode="auto">
            <a:xfrm>
              <a:off x="1395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3" name="Rectangle 39"/>
            <p:cNvSpPr>
              <a:spLocks noChangeArrowheads="1"/>
            </p:cNvSpPr>
            <p:nvPr/>
          </p:nvSpPr>
          <p:spPr bwMode="auto">
            <a:xfrm>
              <a:off x="1662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Rectangle 40"/>
            <p:cNvSpPr>
              <a:spLocks noChangeArrowheads="1"/>
            </p:cNvSpPr>
            <p:nvPr/>
          </p:nvSpPr>
          <p:spPr bwMode="auto">
            <a:xfrm>
              <a:off x="1718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35" name="Rectangle 41"/>
            <p:cNvSpPr>
              <a:spLocks noChangeArrowheads="1"/>
            </p:cNvSpPr>
            <p:nvPr/>
          </p:nvSpPr>
          <p:spPr bwMode="auto">
            <a:xfrm>
              <a:off x="1778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6" name="Rectangle 42"/>
            <p:cNvSpPr>
              <a:spLocks noChangeArrowheads="1"/>
            </p:cNvSpPr>
            <p:nvPr/>
          </p:nvSpPr>
          <p:spPr bwMode="auto">
            <a:xfrm>
              <a:off x="1493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Rectangle 43"/>
            <p:cNvSpPr>
              <a:spLocks noChangeArrowheads="1"/>
            </p:cNvSpPr>
            <p:nvPr/>
          </p:nvSpPr>
          <p:spPr bwMode="auto">
            <a:xfrm>
              <a:off x="1549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38" name="Rectangle 44"/>
            <p:cNvSpPr>
              <a:spLocks noChangeArrowheads="1"/>
            </p:cNvSpPr>
            <p:nvPr/>
          </p:nvSpPr>
          <p:spPr bwMode="auto">
            <a:xfrm>
              <a:off x="1510" y="2241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9" name="Rectangle 45"/>
            <p:cNvSpPr>
              <a:spLocks noChangeArrowheads="1"/>
            </p:cNvSpPr>
            <p:nvPr/>
          </p:nvSpPr>
          <p:spPr bwMode="auto">
            <a:xfrm>
              <a:off x="1649" y="2260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0" name="Rectangle 46"/>
            <p:cNvSpPr>
              <a:spLocks noChangeArrowheads="1"/>
            </p:cNvSpPr>
            <p:nvPr/>
          </p:nvSpPr>
          <p:spPr bwMode="auto">
            <a:xfrm>
              <a:off x="1155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Rectangle 47"/>
            <p:cNvSpPr>
              <a:spLocks noChangeArrowheads="1"/>
            </p:cNvSpPr>
            <p:nvPr/>
          </p:nvSpPr>
          <p:spPr bwMode="auto">
            <a:xfrm>
              <a:off x="1210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8242" name="Rectangle 48"/>
            <p:cNvSpPr>
              <a:spLocks noChangeArrowheads="1"/>
            </p:cNvSpPr>
            <p:nvPr/>
          </p:nvSpPr>
          <p:spPr bwMode="auto">
            <a:xfrm>
              <a:off x="1271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3" name="Rectangle 49"/>
            <p:cNvSpPr>
              <a:spLocks noChangeArrowheads="1"/>
            </p:cNvSpPr>
            <p:nvPr/>
          </p:nvSpPr>
          <p:spPr bwMode="auto">
            <a:xfrm>
              <a:off x="1662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Rectangle 50"/>
            <p:cNvSpPr>
              <a:spLocks noChangeArrowheads="1"/>
            </p:cNvSpPr>
            <p:nvPr/>
          </p:nvSpPr>
          <p:spPr bwMode="auto">
            <a:xfrm>
              <a:off x="1718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45" name="Rectangle 51"/>
            <p:cNvSpPr>
              <a:spLocks noChangeArrowheads="1"/>
            </p:cNvSpPr>
            <p:nvPr/>
          </p:nvSpPr>
          <p:spPr bwMode="auto">
            <a:xfrm>
              <a:off x="1778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6" name="Rectangle 52"/>
            <p:cNvSpPr>
              <a:spLocks noChangeArrowheads="1"/>
            </p:cNvSpPr>
            <p:nvPr/>
          </p:nvSpPr>
          <p:spPr bwMode="auto">
            <a:xfrm>
              <a:off x="1324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7" name="Rectangle 53"/>
            <p:cNvSpPr>
              <a:spLocks noChangeArrowheads="1"/>
            </p:cNvSpPr>
            <p:nvPr/>
          </p:nvSpPr>
          <p:spPr bwMode="auto">
            <a:xfrm>
              <a:off x="137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8248" name="Rectangle 54"/>
            <p:cNvSpPr>
              <a:spLocks noChangeArrowheads="1"/>
            </p:cNvSpPr>
            <p:nvPr/>
          </p:nvSpPr>
          <p:spPr bwMode="auto">
            <a:xfrm>
              <a:off x="1341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9" name="Rectangle 55"/>
            <p:cNvSpPr>
              <a:spLocks noChangeArrowheads="1"/>
            </p:cNvSpPr>
            <p:nvPr/>
          </p:nvSpPr>
          <p:spPr bwMode="auto">
            <a:xfrm>
              <a:off x="1480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0" name="Rectangle 56"/>
            <p:cNvSpPr>
              <a:spLocks noChangeArrowheads="1"/>
            </p:cNvSpPr>
            <p:nvPr/>
          </p:nvSpPr>
          <p:spPr bwMode="auto">
            <a:xfrm>
              <a:off x="1493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1" name="Rectangle 57"/>
            <p:cNvSpPr>
              <a:spLocks noChangeArrowheads="1"/>
            </p:cNvSpPr>
            <p:nvPr/>
          </p:nvSpPr>
          <p:spPr bwMode="auto">
            <a:xfrm>
              <a:off x="154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/>
            </a:p>
          </p:txBody>
        </p:sp>
        <p:sp>
          <p:nvSpPr>
            <p:cNvPr id="8252" name="Rectangle 58"/>
            <p:cNvSpPr>
              <a:spLocks noChangeArrowheads="1"/>
            </p:cNvSpPr>
            <p:nvPr/>
          </p:nvSpPr>
          <p:spPr bwMode="auto">
            <a:xfrm>
              <a:off x="1510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3" name="Rectangle 59"/>
            <p:cNvSpPr>
              <a:spLocks noChangeArrowheads="1"/>
            </p:cNvSpPr>
            <p:nvPr/>
          </p:nvSpPr>
          <p:spPr bwMode="auto">
            <a:xfrm>
              <a:off x="1649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4" name="Rectangle 60"/>
            <p:cNvSpPr>
              <a:spLocks noChangeArrowheads="1"/>
            </p:cNvSpPr>
            <p:nvPr/>
          </p:nvSpPr>
          <p:spPr bwMode="auto">
            <a:xfrm>
              <a:off x="1155" y="2747"/>
              <a:ext cx="339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5" name="Rectangle 61"/>
            <p:cNvSpPr>
              <a:spLocks noChangeArrowheads="1"/>
            </p:cNvSpPr>
            <p:nvPr/>
          </p:nvSpPr>
          <p:spPr bwMode="auto">
            <a:xfrm>
              <a:off x="1255" y="2768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C1</a:t>
              </a:r>
              <a:endParaRPr lang="de-DE"/>
            </a:p>
          </p:txBody>
        </p:sp>
        <p:sp>
          <p:nvSpPr>
            <p:cNvPr id="8256" name="Rectangle 62"/>
            <p:cNvSpPr>
              <a:spLocks noChangeArrowheads="1"/>
            </p:cNvSpPr>
            <p:nvPr/>
          </p:nvSpPr>
          <p:spPr bwMode="auto">
            <a:xfrm>
              <a:off x="1396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7" name="Rectangle 63"/>
            <p:cNvSpPr>
              <a:spLocks noChangeArrowheads="1"/>
            </p:cNvSpPr>
            <p:nvPr/>
          </p:nvSpPr>
          <p:spPr bwMode="auto">
            <a:xfrm>
              <a:off x="1662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8" name="Rectangle 64"/>
            <p:cNvSpPr>
              <a:spLocks noChangeArrowheads="1"/>
            </p:cNvSpPr>
            <p:nvPr/>
          </p:nvSpPr>
          <p:spPr bwMode="auto">
            <a:xfrm>
              <a:off x="1718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59" name="Rectangle 65"/>
            <p:cNvSpPr>
              <a:spLocks noChangeArrowheads="1"/>
            </p:cNvSpPr>
            <p:nvPr/>
          </p:nvSpPr>
          <p:spPr bwMode="auto">
            <a:xfrm>
              <a:off x="1778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0" name="Rectangle 66"/>
            <p:cNvSpPr>
              <a:spLocks noChangeArrowheads="1"/>
            </p:cNvSpPr>
            <p:nvPr/>
          </p:nvSpPr>
          <p:spPr bwMode="auto">
            <a:xfrm>
              <a:off x="1493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1" name="Rectangle 67"/>
            <p:cNvSpPr>
              <a:spLocks noChangeArrowheads="1"/>
            </p:cNvSpPr>
            <p:nvPr/>
          </p:nvSpPr>
          <p:spPr bwMode="auto">
            <a:xfrm>
              <a:off x="1549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62" name="Rectangle 68"/>
            <p:cNvSpPr>
              <a:spLocks noChangeArrowheads="1"/>
            </p:cNvSpPr>
            <p:nvPr/>
          </p:nvSpPr>
          <p:spPr bwMode="auto">
            <a:xfrm>
              <a:off x="1510" y="289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3" name="Rectangle 69"/>
            <p:cNvSpPr>
              <a:spLocks noChangeArrowheads="1"/>
            </p:cNvSpPr>
            <p:nvPr/>
          </p:nvSpPr>
          <p:spPr bwMode="auto">
            <a:xfrm>
              <a:off x="1649" y="291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4" name="Rectangle 70"/>
            <p:cNvSpPr>
              <a:spLocks noChangeArrowheads="1"/>
            </p:cNvSpPr>
            <p:nvPr/>
          </p:nvSpPr>
          <p:spPr bwMode="auto">
            <a:xfrm>
              <a:off x="1155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5" name="Rectangle 71"/>
            <p:cNvSpPr>
              <a:spLocks noChangeArrowheads="1"/>
            </p:cNvSpPr>
            <p:nvPr/>
          </p:nvSpPr>
          <p:spPr bwMode="auto">
            <a:xfrm>
              <a:off x="1210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/>
            </a:p>
          </p:txBody>
        </p:sp>
        <p:sp>
          <p:nvSpPr>
            <p:cNvPr id="8266" name="Rectangle 72"/>
            <p:cNvSpPr>
              <a:spLocks noChangeArrowheads="1"/>
            </p:cNvSpPr>
            <p:nvPr/>
          </p:nvSpPr>
          <p:spPr bwMode="auto">
            <a:xfrm>
              <a:off x="1271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7" name="Rectangle 73"/>
            <p:cNvSpPr>
              <a:spLocks noChangeArrowheads="1"/>
            </p:cNvSpPr>
            <p:nvPr/>
          </p:nvSpPr>
          <p:spPr bwMode="auto">
            <a:xfrm>
              <a:off x="1662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8" name="Rectangle 74"/>
            <p:cNvSpPr>
              <a:spLocks noChangeArrowheads="1"/>
            </p:cNvSpPr>
            <p:nvPr/>
          </p:nvSpPr>
          <p:spPr bwMode="auto">
            <a:xfrm>
              <a:off x="1718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69" name="Rectangle 75"/>
            <p:cNvSpPr>
              <a:spLocks noChangeArrowheads="1"/>
            </p:cNvSpPr>
            <p:nvPr/>
          </p:nvSpPr>
          <p:spPr bwMode="auto">
            <a:xfrm>
              <a:off x="1778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0" name="Rectangle 76"/>
            <p:cNvSpPr>
              <a:spLocks noChangeArrowheads="1"/>
            </p:cNvSpPr>
            <p:nvPr/>
          </p:nvSpPr>
          <p:spPr bwMode="auto">
            <a:xfrm>
              <a:off x="1324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1" name="Rectangle 77"/>
            <p:cNvSpPr>
              <a:spLocks noChangeArrowheads="1"/>
            </p:cNvSpPr>
            <p:nvPr/>
          </p:nvSpPr>
          <p:spPr bwMode="auto">
            <a:xfrm>
              <a:off x="137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72" name="Rectangle 78"/>
            <p:cNvSpPr>
              <a:spLocks noChangeArrowheads="1"/>
            </p:cNvSpPr>
            <p:nvPr/>
          </p:nvSpPr>
          <p:spPr bwMode="auto">
            <a:xfrm>
              <a:off x="1341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3" name="Rectangle 79"/>
            <p:cNvSpPr>
              <a:spLocks noChangeArrowheads="1"/>
            </p:cNvSpPr>
            <p:nvPr/>
          </p:nvSpPr>
          <p:spPr bwMode="auto">
            <a:xfrm>
              <a:off x="1480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4" name="Rectangle 80"/>
            <p:cNvSpPr>
              <a:spLocks noChangeArrowheads="1"/>
            </p:cNvSpPr>
            <p:nvPr/>
          </p:nvSpPr>
          <p:spPr bwMode="auto">
            <a:xfrm>
              <a:off x="1493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5" name="Rectangle 81"/>
            <p:cNvSpPr>
              <a:spLocks noChangeArrowheads="1"/>
            </p:cNvSpPr>
            <p:nvPr/>
          </p:nvSpPr>
          <p:spPr bwMode="auto">
            <a:xfrm>
              <a:off x="154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76" name="Rectangle 82"/>
            <p:cNvSpPr>
              <a:spLocks noChangeArrowheads="1"/>
            </p:cNvSpPr>
            <p:nvPr/>
          </p:nvSpPr>
          <p:spPr bwMode="auto">
            <a:xfrm>
              <a:off x="1510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7" name="Rectangle 83"/>
            <p:cNvSpPr>
              <a:spLocks noChangeArrowheads="1"/>
            </p:cNvSpPr>
            <p:nvPr/>
          </p:nvSpPr>
          <p:spPr bwMode="auto">
            <a:xfrm>
              <a:off x="1649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8" name="Rectangle 84"/>
            <p:cNvSpPr>
              <a:spLocks noChangeArrowheads="1"/>
            </p:cNvSpPr>
            <p:nvPr/>
          </p:nvSpPr>
          <p:spPr bwMode="auto">
            <a:xfrm>
              <a:off x="2057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9" name="Rectangle 85"/>
            <p:cNvSpPr>
              <a:spLocks noChangeArrowheads="1"/>
            </p:cNvSpPr>
            <p:nvPr/>
          </p:nvSpPr>
          <p:spPr bwMode="auto">
            <a:xfrm>
              <a:off x="2152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D1</a:t>
              </a:r>
              <a:endParaRPr lang="de-DE"/>
            </a:p>
          </p:txBody>
        </p:sp>
        <p:sp>
          <p:nvSpPr>
            <p:cNvPr id="8280" name="Rectangle 86"/>
            <p:cNvSpPr>
              <a:spLocks noChangeArrowheads="1"/>
            </p:cNvSpPr>
            <p:nvPr/>
          </p:nvSpPr>
          <p:spPr bwMode="auto">
            <a:xfrm>
              <a:off x="2300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1" name="Rectangle 87"/>
            <p:cNvSpPr>
              <a:spLocks noChangeArrowheads="1"/>
            </p:cNvSpPr>
            <p:nvPr/>
          </p:nvSpPr>
          <p:spPr bwMode="auto">
            <a:xfrm>
              <a:off x="2564" y="2423"/>
              <a:ext cx="171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2" name="Rectangle 88"/>
            <p:cNvSpPr>
              <a:spLocks noChangeArrowheads="1"/>
            </p:cNvSpPr>
            <p:nvPr/>
          </p:nvSpPr>
          <p:spPr bwMode="auto">
            <a:xfrm>
              <a:off x="2588" y="2443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83" name="Rectangle 89"/>
            <p:cNvSpPr>
              <a:spLocks noChangeArrowheads="1"/>
            </p:cNvSpPr>
            <p:nvPr/>
          </p:nvSpPr>
          <p:spPr bwMode="auto">
            <a:xfrm>
              <a:off x="2709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4" name="Rectangle 90"/>
            <p:cNvSpPr>
              <a:spLocks noChangeArrowheads="1"/>
            </p:cNvSpPr>
            <p:nvPr/>
          </p:nvSpPr>
          <p:spPr bwMode="auto">
            <a:xfrm>
              <a:off x="2395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5" name="Rectangle 91"/>
            <p:cNvSpPr>
              <a:spLocks noChangeArrowheads="1"/>
            </p:cNvSpPr>
            <p:nvPr/>
          </p:nvSpPr>
          <p:spPr bwMode="auto">
            <a:xfrm>
              <a:off x="2450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86" name="Rectangle 92"/>
            <p:cNvSpPr>
              <a:spLocks noChangeArrowheads="1"/>
            </p:cNvSpPr>
            <p:nvPr/>
          </p:nvSpPr>
          <p:spPr bwMode="auto">
            <a:xfrm>
              <a:off x="2411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7" name="Rectangle 93"/>
            <p:cNvSpPr>
              <a:spLocks noChangeArrowheads="1"/>
            </p:cNvSpPr>
            <p:nvPr/>
          </p:nvSpPr>
          <p:spPr bwMode="auto">
            <a:xfrm>
              <a:off x="2550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8" name="Rectangle 94"/>
            <p:cNvSpPr>
              <a:spLocks noChangeArrowheads="1"/>
            </p:cNvSpPr>
            <p:nvPr/>
          </p:nvSpPr>
          <p:spPr bwMode="auto">
            <a:xfrm>
              <a:off x="2057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9" name="Rectangle 95"/>
            <p:cNvSpPr>
              <a:spLocks noChangeArrowheads="1"/>
            </p:cNvSpPr>
            <p:nvPr/>
          </p:nvSpPr>
          <p:spPr bwMode="auto">
            <a:xfrm>
              <a:off x="2111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90" name="Rectangle 96"/>
            <p:cNvSpPr>
              <a:spLocks noChangeArrowheads="1"/>
            </p:cNvSpPr>
            <p:nvPr/>
          </p:nvSpPr>
          <p:spPr bwMode="auto">
            <a:xfrm>
              <a:off x="2172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1" name="Rectangle 97"/>
            <p:cNvSpPr>
              <a:spLocks noChangeArrowheads="1"/>
            </p:cNvSpPr>
            <p:nvPr/>
          </p:nvSpPr>
          <p:spPr bwMode="auto">
            <a:xfrm>
              <a:off x="2564" y="2578"/>
              <a:ext cx="171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2" name="Rectangle 98"/>
            <p:cNvSpPr>
              <a:spLocks noChangeArrowheads="1"/>
            </p:cNvSpPr>
            <p:nvPr/>
          </p:nvSpPr>
          <p:spPr bwMode="auto">
            <a:xfrm>
              <a:off x="2588" y="2598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93" name="Rectangle 99"/>
            <p:cNvSpPr>
              <a:spLocks noChangeArrowheads="1"/>
            </p:cNvSpPr>
            <p:nvPr/>
          </p:nvSpPr>
          <p:spPr bwMode="auto">
            <a:xfrm>
              <a:off x="270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4" name="Rectangle 100"/>
            <p:cNvSpPr>
              <a:spLocks noChangeArrowheads="1"/>
            </p:cNvSpPr>
            <p:nvPr/>
          </p:nvSpPr>
          <p:spPr bwMode="auto">
            <a:xfrm>
              <a:off x="2226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5" name="Rectangle 101"/>
            <p:cNvSpPr>
              <a:spLocks noChangeArrowheads="1"/>
            </p:cNvSpPr>
            <p:nvPr/>
          </p:nvSpPr>
          <p:spPr bwMode="auto">
            <a:xfrm>
              <a:off x="228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96" name="Rectangle 102"/>
            <p:cNvSpPr>
              <a:spLocks noChangeArrowheads="1"/>
            </p:cNvSpPr>
            <p:nvPr/>
          </p:nvSpPr>
          <p:spPr bwMode="auto">
            <a:xfrm>
              <a:off x="2242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7" name="Rectangle 103"/>
            <p:cNvSpPr>
              <a:spLocks noChangeArrowheads="1"/>
            </p:cNvSpPr>
            <p:nvPr/>
          </p:nvSpPr>
          <p:spPr bwMode="auto">
            <a:xfrm>
              <a:off x="2381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8" name="Rectangle 104"/>
            <p:cNvSpPr>
              <a:spLocks noChangeArrowheads="1"/>
            </p:cNvSpPr>
            <p:nvPr/>
          </p:nvSpPr>
          <p:spPr bwMode="auto">
            <a:xfrm>
              <a:off x="2395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9" name="Rectangle 105"/>
            <p:cNvSpPr>
              <a:spLocks noChangeArrowheads="1"/>
            </p:cNvSpPr>
            <p:nvPr/>
          </p:nvSpPr>
          <p:spPr bwMode="auto">
            <a:xfrm>
              <a:off x="245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300" name="Rectangle 106"/>
            <p:cNvSpPr>
              <a:spLocks noChangeArrowheads="1"/>
            </p:cNvSpPr>
            <p:nvPr/>
          </p:nvSpPr>
          <p:spPr bwMode="auto">
            <a:xfrm>
              <a:off x="2411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1" name="Rectangle 107"/>
            <p:cNvSpPr>
              <a:spLocks noChangeArrowheads="1"/>
            </p:cNvSpPr>
            <p:nvPr/>
          </p:nvSpPr>
          <p:spPr bwMode="auto">
            <a:xfrm>
              <a:off x="2550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2" name="Freeform 108"/>
            <p:cNvSpPr>
              <a:spLocks noEditPoints="1"/>
            </p:cNvSpPr>
            <p:nvPr/>
          </p:nvSpPr>
          <p:spPr bwMode="auto">
            <a:xfrm>
              <a:off x="925" y="2253"/>
              <a:ext cx="231" cy="259"/>
            </a:xfrm>
            <a:custGeom>
              <a:avLst/>
              <a:gdLst>
                <a:gd name="T0" fmla="*/ 2 w 231"/>
                <a:gd name="T1" fmla="*/ 251 h 259"/>
                <a:gd name="T2" fmla="*/ 207 w 231"/>
                <a:gd name="T3" fmla="*/ 19 h 259"/>
                <a:gd name="T4" fmla="*/ 208 w 231"/>
                <a:gd name="T5" fmla="*/ 18 h 259"/>
                <a:gd name="T6" fmla="*/ 210 w 231"/>
                <a:gd name="T7" fmla="*/ 17 h 259"/>
                <a:gd name="T8" fmla="*/ 213 w 231"/>
                <a:gd name="T9" fmla="*/ 17 h 259"/>
                <a:gd name="T10" fmla="*/ 214 w 231"/>
                <a:gd name="T11" fmla="*/ 18 h 259"/>
                <a:gd name="T12" fmla="*/ 215 w 231"/>
                <a:gd name="T13" fmla="*/ 21 h 259"/>
                <a:gd name="T14" fmla="*/ 215 w 231"/>
                <a:gd name="T15" fmla="*/ 22 h 259"/>
                <a:gd name="T16" fmla="*/ 215 w 231"/>
                <a:gd name="T17" fmla="*/ 24 h 259"/>
                <a:gd name="T18" fmla="*/ 214 w 231"/>
                <a:gd name="T19" fmla="*/ 25 h 259"/>
                <a:gd name="T20" fmla="*/ 9 w 231"/>
                <a:gd name="T21" fmla="*/ 258 h 259"/>
                <a:gd name="T22" fmla="*/ 8 w 231"/>
                <a:gd name="T23" fmla="*/ 259 h 259"/>
                <a:gd name="T24" fmla="*/ 5 w 231"/>
                <a:gd name="T25" fmla="*/ 259 h 259"/>
                <a:gd name="T26" fmla="*/ 3 w 231"/>
                <a:gd name="T27" fmla="*/ 259 h 259"/>
                <a:gd name="T28" fmla="*/ 2 w 231"/>
                <a:gd name="T29" fmla="*/ 258 h 259"/>
                <a:gd name="T30" fmla="*/ 0 w 231"/>
                <a:gd name="T31" fmla="*/ 257 h 259"/>
                <a:gd name="T32" fmla="*/ 0 w 231"/>
                <a:gd name="T33" fmla="*/ 254 h 259"/>
                <a:gd name="T34" fmla="*/ 0 w 231"/>
                <a:gd name="T35" fmla="*/ 253 h 259"/>
                <a:gd name="T36" fmla="*/ 2 w 231"/>
                <a:gd name="T37" fmla="*/ 251 h 259"/>
                <a:gd name="T38" fmla="*/ 2 w 231"/>
                <a:gd name="T39" fmla="*/ 251 h 259"/>
                <a:gd name="T40" fmla="*/ 189 w 231"/>
                <a:gd name="T41" fmla="*/ 16 h 259"/>
                <a:gd name="T42" fmla="*/ 231 w 231"/>
                <a:gd name="T43" fmla="*/ 0 h 259"/>
                <a:gd name="T44" fmla="*/ 219 w 231"/>
                <a:gd name="T45" fmla="*/ 44 h 259"/>
                <a:gd name="T46" fmla="*/ 189 w 231"/>
                <a:gd name="T47" fmla="*/ 16 h 2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59"/>
                <a:gd name="T74" fmla="*/ 231 w 231"/>
                <a:gd name="T75" fmla="*/ 259 h 2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59">
                  <a:moveTo>
                    <a:pt x="2" y="251"/>
                  </a:moveTo>
                  <a:lnTo>
                    <a:pt x="207" y="19"/>
                  </a:lnTo>
                  <a:lnTo>
                    <a:pt x="208" y="18"/>
                  </a:lnTo>
                  <a:lnTo>
                    <a:pt x="210" y="17"/>
                  </a:lnTo>
                  <a:lnTo>
                    <a:pt x="213" y="17"/>
                  </a:lnTo>
                  <a:lnTo>
                    <a:pt x="214" y="18"/>
                  </a:lnTo>
                  <a:lnTo>
                    <a:pt x="215" y="21"/>
                  </a:lnTo>
                  <a:lnTo>
                    <a:pt x="215" y="22"/>
                  </a:lnTo>
                  <a:lnTo>
                    <a:pt x="215" y="24"/>
                  </a:lnTo>
                  <a:lnTo>
                    <a:pt x="214" y="25"/>
                  </a:lnTo>
                  <a:lnTo>
                    <a:pt x="9" y="258"/>
                  </a:lnTo>
                  <a:lnTo>
                    <a:pt x="8" y="259"/>
                  </a:lnTo>
                  <a:lnTo>
                    <a:pt x="5" y="259"/>
                  </a:lnTo>
                  <a:lnTo>
                    <a:pt x="3" y="259"/>
                  </a:lnTo>
                  <a:lnTo>
                    <a:pt x="2" y="258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2" y="251"/>
                  </a:lnTo>
                  <a:close/>
                  <a:moveTo>
                    <a:pt x="189" y="16"/>
                  </a:moveTo>
                  <a:lnTo>
                    <a:pt x="231" y="0"/>
                  </a:lnTo>
                  <a:lnTo>
                    <a:pt x="219" y="44"/>
                  </a:lnTo>
                  <a:lnTo>
                    <a:pt x="189" y="1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3" name="Freeform 109"/>
            <p:cNvSpPr>
              <a:spLocks noEditPoints="1"/>
            </p:cNvSpPr>
            <p:nvPr/>
          </p:nvSpPr>
          <p:spPr bwMode="auto">
            <a:xfrm>
              <a:off x="927" y="2659"/>
              <a:ext cx="229" cy="245"/>
            </a:xfrm>
            <a:custGeom>
              <a:avLst/>
              <a:gdLst>
                <a:gd name="T0" fmla="*/ 7 w 229"/>
                <a:gd name="T1" fmla="*/ 0 h 245"/>
                <a:gd name="T2" fmla="*/ 212 w 229"/>
                <a:gd name="T3" fmla="*/ 219 h 245"/>
                <a:gd name="T4" fmla="*/ 205 w 229"/>
                <a:gd name="T5" fmla="*/ 225 h 245"/>
                <a:gd name="T6" fmla="*/ 0 w 229"/>
                <a:gd name="T7" fmla="*/ 7 h 245"/>
                <a:gd name="T8" fmla="*/ 7 w 229"/>
                <a:gd name="T9" fmla="*/ 0 h 245"/>
                <a:gd name="T10" fmla="*/ 216 w 229"/>
                <a:gd name="T11" fmla="*/ 201 h 245"/>
                <a:gd name="T12" fmla="*/ 229 w 229"/>
                <a:gd name="T13" fmla="*/ 245 h 245"/>
                <a:gd name="T14" fmla="*/ 187 w 229"/>
                <a:gd name="T15" fmla="*/ 229 h 245"/>
                <a:gd name="T16" fmla="*/ 216 w 229"/>
                <a:gd name="T17" fmla="*/ 201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5"/>
                <a:gd name="T29" fmla="*/ 229 w 229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5">
                  <a:moveTo>
                    <a:pt x="7" y="0"/>
                  </a:moveTo>
                  <a:lnTo>
                    <a:pt x="212" y="219"/>
                  </a:lnTo>
                  <a:lnTo>
                    <a:pt x="205" y="225"/>
                  </a:lnTo>
                  <a:lnTo>
                    <a:pt x="0" y="7"/>
                  </a:lnTo>
                  <a:lnTo>
                    <a:pt x="7" y="0"/>
                  </a:lnTo>
                  <a:close/>
                  <a:moveTo>
                    <a:pt x="216" y="201"/>
                  </a:moveTo>
                  <a:lnTo>
                    <a:pt x="229" y="245"/>
                  </a:lnTo>
                  <a:lnTo>
                    <a:pt x="187" y="229"/>
                  </a:lnTo>
                  <a:lnTo>
                    <a:pt x="216" y="201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4" name="Freeform 110"/>
            <p:cNvSpPr>
              <a:spLocks noEditPoints="1"/>
            </p:cNvSpPr>
            <p:nvPr/>
          </p:nvSpPr>
          <p:spPr bwMode="auto">
            <a:xfrm>
              <a:off x="1826" y="2247"/>
              <a:ext cx="231" cy="260"/>
            </a:xfrm>
            <a:custGeom>
              <a:avLst/>
              <a:gdLst>
                <a:gd name="T0" fmla="*/ 10 w 231"/>
                <a:gd name="T1" fmla="*/ 2 h 260"/>
                <a:gd name="T2" fmla="*/ 215 w 231"/>
                <a:gd name="T3" fmla="*/ 235 h 260"/>
                <a:gd name="T4" fmla="*/ 217 w 231"/>
                <a:gd name="T5" fmla="*/ 236 h 260"/>
                <a:gd name="T6" fmla="*/ 217 w 231"/>
                <a:gd name="T7" fmla="*/ 239 h 260"/>
                <a:gd name="T8" fmla="*/ 217 w 231"/>
                <a:gd name="T9" fmla="*/ 240 h 260"/>
                <a:gd name="T10" fmla="*/ 215 w 231"/>
                <a:gd name="T11" fmla="*/ 241 h 260"/>
                <a:gd name="T12" fmla="*/ 213 w 231"/>
                <a:gd name="T13" fmla="*/ 242 h 260"/>
                <a:gd name="T14" fmla="*/ 212 w 231"/>
                <a:gd name="T15" fmla="*/ 243 h 260"/>
                <a:gd name="T16" fmla="*/ 209 w 231"/>
                <a:gd name="T17" fmla="*/ 242 h 260"/>
                <a:gd name="T18" fmla="*/ 208 w 231"/>
                <a:gd name="T19" fmla="*/ 241 h 260"/>
                <a:gd name="T20" fmla="*/ 2 w 231"/>
                <a:gd name="T21" fmla="*/ 8 h 260"/>
                <a:gd name="T22" fmla="*/ 0 w 231"/>
                <a:gd name="T23" fmla="*/ 7 h 260"/>
                <a:gd name="T24" fmla="*/ 0 w 231"/>
                <a:gd name="T25" fmla="*/ 5 h 260"/>
                <a:gd name="T26" fmla="*/ 2 w 231"/>
                <a:gd name="T27" fmla="*/ 4 h 260"/>
                <a:gd name="T28" fmla="*/ 3 w 231"/>
                <a:gd name="T29" fmla="*/ 2 h 260"/>
                <a:gd name="T30" fmla="*/ 4 w 231"/>
                <a:gd name="T31" fmla="*/ 1 h 260"/>
                <a:gd name="T32" fmla="*/ 6 w 231"/>
                <a:gd name="T33" fmla="*/ 0 h 260"/>
                <a:gd name="T34" fmla="*/ 8 w 231"/>
                <a:gd name="T35" fmla="*/ 1 h 260"/>
                <a:gd name="T36" fmla="*/ 10 w 231"/>
                <a:gd name="T37" fmla="*/ 2 h 260"/>
                <a:gd name="T38" fmla="*/ 10 w 231"/>
                <a:gd name="T39" fmla="*/ 2 h 260"/>
                <a:gd name="T40" fmla="*/ 220 w 231"/>
                <a:gd name="T41" fmla="*/ 217 h 260"/>
                <a:gd name="T42" fmla="*/ 231 w 231"/>
                <a:gd name="T43" fmla="*/ 260 h 260"/>
                <a:gd name="T44" fmla="*/ 190 w 231"/>
                <a:gd name="T45" fmla="*/ 243 h 260"/>
                <a:gd name="T46" fmla="*/ 220 w 231"/>
                <a:gd name="T47" fmla="*/ 217 h 2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60"/>
                <a:gd name="T74" fmla="*/ 231 w 231"/>
                <a:gd name="T75" fmla="*/ 260 h 2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60">
                  <a:moveTo>
                    <a:pt x="10" y="2"/>
                  </a:moveTo>
                  <a:lnTo>
                    <a:pt x="215" y="235"/>
                  </a:lnTo>
                  <a:lnTo>
                    <a:pt x="217" y="236"/>
                  </a:lnTo>
                  <a:lnTo>
                    <a:pt x="217" y="239"/>
                  </a:lnTo>
                  <a:lnTo>
                    <a:pt x="217" y="240"/>
                  </a:lnTo>
                  <a:lnTo>
                    <a:pt x="215" y="241"/>
                  </a:lnTo>
                  <a:lnTo>
                    <a:pt x="213" y="242"/>
                  </a:lnTo>
                  <a:lnTo>
                    <a:pt x="212" y="243"/>
                  </a:lnTo>
                  <a:lnTo>
                    <a:pt x="209" y="242"/>
                  </a:lnTo>
                  <a:lnTo>
                    <a:pt x="208" y="24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close/>
                  <a:moveTo>
                    <a:pt x="220" y="217"/>
                  </a:moveTo>
                  <a:lnTo>
                    <a:pt x="231" y="260"/>
                  </a:lnTo>
                  <a:lnTo>
                    <a:pt x="190" y="243"/>
                  </a:lnTo>
                  <a:lnTo>
                    <a:pt x="220" y="2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5" name="Freeform 111"/>
            <p:cNvSpPr>
              <a:spLocks noEditPoints="1"/>
            </p:cNvSpPr>
            <p:nvPr/>
          </p:nvSpPr>
          <p:spPr bwMode="auto">
            <a:xfrm>
              <a:off x="1828" y="2663"/>
              <a:ext cx="229" cy="244"/>
            </a:xfrm>
            <a:custGeom>
              <a:avLst/>
              <a:gdLst>
                <a:gd name="T0" fmla="*/ 0 w 229"/>
                <a:gd name="T1" fmla="*/ 237 h 244"/>
                <a:gd name="T2" fmla="*/ 205 w 229"/>
                <a:gd name="T3" fmla="*/ 18 h 244"/>
                <a:gd name="T4" fmla="*/ 212 w 229"/>
                <a:gd name="T5" fmla="*/ 25 h 244"/>
                <a:gd name="T6" fmla="*/ 7 w 229"/>
                <a:gd name="T7" fmla="*/ 244 h 244"/>
                <a:gd name="T8" fmla="*/ 0 w 229"/>
                <a:gd name="T9" fmla="*/ 237 h 244"/>
                <a:gd name="T10" fmla="*/ 187 w 229"/>
                <a:gd name="T11" fmla="*/ 15 h 244"/>
                <a:gd name="T12" fmla="*/ 229 w 229"/>
                <a:gd name="T13" fmla="*/ 0 h 244"/>
                <a:gd name="T14" fmla="*/ 217 w 229"/>
                <a:gd name="T15" fmla="*/ 43 h 244"/>
                <a:gd name="T16" fmla="*/ 187 w 229"/>
                <a:gd name="T17" fmla="*/ 15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4"/>
                <a:gd name="T29" fmla="*/ 229 w 229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4">
                  <a:moveTo>
                    <a:pt x="0" y="237"/>
                  </a:moveTo>
                  <a:lnTo>
                    <a:pt x="205" y="18"/>
                  </a:lnTo>
                  <a:lnTo>
                    <a:pt x="212" y="25"/>
                  </a:lnTo>
                  <a:lnTo>
                    <a:pt x="7" y="244"/>
                  </a:lnTo>
                  <a:lnTo>
                    <a:pt x="0" y="237"/>
                  </a:lnTo>
                  <a:close/>
                  <a:moveTo>
                    <a:pt x="187" y="15"/>
                  </a:moveTo>
                  <a:lnTo>
                    <a:pt x="229" y="0"/>
                  </a:lnTo>
                  <a:lnTo>
                    <a:pt x="217" y="43"/>
                  </a:lnTo>
                  <a:lnTo>
                    <a:pt x="187" y="15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60363" y="3068638"/>
          <a:ext cx="500380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ld" r:id="rId3" imgW="3771900" imgH="1335024" progId="Word.Picture.8">
                  <p:embed/>
                </p:oleObj>
              </mc:Choice>
              <mc:Fallback>
                <p:oleObj name="Bild" r:id="rId3" imgW="3771900" imgH="13350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068638"/>
                        <a:ext cx="5003800" cy="177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II</a:t>
            </a:r>
            <a:endParaRPr lang="de-AT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Wenn die Projekte frühestmöglich begonnen werden, lauten die entsprechenden </a:t>
            </a:r>
            <a:r>
              <a:rPr lang="de-AT" u="sng" smtClean="0"/>
              <a:t>Gantt-Diagramme</a:t>
            </a:r>
            <a:r>
              <a:rPr lang="de-AT" smtClean="0"/>
              <a:t>: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508625" y="3117850"/>
          <a:ext cx="32400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Bild" r:id="rId5" imgW="2615184" imgH="1353312" progId="Word.Picture.8">
                  <p:embed/>
                </p:oleObj>
              </mc:Choice>
              <mc:Fallback>
                <p:oleObj name="Bild" r:id="rId5" imgW="2615184" imgH="135331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17850"/>
                        <a:ext cx="3240088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714500"/>
          </a:xfrm>
        </p:spPr>
        <p:txBody>
          <a:bodyPr/>
          <a:lstStyle/>
          <a:p>
            <a:pPr marL="357188" indent="-357188" eaLnBrk="1" hangingPunct="1">
              <a:buFontTx/>
              <a:buNone/>
            </a:pPr>
            <a:r>
              <a:rPr lang="de-AT" b="1" smtClean="0"/>
              <a:t>jeder Vorgang</a:t>
            </a:r>
            <a:r>
              <a:rPr lang="de-AT" smtClean="0"/>
              <a:t> (pro ZE):</a:t>
            </a:r>
          </a:p>
          <a:p>
            <a:pPr marL="357188" indent="-357188" eaLnBrk="1" hangingPunct="1"/>
            <a:r>
              <a:rPr lang="de-AT" smtClean="0"/>
              <a:t>beansprucht eine Kapazitätseinheit (1 Arbeitskraft) </a:t>
            </a:r>
          </a:p>
          <a:p>
            <a:pPr marL="357188" indent="-357188" eaLnBrk="1" hangingPunct="1"/>
            <a:r>
              <a:rPr lang="de-AT" smtClean="0"/>
              <a:t>insgesamt stehen (pro ZE) 3 Kapazitätseinheiten zur Verfügung</a:t>
            </a:r>
          </a:p>
          <a:p>
            <a:pPr marL="357188" indent="-357188" eaLnBrk="1" hangingPunct="1"/>
            <a:r>
              <a:rPr lang="de-AT" smtClean="0"/>
              <a:t>Zunächst wird Projekt 1 Kapazität zugewiesen, dann Projekt 2</a:t>
            </a:r>
          </a:p>
          <a:p>
            <a:pPr marL="357188" indent="-357188" eaLnBrk="1" hangingPunct="1">
              <a:buFontTx/>
              <a:buNone/>
            </a:pPr>
            <a:endParaRPr lang="de-AT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– Auftragsprioritäten III</a:t>
            </a:r>
            <a:endParaRPr lang="de-AT" smtClean="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313" y="5424488"/>
            <a:ext cx="82296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de-AT" sz="2000" kern="0" dirty="0">
                <a:latin typeface="+mn-lt"/>
              </a:rPr>
              <a:t>geht sich zunächst gut aus</a:t>
            </a:r>
          </a:p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87" name="Rechteck 86"/>
          <p:cNvSpPr/>
          <p:nvPr/>
        </p:nvSpPr>
        <p:spPr>
          <a:xfrm>
            <a:off x="1435100" y="4600575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88" name="Rechteck 87"/>
          <p:cNvSpPr/>
          <p:nvPr/>
        </p:nvSpPr>
        <p:spPr>
          <a:xfrm>
            <a:off x="1435100" y="4313238"/>
            <a:ext cx="673100" cy="277812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  <p:sp>
        <p:nvSpPr>
          <p:cNvPr id="89" name="Rechteck 88"/>
          <p:cNvSpPr/>
          <p:nvPr/>
        </p:nvSpPr>
        <p:spPr>
          <a:xfrm>
            <a:off x="2562225" y="4600575"/>
            <a:ext cx="158273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90" name="Rechteck 89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4612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4613" name="Textfeld 92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4614" name="Textfeld 95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4615" name="Textfeld 96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4616" name="Textfeld 97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4617" name="Textfeld 98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4618" name="Textfeld 99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101" name="Rechteck 100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102" name="Rechteck 101"/>
          <p:cNvSpPr/>
          <p:nvPr/>
        </p:nvSpPr>
        <p:spPr>
          <a:xfrm>
            <a:off x="1435100" y="4041775"/>
            <a:ext cx="67151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4621" name="Textfeld 102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104" name="Rechteck 103"/>
          <p:cNvSpPr/>
          <p:nvPr/>
        </p:nvSpPr>
        <p:spPr>
          <a:xfrm>
            <a:off x="1182688" y="4316413"/>
            <a:ext cx="2524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105" name="Rechteck 104"/>
          <p:cNvSpPr/>
          <p:nvPr/>
        </p:nvSpPr>
        <p:spPr>
          <a:xfrm>
            <a:off x="2106613" y="4313238"/>
            <a:ext cx="6715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4624" name="Textfeld 105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107" name="Freihandform 106"/>
          <p:cNvSpPr/>
          <p:nvPr/>
        </p:nvSpPr>
        <p:spPr>
          <a:xfrm>
            <a:off x="558800" y="4038600"/>
            <a:ext cx="5283200" cy="850900"/>
          </a:xfrm>
          <a:custGeom>
            <a:avLst/>
            <a:gdLst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200" h="850900">
                <a:moveTo>
                  <a:pt x="0" y="838200"/>
                </a:moveTo>
                <a:lnTo>
                  <a:pt x="12700" y="12700"/>
                </a:lnTo>
                <a:lnTo>
                  <a:pt x="431800" y="0"/>
                </a:lnTo>
                <a:lnTo>
                  <a:pt x="431800" y="279400"/>
                </a:lnTo>
                <a:lnTo>
                  <a:pt x="876300" y="279400"/>
                </a:lnTo>
                <a:lnTo>
                  <a:pt x="889000" y="12700"/>
                </a:lnTo>
                <a:lnTo>
                  <a:pt x="1562100" y="0"/>
                </a:lnTo>
                <a:lnTo>
                  <a:pt x="1562100" y="279400"/>
                </a:lnTo>
                <a:lnTo>
                  <a:pt x="2222500" y="292100"/>
                </a:lnTo>
                <a:lnTo>
                  <a:pt x="2222500" y="558800"/>
                </a:lnTo>
                <a:lnTo>
                  <a:pt x="3581400" y="558800"/>
                </a:lnTo>
                <a:lnTo>
                  <a:pt x="3581400" y="838200"/>
                </a:lnTo>
                <a:lnTo>
                  <a:pt x="5283200" y="850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86" grpId="0" animBg="1"/>
      <p:bldP spid="87" grpId="0" animBg="1"/>
      <p:bldP spid="88" grpId="0" animBg="1"/>
      <p:bldP spid="89" grpId="0" animBg="1"/>
      <p:bldP spid="9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IV</a:t>
            </a:r>
            <a:endParaRPr lang="de-AT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Eintritt eines </a:t>
            </a:r>
            <a:r>
              <a:rPr lang="de-AT" b="1" dirty="0" smtClean="0"/>
              <a:t>dritten Projekts</a:t>
            </a:r>
            <a:r>
              <a:rPr lang="de-AT" dirty="0" smtClean="0"/>
              <a:t> als 	</a:t>
            </a:r>
            <a:r>
              <a:rPr lang="de-AT" i="1" dirty="0" smtClean="0"/>
              <a:t>Eilauftrag</a:t>
            </a:r>
            <a:r>
              <a:rPr lang="de-AT" dirty="0" smtClean="0"/>
              <a:t> </a:t>
            </a:r>
            <a:r>
              <a:rPr lang="de-AT" dirty="0" smtClean="0">
                <a:solidFill>
                  <a:schemeClr val="hlink"/>
                </a:solidFill>
              </a:rPr>
              <a:t>zum Zeitpunkt 1</a:t>
            </a:r>
          </a:p>
          <a:p>
            <a:pPr eaLnBrk="1" hangingPunct="1"/>
            <a:r>
              <a:rPr lang="de-AT" dirty="0" smtClean="0"/>
              <a:t> höhere Priorität (vorrangig bearbeitet)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Fertigstellung aller gerade in 	Bearbeitung befindlichen Vorgänge bei 	Projekt 1 und 2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</a:rPr>
              <a:t> frühester Beginn von Projekt 3 zum 	Zeitpunkt 3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68313" y="4508500"/>
          <a:ext cx="51117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ld" r:id="rId3" imgW="3142488" imgH="728472" progId="Word.Picture.8">
                  <p:embed/>
                </p:oleObj>
              </mc:Choice>
              <mc:Fallback>
                <p:oleObj name="Bild" r:id="rId3" imgW="3142488" imgH="7284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51117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5724525" y="1628775"/>
            <a:ext cx="29511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b="1">
                <a:cs typeface="Times New Roman" pitchFamily="18" charset="0"/>
              </a:rPr>
              <a:t>Kapazitätsbelastungen</a:t>
            </a:r>
            <a:r>
              <a:rPr lang="de-AT" sz="2000">
                <a:cs typeface="Times New Roman" pitchFamily="18" charset="0"/>
              </a:rPr>
              <a:t> durch die einzelnen Vorgänge: </a:t>
            </a: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Projekt 3 ist aufwändiger </a:t>
            </a:r>
            <a:br>
              <a:rPr lang="de-AT" sz="2000">
                <a:solidFill>
                  <a:srgbClr val="FF0000"/>
                </a:solidFill>
                <a:cs typeface="Times New Roman" pitchFamily="18" charset="0"/>
              </a:rPr>
            </a:b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(2 Kapazitätseinheiten)</a:t>
            </a:r>
            <a:endParaRPr lang="de-AT" sz="2000">
              <a:solidFill>
                <a:srgbClr val="FF0000"/>
              </a:solidFill>
            </a:endParaRPr>
          </a:p>
        </p:txBody>
      </p:sp>
      <p:graphicFrame>
        <p:nvGraphicFramePr>
          <p:cNvPr id="25719" name="Group 119"/>
          <p:cNvGraphicFramePr>
            <a:graphicFrameLocks noGrp="1"/>
          </p:cNvGraphicFramePr>
          <p:nvPr/>
        </p:nvGraphicFramePr>
        <p:xfrm>
          <a:off x="3335338" y="2652713"/>
          <a:ext cx="534987" cy="1554163"/>
        </p:xfrm>
        <a:graphic>
          <a:graphicData uri="http://schemas.openxmlformats.org/drawingml/2006/table">
            <a:tbl>
              <a:tblPr/>
              <a:tblGrid>
                <a:gridCol w="53498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819" name="Group 219"/>
          <p:cNvGraphicFramePr>
            <a:graphicFrameLocks noGrp="1"/>
          </p:cNvGraphicFramePr>
          <p:nvPr/>
        </p:nvGraphicFramePr>
        <p:xfrm>
          <a:off x="5867400" y="3656013"/>
          <a:ext cx="2449513" cy="2008823"/>
        </p:xfrm>
        <a:graphic>
          <a:graphicData uri="http://schemas.openxmlformats.org/drawingml/2006/table">
            <a:tbl>
              <a:tblPr/>
              <a:tblGrid>
                <a:gridCol w="1009650"/>
                <a:gridCol w="503238"/>
                <a:gridCol w="504825"/>
                <a:gridCol w="4318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Beispiel – Auftragsprioritäten V</a:t>
            </a:r>
            <a:endParaRPr lang="de-AT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3177" cy="4319587"/>
          </a:xfrm>
        </p:spPr>
        <p:txBody>
          <a:bodyPr/>
          <a:lstStyle/>
          <a:p>
            <a:pPr marL="360363" indent="-360363" eaLnBrk="1" hangingPunct="1">
              <a:buFontTx/>
              <a:buNone/>
            </a:pPr>
            <a:r>
              <a:rPr lang="de-AT" dirty="0" smtClean="0"/>
              <a:t>Lösung bei Einplanung von Vorgängen nach den Regeln: </a:t>
            </a:r>
          </a:p>
          <a:p>
            <a:pPr marL="360363" indent="-360363" eaLnBrk="1" hangingPunct="1"/>
            <a:r>
              <a:rPr lang="de-AT" dirty="0" smtClean="0"/>
              <a:t>„Projekt 3 vor Projekt 1“ und </a:t>
            </a:r>
          </a:p>
          <a:p>
            <a:pPr marL="360363" indent="-360363" eaLnBrk="1" hangingPunct="1"/>
            <a:r>
              <a:rPr lang="de-AT" dirty="0" smtClean="0"/>
              <a:t>„Projekt 1 vor Projekt 2“ sowie</a:t>
            </a:r>
          </a:p>
          <a:p>
            <a:pPr marL="360363" indent="-360363" eaLnBrk="1" hangingPunct="1"/>
            <a:r>
              <a:rPr lang="de-AT" dirty="0" smtClean="0"/>
              <a:t>vorrangige Einplanung der längeren Vorgänge wenn sie zum gleichen Projekt gehören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5270500"/>
            <a:ext cx="8280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Einhaltung der Kapazitätsgrenzen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/>
              <a:t>keine Sicherstellung, dass es sich um eine „optimale“  Ressourcenbelegung handelt</a:t>
            </a:r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1465263" y="4032250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35" name="Rechteck 34"/>
          <p:cNvSpPr/>
          <p:nvPr/>
        </p:nvSpPr>
        <p:spPr>
          <a:xfrm>
            <a:off x="3463925" y="4616450"/>
            <a:ext cx="1344613" cy="277813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36" name="Rechteck 35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5635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636" name="Textfeld 37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5637" name="Textfeld 38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5638" name="Textfeld 39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5639" name="Textfeld 40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5640" name="Textfeld 41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5641" name="Textfeld 42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44" name="Rechteck 43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3462338" y="4340225"/>
            <a:ext cx="89852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5644" name="Textfeld 45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48" name="Rechteck 47"/>
          <p:cNvSpPr/>
          <p:nvPr/>
        </p:nvSpPr>
        <p:spPr>
          <a:xfrm>
            <a:off x="4360863" y="4340225"/>
            <a:ext cx="44767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5646" name="Textfeld 48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54" name="Freihandform 53"/>
          <p:cNvSpPr/>
          <p:nvPr/>
        </p:nvSpPr>
        <p:spPr>
          <a:xfrm>
            <a:off x="1182688" y="4040188"/>
            <a:ext cx="704850" cy="844550"/>
          </a:xfrm>
          <a:custGeom>
            <a:avLst/>
            <a:gdLst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276221 w 704850"/>
              <a:gd name="connsiteY5" fmla="*/ 259680 h 844550"/>
              <a:gd name="connsiteX6" fmla="*/ 698500 w 704850"/>
              <a:gd name="connsiteY6" fmla="*/ 269875 h 844550"/>
              <a:gd name="connsiteX7" fmla="*/ 704850 w 704850"/>
              <a:gd name="connsiteY7" fmla="*/ 841375 h 844550"/>
              <a:gd name="connsiteX8" fmla="*/ 257175 w 704850"/>
              <a:gd name="connsiteY8" fmla="*/ 844550 h 844550"/>
              <a:gd name="connsiteX9" fmla="*/ 257175 w 704850"/>
              <a:gd name="connsiteY9" fmla="*/ 546100 h 844550"/>
              <a:gd name="connsiteX10" fmla="*/ 0 w 704850"/>
              <a:gd name="connsiteY10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" h="844550">
                <a:moveTo>
                  <a:pt x="0" y="542925"/>
                </a:moveTo>
                <a:cubicBezTo>
                  <a:pt x="2117" y="361950"/>
                  <a:pt x="4233" y="180975"/>
                  <a:pt x="6350" y="0"/>
                </a:cubicBezTo>
                <a:lnTo>
                  <a:pt x="287326" y="3175"/>
                </a:lnTo>
                <a:lnTo>
                  <a:pt x="276220" y="256822"/>
                </a:lnTo>
                <a:lnTo>
                  <a:pt x="698500" y="269875"/>
                </a:lnTo>
                <a:cubicBezTo>
                  <a:pt x="700617" y="460375"/>
                  <a:pt x="702733" y="650875"/>
                  <a:pt x="704850" y="841375"/>
                </a:cubicBezTo>
                <a:lnTo>
                  <a:pt x="257175" y="844550"/>
                </a:lnTo>
                <a:lnTo>
                  <a:pt x="257175" y="546100"/>
                </a:lnTo>
                <a:lnTo>
                  <a:pt x="0" y="542925"/>
                </a:lnTo>
                <a:close/>
              </a:path>
            </a:pathLst>
          </a:custGeom>
          <a:solidFill>
            <a:srgbClr val="FFE28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>
                <a:solidFill>
                  <a:schemeClr val="tx1"/>
                </a:solidFill>
              </a:rPr>
              <a:t>A3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884363" y="4313238"/>
            <a:ext cx="446087" cy="573087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B3</a:t>
            </a:r>
            <a:endParaRPr lang="de-DE" sz="1200" dirty="0"/>
          </a:p>
        </p:txBody>
      </p:sp>
      <p:sp>
        <p:nvSpPr>
          <p:cNvPr id="56" name="Rechteck 55"/>
          <p:cNvSpPr/>
          <p:nvPr/>
        </p:nvSpPr>
        <p:spPr>
          <a:xfrm>
            <a:off x="2332038" y="4314825"/>
            <a:ext cx="1131887" cy="573088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C3</a:t>
            </a:r>
            <a:endParaRPr lang="de-DE" sz="1200" dirty="0"/>
          </a:p>
        </p:txBody>
      </p:sp>
      <p:sp>
        <p:nvSpPr>
          <p:cNvPr id="57" name="Rechteck 56"/>
          <p:cNvSpPr/>
          <p:nvPr/>
        </p:nvSpPr>
        <p:spPr>
          <a:xfrm>
            <a:off x="3241675" y="4037013"/>
            <a:ext cx="23018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59" name="Rechteck 58"/>
          <p:cNvSpPr/>
          <p:nvPr/>
        </p:nvSpPr>
        <p:spPr>
          <a:xfrm>
            <a:off x="4808538" y="4616450"/>
            <a:ext cx="230187" cy="277813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2590800" y="4037013"/>
            <a:ext cx="6508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2" grpId="0" animBg="1"/>
      <p:bldP spid="33" grpId="0" animBg="1"/>
      <p:bldP spid="35" grpId="0" animBg="1"/>
      <p:bldP spid="36" grpId="0" animBg="1"/>
      <p:bldP spid="44" grpId="0" animBg="1"/>
      <p:bldP spid="45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10.1 Netzplantechnik zur Terminplanung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endParaRPr lang="de-DE" smtClean="0"/>
          </a:p>
          <a:p>
            <a:pPr marL="381000" indent="-381000" eaLnBrk="1" hangingPunct="1">
              <a:buFontTx/>
              <a:buNone/>
            </a:pPr>
            <a:r>
              <a:rPr lang="de-DE" sz="2400" u="sng" smtClean="0"/>
              <a:t>Vorgangsweise</a:t>
            </a:r>
            <a:r>
              <a:rPr lang="de-DE" smtClean="0"/>
              <a:t>:</a:t>
            </a:r>
          </a:p>
          <a:p>
            <a:pPr marL="381000" indent="-381000" eaLnBrk="1" hangingPunct="1">
              <a:buFontTx/>
              <a:buNone/>
            </a:pPr>
            <a:endParaRPr lang="de-AT" smtClean="0"/>
          </a:p>
          <a:p>
            <a:pPr marL="381000" indent="-381000" eaLnBrk="1" hangingPunct="1"/>
            <a:r>
              <a:rPr lang="de-AT" smtClean="0"/>
              <a:t>Aufspaltung eines Projektes in einzelne (wesentliche) Vorgänge (Meilensteine)</a:t>
            </a:r>
            <a:br>
              <a:rPr lang="de-AT" smtClean="0"/>
            </a:br>
            <a:endParaRPr lang="de-AT" smtClean="0"/>
          </a:p>
          <a:p>
            <a:pPr marL="381000" indent="-381000" eaLnBrk="1" hangingPunct="1"/>
            <a:r>
              <a:rPr lang="de-AT" smtClean="0"/>
              <a:t>Darstellung in Netzplan (Graph)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 I</a:t>
            </a:r>
            <a:endParaRPr lang="de-AT" dirty="0" smtClean="0"/>
          </a:p>
        </p:txBody>
      </p:sp>
      <p:graphicFrame>
        <p:nvGraphicFramePr>
          <p:cNvPr id="30169" name="Group 4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5600"/>
        </p:xfrm>
        <a:graphic>
          <a:graphicData uri="http://schemas.openxmlformats.org/drawingml/2006/table">
            <a:tbl>
              <a:tblPr/>
              <a:tblGrid>
                <a:gridCol w="2386013"/>
                <a:gridCol w="1728787"/>
                <a:gridCol w="936625"/>
                <a:gridCol w="1655763"/>
                <a:gridCol w="15224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Tätigkeit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Bezeichnung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Dauer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Vorgänger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Nachfolger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B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C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stanzen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D aus A und B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A-s, 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aus B und C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B-b, 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galvanisieren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F aus D und E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E-g, 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89" name="Text Box 293"/>
          <p:cNvSpPr txBox="1">
            <a:spLocks noChangeArrowheads="1"/>
          </p:cNvSpPr>
          <p:nvPr/>
        </p:nvSpPr>
        <p:spPr bwMode="auto">
          <a:xfrm>
            <a:off x="7596188" y="19891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A-s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0" name="Text Box 294"/>
          <p:cNvSpPr txBox="1">
            <a:spLocks noChangeArrowheads="1"/>
          </p:cNvSpPr>
          <p:nvPr/>
        </p:nvSpPr>
        <p:spPr bwMode="auto">
          <a:xfrm>
            <a:off x="7596188" y="3062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1" name="Text Box 295"/>
          <p:cNvSpPr txBox="1">
            <a:spLocks noChangeArrowheads="1"/>
          </p:cNvSpPr>
          <p:nvPr/>
        </p:nvSpPr>
        <p:spPr bwMode="auto">
          <a:xfrm>
            <a:off x="7596188" y="356711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2" name="Text Box 296"/>
          <p:cNvSpPr txBox="1">
            <a:spLocks noChangeArrowheads="1"/>
          </p:cNvSpPr>
          <p:nvPr/>
        </p:nvSpPr>
        <p:spPr bwMode="auto">
          <a:xfrm>
            <a:off x="7596188" y="42211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E-g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3" name="Text Box 297"/>
          <p:cNvSpPr txBox="1">
            <a:spLocks noChangeArrowheads="1"/>
          </p:cNvSpPr>
          <p:nvPr/>
        </p:nvSpPr>
        <p:spPr bwMode="auto">
          <a:xfrm>
            <a:off x="7596188" y="4724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4" name="Text Box 298"/>
          <p:cNvSpPr txBox="1">
            <a:spLocks noChangeArrowheads="1"/>
          </p:cNvSpPr>
          <p:nvPr/>
        </p:nvSpPr>
        <p:spPr bwMode="auto">
          <a:xfrm>
            <a:off x="7308850" y="23495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D-m, 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5" name="Text Box 299"/>
          <p:cNvSpPr txBox="1">
            <a:spLocks noChangeArrowheads="1"/>
          </p:cNvSpPr>
          <p:nvPr/>
        </p:nvSpPr>
        <p:spPr bwMode="auto">
          <a:xfrm>
            <a:off x="7596188" y="27082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6" name="Text Box 300"/>
          <p:cNvSpPr txBox="1">
            <a:spLocks noChangeArrowheads="1"/>
          </p:cNvSpPr>
          <p:nvPr/>
        </p:nvSpPr>
        <p:spPr bwMode="auto">
          <a:xfrm>
            <a:off x="7740650" y="52292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-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30170" name="Text Box 474"/>
          <p:cNvSpPr txBox="1">
            <a:spLocks noChangeArrowheads="1"/>
          </p:cNvSpPr>
          <p:nvPr/>
        </p:nvSpPr>
        <p:spPr bwMode="auto">
          <a:xfrm>
            <a:off x="1042988" y="58054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Man muss Vorgänger </a:t>
            </a:r>
            <a:r>
              <a:rPr lang="de-DE" b="1" i="1">
                <a:solidFill>
                  <a:srgbClr val="00CCFF"/>
                </a:solidFill>
              </a:rPr>
              <a:t>oder</a:t>
            </a:r>
            <a:r>
              <a:rPr lang="de-DE" b="1">
                <a:solidFill>
                  <a:srgbClr val="00CCFF"/>
                </a:solidFill>
              </a:rPr>
              <a:t> Nachfolger angeben 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" name="AutoShape 2" descr="Bildergebnis für altes auto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45" y="60325"/>
            <a:ext cx="2118360" cy="1379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89" grpId="0"/>
      <p:bldP spid="29990" grpId="0"/>
      <p:bldP spid="29991" grpId="0"/>
      <p:bldP spid="29992" grpId="0"/>
      <p:bldP spid="29993" grpId="0"/>
      <p:bldP spid="29994" grpId="0"/>
      <p:bldP spid="29995" grpId="0"/>
      <p:bldP spid="29996" grpId="0"/>
      <p:bldP spid="30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Darstellungen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Jeder Tätigkeit (jedem Vorgang) ist eine </a:t>
            </a:r>
            <a:r>
              <a:rPr lang="de-AT" b="1" i="1" smtClean="0"/>
              <a:t>Dauer</a:t>
            </a:r>
            <a:r>
              <a:rPr lang="de-AT" smtClean="0"/>
              <a:t> zugeordnet, die im einfachsten Fall deterministisch gegeben (und bekannt) ist.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Für manche Tätigkeiten sind </a:t>
            </a:r>
            <a:r>
              <a:rPr lang="de-AT" b="1" i="1" smtClean="0"/>
              <a:t>Vorgänger-Nachfolger-Beziehungen</a:t>
            </a:r>
            <a:r>
              <a:rPr lang="de-AT" smtClean="0"/>
              <a:t> zu beachten, die im einfachsten Fall lauten: </a:t>
            </a:r>
          </a:p>
          <a:p>
            <a:pPr marL="0" indent="0" eaLnBrk="1" hangingPunct="1"/>
            <a:r>
              <a:rPr lang="de-AT" smtClean="0"/>
              <a:t>  X ist Vorgänger von Y</a:t>
            </a:r>
            <a:br>
              <a:rPr lang="de-AT" smtClean="0"/>
            </a:br>
            <a:r>
              <a:rPr lang="de-AT" smtClean="0"/>
              <a:t>  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Vorgang X muss abgeschlossen sein, bevor Y beginnen kann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b="1" u="sng" smtClean="0"/>
              <a:t>Darstellung</a:t>
            </a:r>
            <a:r>
              <a:rPr lang="de-AT" smtClean="0"/>
              <a:t> der Vorgänger-Nachfolger-Beziehungen in </a:t>
            </a:r>
            <a:r>
              <a:rPr lang="de-AT" b="1" smtClean="0"/>
              <a:t>Graph</a:t>
            </a:r>
            <a:r>
              <a:rPr lang="de-AT" smtClean="0"/>
              <a:t> 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u="sng" smtClean="0"/>
              <a:t>zwei verschiedene </a:t>
            </a:r>
            <a:r>
              <a:rPr lang="de-AT" b="1" u="sng" smtClean="0"/>
              <a:t>Ansätze</a:t>
            </a:r>
            <a:r>
              <a:rPr lang="de-AT" smtClean="0"/>
              <a:t>:</a:t>
            </a:r>
          </a:p>
          <a:p>
            <a:pPr marL="882650" lvl="1" indent="-342900" eaLnBrk="1" hangingPunct="1"/>
            <a:r>
              <a:rPr lang="de-DE" smtClean="0"/>
              <a:t>  Vorgangspfeilnetz</a:t>
            </a:r>
          </a:p>
          <a:p>
            <a:pPr marL="882650" lvl="1" indent="-342900" eaLnBrk="1" hangingPunct="1"/>
            <a:r>
              <a:rPr lang="de-DE" smtClean="0"/>
              <a:t>  Vorgangsknotennetz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10.1.1 Vorgangspfeilnetz</a:t>
            </a:r>
            <a:endParaRPr lang="de-AT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historisch älterer Ansatz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auch </a:t>
            </a:r>
            <a:r>
              <a:rPr lang="de-AT" b="1" dirty="0" smtClean="0"/>
              <a:t>CPM</a:t>
            </a:r>
            <a:r>
              <a:rPr lang="de-AT" dirty="0" smtClean="0"/>
              <a:t> (</a:t>
            </a:r>
            <a:r>
              <a:rPr lang="de-AT" dirty="0" err="1" smtClean="0"/>
              <a:t>critical</a:t>
            </a:r>
            <a:r>
              <a:rPr lang="de-AT" dirty="0" smtClean="0"/>
              <a:t> </a:t>
            </a:r>
            <a:r>
              <a:rPr lang="de-AT" dirty="0" err="1" smtClean="0"/>
              <a:t>path</a:t>
            </a:r>
            <a:r>
              <a:rPr lang="de-AT" dirty="0" smtClean="0"/>
              <a:t> </a:t>
            </a:r>
            <a:r>
              <a:rPr lang="de-AT" dirty="0" err="1" smtClean="0"/>
              <a:t>method</a:t>
            </a:r>
            <a:r>
              <a:rPr lang="de-AT" dirty="0" smtClean="0"/>
              <a:t>, AOA =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arc</a:t>
            </a:r>
            <a:r>
              <a:rPr lang="de-AT" dirty="0" smtClean="0"/>
              <a:t>) genannt (wobei 	CPM auch noch andere Bedeutungen hat) </a:t>
            </a:r>
          </a:p>
          <a:p>
            <a:pPr eaLnBrk="1" hangingPunct="1"/>
            <a:r>
              <a:rPr lang="de-AT" dirty="0" smtClean="0"/>
              <a:t> Vorgänge werden über </a:t>
            </a:r>
            <a:r>
              <a:rPr lang="de-AT" b="1" dirty="0" smtClean="0"/>
              <a:t>Pfeile</a:t>
            </a:r>
            <a:r>
              <a:rPr lang="de-AT" dirty="0" smtClean="0"/>
              <a:t> abgebildet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Knoten entsprechen den Zuständen bzw. Fertigstellungsereignissen    	der einzelnen Vorgänge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 typeface="Symbol" pitchFamily="18" charset="2"/>
              <a:buChar char="Þ"/>
            </a:pPr>
            <a:r>
              <a:rPr lang="de-AT" dirty="0" smtClean="0"/>
              <a:t> gewisse Nachteile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Verdrängung durch Vorgangsknotennetz</a:t>
            </a:r>
            <a:endParaRPr lang="de-AT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27313" y="4262165"/>
          <a:ext cx="38163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ld" r:id="rId3" imgW="2014728" imgH="289560" progId="Word.Picture.8">
                  <p:embed/>
                </p:oleObj>
              </mc:Choice>
              <mc:Fallback>
                <p:oleObj name="Bild" r:id="rId3" imgW="2014728" imgH="2895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62165"/>
                        <a:ext cx="381635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10.1.2 Vorgangsknotennetz</a:t>
            </a:r>
            <a:endParaRPr lang="de-A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neuerer Ansatz</a:t>
            </a:r>
          </a:p>
          <a:p>
            <a:pPr eaLnBrk="1" hangingPunct="1"/>
            <a:r>
              <a:rPr lang="de-AT" dirty="0" smtClean="0"/>
              <a:t> auch </a:t>
            </a:r>
            <a:r>
              <a:rPr lang="de-AT" b="1" dirty="0" smtClean="0"/>
              <a:t>MPM</a:t>
            </a:r>
            <a:r>
              <a:rPr lang="de-AT" dirty="0" smtClean="0"/>
              <a:t> (</a:t>
            </a:r>
            <a:r>
              <a:rPr lang="de-AT" i="1" dirty="0" smtClean="0"/>
              <a:t>Metra-Potential-Methode</a:t>
            </a:r>
            <a:r>
              <a:rPr lang="de-AT" dirty="0" smtClean="0"/>
              <a:t>, AON,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node</a:t>
            </a:r>
            <a:r>
              <a:rPr lang="de-AT" dirty="0" smtClean="0"/>
              <a:t>) genannt </a:t>
            </a:r>
          </a:p>
          <a:p>
            <a:pPr eaLnBrk="1" hangingPunct="1"/>
            <a:r>
              <a:rPr lang="de-AT" dirty="0" smtClean="0"/>
              <a:t> bildet die Vorgänge als </a:t>
            </a:r>
            <a:r>
              <a:rPr lang="de-AT" b="1" dirty="0" smtClean="0"/>
              <a:t>Knoten</a:t>
            </a:r>
            <a:r>
              <a:rPr lang="de-AT" dirty="0" smtClean="0"/>
              <a:t> ab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(gerichteten) Kanten entsprechen den Verknüpfungen der Vorgänge     	(Vorgänger-Nachfolger-Relationen)</a:t>
            </a:r>
          </a:p>
          <a:p>
            <a:pPr eaLnBrk="1" hangingPunct="1"/>
            <a:r>
              <a:rPr lang="de-AT" dirty="0" smtClean="0"/>
              <a:t> Verschiedene </a:t>
            </a:r>
            <a:r>
              <a:rPr lang="de-AT" dirty="0" err="1" smtClean="0"/>
              <a:t>darstellungen</a:t>
            </a:r>
            <a:r>
              <a:rPr lang="de-AT" dirty="0" smtClean="0"/>
              <a:t> der Knoten: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71550" y="4579938"/>
          <a:ext cx="24479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ld" r:id="rId3" imgW="1167384" imgH="399288" progId="Word.Picture.8">
                  <p:embed/>
                </p:oleObj>
              </mc:Choice>
              <mc:Fallback>
                <p:oleObj name="Bild" r:id="rId3" imgW="1167384" imgH="3992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79938"/>
                        <a:ext cx="244792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362575" y="4148138"/>
          <a:ext cx="1873250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ld" r:id="rId5" imgW="897636" imgH="758952" progId="Word.Picture.8">
                  <p:embed/>
                </p:oleObj>
              </mc:Choice>
              <mc:Fallback>
                <p:oleObj name="Bild" r:id="rId5" imgW="897636" imgH="75895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48138"/>
                        <a:ext cx="1873250" cy="161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40200" y="48688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oder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(1) Vorwärtsrechnung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Anfangszeitpunkt und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Endzeitpunkt</a:t>
            </a:r>
          </a:p>
          <a:p>
            <a:pPr eaLnBrk="1" hangingPunct="1">
              <a:buFontTx/>
              <a:buNone/>
            </a:pPr>
            <a:r>
              <a:rPr lang="de-DE" dirty="0" smtClean="0"/>
              <a:t>Vorwärtsrechnung:</a:t>
            </a:r>
            <a:r>
              <a:rPr lang="de-AT" dirty="0" smtClean="0"/>
              <a:t> von links (Start) nach rechts (Ende), wobei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chemeClr val="folHlink"/>
                </a:solidFill>
              </a:rPr>
              <a:t> FEZ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chemeClr val="folHlink"/>
                </a:solidFill>
              </a:rPr>
              <a:t>FAZ</a:t>
            </a:r>
            <a:r>
              <a:rPr lang="de-AT" b="1" dirty="0" smtClean="0"/>
              <a:t> + 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 = </a:t>
            </a:r>
            <a:r>
              <a:rPr lang="de-AT" i="1" dirty="0" smtClean="0"/>
              <a:t>Maximum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chemeClr val="folHlink"/>
                </a:solidFill>
              </a:rPr>
              <a:t>FEZ</a:t>
            </a:r>
            <a:r>
              <a:rPr lang="de-AT" dirty="0" smtClean="0"/>
              <a:t> aller (unmittelbaren) Vorgänger </a:t>
            </a:r>
            <a:endParaRPr lang="de-AT" dirty="0" smtClean="0">
              <a:sym typeface="Symbol" pitchFamily="18" charset="2"/>
            </a:endParaRPr>
          </a:p>
          <a:p>
            <a:pPr eaLnBrk="1" hangingPunct="1"/>
            <a:r>
              <a:rPr lang="de-AT" dirty="0" smtClean="0">
                <a:sym typeface="Symbol" pitchFamily="18" charset="2"/>
              </a:rPr>
              <a:t> </a:t>
            </a:r>
            <a:r>
              <a:rPr lang="de-AT" dirty="0" smtClean="0"/>
              <a:t> FEZ des letzten Knotens = kürzeste </a:t>
            </a:r>
            <a:r>
              <a:rPr lang="de-AT" u="sng" dirty="0" smtClean="0"/>
              <a:t>Projektlänge</a:t>
            </a:r>
            <a:r>
              <a:rPr lang="de-AT" dirty="0" smtClean="0"/>
              <a:t>, frühester Fertigungszeitpunkt des Auftrages 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39552" y="5248746"/>
          <a:ext cx="2451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ld" r:id="rId3" imgW="1167840" imgH="399240" progId="Word.Picture.8">
                  <p:embed/>
                </p:oleObj>
              </mc:Choice>
              <mc:Fallback>
                <p:oleObj name="Bild" r:id="rId3" imgW="1167840" imgH="39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248746"/>
                        <a:ext cx="24511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(2) Rückwärtsrechnung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Anfangszeitpunkt und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Endzeitpunkt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Rückrechnung: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vom Projektende von rechts (Ende) nach links (Start), wobei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rgbClr val="FF0000"/>
                </a:solidFill>
              </a:rPr>
              <a:t> SAZ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rgbClr val="FF0000"/>
                </a:solidFill>
              </a:rPr>
              <a:t>SEZ</a:t>
            </a:r>
            <a:r>
              <a:rPr lang="de-AT" b="1" dirty="0" smtClean="0"/>
              <a:t> – D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 = </a:t>
            </a:r>
            <a:r>
              <a:rPr lang="de-AT" i="1" dirty="0" smtClean="0"/>
              <a:t>Minimum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rgbClr val="FF0000"/>
                </a:solidFill>
              </a:rPr>
              <a:t>SAZ</a:t>
            </a:r>
            <a:r>
              <a:rPr lang="de-AT" dirty="0" smtClean="0"/>
              <a:t> aller (unmittelbaren) Nachfolger 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83568" y="5151338"/>
          <a:ext cx="25241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ld" r:id="rId3" imgW="1167840" imgH="399240" progId="Word.Picture.8">
                  <p:embed/>
                </p:oleObj>
              </mc:Choice>
              <mc:Fallback>
                <p:oleObj name="Bild" r:id="rId3" imgW="1167840" imgH="39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151338"/>
                        <a:ext cx="25241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998</Words>
  <Application>Microsoft Office PowerPoint</Application>
  <PresentationFormat>Bildschirmpräsentation (4:3)</PresentationFormat>
  <Paragraphs>473</Paragraphs>
  <Slides>25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Vorlage_6</vt:lpstr>
      <vt:lpstr>Bild</vt:lpstr>
      <vt:lpstr>Microsoft-Zeichnung</vt:lpstr>
      <vt:lpstr>Formel</vt:lpstr>
      <vt:lpstr>Kapitel 10</vt:lpstr>
      <vt:lpstr>Terminplanung</vt:lpstr>
      <vt:lpstr>10.1 Netzplantechnik zur Terminplanung</vt:lpstr>
      <vt:lpstr> Beispiel I</vt:lpstr>
      <vt:lpstr>Darstellungen</vt:lpstr>
      <vt:lpstr>10.1.1 Vorgangspfeilnetz</vt:lpstr>
      <vt:lpstr>10.1.2 Vorgangsknotennetz</vt:lpstr>
      <vt:lpstr>(1) Vorwärtsrechnung</vt:lpstr>
      <vt:lpstr>(2) Rückwärtsrechnung</vt:lpstr>
      <vt:lpstr>(3) Gesamtpuffer</vt:lpstr>
      <vt:lpstr> Beispiel I</vt:lpstr>
      <vt:lpstr>Beispiel II</vt:lpstr>
      <vt:lpstr>Erweiterungen</vt:lpstr>
      <vt:lpstr>10.2 Kapazitätsplanung</vt:lpstr>
      <vt:lpstr>Kapazitätsbelastungsprofile I</vt:lpstr>
      <vt:lpstr>Kapazitätsbelastungsprofile I</vt:lpstr>
      <vt:lpstr>Kapazitätsbelastungsprofile II</vt:lpstr>
      <vt:lpstr>Ausweg bei Überschreitung der Normalkapazität</vt:lpstr>
      <vt:lpstr> 10.2.1 BIP-Modell zur Terminplanung bei beschränkten Ressourcen</vt:lpstr>
      <vt:lpstr>10.2.2 Auftragsprioritäten</vt:lpstr>
      <vt:lpstr>Beispiel - Auftragsprioritäten I</vt:lpstr>
      <vt:lpstr>Beispiel - Auftragsprioritäten II</vt:lpstr>
      <vt:lpstr>Beispiel – Auftragsprioritäten III</vt:lpstr>
      <vt:lpstr>Beispiel - Auftragsprioritäten IV</vt:lpstr>
      <vt:lpstr>Beispiel – Auftragsprioritäten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21</cp:revision>
  <dcterms:created xsi:type="dcterms:W3CDTF">2011-04-28T12:25:33Z</dcterms:created>
  <dcterms:modified xsi:type="dcterms:W3CDTF">2017-12-05T14:21:44Z</dcterms:modified>
</cp:coreProperties>
</file>