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98" r:id="rId11"/>
    <p:sldId id="269" r:id="rId12"/>
    <p:sldId id="270" r:id="rId13"/>
    <p:sldId id="271" r:id="rId14"/>
    <p:sldId id="272" r:id="rId15"/>
    <p:sldId id="273" r:id="rId16"/>
    <p:sldId id="299" r:id="rId17"/>
    <p:sldId id="274" r:id="rId18"/>
    <p:sldId id="300" r:id="rId19"/>
    <p:sldId id="275" r:id="rId20"/>
    <p:sldId id="301" r:id="rId21"/>
    <p:sldId id="276" r:id="rId22"/>
    <p:sldId id="302" r:id="rId23"/>
    <p:sldId id="277" r:id="rId24"/>
    <p:sldId id="303" r:id="rId25"/>
    <p:sldId id="278" r:id="rId26"/>
    <p:sldId id="304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</p:sldIdLst>
  <p:sldSz cx="9144000" cy="6858000" type="screen4x3"/>
  <p:notesSz cx="6797675" cy="987425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87" d="100"/>
          <a:sy n="87" d="100"/>
        </p:scale>
        <p:origin x="-144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122DD-C581-4776-BF16-158606696CFB}" type="datetimeFigureOut">
              <a:rPr lang="de-AT" smtClean="0"/>
              <a:pPr/>
              <a:t>12.02.2019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F1634-0C71-4C75-9239-0E0833B4711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332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AE2D26-885F-453E-B77F-A75DF8DCA306}" type="slidenum">
              <a:rPr lang="de-AT" smtClean="0"/>
              <a:pPr/>
              <a:t>4</a:t>
            </a:fld>
            <a:endParaRPr lang="de-A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146DE-660D-4C65-8F36-9FC08E6242D8}" type="slidenum">
              <a:rPr lang="de-AT" smtClean="0"/>
              <a:pPr/>
              <a:t>7</a:t>
            </a:fld>
            <a:endParaRPr lang="de-AT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AT" smtClean="0"/>
              <a:t>Rohstoffe = unbehanelte Naturstoffe				zB Holz in der Möbelindustrie</a:t>
            </a:r>
          </a:p>
          <a:p>
            <a:pPr eaLnBrk="1" hangingPunct="1"/>
            <a:r>
              <a:rPr lang="de-AT" smtClean="0"/>
              <a:t>Werkstoffe = aufbereitete, veredelte Rohstoffe		zB Wollfäden in Textilindustrie, Bleche für Automobilherstellung</a:t>
            </a:r>
          </a:p>
          <a:p>
            <a:pPr eaLnBrk="1" hangingPunct="1"/>
            <a:r>
              <a:rPr lang="de-AT" smtClean="0"/>
              <a:t>Bauteile = aus Werkstoffen gefertige Bestandteile von zusammengesetzten Gütern	zB Kotflügel, Motor, in Automobilerstellung</a:t>
            </a:r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3A8BDB-C250-4F13-9932-561B0AEB98DF}" type="slidenum">
              <a:rPr lang="de-AT" smtClean="0"/>
              <a:pPr/>
              <a:t>8</a:t>
            </a:fld>
            <a:endParaRPr lang="de-AT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AT" smtClean="0"/>
              <a:t>Rohstoffe = unbehanelte Naturstoffe				zB Holz in der Möbelindustrie</a:t>
            </a:r>
          </a:p>
          <a:p>
            <a:pPr eaLnBrk="1" hangingPunct="1"/>
            <a:r>
              <a:rPr lang="de-AT" smtClean="0"/>
              <a:t>Werkstoffe = aufbereitete, veredelte Rohstoffe		zB Wollfäden in Textilindustrie, Bleche für Automobilherstellung</a:t>
            </a:r>
          </a:p>
          <a:p>
            <a:pPr eaLnBrk="1" hangingPunct="1"/>
            <a:r>
              <a:rPr lang="de-AT" smtClean="0"/>
              <a:t>Bauteile = aus Werkstoffen gefertige Bestandteile von zusammengesetzten Gütern	zB Kotflügel, Motor, in Automobilerstellung</a:t>
            </a:r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161DE-2D3F-490F-86C4-AFEAD313FA08}" type="slidenum">
              <a:rPr lang="de-AT" smtClean="0"/>
              <a:pPr/>
              <a:t>23</a:t>
            </a:fld>
            <a:endParaRPr lang="de-A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161DE-2D3F-490F-86C4-AFEAD313FA08}" type="slidenum">
              <a:rPr lang="de-AT" smtClean="0"/>
              <a:pPr/>
              <a:t>24</a:t>
            </a:fld>
            <a:endParaRPr lang="de-A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F1634-0C71-4C75-9239-0E0833B47117}" type="slidenum">
              <a:rPr lang="de-AT" smtClean="0"/>
              <a:pPr/>
              <a:t>31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7864" y="6616526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616526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Kapitel 1/</a:t>
            </a:r>
            <a:fld id="{702FA97A-CC35-4A74-BBD4-2BD1ABE273FC}" type="slidenum">
              <a:rPr lang="de-AT" smtClean="0"/>
              <a:pPr/>
              <a:t>‹Nr.›</a:t>
            </a:fld>
            <a:endParaRPr lang="de-AT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 Zweite Ebene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 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541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 Zweite Ebene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 Zweite Ebene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 userDrawn="1"/>
        </p:nvPicPr>
        <p:blipFill>
          <a:blip r:embed="rId14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4113" y="1989138"/>
            <a:ext cx="75946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1268413"/>
            <a:ext cx="7594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497263" y="661652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705600" y="6616526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1/</a:t>
            </a:r>
            <a:fld id="{702FA97A-CC35-4A74-BBD4-2BD1ABE273FC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16632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 eaLnBrk="1" hangingPunct="1">
              <a:buFontTx/>
              <a:buNone/>
            </a:pPr>
            <a:endParaRPr lang="de-DE" sz="1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r>
              <a:rPr lang="de-DE" sz="3200" dirty="0" smtClean="0"/>
              <a:t>Kapitel 1</a:t>
            </a:r>
            <a:endParaRPr lang="de-AT" sz="32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3158887" y="3356992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de-DE" sz="3600" b="1" dirty="0" smtClean="0">
                <a:solidFill>
                  <a:srgbClr val="0070C0"/>
                </a:solidFill>
              </a:rPr>
              <a:t>Einführung</a:t>
            </a:r>
            <a:endParaRPr lang="de-AT" sz="36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4864"/>
            <a:ext cx="8229600" cy="3888432"/>
          </a:xfrm>
        </p:spPr>
        <p:txBody>
          <a:bodyPr/>
          <a:lstStyle/>
          <a:p>
            <a:pPr marL="342900" indent="-342900">
              <a:spcAft>
                <a:spcPts val="1200"/>
              </a:spcAft>
            </a:pPr>
            <a:r>
              <a:rPr lang="de-AT" sz="2000" b="1" dirty="0" smtClean="0"/>
              <a:t>Input: </a:t>
            </a:r>
            <a:br>
              <a:rPr lang="de-AT" sz="2000" b="1" dirty="0" smtClean="0"/>
            </a:br>
            <a:r>
              <a:rPr lang="de-AT" sz="2000" b="1" i="1" dirty="0" smtClean="0"/>
              <a:t>physischer Input</a:t>
            </a:r>
            <a:r>
              <a:rPr lang="de-AT" sz="1800" b="1" dirty="0" smtClean="0"/>
              <a:t> </a:t>
            </a:r>
            <a:r>
              <a:rPr lang="de-AT" sz="1800" dirty="0" smtClean="0"/>
              <a:t>= zu bearbeitende Vorprodukte (Arbeitsobjekte, z.B. Rohstoffe, Zwischenprodukte, </a:t>
            </a:r>
            <a:r>
              <a:rPr lang="de-AT" sz="1800" i="1" dirty="0" smtClean="0"/>
              <a:t>Verbrauchsfaktoren, Repetierfaktoren</a:t>
            </a:r>
            <a:r>
              <a:rPr lang="de-AT" sz="1800" dirty="0" smtClean="0"/>
              <a:t>) </a:t>
            </a:r>
          </a:p>
          <a:p>
            <a:pPr defTabSz="180000">
              <a:spcAft>
                <a:spcPts val="1200"/>
              </a:spcAft>
              <a:buNone/>
              <a:tabLst>
                <a:tab pos="180000" algn="l"/>
              </a:tabLst>
            </a:pPr>
            <a:r>
              <a:rPr lang="de-AT" sz="2000" b="1" i="1" dirty="0" smtClean="0"/>
              <a:t>		Grunddaten</a:t>
            </a:r>
            <a:r>
              <a:rPr lang="de-AT" sz="1800" dirty="0" smtClean="0"/>
              <a:t>: konstruktiver Aufbau der Produkte (z.B. Stücklisten),  	</a:t>
            </a:r>
            <a:r>
              <a:rPr lang="de-AT" sz="1800" dirty="0" smtClean="0"/>
              <a:t>					technische </a:t>
            </a:r>
            <a:r>
              <a:rPr lang="de-AT" sz="1800" dirty="0" smtClean="0"/>
              <a:t>Angaben zur Ausführung der Produktion und der Montage (z.B. 	</a:t>
            </a:r>
            <a:r>
              <a:rPr lang="de-AT" sz="1800" dirty="0" smtClean="0"/>
              <a:t>	Arbeitsgangbeschreibungen</a:t>
            </a:r>
            <a:r>
              <a:rPr lang="de-AT" sz="1800" dirty="0" smtClean="0"/>
              <a:t>) abzulesen.</a:t>
            </a:r>
          </a:p>
          <a:p>
            <a:pPr defTabSz="180000">
              <a:spcAft>
                <a:spcPts val="1200"/>
              </a:spcAft>
              <a:buNone/>
              <a:tabLst>
                <a:tab pos="180000" algn="l"/>
              </a:tabLst>
            </a:pPr>
            <a:r>
              <a:rPr lang="de-AT" sz="2000" b="1" i="1" dirty="0" smtClean="0"/>
              <a:t>		Planungsdaten</a:t>
            </a:r>
            <a:r>
              <a:rPr lang="de-AT" sz="1800" i="1" dirty="0" smtClean="0"/>
              <a:t>: </a:t>
            </a:r>
            <a:r>
              <a:rPr lang="de-AT" sz="1800" dirty="0" smtClean="0"/>
              <a:t>Produktionsaufträge (Angaben, wie viele Erzeugnis-  	</a:t>
            </a:r>
            <a:r>
              <a:rPr lang="de-AT" sz="1800" dirty="0" smtClean="0"/>
              <a:t>			</a:t>
            </a:r>
            <a:r>
              <a:rPr lang="de-AT" sz="1800" dirty="0" err="1" smtClean="0"/>
              <a:t>einheiten</a:t>
            </a:r>
            <a:r>
              <a:rPr lang="de-AT" sz="1800" dirty="0" smtClean="0"/>
              <a:t> </a:t>
            </a:r>
            <a:r>
              <a:rPr lang="de-AT" sz="1800" dirty="0" smtClean="0"/>
              <a:t>bis zu einem bestimmten Termin fertig zu stellen sind)</a:t>
            </a:r>
            <a:endParaRPr lang="de-AT" sz="1800" b="1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21816" y="979959"/>
            <a:ext cx="7594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2800" kern="0" dirty="0" smtClean="0"/>
              <a:t>Begriffsbestimmungen II</a:t>
            </a:r>
            <a:endParaRPr lang="de-AT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14896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000" b="1" dirty="0" smtClean="0"/>
              <a:t> Fertigungstiefe:</a:t>
            </a:r>
            <a:r>
              <a:rPr lang="de-AT" sz="1800" b="1" dirty="0" smtClean="0"/>
              <a:t> </a:t>
            </a:r>
            <a:r>
              <a:rPr lang="de-AT" sz="1800" dirty="0" smtClean="0"/>
              <a:t>Anzahl der Wertsteigerungsstufen eines Erzeugnisses, 	die in einem Betrieb realisiert werden</a:t>
            </a:r>
          </a:p>
          <a:p>
            <a:pPr eaLnBrk="1" hangingPunct="1">
              <a:lnSpc>
                <a:spcPct val="90000"/>
              </a:lnSpc>
            </a:pPr>
            <a:endParaRPr lang="de-AT" sz="2000" b="1" dirty="0" smtClean="0"/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000" b="1" dirty="0" smtClean="0"/>
              <a:t> Arbeitsteilung:</a:t>
            </a:r>
            <a:r>
              <a:rPr lang="de-AT" sz="1800" b="1" dirty="0" smtClean="0"/>
              <a:t> </a:t>
            </a:r>
            <a:br>
              <a:rPr lang="de-AT" sz="1800" b="1" dirty="0" smtClean="0"/>
            </a:br>
            <a:r>
              <a:rPr lang="de-AT" sz="1800" b="1" dirty="0" smtClean="0"/>
              <a:t>	</a:t>
            </a:r>
            <a:r>
              <a:rPr lang="de-AT" sz="1800" dirty="0" smtClean="0"/>
              <a:t>Wertschöpfungsprozess Rohstoff </a:t>
            </a:r>
            <a:r>
              <a:rPr lang="de-AT" sz="1800" dirty="0" smtClean="0">
                <a:sym typeface="Symbol" pitchFamily="18" charset="2"/>
              </a:rPr>
              <a:t></a:t>
            </a:r>
            <a:r>
              <a:rPr lang="de-AT" sz="1800" dirty="0" smtClean="0"/>
              <a:t> Endprodukt üblicherweise nicht in </a:t>
            </a:r>
            <a:r>
              <a:rPr lang="de-AT" sz="1800" i="1" dirty="0" smtClean="0"/>
              <a:t>einer</a:t>
            </a:r>
            <a:r>
              <a:rPr lang="de-AT" sz="1800" dirty="0" smtClean="0"/>
              <a:t> 	Firma </a:t>
            </a:r>
            <a:br>
              <a:rPr lang="de-AT" sz="1800" dirty="0" smtClean="0"/>
            </a:br>
            <a:r>
              <a:rPr lang="de-AT" sz="1800" dirty="0" smtClean="0"/>
              <a:t>	</a:t>
            </a:r>
            <a:r>
              <a:rPr lang="de-AT" sz="1800" dirty="0" smtClean="0">
                <a:sym typeface="Wingdings" pitchFamily="2" charset="2"/>
              </a:rPr>
              <a:t> </a:t>
            </a:r>
            <a:r>
              <a:rPr lang="de-AT" sz="1800" dirty="0" smtClean="0"/>
              <a:t>internationale Arbeitsteilung: z.B. Motoren aus GM-Werk in </a:t>
            </a:r>
            <a:r>
              <a:rPr lang="de-AT" sz="1800" dirty="0" err="1" smtClean="0"/>
              <a:t>Aspern</a:t>
            </a:r>
            <a:r>
              <a:rPr lang="de-AT" sz="1800" dirty="0" smtClean="0"/>
              <a:t> werden 	in anderen EU-Ländern in Opel-PKW eingebaut. Magna liefert diversen 	Autoherstellern zu, ...</a:t>
            </a:r>
          </a:p>
          <a:p>
            <a:pPr eaLnBrk="1" hangingPunct="1">
              <a:lnSpc>
                <a:spcPct val="90000"/>
              </a:lnSpc>
            </a:pPr>
            <a:endParaRPr lang="de-AT" sz="1800" b="1" dirty="0" smtClean="0"/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000" b="1" dirty="0" smtClean="0"/>
              <a:t> </a:t>
            </a:r>
            <a:r>
              <a:rPr lang="de-AT" sz="2000" b="1" dirty="0" err="1" smtClean="0"/>
              <a:t>Supply</a:t>
            </a:r>
            <a:r>
              <a:rPr lang="de-AT" sz="2000" b="1" dirty="0" smtClean="0"/>
              <a:t> Chain Management (SCM):</a:t>
            </a:r>
            <a:r>
              <a:rPr lang="de-AT" sz="1800" dirty="0" smtClean="0"/>
              <a:t> </a:t>
            </a:r>
            <a:br>
              <a:rPr lang="de-AT" sz="1800" dirty="0" smtClean="0"/>
            </a:br>
            <a:r>
              <a:rPr lang="de-AT" sz="1800" dirty="0" smtClean="0"/>
              <a:t>	Koordination der einzelnen Glieder der Wertschöpfungskette </a:t>
            </a:r>
            <a:br>
              <a:rPr lang="de-AT" sz="1800" dirty="0" smtClean="0"/>
            </a:br>
            <a:r>
              <a:rPr lang="de-AT" sz="1800" dirty="0" smtClean="0"/>
              <a:t>	</a:t>
            </a:r>
            <a:r>
              <a:rPr lang="de-AT" sz="1800" b="1" dirty="0" smtClean="0"/>
              <a:t>Zulieferer – Produzent – Abnehmer</a:t>
            </a:r>
            <a:r>
              <a:rPr lang="de-AT" sz="1800" dirty="0" smtClean="0"/>
              <a:t> </a:t>
            </a:r>
            <a:br>
              <a:rPr lang="de-AT" sz="1800" dirty="0" smtClean="0"/>
            </a:br>
            <a:r>
              <a:rPr lang="de-AT" sz="1800" dirty="0" smtClean="0"/>
              <a:t>	um Bestände in der Kette zu minimieren, um kostengünstig und rasch auf 	Kundenwünsche reagieren zu können, etc.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21816" y="979959"/>
            <a:ext cx="7594600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Begriffsbestimmungen III</a:t>
            </a:r>
            <a:endParaRPr lang="de-A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Beachtung der folgende </a:t>
            </a:r>
            <a:r>
              <a:rPr lang="de-AT" sz="1800" b="1" u="sng" dirty="0" smtClean="0"/>
              <a:t>Aspekte</a:t>
            </a:r>
            <a:r>
              <a:rPr lang="de-AT" sz="1800" u="sng" dirty="0" smtClean="0"/>
              <a:t> bei der Erzielung von Wertschöpfung:</a:t>
            </a:r>
            <a:r>
              <a:rPr lang="de-AT" sz="1600" dirty="0" smtClean="0"/>
              <a:t> </a:t>
            </a:r>
            <a:br>
              <a:rPr lang="de-AT" sz="1600" dirty="0" smtClean="0"/>
            </a:br>
            <a:endParaRPr lang="de-AT" sz="1600" dirty="0" smtClean="0"/>
          </a:p>
          <a:p>
            <a:pPr defTabSz="180000" eaLnBrk="1" hangingPunct="1">
              <a:spcBef>
                <a:spcPct val="10000"/>
              </a:spcBef>
              <a:tabLst>
                <a:tab pos="180000" algn="l"/>
              </a:tabLst>
            </a:pPr>
            <a:r>
              <a:rPr lang="de-AT" sz="1800" b="1" dirty="0" smtClean="0"/>
              <a:t>  Zeit</a:t>
            </a:r>
            <a:r>
              <a:rPr lang="de-AT" sz="1600" b="1" dirty="0" smtClean="0"/>
              <a:t>: </a:t>
            </a:r>
            <a:r>
              <a:rPr lang="de-AT" sz="1600" dirty="0" smtClean="0"/>
              <a:t>Reduktion unproduktiver Vorgänge (z.B. Transport- und Lagerungsvorgänge) 	reduziert Durchlaufzeiten </a:t>
            </a:r>
            <a:r>
              <a:rPr lang="de-AT" sz="1600" dirty="0" smtClean="0">
                <a:sym typeface="Symbol" pitchFamily="18" charset="2"/>
              </a:rPr>
              <a:t></a:t>
            </a:r>
            <a:r>
              <a:rPr lang="de-AT" sz="1600" dirty="0" smtClean="0"/>
              <a:t> Wettbewerbsvorteil (Lieferzeit, Kosten) </a:t>
            </a:r>
            <a:br>
              <a:rPr lang="de-AT" sz="1600" dirty="0" smtClean="0"/>
            </a:br>
            <a:r>
              <a:rPr lang="de-AT" sz="1600" dirty="0" smtClean="0"/>
              <a:t>	</a:t>
            </a:r>
            <a:r>
              <a:rPr lang="de-AT" sz="1600" u="sng" dirty="0" smtClean="0"/>
              <a:t>Wichtig</a:t>
            </a:r>
            <a:r>
              <a:rPr lang="de-AT" sz="1600" dirty="0" smtClean="0"/>
              <a:t>: Gestaltung der technischen und organisatorischen </a:t>
            </a:r>
            <a:r>
              <a:rPr lang="de-AT" sz="1600" i="1" dirty="0" smtClean="0"/>
              <a:t>Infrastruktur </a:t>
            </a:r>
            <a:r>
              <a:rPr lang="de-AT" sz="1600" dirty="0" smtClean="0"/>
              <a:t>(Layout, 	Konfiguration, ...) </a:t>
            </a:r>
            <a:r>
              <a:rPr lang="de-AT" sz="1600" dirty="0" smtClean="0">
                <a:sym typeface="Symbol" pitchFamily="18" charset="2"/>
              </a:rPr>
              <a:t></a:t>
            </a:r>
            <a:r>
              <a:rPr lang="de-AT" sz="1600" dirty="0" smtClean="0"/>
              <a:t> taktische Produktionsplanung</a:t>
            </a:r>
            <a:endParaRPr lang="de-AT" sz="1600" b="1" dirty="0" smtClean="0"/>
          </a:p>
          <a:p>
            <a:pPr eaLnBrk="1" hangingPunct="1">
              <a:spcBef>
                <a:spcPct val="10000"/>
              </a:spcBef>
            </a:pPr>
            <a:r>
              <a:rPr lang="de-AT" sz="1800" b="1" dirty="0" smtClean="0"/>
              <a:t>  Flexibilität</a:t>
            </a:r>
            <a:r>
              <a:rPr lang="de-AT" sz="1600" b="1" dirty="0" smtClean="0"/>
              <a:t>: </a:t>
            </a:r>
            <a:r>
              <a:rPr lang="de-AT" sz="1600" dirty="0" smtClean="0"/>
              <a:t>Anpassung</a:t>
            </a:r>
            <a:r>
              <a:rPr lang="de-AT" sz="1600" b="1" dirty="0" smtClean="0"/>
              <a:t> </a:t>
            </a:r>
            <a:r>
              <a:rPr lang="de-AT" sz="1600" dirty="0" smtClean="0"/>
              <a:t>an veränderte Umweltbedingungen:</a:t>
            </a:r>
          </a:p>
          <a:p>
            <a:pPr lvl="1" eaLnBrk="1" hangingPunct="1">
              <a:spcBef>
                <a:spcPct val="10000"/>
              </a:spcBef>
            </a:pPr>
            <a:r>
              <a:rPr lang="de-AT" sz="1600" dirty="0" smtClean="0"/>
              <a:t> langfristig bzw. strategisch</a:t>
            </a:r>
            <a:r>
              <a:rPr lang="de-AT" sz="1600" b="1" dirty="0" smtClean="0"/>
              <a:t> </a:t>
            </a:r>
            <a:r>
              <a:rPr lang="de-AT" sz="1600" dirty="0" smtClean="0"/>
              <a:t>(technologisch, rechtlich bzw. wirtschaftlich) </a:t>
            </a:r>
          </a:p>
          <a:p>
            <a:pPr lvl="1" eaLnBrk="1" hangingPunct="1">
              <a:spcBef>
                <a:spcPct val="10000"/>
              </a:spcBef>
            </a:pPr>
            <a:r>
              <a:rPr lang="de-AT" sz="1600" dirty="0" smtClean="0"/>
              <a:t> kurzfristig bzw. operativ</a:t>
            </a:r>
            <a:r>
              <a:rPr lang="de-AT" sz="1600" b="1" dirty="0" smtClean="0"/>
              <a:t> (</a:t>
            </a:r>
            <a:r>
              <a:rPr lang="de-AT" sz="1600" dirty="0" smtClean="0"/>
              <a:t>Änderungen des Marktes)</a:t>
            </a:r>
          </a:p>
          <a:p>
            <a:pPr defTabSz="180000" eaLnBrk="1" hangingPunct="1">
              <a:spcBef>
                <a:spcPct val="10000"/>
              </a:spcBef>
              <a:tabLst>
                <a:tab pos="180000" algn="l"/>
              </a:tabLst>
            </a:pPr>
            <a:r>
              <a:rPr lang="de-AT" sz="1800" b="1" dirty="0" smtClean="0"/>
              <a:t>  Qualität</a:t>
            </a:r>
            <a:r>
              <a:rPr lang="de-AT" sz="1600" b="1" dirty="0" smtClean="0"/>
              <a:t>: </a:t>
            </a:r>
            <a:r>
              <a:rPr lang="de-AT" sz="1600" dirty="0" smtClean="0"/>
              <a:t>geringe Ausschussraten, Funktionalität, Zuverlässigkeit und Langlebigkeit 	der erzeugten Produkte </a:t>
            </a:r>
            <a:r>
              <a:rPr lang="de-AT" sz="1600" dirty="0" smtClean="0">
                <a:sym typeface="Symbol" pitchFamily="18" charset="2"/>
              </a:rPr>
              <a:t></a:t>
            </a:r>
            <a:r>
              <a:rPr lang="de-AT" sz="1600" dirty="0" smtClean="0"/>
              <a:t> entscheidender </a:t>
            </a:r>
            <a:r>
              <a:rPr lang="de-AT" sz="1600" b="1" dirty="0" smtClean="0"/>
              <a:t>Wettbewerbsfaktor</a:t>
            </a:r>
            <a:br>
              <a:rPr lang="de-AT" sz="1600" b="1" dirty="0" smtClean="0"/>
            </a:br>
            <a:r>
              <a:rPr lang="de-AT" sz="1600" b="1" dirty="0" smtClean="0"/>
              <a:t>	</a:t>
            </a:r>
            <a:r>
              <a:rPr lang="de-AT" sz="1600" dirty="0" smtClean="0"/>
              <a:t>Total Quality Management</a:t>
            </a:r>
            <a:r>
              <a:rPr lang="de-AT" sz="1600" b="1" dirty="0" smtClean="0"/>
              <a:t> (TQM)</a:t>
            </a:r>
            <a:r>
              <a:rPr lang="de-AT" sz="1600" dirty="0" smtClean="0"/>
              <a:t>. </a:t>
            </a:r>
            <a:endParaRPr lang="de-AT" sz="1600" b="1" dirty="0" smtClean="0"/>
          </a:p>
          <a:p>
            <a:pPr eaLnBrk="1" hangingPunct="1">
              <a:spcBef>
                <a:spcPct val="10000"/>
              </a:spcBef>
            </a:pPr>
            <a:r>
              <a:rPr lang="de-AT" sz="1800" b="1" dirty="0" smtClean="0"/>
              <a:t>  Infrastruktur</a:t>
            </a:r>
            <a:r>
              <a:rPr lang="de-AT" sz="1600" b="1" dirty="0" smtClean="0"/>
              <a:t>: </a:t>
            </a:r>
          </a:p>
          <a:p>
            <a:pPr lvl="1" defTabSz="180000" eaLnBrk="1" hangingPunct="1">
              <a:spcBef>
                <a:spcPct val="10000"/>
              </a:spcBef>
              <a:tabLst>
                <a:tab pos="180000" algn="l"/>
              </a:tabLst>
            </a:pPr>
            <a:r>
              <a:rPr lang="de-AT" sz="1600" i="1" dirty="0" smtClean="0"/>
              <a:t> physischen Gegebenheiten</a:t>
            </a:r>
            <a:r>
              <a:rPr lang="de-AT" sz="1600" dirty="0" smtClean="0"/>
              <a:t> ("Hardware", Produktionsanlagen, Lagerungs-,   	Materialfluss- und Handlungseinrichtungen) </a:t>
            </a:r>
          </a:p>
          <a:p>
            <a:pPr lvl="1" eaLnBrk="1" hangingPunct="1">
              <a:spcBef>
                <a:spcPct val="10000"/>
              </a:spcBef>
            </a:pPr>
            <a:r>
              <a:rPr lang="de-AT" sz="1600" i="1" dirty="0" smtClean="0"/>
              <a:t> Grundregeln ihres organisatorischen Zusammenwirkens </a:t>
            </a:r>
            <a:r>
              <a:rPr lang="de-AT" sz="1600" dirty="0" smtClean="0"/>
              <a:t>(die "Software") </a:t>
            </a:r>
          </a:p>
          <a:p>
            <a:pPr lvl="1" eaLnBrk="1" hangingPunct="1">
              <a:spcBef>
                <a:spcPct val="10000"/>
              </a:spcBef>
              <a:buFontTx/>
              <a:buNone/>
            </a:pPr>
            <a:r>
              <a:rPr lang="de-AT" sz="1600" b="1" dirty="0" smtClean="0"/>
              <a:t>Produktionsplanungs- und -steuerungssysteme (PPS-Systeme)</a:t>
            </a:r>
            <a:endParaRPr lang="de-AT" sz="16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21816" y="979959"/>
            <a:ext cx="7594600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Begriffsbestimmungen IV</a:t>
            </a:r>
            <a:endParaRPr lang="de-A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9138"/>
            <a:ext cx="8281169" cy="4319587"/>
          </a:xfrm>
        </p:spPr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sz="2000" b="1" dirty="0" smtClean="0"/>
              <a:t> Logistik: </a:t>
            </a:r>
            <a:r>
              <a:rPr lang="de-AT" sz="1800" dirty="0" smtClean="0"/>
              <a:t>ganzheitliche, die einzelnen Funktionsbereiche der Unternehmung 	übergreifende (</a:t>
            </a:r>
            <a:r>
              <a:rPr lang="de-AT" sz="1800" dirty="0" smtClean="0">
                <a:sym typeface="Symbol" pitchFamily="18" charset="2"/>
              </a:rPr>
              <a:t></a:t>
            </a:r>
            <a:r>
              <a:rPr lang="de-AT" sz="1800" dirty="0" smtClean="0"/>
              <a:t>"</a:t>
            </a:r>
            <a:r>
              <a:rPr lang="de-AT" sz="1800" dirty="0" err="1" smtClean="0"/>
              <a:t>Querschnittsfunktion</a:t>
            </a:r>
            <a:r>
              <a:rPr lang="de-AT" sz="1800" dirty="0" smtClean="0"/>
              <a:t>" der Logistik) Betrachtungsweise </a:t>
            </a:r>
            <a:br>
              <a:rPr lang="de-AT" sz="1800" dirty="0" smtClean="0"/>
            </a:br>
            <a:r>
              <a:rPr lang="de-AT" sz="1800" dirty="0" smtClean="0"/>
              <a:t>	</a:t>
            </a:r>
            <a:r>
              <a:rPr lang="de-AT" sz="1800" b="1" u="sng" dirty="0" smtClean="0"/>
              <a:t>Ziel</a:t>
            </a:r>
            <a:r>
              <a:rPr lang="de-AT" sz="1800" dirty="0" smtClean="0"/>
              <a:t>: die </a:t>
            </a:r>
            <a:r>
              <a:rPr lang="de-AT" sz="1800" b="1" dirty="0" smtClean="0"/>
              <a:t>Optimierung</a:t>
            </a:r>
            <a:r>
              <a:rPr lang="de-AT" sz="1800" dirty="0" smtClean="0"/>
              <a:t> des </a:t>
            </a:r>
            <a:r>
              <a:rPr lang="de-AT" sz="1800" b="1" dirty="0" smtClean="0"/>
              <a:t>Material- und </a:t>
            </a:r>
            <a:r>
              <a:rPr lang="de-AT" sz="1800" b="1" dirty="0" err="1" smtClean="0"/>
              <a:t>Erzeugnisflusses</a:t>
            </a:r>
            <a:r>
              <a:rPr lang="de-AT" sz="1800" b="1" dirty="0" smtClean="0"/>
              <a:t> (</a:t>
            </a:r>
            <a:r>
              <a:rPr lang="de-AT" sz="1800" dirty="0" smtClean="0"/>
              <a:t>unter 	Berücksichtigung der damit zusammenhängenden Informationsströme) </a:t>
            </a:r>
            <a:br>
              <a:rPr lang="de-AT" sz="1800" dirty="0" smtClean="0"/>
            </a:br>
            <a:r>
              <a:rPr lang="de-AT" sz="1800" dirty="0" smtClean="0"/>
              <a:t>	Zur Logistik zählen alle </a:t>
            </a:r>
            <a:r>
              <a:rPr lang="de-AT" sz="1800" b="1" u="sng" dirty="0" smtClean="0"/>
              <a:t>Prozesse</a:t>
            </a:r>
            <a:r>
              <a:rPr lang="de-AT" sz="1800" dirty="0" smtClean="0"/>
              <a:t> des Transports, der Lagerung, der 	Materialhandhabung und Verpackung (TUL: Transport, Umschlag, Lagerung). 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sz="2000" i="1" dirty="0" smtClean="0"/>
              <a:t> Logistik</a:t>
            </a:r>
            <a:r>
              <a:rPr lang="de-AT" sz="2000" dirty="0" smtClean="0"/>
              <a:t> = </a:t>
            </a:r>
            <a:r>
              <a:rPr lang="de-AT" sz="1800" i="1" dirty="0" smtClean="0"/>
              <a:t>Überbrückung von räumlichen, zeitlichen und mengenmäßigen 	Differenzen </a:t>
            </a:r>
            <a:r>
              <a:rPr lang="de-AT" sz="1800" dirty="0" smtClean="0"/>
              <a:t>zwischen "Angebot" und "Nachfrage". </a:t>
            </a:r>
          </a:p>
          <a:p>
            <a:pPr marL="285750" indent="-285750"/>
            <a:r>
              <a:rPr lang="de-AT" sz="1800" dirty="0"/>
              <a:t>das richtige </a:t>
            </a:r>
            <a:r>
              <a:rPr lang="de-AT" sz="1800" dirty="0" smtClean="0"/>
              <a:t>Produkt, zur </a:t>
            </a:r>
            <a:r>
              <a:rPr lang="de-AT" sz="1800" dirty="0"/>
              <a:t>richtigen </a:t>
            </a:r>
            <a:r>
              <a:rPr lang="de-AT" sz="1800" dirty="0" smtClean="0"/>
              <a:t>Zeit, am </a:t>
            </a:r>
            <a:r>
              <a:rPr lang="de-AT" sz="1800" dirty="0"/>
              <a:t>richtigen </a:t>
            </a:r>
            <a:r>
              <a:rPr lang="de-AT" sz="1800" dirty="0" smtClean="0"/>
              <a:t>Ort, in </a:t>
            </a:r>
            <a:r>
              <a:rPr lang="de-AT" sz="1800" dirty="0"/>
              <a:t>der richtigen </a:t>
            </a:r>
            <a:r>
              <a:rPr lang="de-AT" sz="1800" dirty="0" smtClean="0"/>
              <a:t>Menge, in </a:t>
            </a:r>
            <a:r>
              <a:rPr lang="de-AT" sz="1800" dirty="0"/>
              <a:t>der richtigen Qualität und zu </a:t>
            </a:r>
            <a:r>
              <a:rPr lang="de-AT" sz="1800" dirty="0" smtClean="0"/>
              <a:t>den richtigen Kosten (</a:t>
            </a:r>
            <a:r>
              <a:rPr lang="de-AT" sz="1800" b="1" dirty="0" smtClean="0"/>
              <a:t>6R</a:t>
            </a:r>
            <a:r>
              <a:rPr lang="de-AT" sz="1800" dirty="0" smtClean="0"/>
              <a:t>)</a:t>
            </a:r>
          </a:p>
          <a:p>
            <a:pPr marL="285750" indent="-285750"/>
            <a:r>
              <a:rPr lang="de-AT" sz="1800" dirty="0" smtClean="0"/>
              <a:t>Erfassung der gesamten logistischen Kette "Zulieferer – Produzent - Abnehmer" (</a:t>
            </a:r>
            <a:r>
              <a:rPr lang="de-AT" sz="1800" dirty="0" smtClean="0">
                <a:sym typeface="Symbol" pitchFamily="18" charset="2"/>
              </a:rPr>
              <a:t></a:t>
            </a:r>
            <a:r>
              <a:rPr lang="de-AT" sz="1800" dirty="0" smtClean="0"/>
              <a:t>SCM). </a:t>
            </a:r>
            <a:endParaRPr lang="de-AT" sz="1800" dirty="0"/>
          </a:p>
          <a:p>
            <a:pPr marL="285750" indent="-285750"/>
            <a:r>
              <a:rPr lang="de-AT" sz="1800" u="sng" dirty="0" smtClean="0"/>
              <a:t>Unterstützung</a:t>
            </a:r>
            <a:r>
              <a:rPr lang="de-AT" sz="1800" dirty="0" smtClean="0"/>
              <a:t> durch Logistikdienstleister (z.B. Spediteure mit eigenen Lagerungs- und Umschlageinrichtungen)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21816" y="979959"/>
            <a:ext cx="7594600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Begriffsbestimmungen </a:t>
            </a:r>
            <a:r>
              <a:rPr lang="de-DE" sz="2800" dirty="0"/>
              <a:t>V</a:t>
            </a:r>
            <a:endParaRPr lang="de-A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67991"/>
            <a:ext cx="8425185" cy="504825"/>
          </a:xfrm>
        </p:spPr>
        <p:txBody>
          <a:bodyPr/>
          <a:lstStyle/>
          <a:p>
            <a:pPr eaLnBrk="1" hangingPunct="1"/>
            <a:r>
              <a:rPr lang="de-DE" sz="2600" dirty="0" smtClean="0"/>
              <a:t>1.3 Erscheinungsformen von Produktionssystemen</a:t>
            </a:r>
            <a:endParaRPr lang="de-AT" sz="2600" dirty="0" smtClean="0"/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472383"/>
            <a:ext cx="8229600" cy="2620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dirty="0" smtClean="0"/>
              <a:t>1.3.1 Programmbezogene Produktionstypen    </a:t>
            </a:r>
            <a:br>
              <a:rPr lang="de-DE" dirty="0" smtClean="0"/>
            </a:br>
            <a:r>
              <a:rPr lang="de-DE" dirty="0" smtClean="0"/>
              <a:t>         (</a:t>
            </a:r>
            <a:r>
              <a:rPr lang="de-DE" dirty="0" err="1" smtClean="0"/>
              <a:t>outputorientiert</a:t>
            </a:r>
            <a:r>
              <a:rPr lang="de-DE" dirty="0" smtClean="0"/>
              <a:t>)</a:t>
            </a:r>
            <a:br>
              <a:rPr lang="de-DE" dirty="0" smtClean="0"/>
            </a:br>
            <a:endParaRPr lang="de-DE" dirty="0" smtClean="0"/>
          </a:p>
          <a:p>
            <a:pPr eaLnBrk="1" hangingPunct="1">
              <a:buFontTx/>
              <a:buNone/>
            </a:pPr>
            <a:r>
              <a:rPr lang="de-DE" dirty="0" smtClean="0"/>
              <a:t>1.3.2 Prozessbezogene Produktionstypen (inputorientiert)</a:t>
            </a:r>
            <a:br>
              <a:rPr lang="de-DE" dirty="0" smtClean="0"/>
            </a:br>
            <a:endParaRPr lang="de-DE" dirty="0" smtClean="0"/>
          </a:p>
          <a:p>
            <a:pPr eaLnBrk="1" hangingPunct="1">
              <a:buFontTx/>
              <a:buNone/>
            </a:pPr>
            <a:r>
              <a:rPr lang="de-DE" dirty="0" smtClean="0"/>
              <a:t>1.3.3 Einsatzbezogene Produktionstypen</a:t>
            </a:r>
            <a:endParaRPr lang="de-AT" dirty="0" smtClean="0"/>
          </a:p>
        </p:txBody>
      </p:sp>
      <p:grpSp>
        <p:nvGrpSpPr>
          <p:cNvPr id="2" name="Gruppieren 1"/>
          <p:cNvGrpSpPr/>
          <p:nvPr/>
        </p:nvGrpSpPr>
        <p:grpSpPr>
          <a:xfrm>
            <a:off x="477838" y="2487240"/>
            <a:ext cx="8213725" cy="293688"/>
            <a:chOff x="477838" y="1530350"/>
            <a:chExt cx="8213725" cy="293688"/>
          </a:xfrm>
        </p:grpSpPr>
        <p:sp>
          <p:nvSpPr>
            <p:cNvPr id="28679" name="Rectangle 4"/>
            <p:cNvSpPr>
              <a:spLocks noChangeArrowheads="1"/>
            </p:cNvSpPr>
            <p:nvPr/>
          </p:nvSpPr>
          <p:spPr bwMode="auto">
            <a:xfrm>
              <a:off x="477838" y="1530350"/>
              <a:ext cx="2590800" cy="277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programmbezogen</a:t>
              </a:r>
              <a:endParaRPr lang="de-DE" b="0" dirty="0"/>
            </a:p>
          </p:txBody>
        </p:sp>
        <p:sp>
          <p:nvSpPr>
            <p:cNvPr id="28680" name="Rectangle 5"/>
            <p:cNvSpPr>
              <a:spLocks noChangeArrowheads="1"/>
            </p:cNvSpPr>
            <p:nvPr/>
          </p:nvSpPr>
          <p:spPr bwMode="auto">
            <a:xfrm>
              <a:off x="3275013" y="1538288"/>
              <a:ext cx="2590800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prozessbezogen</a:t>
              </a:r>
              <a:endParaRPr lang="de-DE" b="0" dirty="0"/>
            </a:p>
          </p:txBody>
        </p:sp>
        <p:sp>
          <p:nvSpPr>
            <p:cNvPr id="28681" name="Rectangle 6"/>
            <p:cNvSpPr>
              <a:spLocks noChangeArrowheads="1"/>
            </p:cNvSpPr>
            <p:nvPr/>
          </p:nvSpPr>
          <p:spPr bwMode="auto">
            <a:xfrm>
              <a:off x="6100763" y="1546225"/>
              <a:ext cx="2590800" cy="277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/>
                <a:t>einsatzbezogen</a:t>
              </a:r>
              <a:endParaRPr lang="de-DE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706" name="AutoShape 7"/>
          <p:cNvCxnSpPr>
            <a:cxnSpLocks noChangeShapeType="1"/>
            <a:stCxn id="29701" idx="2"/>
            <a:endCxn id="29704" idx="0"/>
          </p:cNvCxnSpPr>
          <p:nvPr/>
        </p:nvCxnSpPr>
        <p:spPr bwMode="auto">
          <a:xfrm rot="16200000" flipH="1">
            <a:off x="2022575" y="2531591"/>
            <a:ext cx="298251" cy="7969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2" name="Gruppieren 1"/>
          <p:cNvGrpSpPr/>
          <p:nvPr/>
        </p:nvGrpSpPr>
        <p:grpSpPr>
          <a:xfrm>
            <a:off x="477838" y="2503116"/>
            <a:ext cx="8213725" cy="853876"/>
            <a:chOff x="477838" y="980728"/>
            <a:chExt cx="8213725" cy="853876"/>
          </a:xfrm>
        </p:grpSpPr>
        <p:sp>
          <p:nvSpPr>
            <p:cNvPr id="29701" name="Rectangle 2"/>
            <p:cNvSpPr>
              <a:spLocks noChangeArrowheads="1"/>
            </p:cNvSpPr>
            <p:nvPr/>
          </p:nvSpPr>
          <p:spPr bwMode="auto">
            <a:xfrm>
              <a:off x="477838" y="980728"/>
              <a:ext cx="2590800" cy="2778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dirty="0"/>
                <a:t>programmbezogen</a:t>
              </a:r>
              <a:endParaRPr lang="de-DE" dirty="0"/>
            </a:p>
          </p:txBody>
        </p:sp>
        <p:sp>
          <p:nvSpPr>
            <p:cNvPr id="29702" name="Rectangle 3"/>
            <p:cNvSpPr>
              <a:spLocks noChangeArrowheads="1"/>
            </p:cNvSpPr>
            <p:nvPr/>
          </p:nvSpPr>
          <p:spPr bwMode="auto">
            <a:xfrm>
              <a:off x="3275013" y="990948"/>
              <a:ext cx="2590800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prozessbezogen</a:t>
              </a:r>
              <a:endParaRPr lang="de-DE" b="0" dirty="0"/>
            </a:p>
          </p:txBody>
        </p:sp>
        <p:sp>
          <p:nvSpPr>
            <p:cNvPr id="29703" name="Rectangle 4"/>
            <p:cNvSpPr>
              <a:spLocks noChangeArrowheads="1"/>
            </p:cNvSpPr>
            <p:nvPr/>
          </p:nvSpPr>
          <p:spPr bwMode="auto">
            <a:xfrm>
              <a:off x="6100763" y="980728"/>
              <a:ext cx="2590800" cy="277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einsatzbezogen</a:t>
              </a:r>
              <a:endParaRPr lang="de-DE" b="0" dirty="0"/>
            </a:p>
          </p:txBody>
        </p:sp>
        <p:sp>
          <p:nvSpPr>
            <p:cNvPr id="29704" name="Rectangle 5"/>
            <p:cNvSpPr>
              <a:spLocks noChangeArrowheads="1"/>
            </p:cNvSpPr>
            <p:nvPr/>
          </p:nvSpPr>
          <p:spPr bwMode="auto">
            <a:xfrm>
              <a:off x="1274763" y="1556792"/>
              <a:ext cx="2590800" cy="27781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dirty="0"/>
                <a:t>Produkte</a:t>
              </a:r>
              <a:endParaRPr lang="de-DE" dirty="0"/>
            </a:p>
          </p:txBody>
        </p:sp>
        <p:sp>
          <p:nvSpPr>
            <p:cNvPr id="29705" name="Rectangle 6"/>
            <p:cNvSpPr>
              <a:spLocks noChangeArrowheads="1"/>
            </p:cNvSpPr>
            <p:nvPr/>
          </p:nvSpPr>
          <p:spPr bwMode="auto">
            <a:xfrm>
              <a:off x="3986213" y="1556792"/>
              <a:ext cx="2590800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Produktionsprogramm</a:t>
              </a:r>
              <a:endParaRPr lang="de-DE" b="0" dirty="0"/>
            </a:p>
          </p:txBody>
        </p:sp>
        <p:cxnSp>
          <p:nvCxnSpPr>
            <p:cNvPr id="29707" name="AutoShape 8"/>
            <p:cNvCxnSpPr>
              <a:cxnSpLocks noChangeShapeType="1"/>
            </p:cNvCxnSpPr>
            <p:nvPr/>
          </p:nvCxnSpPr>
          <p:spPr bwMode="auto">
            <a:xfrm rot="16200000" flipH="1">
              <a:off x="3386113" y="-353664"/>
              <a:ext cx="263525" cy="3508375"/>
            </a:xfrm>
            <a:prstGeom prst="bentConnector3">
              <a:avLst>
                <a:gd name="adj1" fmla="val 4939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7476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11560" y="4077072"/>
            <a:ext cx="8137153" cy="1583283"/>
          </a:xfrm>
        </p:spPr>
        <p:txBody>
          <a:bodyPr/>
          <a:lstStyle/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DE" sz="2000" dirty="0" smtClean="0"/>
              <a:t> </a:t>
            </a:r>
            <a:r>
              <a:rPr lang="de-DE" sz="2000" dirty="0" smtClean="0"/>
              <a:t>Programmbezogene Produktionstypen lassen sich nach </a:t>
            </a:r>
            <a:r>
              <a:rPr lang="de-DE" sz="2000" u="sng" dirty="0" smtClean="0"/>
              <a:t>Produkt-</a:t>
            </a:r>
            <a:r>
              <a:rPr lang="de-DE" sz="2000" dirty="0" smtClean="0"/>
              <a:t>  	und nach </a:t>
            </a:r>
            <a:r>
              <a:rPr lang="de-DE" sz="2000" u="sng" dirty="0" smtClean="0"/>
              <a:t>Programm</a:t>
            </a:r>
            <a:r>
              <a:rPr lang="de-DE" sz="2000" dirty="0" smtClean="0"/>
              <a:t>eigenschaften </a:t>
            </a:r>
            <a:r>
              <a:rPr lang="de-DE" sz="2000" dirty="0" smtClean="0"/>
              <a:t>bilden</a:t>
            </a:r>
            <a:endParaRPr lang="de-D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706" name="AutoShape 7"/>
          <p:cNvCxnSpPr>
            <a:cxnSpLocks noChangeShapeType="1"/>
            <a:stCxn id="29701" idx="2"/>
            <a:endCxn id="29704" idx="0"/>
          </p:cNvCxnSpPr>
          <p:nvPr/>
        </p:nvCxnSpPr>
        <p:spPr bwMode="auto">
          <a:xfrm rot="16200000" flipH="1">
            <a:off x="2022575" y="1235447"/>
            <a:ext cx="298251" cy="7969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3" name="Gruppieren 2"/>
          <p:cNvGrpSpPr/>
          <p:nvPr/>
        </p:nvGrpSpPr>
        <p:grpSpPr>
          <a:xfrm>
            <a:off x="477838" y="1206972"/>
            <a:ext cx="8213725" cy="853876"/>
            <a:chOff x="477838" y="980728"/>
            <a:chExt cx="8213725" cy="853876"/>
          </a:xfrm>
        </p:grpSpPr>
        <p:grpSp>
          <p:nvGrpSpPr>
            <p:cNvPr id="2" name="Gruppieren 1"/>
            <p:cNvGrpSpPr/>
            <p:nvPr/>
          </p:nvGrpSpPr>
          <p:grpSpPr>
            <a:xfrm>
              <a:off x="477838" y="980728"/>
              <a:ext cx="8213725" cy="853876"/>
              <a:chOff x="477838" y="980728"/>
              <a:chExt cx="8213725" cy="853876"/>
            </a:xfrm>
          </p:grpSpPr>
          <p:sp>
            <p:nvSpPr>
              <p:cNvPr id="29701" name="Rectangle 2"/>
              <p:cNvSpPr>
                <a:spLocks noChangeArrowheads="1"/>
              </p:cNvSpPr>
              <p:nvPr/>
            </p:nvSpPr>
            <p:spPr bwMode="auto">
              <a:xfrm>
                <a:off x="477838" y="980728"/>
                <a:ext cx="2590800" cy="27781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dirty="0"/>
                  <a:t>programmbezogen</a:t>
                </a:r>
                <a:endParaRPr lang="de-DE" dirty="0"/>
              </a:p>
            </p:txBody>
          </p:sp>
          <p:sp>
            <p:nvSpPr>
              <p:cNvPr id="29702" name="Rectangle 3"/>
              <p:cNvSpPr>
                <a:spLocks noChangeArrowheads="1"/>
              </p:cNvSpPr>
              <p:nvPr/>
            </p:nvSpPr>
            <p:spPr bwMode="auto">
              <a:xfrm>
                <a:off x="3275013" y="990948"/>
                <a:ext cx="2590800" cy="2778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b="0" dirty="0"/>
                  <a:t>prozessbezogen</a:t>
                </a:r>
                <a:endParaRPr lang="de-DE" b="0" dirty="0"/>
              </a:p>
            </p:txBody>
          </p:sp>
          <p:sp>
            <p:nvSpPr>
              <p:cNvPr id="29703" name="Rectangle 4"/>
              <p:cNvSpPr>
                <a:spLocks noChangeArrowheads="1"/>
              </p:cNvSpPr>
              <p:nvPr/>
            </p:nvSpPr>
            <p:spPr bwMode="auto">
              <a:xfrm>
                <a:off x="6100763" y="980728"/>
                <a:ext cx="2590800" cy="2778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b="0" dirty="0"/>
                  <a:t>einsatzbezogen</a:t>
                </a:r>
                <a:endParaRPr lang="de-DE" b="0" dirty="0"/>
              </a:p>
            </p:txBody>
          </p:sp>
          <p:sp>
            <p:nvSpPr>
              <p:cNvPr id="29704" name="Rectangle 5"/>
              <p:cNvSpPr>
                <a:spLocks noChangeArrowheads="1"/>
              </p:cNvSpPr>
              <p:nvPr/>
            </p:nvSpPr>
            <p:spPr bwMode="auto">
              <a:xfrm>
                <a:off x="1274763" y="1556792"/>
                <a:ext cx="2590800" cy="277812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dirty="0"/>
                  <a:t>Produkte</a:t>
                </a:r>
                <a:endParaRPr lang="de-DE" dirty="0"/>
              </a:p>
            </p:txBody>
          </p:sp>
          <p:sp>
            <p:nvSpPr>
              <p:cNvPr id="29705" name="Rectangle 6"/>
              <p:cNvSpPr>
                <a:spLocks noChangeArrowheads="1"/>
              </p:cNvSpPr>
              <p:nvPr/>
            </p:nvSpPr>
            <p:spPr bwMode="auto">
              <a:xfrm>
                <a:off x="3986213" y="1556792"/>
                <a:ext cx="2590800" cy="2778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b="0" dirty="0"/>
                  <a:t>Produktionsprogramm</a:t>
                </a:r>
                <a:endParaRPr lang="de-DE" b="0" dirty="0"/>
              </a:p>
            </p:txBody>
          </p:sp>
        </p:grpSp>
        <p:cxnSp>
          <p:nvCxnSpPr>
            <p:cNvPr id="29707" name="AutoShape 8"/>
            <p:cNvCxnSpPr>
              <a:cxnSpLocks noChangeShapeType="1"/>
            </p:cNvCxnSpPr>
            <p:nvPr/>
          </p:nvCxnSpPr>
          <p:spPr bwMode="auto">
            <a:xfrm rot="16200000" flipH="1">
              <a:off x="3386113" y="-353664"/>
              <a:ext cx="263525" cy="3508375"/>
            </a:xfrm>
            <a:prstGeom prst="bentConnector3">
              <a:avLst>
                <a:gd name="adj1" fmla="val 4939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7476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11560" y="2349773"/>
            <a:ext cx="8137153" cy="4103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AT" sz="2000" dirty="0" smtClean="0"/>
              <a:t> Eigenschaften der </a:t>
            </a:r>
            <a:r>
              <a:rPr lang="de-AT" sz="2000" b="1" dirty="0" smtClean="0"/>
              <a:t>Produkte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de-AT" sz="1800" dirty="0" smtClean="0"/>
              <a:t> </a:t>
            </a:r>
            <a:r>
              <a:rPr lang="de-AT" sz="1800" dirty="0" smtClean="0"/>
              <a:t>Güterart		</a:t>
            </a:r>
          </a:p>
          <a:p>
            <a:pPr marL="644525" lvl="2" indent="-285750">
              <a:lnSpc>
                <a:spcPct val="90000"/>
              </a:lnSpc>
            </a:pPr>
            <a:r>
              <a:rPr lang="de-AT" sz="1600" dirty="0" smtClean="0"/>
              <a:t>materielle </a:t>
            </a:r>
            <a:r>
              <a:rPr lang="de-AT" sz="1600" dirty="0" smtClean="0"/>
              <a:t>Güter (Sachgüter): Maschinen, Werkzeuge, Stoffe</a:t>
            </a:r>
          </a:p>
          <a:p>
            <a:pPr marL="644525" lvl="2" indent="-285750">
              <a:lnSpc>
                <a:spcPct val="90000"/>
              </a:lnSpc>
            </a:pPr>
            <a:r>
              <a:rPr lang="de-AT" sz="1600" dirty="0" smtClean="0"/>
              <a:t>immaterielle </a:t>
            </a:r>
            <a:r>
              <a:rPr lang="de-AT" sz="1600" dirty="0" smtClean="0"/>
              <a:t>Güter: menschliche/maschinelle Arbeit, Dienstleistungen, Informationen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de-AT" sz="1800" dirty="0" smtClean="0"/>
              <a:t> Gestalt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600" dirty="0" smtClean="0"/>
              <a:t> ungeformte Fließgüter: </a:t>
            </a:r>
            <a:r>
              <a:rPr lang="de-AT" sz="1600" dirty="0" err="1" smtClean="0"/>
              <a:t>zB</a:t>
            </a:r>
            <a:r>
              <a:rPr lang="de-AT" sz="1600" dirty="0" smtClean="0"/>
              <a:t> Bier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600" dirty="0" smtClean="0"/>
              <a:t> geformte Fließgüter: </a:t>
            </a:r>
            <a:r>
              <a:rPr lang="de-AT" sz="1600" dirty="0" err="1" smtClean="0"/>
              <a:t>zB</a:t>
            </a:r>
            <a:r>
              <a:rPr lang="de-AT" sz="1600" dirty="0" smtClean="0"/>
              <a:t> Stahlbleche	(Länge nicht festgelegt)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600" dirty="0" smtClean="0"/>
              <a:t> Stückgüter: </a:t>
            </a:r>
            <a:r>
              <a:rPr lang="de-AT" sz="1600" dirty="0" err="1" smtClean="0"/>
              <a:t>zB</a:t>
            </a:r>
            <a:r>
              <a:rPr lang="de-AT" sz="1600" dirty="0" smtClean="0"/>
              <a:t> Schrauben		(alle 3 Dimensionen determiniert)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de-AT" sz="1800" dirty="0" smtClean="0"/>
              <a:t> Zusammensetzung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600" dirty="0" smtClean="0"/>
              <a:t> einteilig (</a:t>
            </a:r>
            <a:r>
              <a:rPr lang="de-AT" sz="1600" dirty="0" err="1" smtClean="0"/>
              <a:t>zB</a:t>
            </a:r>
            <a:r>
              <a:rPr lang="de-AT" sz="1600" dirty="0" smtClean="0"/>
              <a:t> Bohrer) vs. mehrteilig (</a:t>
            </a:r>
            <a:r>
              <a:rPr lang="de-AT" sz="1600" dirty="0" err="1" smtClean="0"/>
              <a:t>zB</a:t>
            </a:r>
            <a:r>
              <a:rPr lang="de-AT" sz="1600" dirty="0" smtClean="0"/>
              <a:t> Computer)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de-AT" sz="1800" dirty="0" smtClean="0"/>
              <a:t> Beweglichkeit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600" dirty="0" smtClean="0"/>
              <a:t> beweglich vs. unbeweglich (</a:t>
            </a:r>
            <a:r>
              <a:rPr lang="de-AT" sz="1600" dirty="0" err="1" smtClean="0"/>
              <a:t>zB</a:t>
            </a:r>
            <a:r>
              <a:rPr lang="de-AT" sz="1600" dirty="0" smtClean="0"/>
              <a:t> Kraftwerk, Brücke)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16792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3356992"/>
            <a:ext cx="8686800" cy="2232248"/>
          </a:xfrm>
        </p:spPr>
        <p:txBody>
          <a:bodyPr/>
          <a:lstStyle/>
          <a:p>
            <a:pPr eaLnBrk="1" hangingPunct="1"/>
            <a:r>
              <a:rPr lang="de-AT" sz="2200" dirty="0" smtClean="0"/>
              <a:t> Eigenschaften des </a:t>
            </a:r>
            <a:r>
              <a:rPr lang="de-AT" sz="2200" b="1" dirty="0" smtClean="0"/>
              <a:t>Produktionsprogramms</a:t>
            </a:r>
          </a:p>
          <a:p>
            <a:pPr lvl="1" eaLnBrk="1" hangingPunct="1"/>
            <a:r>
              <a:rPr lang="de-AT" b="1" dirty="0" smtClean="0"/>
              <a:t>Anzahl der Erzeugnisse</a:t>
            </a:r>
          </a:p>
          <a:p>
            <a:pPr lvl="2" eaLnBrk="1" hangingPunct="1"/>
            <a:r>
              <a:rPr lang="de-AT" dirty="0" err="1" smtClean="0"/>
              <a:t>Einproduktproduktion</a:t>
            </a:r>
            <a:endParaRPr lang="de-AT" dirty="0" smtClean="0"/>
          </a:p>
          <a:p>
            <a:pPr lvl="2" eaLnBrk="1" hangingPunct="1"/>
            <a:r>
              <a:rPr lang="de-AT" dirty="0" smtClean="0"/>
              <a:t>Mehrproduktproduktion</a:t>
            </a:r>
            <a:endParaRPr lang="de-AT" dirty="0" smtClean="0"/>
          </a:p>
        </p:txBody>
      </p:sp>
      <p:grpSp>
        <p:nvGrpSpPr>
          <p:cNvPr id="17" name="Gruppieren 16"/>
          <p:cNvGrpSpPr/>
          <p:nvPr/>
        </p:nvGrpSpPr>
        <p:grpSpPr>
          <a:xfrm>
            <a:off x="477838" y="1196752"/>
            <a:ext cx="8213725" cy="1357933"/>
            <a:chOff x="477838" y="846931"/>
            <a:chExt cx="8213725" cy="1357933"/>
          </a:xfrm>
        </p:grpSpPr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477838" y="846931"/>
              <a:ext cx="2590800" cy="2778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dirty="0"/>
                <a:t>programmbezogen</a:t>
              </a:r>
              <a:endParaRPr lang="de-DE" dirty="0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3275013" y="846932"/>
              <a:ext cx="2590800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/>
                <a:t>prozessbezogen</a:t>
              </a:r>
              <a:endParaRPr lang="de-DE" b="0"/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6100763" y="846931"/>
              <a:ext cx="2590800" cy="277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/>
                <a:t>einsatzbezogen</a:t>
              </a:r>
              <a:endParaRPr lang="de-DE" b="0"/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1274763" y="1422996"/>
              <a:ext cx="2590800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/>
                <a:t>Produkte</a:t>
              </a:r>
              <a:endParaRPr lang="de-DE" b="0"/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3986213" y="1422996"/>
              <a:ext cx="2590800" cy="27781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dirty="0"/>
                <a:t>Produktionsprogramm</a:t>
              </a:r>
              <a:endParaRPr lang="de-DE" dirty="0"/>
            </a:p>
          </p:txBody>
        </p:sp>
        <p:cxnSp>
          <p:nvCxnSpPr>
            <p:cNvPr id="23" name="AutoShape 16"/>
            <p:cNvCxnSpPr>
              <a:cxnSpLocks noChangeShapeType="1"/>
              <a:stCxn id="18" idx="2"/>
              <a:endCxn id="21" idx="0"/>
            </p:cNvCxnSpPr>
            <p:nvPr/>
          </p:nvCxnSpPr>
          <p:spPr bwMode="auto">
            <a:xfrm rot="16200000" flipH="1">
              <a:off x="2022574" y="875407"/>
              <a:ext cx="298252" cy="79692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4" name="AutoShape 17"/>
            <p:cNvCxnSpPr>
              <a:cxnSpLocks noChangeShapeType="1"/>
              <a:stCxn id="18" idx="2"/>
              <a:endCxn id="22" idx="0"/>
            </p:cNvCxnSpPr>
            <p:nvPr/>
          </p:nvCxnSpPr>
          <p:spPr bwMode="auto">
            <a:xfrm rot="16200000" flipH="1">
              <a:off x="3378299" y="-480318"/>
              <a:ext cx="298252" cy="350837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2792413" y="1916832"/>
              <a:ext cx="1800225" cy="277813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Anzahl</a:t>
              </a:r>
              <a:endParaRPr lang="de-DE" b="0" dirty="0"/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4795838" y="1927051"/>
              <a:ext cx="1800225" cy="277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/>
                <a:t>Auflage</a:t>
              </a:r>
              <a:endParaRPr lang="de-DE" b="0"/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6804248" y="1927052"/>
              <a:ext cx="1800225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Absatzmarkt</a:t>
              </a:r>
              <a:endParaRPr lang="de-DE" b="0" dirty="0"/>
            </a:p>
          </p:txBody>
        </p:sp>
        <p:cxnSp>
          <p:nvCxnSpPr>
            <p:cNvPr id="28" name="AutoShape 21"/>
            <p:cNvCxnSpPr>
              <a:cxnSpLocks noChangeShapeType="1"/>
              <a:stCxn id="22" idx="2"/>
              <a:endCxn id="25" idx="0"/>
            </p:cNvCxnSpPr>
            <p:nvPr/>
          </p:nvCxnSpPr>
          <p:spPr bwMode="auto">
            <a:xfrm rot="5400000">
              <a:off x="4379058" y="1014277"/>
              <a:ext cx="216024" cy="158908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9" name="AutoShape 22"/>
            <p:cNvCxnSpPr>
              <a:cxnSpLocks noChangeShapeType="1"/>
              <a:stCxn id="22" idx="2"/>
              <a:endCxn id="26" idx="0"/>
            </p:cNvCxnSpPr>
            <p:nvPr/>
          </p:nvCxnSpPr>
          <p:spPr bwMode="auto">
            <a:xfrm rot="16200000" flipH="1">
              <a:off x="5375661" y="1606760"/>
              <a:ext cx="226243" cy="41433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0" name="AutoShape 23"/>
            <p:cNvCxnSpPr>
              <a:cxnSpLocks noChangeShapeType="1"/>
              <a:stCxn id="22" idx="2"/>
              <a:endCxn id="27" idx="0"/>
            </p:cNvCxnSpPr>
            <p:nvPr/>
          </p:nvCxnSpPr>
          <p:spPr bwMode="auto">
            <a:xfrm rot="16200000" flipH="1">
              <a:off x="6379865" y="602556"/>
              <a:ext cx="226244" cy="242274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2852936"/>
            <a:ext cx="8686800" cy="3816424"/>
          </a:xfrm>
        </p:spPr>
        <p:txBody>
          <a:bodyPr/>
          <a:lstStyle/>
          <a:p>
            <a:pPr marL="522288" lvl="1" indent="-342900"/>
            <a:r>
              <a:rPr lang="de-AT" b="1" dirty="0" smtClean="0"/>
              <a:t>Auflagengröße </a:t>
            </a:r>
            <a:r>
              <a:rPr lang="de-AT" b="1" dirty="0" smtClean="0"/>
              <a:t>(Repetitionstypen)</a:t>
            </a:r>
          </a:p>
          <a:p>
            <a:pPr marL="644525" lvl="2" indent="-285750"/>
            <a:r>
              <a:rPr lang="de-AT" dirty="0" smtClean="0"/>
              <a:t>Anzahl der nach Vorbereitung der Produktionsanlage ununterbrochen hergestellten </a:t>
            </a:r>
            <a:r>
              <a:rPr lang="de-AT" dirty="0" err="1" smtClean="0"/>
              <a:t>Erzeugniseinheiten</a:t>
            </a:r>
            <a:endParaRPr lang="de-AT" b="1" dirty="0" smtClean="0"/>
          </a:p>
          <a:p>
            <a:pPr marL="644525" lvl="2" indent="-285750"/>
            <a:r>
              <a:rPr lang="de-AT" dirty="0" smtClean="0"/>
              <a:t>Massenproduktion</a:t>
            </a:r>
          </a:p>
          <a:p>
            <a:pPr marL="823913" lvl="3" indent="-285750"/>
            <a:r>
              <a:rPr lang="de-AT" dirty="0" smtClean="0"/>
              <a:t>ständige, zeitlich nicht begrenzte Produktion eines Gutes in großen Mengen</a:t>
            </a:r>
          </a:p>
          <a:p>
            <a:pPr marL="823913" lvl="3" indent="-285750"/>
            <a:r>
              <a:rPr lang="de-AT" dirty="0" smtClean="0"/>
              <a:t>Mechanisierung und Automatisierung des Produktionsprozesses</a:t>
            </a:r>
          </a:p>
          <a:p>
            <a:pPr marL="823913" lvl="3" indent="-285750"/>
            <a:r>
              <a:rPr lang="de-AT" dirty="0" smtClean="0"/>
              <a:t>hohe Verrichtungsspezialisierung der Produktionsfaktoren</a:t>
            </a:r>
          </a:p>
          <a:p>
            <a:pPr marL="823913" lvl="3" indent="-285750"/>
            <a:r>
              <a:rPr lang="de-AT" dirty="0" smtClean="0"/>
              <a:t>negative soziale Effekte: Monotonie in der </a:t>
            </a:r>
            <a:r>
              <a:rPr lang="de-AT" dirty="0" smtClean="0"/>
              <a:t>Arbeit</a:t>
            </a:r>
            <a:endParaRPr lang="de-AT" dirty="0" smtClean="0"/>
          </a:p>
        </p:txBody>
      </p:sp>
      <p:grpSp>
        <p:nvGrpSpPr>
          <p:cNvPr id="2" name="Gruppieren 1"/>
          <p:cNvGrpSpPr/>
          <p:nvPr/>
        </p:nvGrpSpPr>
        <p:grpSpPr>
          <a:xfrm>
            <a:off x="477838" y="1196752"/>
            <a:ext cx="8213725" cy="1357933"/>
            <a:chOff x="477838" y="846931"/>
            <a:chExt cx="8213725" cy="1357933"/>
          </a:xfrm>
        </p:grpSpPr>
        <p:sp>
          <p:nvSpPr>
            <p:cNvPr id="30726" name="Rectangle 11"/>
            <p:cNvSpPr>
              <a:spLocks noChangeArrowheads="1"/>
            </p:cNvSpPr>
            <p:nvPr/>
          </p:nvSpPr>
          <p:spPr bwMode="auto">
            <a:xfrm>
              <a:off x="477838" y="846931"/>
              <a:ext cx="2590800" cy="2778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dirty="0"/>
                <a:t>programmbezogen</a:t>
              </a:r>
              <a:endParaRPr lang="de-DE" dirty="0"/>
            </a:p>
          </p:txBody>
        </p:sp>
        <p:sp>
          <p:nvSpPr>
            <p:cNvPr id="30727" name="Rectangle 12"/>
            <p:cNvSpPr>
              <a:spLocks noChangeArrowheads="1"/>
            </p:cNvSpPr>
            <p:nvPr/>
          </p:nvSpPr>
          <p:spPr bwMode="auto">
            <a:xfrm>
              <a:off x="3275013" y="846932"/>
              <a:ext cx="2590800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/>
                <a:t>prozessbezogen</a:t>
              </a:r>
              <a:endParaRPr lang="de-DE" b="0"/>
            </a:p>
          </p:txBody>
        </p:sp>
        <p:sp>
          <p:nvSpPr>
            <p:cNvPr id="30728" name="Rectangle 13"/>
            <p:cNvSpPr>
              <a:spLocks noChangeArrowheads="1"/>
            </p:cNvSpPr>
            <p:nvPr/>
          </p:nvSpPr>
          <p:spPr bwMode="auto">
            <a:xfrm>
              <a:off x="6100763" y="846931"/>
              <a:ext cx="2590800" cy="277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/>
                <a:t>einsatzbezogen</a:t>
              </a:r>
              <a:endParaRPr lang="de-DE" b="0"/>
            </a:p>
          </p:txBody>
        </p:sp>
        <p:sp>
          <p:nvSpPr>
            <p:cNvPr id="30729" name="Rectangle 14"/>
            <p:cNvSpPr>
              <a:spLocks noChangeArrowheads="1"/>
            </p:cNvSpPr>
            <p:nvPr/>
          </p:nvSpPr>
          <p:spPr bwMode="auto">
            <a:xfrm>
              <a:off x="1274763" y="1422996"/>
              <a:ext cx="2590800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/>
                <a:t>Produkte</a:t>
              </a:r>
              <a:endParaRPr lang="de-DE" b="0"/>
            </a:p>
          </p:txBody>
        </p:sp>
        <p:sp>
          <p:nvSpPr>
            <p:cNvPr id="30730" name="Rectangle 15"/>
            <p:cNvSpPr>
              <a:spLocks noChangeArrowheads="1"/>
            </p:cNvSpPr>
            <p:nvPr/>
          </p:nvSpPr>
          <p:spPr bwMode="auto">
            <a:xfrm>
              <a:off x="3986213" y="1422996"/>
              <a:ext cx="2590800" cy="27781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dirty="0"/>
                <a:t>Produktionsprogramm</a:t>
              </a:r>
              <a:endParaRPr lang="de-DE" dirty="0"/>
            </a:p>
          </p:txBody>
        </p:sp>
        <p:cxnSp>
          <p:nvCxnSpPr>
            <p:cNvPr id="30731" name="AutoShape 16"/>
            <p:cNvCxnSpPr>
              <a:cxnSpLocks noChangeShapeType="1"/>
              <a:stCxn id="30726" idx="2"/>
              <a:endCxn id="30729" idx="0"/>
            </p:cNvCxnSpPr>
            <p:nvPr/>
          </p:nvCxnSpPr>
          <p:spPr bwMode="auto">
            <a:xfrm rot="16200000" flipH="1">
              <a:off x="2022574" y="875407"/>
              <a:ext cx="298252" cy="79692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0732" name="AutoShape 17"/>
            <p:cNvCxnSpPr>
              <a:cxnSpLocks noChangeShapeType="1"/>
              <a:stCxn id="30726" idx="2"/>
              <a:endCxn id="30730" idx="0"/>
            </p:cNvCxnSpPr>
            <p:nvPr/>
          </p:nvCxnSpPr>
          <p:spPr bwMode="auto">
            <a:xfrm rot="16200000" flipH="1">
              <a:off x="3378299" y="-480318"/>
              <a:ext cx="298252" cy="350837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>
              <a:off x="2792413" y="1916832"/>
              <a:ext cx="1800225" cy="277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Anzahl</a:t>
              </a:r>
              <a:endParaRPr lang="de-DE" b="0" dirty="0"/>
            </a:p>
          </p:txBody>
        </p:sp>
        <p:sp>
          <p:nvSpPr>
            <p:cNvPr id="14355" name="Rectangle 19"/>
            <p:cNvSpPr>
              <a:spLocks noChangeArrowheads="1"/>
            </p:cNvSpPr>
            <p:nvPr/>
          </p:nvSpPr>
          <p:spPr bwMode="auto">
            <a:xfrm>
              <a:off x="4795838" y="1927051"/>
              <a:ext cx="1800225" cy="277813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/>
                <a:t>Auflage</a:t>
              </a:r>
              <a:endParaRPr lang="de-DE" b="0"/>
            </a:p>
          </p:txBody>
        </p:sp>
        <p:sp>
          <p:nvSpPr>
            <p:cNvPr id="30735" name="Rectangle 20"/>
            <p:cNvSpPr>
              <a:spLocks noChangeArrowheads="1"/>
            </p:cNvSpPr>
            <p:nvPr/>
          </p:nvSpPr>
          <p:spPr bwMode="auto">
            <a:xfrm>
              <a:off x="6804248" y="1927052"/>
              <a:ext cx="1800225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Absatzmarkt</a:t>
              </a:r>
              <a:endParaRPr lang="de-DE" b="0" dirty="0"/>
            </a:p>
          </p:txBody>
        </p:sp>
        <p:cxnSp>
          <p:nvCxnSpPr>
            <p:cNvPr id="30736" name="AutoShape 21"/>
            <p:cNvCxnSpPr>
              <a:cxnSpLocks noChangeShapeType="1"/>
              <a:stCxn id="30730" idx="2"/>
              <a:endCxn id="14354" idx="0"/>
            </p:cNvCxnSpPr>
            <p:nvPr/>
          </p:nvCxnSpPr>
          <p:spPr bwMode="auto">
            <a:xfrm rot="5400000">
              <a:off x="4379058" y="1014277"/>
              <a:ext cx="216024" cy="158908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0737" name="AutoShape 22"/>
            <p:cNvCxnSpPr>
              <a:cxnSpLocks noChangeShapeType="1"/>
              <a:stCxn id="30730" idx="2"/>
              <a:endCxn id="14355" idx="0"/>
            </p:cNvCxnSpPr>
            <p:nvPr/>
          </p:nvCxnSpPr>
          <p:spPr bwMode="auto">
            <a:xfrm rot="16200000" flipH="1">
              <a:off x="5375661" y="1606760"/>
              <a:ext cx="226243" cy="41433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0738" name="AutoShape 23"/>
            <p:cNvCxnSpPr>
              <a:cxnSpLocks noChangeShapeType="1"/>
              <a:stCxn id="30730" idx="2"/>
              <a:endCxn id="30735" idx="0"/>
            </p:cNvCxnSpPr>
            <p:nvPr/>
          </p:nvCxnSpPr>
          <p:spPr bwMode="auto">
            <a:xfrm rot="16200000" flipH="1">
              <a:off x="6379865" y="602556"/>
              <a:ext cx="226244" cy="242274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7527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3784" y="2852936"/>
            <a:ext cx="7594600" cy="3888432"/>
          </a:xfrm>
        </p:spPr>
        <p:txBody>
          <a:bodyPr/>
          <a:lstStyle/>
          <a:p>
            <a:pPr marL="522288" lvl="1" indent="-342900"/>
            <a:r>
              <a:rPr lang="de-AT" b="1" dirty="0"/>
              <a:t>Auflagengröße (</a:t>
            </a:r>
            <a:r>
              <a:rPr lang="de-AT" b="1" dirty="0" smtClean="0"/>
              <a:t>Repetitionstypen)  </a:t>
            </a:r>
            <a:r>
              <a:rPr lang="de-AT" sz="1800" dirty="0" smtClean="0"/>
              <a:t>			</a:t>
            </a:r>
            <a:endParaRPr lang="de-AT" sz="1800" b="1" dirty="0" smtClean="0"/>
          </a:p>
          <a:p>
            <a:pPr marL="644525" lvl="2" indent="-285750">
              <a:spcBef>
                <a:spcPts val="1200"/>
              </a:spcBef>
            </a:pPr>
            <a:r>
              <a:rPr lang="de-AT" sz="1600" dirty="0" smtClean="0"/>
              <a:t>Sortenproduktion (Spezialfall der Massenproduktion)</a:t>
            </a:r>
          </a:p>
          <a:p>
            <a:pPr marL="823913" lvl="3" indent="-285750"/>
            <a:r>
              <a:rPr lang="de-AT" sz="1600" dirty="0" smtClean="0"/>
              <a:t>mehrere Varianten eines Grundproduktes (geringfügige Unterschiede)</a:t>
            </a:r>
          </a:p>
          <a:p>
            <a:pPr marL="823913" lvl="3" indent="-285750"/>
            <a:r>
              <a:rPr lang="de-AT" sz="1600" dirty="0" smtClean="0"/>
              <a:t>größere Flexibilität der Produktionsanlagen als bei Massenproduktion</a:t>
            </a:r>
          </a:p>
          <a:p>
            <a:pPr marL="823913" lvl="3" indent="-285750"/>
            <a:r>
              <a:rPr lang="de-AT" sz="1600" dirty="0" smtClean="0"/>
              <a:t>Unterbrechung des Produktionsprozess bei Sortenwechsel</a:t>
            </a:r>
            <a:endParaRPr lang="de-DE" sz="1600" dirty="0" smtClean="0"/>
          </a:p>
          <a:p>
            <a:pPr marL="644525" lvl="2" indent="-285750">
              <a:spcBef>
                <a:spcPts val="1200"/>
              </a:spcBef>
            </a:pPr>
            <a:r>
              <a:rPr lang="de-AT" sz="1600" dirty="0" smtClean="0"/>
              <a:t>Serienproduktion</a:t>
            </a:r>
            <a:endParaRPr lang="de-AT" sz="1600" dirty="0" smtClean="0"/>
          </a:p>
          <a:p>
            <a:pPr marL="823913" lvl="3" indent="-285750"/>
            <a:r>
              <a:rPr lang="de-AT" sz="1600" dirty="0" smtClean="0"/>
              <a:t>begrenzte Anzahl identischer Erzeugnisse</a:t>
            </a:r>
          </a:p>
          <a:p>
            <a:pPr marL="823913" lvl="3" indent="-285750"/>
            <a:r>
              <a:rPr lang="de-AT" sz="1600" dirty="0" smtClean="0"/>
              <a:t>regelmäßiges Umrüsten</a:t>
            </a:r>
          </a:p>
          <a:p>
            <a:pPr marL="823913" lvl="3" indent="-285750"/>
            <a:r>
              <a:rPr lang="de-AT" sz="1600" dirty="0" smtClean="0"/>
              <a:t>noch flexiblere </a:t>
            </a:r>
            <a:r>
              <a:rPr lang="de-AT" sz="1600" dirty="0" smtClean="0"/>
              <a:t>Produktionsanlagen</a:t>
            </a:r>
          </a:p>
        </p:txBody>
      </p:sp>
      <p:grpSp>
        <p:nvGrpSpPr>
          <p:cNvPr id="17" name="Gruppieren 16"/>
          <p:cNvGrpSpPr/>
          <p:nvPr/>
        </p:nvGrpSpPr>
        <p:grpSpPr>
          <a:xfrm>
            <a:off x="1274763" y="1772817"/>
            <a:ext cx="7329710" cy="781868"/>
            <a:chOff x="1274763" y="1422996"/>
            <a:chExt cx="7329710" cy="781868"/>
          </a:xfrm>
        </p:grpSpPr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1274763" y="1422996"/>
              <a:ext cx="2590800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/>
                <a:t>Produkte</a:t>
              </a:r>
              <a:endParaRPr lang="de-DE" b="0"/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3986213" y="1422996"/>
              <a:ext cx="2590800" cy="27781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dirty="0"/>
                <a:t>Produktionsprogramm</a:t>
              </a:r>
              <a:endParaRPr lang="de-DE" dirty="0"/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2792413" y="1916832"/>
              <a:ext cx="1800225" cy="277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Anzahl</a:t>
              </a:r>
              <a:endParaRPr lang="de-DE" b="0" dirty="0"/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4795838" y="1927051"/>
              <a:ext cx="1800225" cy="277813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/>
                <a:t>Auflage</a:t>
              </a:r>
              <a:endParaRPr lang="de-DE" b="0"/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6804248" y="1927052"/>
              <a:ext cx="1800225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Absatzmarkt</a:t>
              </a:r>
              <a:endParaRPr lang="de-DE" b="0" dirty="0"/>
            </a:p>
          </p:txBody>
        </p:sp>
        <p:cxnSp>
          <p:nvCxnSpPr>
            <p:cNvPr id="28" name="AutoShape 21"/>
            <p:cNvCxnSpPr>
              <a:cxnSpLocks noChangeShapeType="1"/>
              <a:stCxn id="22" idx="2"/>
              <a:endCxn id="25" idx="0"/>
            </p:cNvCxnSpPr>
            <p:nvPr/>
          </p:nvCxnSpPr>
          <p:spPr bwMode="auto">
            <a:xfrm rot="5400000">
              <a:off x="4379058" y="1014277"/>
              <a:ext cx="216024" cy="158908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9" name="AutoShape 22"/>
            <p:cNvCxnSpPr>
              <a:cxnSpLocks noChangeShapeType="1"/>
              <a:stCxn id="22" idx="2"/>
              <a:endCxn id="26" idx="0"/>
            </p:cNvCxnSpPr>
            <p:nvPr/>
          </p:nvCxnSpPr>
          <p:spPr bwMode="auto">
            <a:xfrm rot="16200000" flipH="1">
              <a:off x="5375661" y="1606760"/>
              <a:ext cx="226243" cy="41433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0" name="AutoShape 23"/>
            <p:cNvCxnSpPr>
              <a:cxnSpLocks noChangeShapeType="1"/>
              <a:stCxn id="22" idx="2"/>
              <a:endCxn id="27" idx="0"/>
            </p:cNvCxnSpPr>
            <p:nvPr/>
          </p:nvCxnSpPr>
          <p:spPr bwMode="auto">
            <a:xfrm rot="16200000" flipH="1">
              <a:off x="6379865" y="602556"/>
              <a:ext cx="226244" cy="242274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1.1 Produktion als Funktion des Betriebes I</a:t>
            </a:r>
            <a:endParaRPr lang="de-AT" sz="2800" dirty="0" smtClean="0"/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de-DE" b="1" dirty="0" smtClean="0"/>
              <a:t>Funktionen des Betriebes:</a:t>
            </a:r>
          </a:p>
          <a:p>
            <a:pPr marL="457200" indent="-457200" eaLnBrk="1" hangingPunct="1"/>
            <a:r>
              <a:rPr lang="de-DE" sz="2000" dirty="0" smtClean="0"/>
              <a:t>Produktion: Beschaffung und Fertigung </a:t>
            </a:r>
          </a:p>
          <a:p>
            <a:pPr marL="457200" indent="-457200" eaLnBrk="1" hangingPunct="1"/>
            <a:r>
              <a:rPr lang="de-DE" sz="2000" dirty="0" smtClean="0"/>
              <a:t>Logistik: auch Aspekte des Absatzes</a:t>
            </a:r>
            <a:endParaRPr lang="de-AT" sz="2000" dirty="0" smtClean="0"/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2147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47675" y="3173561"/>
            <a:ext cx="8024813" cy="3279775"/>
            <a:chOff x="282" y="1779"/>
            <a:chExt cx="5055" cy="2066"/>
          </a:xfrm>
        </p:grpSpPr>
        <p:sp>
          <p:nvSpPr>
            <p:cNvPr id="16393" name="Rectangle 6"/>
            <p:cNvSpPr>
              <a:spLocks noChangeArrowheads="1"/>
            </p:cNvSpPr>
            <p:nvPr/>
          </p:nvSpPr>
          <p:spPr bwMode="auto">
            <a:xfrm>
              <a:off x="1107" y="2275"/>
              <a:ext cx="704" cy="3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sz="1500" b="0"/>
                <a:t>Beschaffung</a:t>
              </a:r>
              <a:endParaRPr lang="de-DE" sz="1500" b="0"/>
            </a:p>
          </p:txBody>
        </p:sp>
        <p:sp>
          <p:nvSpPr>
            <p:cNvPr id="16394" name="Rectangle 7"/>
            <p:cNvSpPr>
              <a:spLocks noChangeArrowheads="1"/>
            </p:cNvSpPr>
            <p:nvPr/>
          </p:nvSpPr>
          <p:spPr bwMode="auto">
            <a:xfrm>
              <a:off x="1809" y="2275"/>
              <a:ext cx="654" cy="30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sz="1500" b="0"/>
                <a:t>Fertigung</a:t>
              </a:r>
              <a:endParaRPr lang="de-DE" sz="1500" b="0"/>
            </a:p>
          </p:txBody>
        </p:sp>
        <p:sp>
          <p:nvSpPr>
            <p:cNvPr id="16395" name="Rectangle 8"/>
            <p:cNvSpPr>
              <a:spLocks noChangeArrowheads="1"/>
            </p:cNvSpPr>
            <p:nvPr/>
          </p:nvSpPr>
          <p:spPr bwMode="auto">
            <a:xfrm>
              <a:off x="2454" y="2275"/>
              <a:ext cx="673" cy="30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sz="1500" b="0"/>
                <a:t>Absatz</a:t>
              </a:r>
              <a:endParaRPr lang="de-DE" sz="1500" b="0"/>
            </a:p>
          </p:txBody>
        </p:sp>
        <p:sp>
          <p:nvSpPr>
            <p:cNvPr id="16396" name="Rectangle 9"/>
            <p:cNvSpPr>
              <a:spLocks noChangeArrowheads="1"/>
            </p:cNvSpPr>
            <p:nvPr/>
          </p:nvSpPr>
          <p:spPr bwMode="auto">
            <a:xfrm>
              <a:off x="1107" y="2577"/>
              <a:ext cx="2019" cy="4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sz="1500" b="0"/>
                <a:t>Leitung</a:t>
              </a:r>
            </a:p>
            <a:p>
              <a:pPr algn="ctr"/>
              <a:endParaRPr lang="de-AT" sz="1500" b="0"/>
            </a:p>
            <a:p>
              <a:pPr algn="ctr"/>
              <a:r>
                <a:rPr lang="de-AT" sz="1500" b="0"/>
                <a:t>Planung     Kontrolle     Organisation</a:t>
              </a:r>
              <a:endParaRPr lang="de-DE" sz="1500" b="0"/>
            </a:p>
          </p:txBody>
        </p:sp>
        <p:sp>
          <p:nvSpPr>
            <p:cNvPr id="16397" name="Rectangle 10"/>
            <p:cNvSpPr>
              <a:spLocks noChangeArrowheads="1"/>
            </p:cNvSpPr>
            <p:nvPr/>
          </p:nvSpPr>
          <p:spPr bwMode="auto">
            <a:xfrm>
              <a:off x="1107" y="3047"/>
              <a:ext cx="2019" cy="3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sz="1500" b="0"/>
                <a:t>Finanzierung</a:t>
              </a:r>
              <a:endParaRPr lang="de-DE" sz="1500" b="0"/>
            </a:p>
          </p:txBody>
        </p:sp>
        <p:sp>
          <p:nvSpPr>
            <p:cNvPr id="16398" name="Text Box 11"/>
            <p:cNvSpPr txBox="1">
              <a:spLocks noChangeArrowheads="1"/>
            </p:cNvSpPr>
            <p:nvPr/>
          </p:nvSpPr>
          <p:spPr bwMode="auto">
            <a:xfrm>
              <a:off x="3285" y="2795"/>
              <a:ext cx="715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AT" sz="1500" b="0"/>
                <a:t>Leistungen</a:t>
              </a:r>
              <a:endParaRPr lang="de-DE" sz="1500" b="0"/>
            </a:p>
          </p:txBody>
        </p:sp>
        <p:sp>
          <p:nvSpPr>
            <p:cNvPr id="16399" name="Text Box 12"/>
            <p:cNvSpPr txBox="1">
              <a:spLocks noChangeArrowheads="1"/>
            </p:cNvSpPr>
            <p:nvPr/>
          </p:nvSpPr>
          <p:spPr bwMode="auto">
            <a:xfrm>
              <a:off x="282" y="2758"/>
              <a:ext cx="80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AT" sz="1500" b="0"/>
                <a:t>Produktions-</a:t>
              </a:r>
            </a:p>
            <a:p>
              <a:r>
                <a:rPr lang="de-AT" sz="1500" b="0"/>
                <a:t>faktoren</a:t>
              </a:r>
              <a:endParaRPr lang="de-DE" sz="1500" b="0"/>
            </a:p>
          </p:txBody>
        </p:sp>
        <p:sp>
          <p:nvSpPr>
            <p:cNvPr id="16400" name="Text Box 13"/>
            <p:cNvSpPr txBox="1">
              <a:spLocks noChangeArrowheads="1"/>
            </p:cNvSpPr>
            <p:nvPr/>
          </p:nvSpPr>
          <p:spPr bwMode="auto">
            <a:xfrm>
              <a:off x="1702" y="3700"/>
              <a:ext cx="94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AT" sz="1500" b="0"/>
                <a:t>Finanzbuchhaltung</a:t>
              </a:r>
              <a:endParaRPr lang="de-DE" sz="1500" b="0"/>
            </a:p>
          </p:txBody>
        </p:sp>
        <p:sp>
          <p:nvSpPr>
            <p:cNvPr id="16401" name="Text Box 14"/>
            <p:cNvSpPr txBox="1">
              <a:spLocks noChangeArrowheads="1"/>
            </p:cNvSpPr>
            <p:nvPr/>
          </p:nvSpPr>
          <p:spPr bwMode="auto">
            <a:xfrm>
              <a:off x="1701" y="1779"/>
              <a:ext cx="95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AT" sz="1500" b="0" dirty="0"/>
                <a:t>Betriebsbuchhaltung</a:t>
              </a:r>
              <a:endParaRPr lang="de-DE" sz="1500" b="0" dirty="0"/>
            </a:p>
          </p:txBody>
        </p:sp>
        <p:sp>
          <p:nvSpPr>
            <p:cNvPr id="16402" name="Line 15"/>
            <p:cNvSpPr>
              <a:spLocks noChangeShapeType="1"/>
            </p:cNvSpPr>
            <p:nvPr/>
          </p:nvSpPr>
          <p:spPr bwMode="auto">
            <a:xfrm>
              <a:off x="633" y="2556"/>
              <a:ext cx="3087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403" name="Freeform 16"/>
            <p:cNvSpPr>
              <a:spLocks/>
            </p:cNvSpPr>
            <p:nvPr/>
          </p:nvSpPr>
          <p:spPr bwMode="auto">
            <a:xfrm>
              <a:off x="949" y="2121"/>
              <a:ext cx="2414" cy="435"/>
            </a:xfrm>
            <a:custGeom>
              <a:avLst/>
              <a:gdLst>
                <a:gd name="T0" fmla="*/ 0 w 2767"/>
                <a:gd name="T1" fmla="*/ 896 h 363"/>
                <a:gd name="T2" fmla="*/ 0 w 2767"/>
                <a:gd name="T3" fmla="*/ 0 h 363"/>
                <a:gd name="T4" fmla="*/ 1398 w 2767"/>
                <a:gd name="T5" fmla="*/ 0 h 363"/>
                <a:gd name="T6" fmla="*/ 1398 w 2767"/>
                <a:gd name="T7" fmla="*/ 896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7"/>
                <a:gd name="T13" fmla="*/ 0 h 363"/>
                <a:gd name="T14" fmla="*/ 2767 w 2767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7" h="363">
                  <a:moveTo>
                    <a:pt x="0" y="363"/>
                  </a:moveTo>
                  <a:lnTo>
                    <a:pt x="0" y="0"/>
                  </a:lnTo>
                  <a:lnTo>
                    <a:pt x="2767" y="0"/>
                  </a:lnTo>
                  <a:lnTo>
                    <a:pt x="2767" y="363"/>
                  </a:ln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404" name="Line 17"/>
            <p:cNvSpPr>
              <a:spLocks noChangeShapeType="1"/>
            </p:cNvSpPr>
            <p:nvPr/>
          </p:nvSpPr>
          <p:spPr bwMode="auto">
            <a:xfrm flipH="1">
              <a:off x="712" y="3338"/>
              <a:ext cx="3087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405" name="Freeform 18"/>
            <p:cNvSpPr>
              <a:spLocks/>
            </p:cNvSpPr>
            <p:nvPr/>
          </p:nvSpPr>
          <p:spPr bwMode="auto">
            <a:xfrm flipV="1">
              <a:off x="1028" y="3338"/>
              <a:ext cx="2415" cy="290"/>
            </a:xfrm>
            <a:custGeom>
              <a:avLst/>
              <a:gdLst>
                <a:gd name="T0" fmla="*/ 0 w 2767"/>
                <a:gd name="T1" fmla="*/ 118 h 363"/>
                <a:gd name="T2" fmla="*/ 0 w 2767"/>
                <a:gd name="T3" fmla="*/ 0 h 363"/>
                <a:gd name="T4" fmla="*/ 1402 w 2767"/>
                <a:gd name="T5" fmla="*/ 0 h 363"/>
                <a:gd name="T6" fmla="*/ 1402 w 2767"/>
                <a:gd name="T7" fmla="*/ 118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7"/>
                <a:gd name="T13" fmla="*/ 0 h 363"/>
                <a:gd name="T14" fmla="*/ 2767 w 2767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7" h="363">
                  <a:moveTo>
                    <a:pt x="0" y="363"/>
                  </a:moveTo>
                  <a:lnTo>
                    <a:pt x="0" y="0"/>
                  </a:lnTo>
                  <a:lnTo>
                    <a:pt x="2767" y="0"/>
                  </a:lnTo>
                  <a:lnTo>
                    <a:pt x="2767" y="363"/>
                  </a:ln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406" name="Oval 19"/>
            <p:cNvSpPr>
              <a:spLocks noChangeArrowheads="1"/>
            </p:cNvSpPr>
            <p:nvPr/>
          </p:nvSpPr>
          <p:spPr bwMode="auto">
            <a:xfrm>
              <a:off x="2057" y="3572"/>
              <a:ext cx="120" cy="10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16407" name="AutoShape 20"/>
            <p:cNvCxnSpPr>
              <a:cxnSpLocks noChangeShapeType="1"/>
              <a:stCxn id="16406" idx="3"/>
              <a:endCxn id="16406" idx="7"/>
            </p:cNvCxnSpPr>
            <p:nvPr/>
          </p:nvCxnSpPr>
          <p:spPr bwMode="auto">
            <a:xfrm flipV="1">
              <a:off x="2075" y="3582"/>
              <a:ext cx="84" cy="90"/>
            </a:xfrm>
            <a:prstGeom prst="straightConnector1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triangle" w="med" len="med"/>
            </a:ln>
          </p:spPr>
        </p:cxnSp>
        <p:sp>
          <p:nvSpPr>
            <p:cNvPr id="16408" name="Oval 21"/>
            <p:cNvSpPr>
              <a:spLocks noChangeArrowheads="1"/>
            </p:cNvSpPr>
            <p:nvPr/>
          </p:nvSpPr>
          <p:spPr bwMode="auto">
            <a:xfrm>
              <a:off x="2097" y="2058"/>
              <a:ext cx="120" cy="10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16409" name="AutoShape 22"/>
            <p:cNvCxnSpPr>
              <a:cxnSpLocks noChangeShapeType="1"/>
              <a:stCxn id="16408" idx="3"/>
              <a:endCxn id="16408" idx="7"/>
            </p:cNvCxnSpPr>
            <p:nvPr/>
          </p:nvCxnSpPr>
          <p:spPr bwMode="auto">
            <a:xfrm flipV="1">
              <a:off x="2115" y="2068"/>
              <a:ext cx="84" cy="89"/>
            </a:xfrm>
            <a:prstGeom prst="straightConnector1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 type="triangle" w="med" len="med"/>
            </a:ln>
          </p:spPr>
        </p:cxnSp>
        <p:sp>
          <p:nvSpPr>
            <p:cNvPr id="16410" name="Line 23"/>
            <p:cNvSpPr>
              <a:spLocks noChangeShapeType="1"/>
            </p:cNvSpPr>
            <p:nvPr/>
          </p:nvSpPr>
          <p:spPr bwMode="auto">
            <a:xfrm flipV="1">
              <a:off x="4071" y="2797"/>
              <a:ext cx="337" cy="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411" name="Line 24"/>
            <p:cNvSpPr>
              <a:spLocks noChangeShapeType="1"/>
            </p:cNvSpPr>
            <p:nvPr/>
          </p:nvSpPr>
          <p:spPr bwMode="auto">
            <a:xfrm flipH="1">
              <a:off x="4071" y="2942"/>
              <a:ext cx="297" cy="1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412" name="Text Box 25"/>
            <p:cNvSpPr txBox="1">
              <a:spLocks noChangeArrowheads="1"/>
            </p:cNvSpPr>
            <p:nvPr/>
          </p:nvSpPr>
          <p:spPr bwMode="auto">
            <a:xfrm>
              <a:off x="4388" y="2725"/>
              <a:ext cx="949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AT" sz="1500" b="0"/>
                <a:t>Realgüterstrom</a:t>
              </a:r>
              <a:endParaRPr lang="de-DE" sz="1500" b="0"/>
            </a:p>
          </p:txBody>
        </p:sp>
        <p:sp>
          <p:nvSpPr>
            <p:cNvPr id="16413" name="Text Box 26"/>
            <p:cNvSpPr txBox="1">
              <a:spLocks noChangeArrowheads="1"/>
            </p:cNvSpPr>
            <p:nvPr/>
          </p:nvSpPr>
          <p:spPr bwMode="auto">
            <a:xfrm>
              <a:off x="4388" y="2871"/>
              <a:ext cx="94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AT" sz="1500" b="0"/>
                <a:t>Nominalgüterstrom</a:t>
              </a:r>
              <a:endParaRPr lang="de-DE" sz="1500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2852936"/>
            <a:ext cx="7594600" cy="3312368"/>
          </a:xfrm>
        </p:spPr>
        <p:txBody>
          <a:bodyPr/>
          <a:lstStyle/>
          <a:p>
            <a:pPr marL="522288" lvl="1" indent="-342900"/>
            <a:r>
              <a:rPr lang="de-AT" b="1" dirty="0"/>
              <a:t>Auflagengröße (</a:t>
            </a:r>
            <a:r>
              <a:rPr lang="de-AT" b="1" dirty="0" smtClean="0"/>
              <a:t>Repetitionstypen)  </a:t>
            </a:r>
            <a:r>
              <a:rPr lang="de-AT" sz="1800" dirty="0" smtClean="0"/>
              <a:t>			</a:t>
            </a:r>
            <a:endParaRPr lang="de-AT" sz="1800" b="1" dirty="0" smtClean="0"/>
          </a:p>
          <a:p>
            <a:pPr marL="644525" lvl="2" indent="-285750"/>
            <a:r>
              <a:rPr lang="de-AT" sz="1600" dirty="0" smtClean="0"/>
              <a:t>Einzelproduktion</a:t>
            </a:r>
          </a:p>
          <a:p>
            <a:pPr marL="823913" lvl="3" indent="-285750"/>
            <a:r>
              <a:rPr lang="de-AT" sz="1600" dirty="0" smtClean="0"/>
              <a:t>individuelle Produkte gemäß Kundenauftrag</a:t>
            </a:r>
          </a:p>
          <a:p>
            <a:pPr marL="823913" lvl="3" indent="-285750"/>
            <a:r>
              <a:rPr lang="de-AT" sz="1600" dirty="0" smtClean="0"/>
              <a:t>Einzelstücke</a:t>
            </a:r>
          </a:p>
          <a:p>
            <a:pPr marL="823913" lvl="3" indent="-285750"/>
            <a:r>
              <a:rPr lang="de-AT" sz="1600" dirty="0" smtClean="0"/>
              <a:t>hoch flexible Produktionsanlagen und Arbeitskräfte nötig</a:t>
            </a:r>
          </a:p>
          <a:p>
            <a:pPr marL="823913" lvl="3" indent="-285750"/>
            <a:r>
              <a:rPr lang="de-AT" sz="1600" dirty="0" smtClean="0"/>
              <a:t>z.B. Schiff-, Anlagenbau</a:t>
            </a:r>
          </a:p>
          <a:p>
            <a:pPr lvl="2" eaLnBrk="1" hangingPunct="1"/>
            <a:endParaRPr lang="de-DE" sz="1600" dirty="0" smtClean="0"/>
          </a:p>
        </p:txBody>
      </p:sp>
      <p:grpSp>
        <p:nvGrpSpPr>
          <p:cNvPr id="20" name="Gruppieren 19"/>
          <p:cNvGrpSpPr/>
          <p:nvPr/>
        </p:nvGrpSpPr>
        <p:grpSpPr>
          <a:xfrm>
            <a:off x="1274763" y="1772817"/>
            <a:ext cx="7329710" cy="781868"/>
            <a:chOff x="1274763" y="1422996"/>
            <a:chExt cx="7329710" cy="781868"/>
          </a:xfrm>
        </p:grpSpPr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1274763" y="1422996"/>
              <a:ext cx="2590800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/>
                <a:t>Produkte</a:t>
              </a:r>
              <a:endParaRPr lang="de-DE" b="0"/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3986213" y="1422996"/>
              <a:ext cx="2590800" cy="27781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dirty="0"/>
                <a:t>Produktionsprogramm</a:t>
              </a:r>
              <a:endParaRPr lang="de-DE" dirty="0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2792413" y="1916832"/>
              <a:ext cx="1800225" cy="277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Anzahl</a:t>
              </a:r>
              <a:endParaRPr lang="de-DE" b="0" dirty="0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4795838" y="1927051"/>
              <a:ext cx="1800225" cy="277813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/>
                <a:t>Auflage</a:t>
              </a:r>
              <a:endParaRPr lang="de-DE" b="0"/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6804248" y="1927052"/>
              <a:ext cx="1800225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Absatzmarkt</a:t>
              </a:r>
              <a:endParaRPr lang="de-DE" b="0" dirty="0"/>
            </a:p>
          </p:txBody>
        </p:sp>
        <p:cxnSp>
          <p:nvCxnSpPr>
            <p:cNvPr id="26" name="AutoShape 21"/>
            <p:cNvCxnSpPr>
              <a:cxnSpLocks noChangeShapeType="1"/>
              <a:stCxn id="22" idx="2"/>
              <a:endCxn id="23" idx="0"/>
            </p:cNvCxnSpPr>
            <p:nvPr/>
          </p:nvCxnSpPr>
          <p:spPr bwMode="auto">
            <a:xfrm rot="5400000">
              <a:off x="4379058" y="1014277"/>
              <a:ext cx="216024" cy="158908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7" name="AutoShape 22"/>
            <p:cNvCxnSpPr>
              <a:cxnSpLocks noChangeShapeType="1"/>
              <a:stCxn id="22" idx="2"/>
              <a:endCxn id="24" idx="0"/>
            </p:cNvCxnSpPr>
            <p:nvPr/>
          </p:nvCxnSpPr>
          <p:spPr bwMode="auto">
            <a:xfrm rot="16200000" flipH="1">
              <a:off x="5375661" y="1606760"/>
              <a:ext cx="226243" cy="41433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8" name="AutoShape 23"/>
            <p:cNvCxnSpPr>
              <a:cxnSpLocks noChangeShapeType="1"/>
              <a:stCxn id="22" idx="2"/>
              <a:endCxn id="25" idx="0"/>
            </p:cNvCxnSpPr>
            <p:nvPr/>
          </p:nvCxnSpPr>
          <p:spPr bwMode="auto">
            <a:xfrm rot="16200000" flipH="1">
              <a:off x="6379865" y="602556"/>
              <a:ext cx="226244" cy="242274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7493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2997250"/>
            <a:ext cx="8425185" cy="3528094"/>
          </a:xfrm>
        </p:spPr>
        <p:txBody>
          <a:bodyPr/>
          <a:lstStyle/>
          <a:p>
            <a:pPr marL="465138" lvl="1" indent="-285750">
              <a:lnSpc>
                <a:spcPct val="80000"/>
              </a:lnSpc>
            </a:pPr>
            <a:r>
              <a:rPr lang="de-AT" sz="1800" dirty="0" smtClean="0"/>
              <a:t>Beziehung der Produktion zum </a:t>
            </a:r>
            <a:r>
              <a:rPr lang="de-AT" sz="1800" b="1" dirty="0" smtClean="0"/>
              <a:t>Absatzmarkt (Auftragstypen)</a:t>
            </a:r>
          </a:p>
          <a:p>
            <a:pPr marL="644525" lvl="2" indent="-285750">
              <a:lnSpc>
                <a:spcPct val="80000"/>
              </a:lnSpc>
              <a:spcBef>
                <a:spcPts val="1200"/>
              </a:spcBef>
            </a:pPr>
            <a:r>
              <a:rPr lang="de-DE" sz="1600" dirty="0" err="1" smtClean="0"/>
              <a:t>make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order </a:t>
            </a:r>
          </a:p>
          <a:p>
            <a:pPr marL="823913" lvl="3" indent="-285750">
              <a:spcAft>
                <a:spcPts val="0"/>
              </a:spcAft>
            </a:pPr>
            <a:r>
              <a:rPr lang="de-DE" sz="1600" dirty="0" smtClean="0"/>
              <a:t>Kundenproduktion, auftragsorientierte Produktion</a:t>
            </a:r>
          </a:p>
          <a:p>
            <a:pPr marL="823913" lvl="3" indent="-285750" defTabSz="180000">
              <a:spcAft>
                <a:spcPts val="0"/>
              </a:spcAft>
              <a:tabLst>
                <a:tab pos="180000" algn="l"/>
              </a:tabLst>
            </a:pPr>
            <a:r>
              <a:rPr lang="de-DE" sz="1600" dirty="0" smtClean="0"/>
              <a:t>bei Produktionsbeginn liegt ein Kundenauftrag vor (Art und Menge </a:t>
            </a:r>
            <a:r>
              <a:rPr lang="de-DE" sz="1600" dirty="0" smtClean="0"/>
              <a:t>der herzustellenden </a:t>
            </a:r>
            <a:r>
              <a:rPr lang="de-DE" sz="1600" dirty="0" smtClean="0"/>
              <a:t>Produkte, Liefertermine)</a:t>
            </a:r>
          </a:p>
          <a:p>
            <a:pPr marL="823913" lvl="3" indent="-285750">
              <a:spcAft>
                <a:spcPts val="0"/>
              </a:spcAft>
            </a:pPr>
            <a:r>
              <a:rPr lang="de-DE" sz="1600" dirty="0" smtClean="0"/>
              <a:t>Nachteil: lange </a:t>
            </a:r>
            <a:r>
              <a:rPr lang="de-DE" sz="1600" dirty="0" smtClean="0"/>
              <a:t>Lieferzeiten</a:t>
            </a:r>
            <a:endParaRPr lang="de-DE" sz="1600" dirty="0" smtClean="0"/>
          </a:p>
          <a:p>
            <a:pPr marL="644525" lvl="2" indent="-285750">
              <a:lnSpc>
                <a:spcPct val="80000"/>
              </a:lnSpc>
              <a:spcBef>
                <a:spcPts val="1200"/>
              </a:spcBef>
            </a:pPr>
            <a:r>
              <a:rPr lang="de-DE" sz="1600" dirty="0" smtClean="0"/>
              <a:t> </a:t>
            </a:r>
            <a:r>
              <a:rPr lang="de-DE" sz="1600" dirty="0" err="1" smtClean="0"/>
              <a:t>make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stock</a:t>
            </a:r>
          </a:p>
          <a:p>
            <a:pPr marL="823913" lvl="3" indent="-285750">
              <a:spcAft>
                <a:spcPts val="0"/>
              </a:spcAft>
            </a:pPr>
            <a:r>
              <a:rPr lang="de-DE" sz="1600" dirty="0" smtClean="0"/>
              <a:t>Marktproduktion, lagerorientierte Produktion</a:t>
            </a:r>
          </a:p>
          <a:p>
            <a:pPr marL="823913" lvl="3" indent="-285750" defTabSz="180000">
              <a:spcAft>
                <a:spcPts val="0"/>
              </a:spcAft>
              <a:tabLst>
                <a:tab pos="180000" algn="l"/>
              </a:tabLst>
            </a:pPr>
            <a:r>
              <a:rPr lang="de-DE" sz="1600" dirty="0" smtClean="0"/>
              <a:t>Produktion für einen anonymen Markt, also auf Lager (Nachfrageprognosen </a:t>
            </a:r>
            <a:r>
              <a:rPr lang="de-DE" sz="1600" dirty="0" smtClean="0"/>
              <a:t>der Marktnachfrage</a:t>
            </a:r>
            <a:r>
              <a:rPr lang="de-DE" sz="1600" dirty="0" smtClean="0"/>
              <a:t>)</a:t>
            </a:r>
          </a:p>
          <a:p>
            <a:pPr marL="823913" lvl="3" indent="-285750">
              <a:spcAft>
                <a:spcPts val="0"/>
              </a:spcAft>
            </a:pPr>
            <a:r>
              <a:rPr lang="de-DE" sz="1600" dirty="0" smtClean="0"/>
              <a:t>Nachteil: Risiko von </a:t>
            </a:r>
            <a:r>
              <a:rPr lang="de-DE" sz="1600" dirty="0" smtClean="0"/>
              <a:t>Ladenhütern</a:t>
            </a:r>
            <a:endParaRPr lang="de-DE" sz="1600" dirty="0" smtClean="0"/>
          </a:p>
        </p:txBody>
      </p:sp>
      <p:grpSp>
        <p:nvGrpSpPr>
          <p:cNvPr id="16" name="Gruppieren 15"/>
          <p:cNvGrpSpPr/>
          <p:nvPr/>
        </p:nvGrpSpPr>
        <p:grpSpPr>
          <a:xfrm>
            <a:off x="1274763" y="1772817"/>
            <a:ext cx="7329710" cy="781868"/>
            <a:chOff x="1274763" y="1422996"/>
            <a:chExt cx="7329710" cy="781868"/>
          </a:xfrm>
        </p:grpSpPr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274763" y="1422996"/>
              <a:ext cx="2590800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/>
                <a:t>Produkte</a:t>
              </a:r>
              <a:endParaRPr lang="de-DE" b="0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986213" y="1422996"/>
              <a:ext cx="2590800" cy="27781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dirty="0"/>
                <a:t>Produktionsprogramm</a:t>
              </a:r>
              <a:endParaRPr lang="de-DE" dirty="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792413" y="1916832"/>
              <a:ext cx="1800225" cy="277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Anzahl</a:t>
              </a:r>
              <a:endParaRPr lang="de-DE" b="0" dirty="0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795838" y="1927051"/>
              <a:ext cx="1800225" cy="277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Auflage</a:t>
              </a:r>
              <a:endParaRPr lang="de-DE" b="0" dirty="0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804248" y="1927052"/>
              <a:ext cx="1800225" cy="277812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Absatzmarkt</a:t>
              </a:r>
              <a:endParaRPr lang="de-DE" b="0" dirty="0"/>
            </a:p>
          </p:txBody>
        </p:sp>
        <p:cxnSp>
          <p:nvCxnSpPr>
            <p:cNvPr id="22" name="AutoShape 21"/>
            <p:cNvCxnSpPr>
              <a:cxnSpLocks noChangeShapeType="1"/>
              <a:stCxn id="18" idx="2"/>
              <a:endCxn id="19" idx="0"/>
            </p:cNvCxnSpPr>
            <p:nvPr/>
          </p:nvCxnSpPr>
          <p:spPr bwMode="auto">
            <a:xfrm rot="5400000">
              <a:off x="4379058" y="1014277"/>
              <a:ext cx="216024" cy="158908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3" name="AutoShape 22"/>
            <p:cNvCxnSpPr>
              <a:cxnSpLocks noChangeShapeType="1"/>
              <a:stCxn id="18" idx="2"/>
              <a:endCxn id="20" idx="0"/>
            </p:cNvCxnSpPr>
            <p:nvPr/>
          </p:nvCxnSpPr>
          <p:spPr bwMode="auto">
            <a:xfrm rot="16200000" flipH="1">
              <a:off x="5375661" y="1606760"/>
              <a:ext cx="226243" cy="41433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4" name="AutoShape 23"/>
            <p:cNvCxnSpPr>
              <a:cxnSpLocks noChangeShapeType="1"/>
              <a:stCxn id="18" idx="2"/>
              <a:endCxn id="21" idx="0"/>
            </p:cNvCxnSpPr>
            <p:nvPr/>
          </p:nvCxnSpPr>
          <p:spPr bwMode="auto">
            <a:xfrm rot="16200000" flipH="1">
              <a:off x="6379865" y="602556"/>
              <a:ext cx="226244" cy="242274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2997547"/>
            <a:ext cx="8425185" cy="3455789"/>
          </a:xfrm>
        </p:spPr>
        <p:txBody>
          <a:bodyPr/>
          <a:lstStyle/>
          <a:p>
            <a:pPr marL="465138" lvl="1" indent="-285750">
              <a:lnSpc>
                <a:spcPct val="80000"/>
              </a:lnSpc>
            </a:pPr>
            <a:r>
              <a:rPr lang="de-AT" sz="1800" dirty="0" smtClean="0"/>
              <a:t>Beziehung der Produktion zum </a:t>
            </a:r>
            <a:r>
              <a:rPr lang="de-AT" sz="1800" b="1" dirty="0" smtClean="0"/>
              <a:t>Absatzmarkt (Auftragstypen</a:t>
            </a:r>
            <a:r>
              <a:rPr lang="de-AT" sz="1800" b="1" dirty="0" smtClean="0"/>
              <a:t>)</a:t>
            </a:r>
            <a:endParaRPr lang="de-DE" sz="1600" dirty="0" smtClean="0"/>
          </a:p>
          <a:p>
            <a:pPr marL="644525" lvl="2" indent="-285750">
              <a:lnSpc>
                <a:spcPct val="80000"/>
              </a:lnSpc>
              <a:spcBef>
                <a:spcPts val="1200"/>
              </a:spcBef>
            </a:pPr>
            <a:r>
              <a:rPr lang="de-DE" sz="1600" dirty="0" smtClean="0"/>
              <a:t> </a:t>
            </a:r>
            <a:r>
              <a:rPr lang="de-DE" sz="1600" dirty="0" err="1" smtClean="0"/>
              <a:t>assemble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order</a:t>
            </a:r>
          </a:p>
          <a:p>
            <a:pPr marL="823913" lvl="3" indent="-285750"/>
            <a:r>
              <a:rPr lang="de-DE" sz="1600" dirty="0" smtClean="0"/>
              <a:t>Versuch die Ansätze zu kombinieren um beide Nachteile zu vermeiden</a:t>
            </a:r>
          </a:p>
          <a:p>
            <a:pPr marL="823913" lvl="3" indent="-285750"/>
            <a:r>
              <a:rPr lang="de-DE" sz="1600" dirty="0" smtClean="0"/>
              <a:t>Produktion häufig verwendeter Einzelteile auf Lager</a:t>
            </a:r>
          </a:p>
          <a:p>
            <a:pPr marL="823913" lvl="3" indent="-285750"/>
            <a:r>
              <a:rPr lang="de-DE" sz="1600" dirty="0" smtClean="0"/>
              <a:t>auftragsorientierte Montage der  Endprodukte.</a:t>
            </a:r>
          </a:p>
          <a:p>
            <a:pPr marL="823913" lvl="3" indent="-285750"/>
            <a:r>
              <a:rPr lang="de-DE" sz="1600" dirty="0" smtClean="0"/>
              <a:t>Vorteil: Verkürzung der Lieferzeit durch </a:t>
            </a:r>
            <a:r>
              <a:rPr lang="de-DE" sz="1600" dirty="0" err="1" smtClean="0"/>
              <a:t>Postponement</a:t>
            </a:r>
            <a:endParaRPr lang="de-DE" sz="1600" dirty="0" smtClean="0"/>
          </a:p>
        </p:txBody>
      </p:sp>
      <p:grpSp>
        <p:nvGrpSpPr>
          <p:cNvPr id="20" name="Gruppieren 19"/>
          <p:cNvGrpSpPr/>
          <p:nvPr/>
        </p:nvGrpSpPr>
        <p:grpSpPr>
          <a:xfrm>
            <a:off x="1274763" y="1772817"/>
            <a:ext cx="7329710" cy="781868"/>
            <a:chOff x="1274763" y="1422996"/>
            <a:chExt cx="7329710" cy="781868"/>
          </a:xfrm>
        </p:grpSpPr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1274763" y="1422996"/>
              <a:ext cx="2590800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/>
                <a:t>Produkte</a:t>
              </a:r>
              <a:endParaRPr lang="de-DE" b="0"/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3986213" y="1422996"/>
              <a:ext cx="2590800" cy="27781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dirty="0"/>
                <a:t>Produktionsprogramm</a:t>
              </a:r>
              <a:endParaRPr lang="de-DE" dirty="0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2792413" y="1916832"/>
              <a:ext cx="1800225" cy="277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Anzahl</a:t>
              </a:r>
              <a:endParaRPr lang="de-DE" b="0" dirty="0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4795838" y="1927051"/>
              <a:ext cx="1800225" cy="277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Auflage</a:t>
              </a:r>
              <a:endParaRPr lang="de-DE" b="0" dirty="0"/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6804248" y="1927052"/>
              <a:ext cx="1800225" cy="277812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Absatzmarkt</a:t>
              </a:r>
              <a:endParaRPr lang="de-DE" b="0" dirty="0"/>
            </a:p>
          </p:txBody>
        </p:sp>
        <p:cxnSp>
          <p:nvCxnSpPr>
            <p:cNvPr id="26" name="AutoShape 21"/>
            <p:cNvCxnSpPr>
              <a:cxnSpLocks noChangeShapeType="1"/>
              <a:stCxn id="22" idx="2"/>
              <a:endCxn id="23" idx="0"/>
            </p:cNvCxnSpPr>
            <p:nvPr/>
          </p:nvCxnSpPr>
          <p:spPr bwMode="auto">
            <a:xfrm rot="5400000">
              <a:off x="4379058" y="1014277"/>
              <a:ext cx="216024" cy="158908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7" name="AutoShape 22"/>
            <p:cNvCxnSpPr>
              <a:cxnSpLocks noChangeShapeType="1"/>
              <a:stCxn id="22" idx="2"/>
              <a:endCxn id="24" idx="0"/>
            </p:cNvCxnSpPr>
            <p:nvPr/>
          </p:nvCxnSpPr>
          <p:spPr bwMode="auto">
            <a:xfrm rot="16200000" flipH="1">
              <a:off x="5375661" y="1606760"/>
              <a:ext cx="226243" cy="41433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8" name="AutoShape 23"/>
            <p:cNvCxnSpPr>
              <a:cxnSpLocks noChangeShapeType="1"/>
              <a:stCxn id="22" idx="2"/>
              <a:endCxn id="25" idx="0"/>
            </p:cNvCxnSpPr>
            <p:nvPr/>
          </p:nvCxnSpPr>
          <p:spPr bwMode="auto">
            <a:xfrm rot="16200000" flipH="1">
              <a:off x="6379865" y="602556"/>
              <a:ext cx="226244" cy="242274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5713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3700" y="4077072"/>
            <a:ext cx="7870825" cy="1512168"/>
          </a:xfrm>
        </p:spPr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DE" sz="1800" b="1" dirty="0" smtClean="0"/>
              <a:t> Arbeitspläne</a:t>
            </a:r>
            <a:r>
              <a:rPr lang="de-DE" sz="1800" dirty="0" smtClean="0"/>
              <a:t> beschreiben die Folgen von Arbeitsgängen, die von 	Arbeitssystemen an Arbeitsobjekten vollzogen werden. Je nachdem wie 	sehr sich die Arbeitspläne der einzelnen Produkte unterscheiden werden 	verschiedene Anordnungen der Arbeitssysteme sinnvoll </a:t>
            </a:r>
            <a:r>
              <a:rPr lang="de-DE" sz="1800" dirty="0" smtClean="0"/>
              <a:t>sein</a:t>
            </a:r>
            <a:endParaRPr lang="de-AT" sz="1800" dirty="0" smtClean="0"/>
          </a:p>
        </p:txBody>
      </p:sp>
      <p:grpSp>
        <p:nvGrpSpPr>
          <p:cNvPr id="2" name="Gruppieren 1"/>
          <p:cNvGrpSpPr/>
          <p:nvPr/>
        </p:nvGrpSpPr>
        <p:grpSpPr>
          <a:xfrm>
            <a:off x="477838" y="1772816"/>
            <a:ext cx="8213725" cy="1800200"/>
            <a:chOff x="477838" y="44624"/>
            <a:chExt cx="8213725" cy="1800200"/>
          </a:xfrm>
        </p:grpSpPr>
        <p:sp>
          <p:nvSpPr>
            <p:cNvPr id="33797" name="Rectangle 2"/>
            <p:cNvSpPr>
              <a:spLocks noChangeArrowheads="1"/>
            </p:cNvSpPr>
            <p:nvPr/>
          </p:nvSpPr>
          <p:spPr bwMode="auto">
            <a:xfrm>
              <a:off x="477838" y="44624"/>
              <a:ext cx="2590800" cy="277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programmbezogen</a:t>
              </a:r>
              <a:endParaRPr lang="de-DE" b="0" dirty="0"/>
            </a:p>
          </p:txBody>
        </p:sp>
        <p:sp>
          <p:nvSpPr>
            <p:cNvPr id="33798" name="Rectangle 3"/>
            <p:cNvSpPr>
              <a:spLocks noChangeArrowheads="1"/>
            </p:cNvSpPr>
            <p:nvPr/>
          </p:nvSpPr>
          <p:spPr bwMode="auto">
            <a:xfrm>
              <a:off x="3275856" y="44624"/>
              <a:ext cx="2590800" cy="2778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/>
                <a:t>prozessbezogen</a:t>
              </a:r>
              <a:endParaRPr lang="de-DE"/>
            </a:p>
          </p:txBody>
        </p:sp>
        <p:sp>
          <p:nvSpPr>
            <p:cNvPr id="33799" name="Rectangle 4"/>
            <p:cNvSpPr>
              <a:spLocks noChangeArrowheads="1"/>
            </p:cNvSpPr>
            <p:nvPr/>
          </p:nvSpPr>
          <p:spPr bwMode="auto">
            <a:xfrm>
              <a:off x="6100763" y="44624"/>
              <a:ext cx="2590800" cy="277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/>
                <a:t>einsatzbezogen</a:t>
              </a:r>
              <a:endParaRPr lang="de-DE" b="0"/>
            </a:p>
          </p:txBody>
        </p:sp>
        <p:sp>
          <p:nvSpPr>
            <p:cNvPr id="33800" name="Rectangle 5"/>
            <p:cNvSpPr>
              <a:spLocks noChangeArrowheads="1"/>
            </p:cNvSpPr>
            <p:nvPr/>
          </p:nvSpPr>
          <p:spPr bwMode="auto">
            <a:xfrm>
              <a:off x="1274763" y="990948"/>
              <a:ext cx="2590800" cy="27781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dirty="0"/>
                <a:t>organisatorisch</a:t>
              </a:r>
              <a:endParaRPr lang="de-DE" dirty="0"/>
            </a:p>
          </p:txBody>
        </p:sp>
        <p:sp>
          <p:nvSpPr>
            <p:cNvPr id="33801" name="Rectangle 6"/>
            <p:cNvSpPr>
              <a:spLocks noChangeArrowheads="1"/>
            </p:cNvSpPr>
            <p:nvPr/>
          </p:nvSpPr>
          <p:spPr bwMode="auto">
            <a:xfrm>
              <a:off x="3986213" y="990948"/>
              <a:ext cx="2590800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/>
                <a:t>Struktur</a:t>
              </a:r>
              <a:endParaRPr lang="de-DE" b="0"/>
            </a:p>
          </p:txBody>
        </p:sp>
        <p:cxnSp>
          <p:nvCxnSpPr>
            <p:cNvPr id="33803" name="AutoShape 10"/>
            <p:cNvCxnSpPr>
              <a:cxnSpLocks noChangeShapeType="1"/>
              <a:stCxn id="33798" idx="2"/>
              <a:endCxn id="33800" idx="0"/>
            </p:cNvCxnSpPr>
            <p:nvPr/>
          </p:nvCxnSpPr>
          <p:spPr bwMode="auto">
            <a:xfrm rot="5400000">
              <a:off x="3236454" y="-343854"/>
              <a:ext cx="668512" cy="200109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3804" name="AutoShape 11"/>
            <p:cNvCxnSpPr>
              <a:cxnSpLocks noChangeShapeType="1"/>
              <a:stCxn id="33798" idx="2"/>
              <a:endCxn id="33801" idx="0"/>
            </p:cNvCxnSpPr>
            <p:nvPr/>
          </p:nvCxnSpPr>
          <p:spPr bwMode="auto">
            <a:xfrm rot="16200000" flipH="1">
              <a:off x="4592178" y="301513"/>
              <a:ext cx="668512" cy="71035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3805" name="Rectangle 12"/>
            <p:cNvSpPr>
              <a:spLocks noChangeArrowheads="1"/>
            </p:cNvSpPr>
            <p:nvPr/>
          </p:nvSpPr>
          <p:spPr bwMode="auto">
            <a:xfrm>
              <a:off x="1670050" y="1567011"/>
              <a:ext cx="1800225" cy="277813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dirty="0"/>
                <a:t>Funktionsprinzip</a:t>
              </a:r>
              <a:endParaRPr lang="de-DE" dirty="0"/>
            </a:p>
          </p:txBody>
        </p:sp>
        <p:sp>
          <p:nvSpPr>
            <p:cNvPr id="33806" name="Rectangle 13"/>
            <p:cNvSpPr>
              <a:spLocks noChangeArrowheads="1"/>
            </p:cNvSpPr>
            <p:nvPr/>
          </p:nvSpPr>
          <p:spPr bwMode="auto">
            <a:xfrm>
              <a:off x="4139952" y="1567011"/>
              <a:ext cx="1800225" cy="277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Objektprinzip</a:t>
              </a:r>
              <a:endParaRPr lang="de-DE" b="0" dirty="0"/>
            </a:p>
          </p:txBody>
        </p:sp>
        <p:cxnSp>
          <p:nvCxnSpPr>
            <p:cNvPr id="33807" name="AutoShape 14"/>
            <p:cNvCxnSpPr>
              <a:cxnSpLocks noChangeShapeType="1"/>
              <a:stCxn id="33800" idx="2"/>
              <a:endCxn id="33805" idx="0"/>
            </p:cNvCxnSpPr>
            <p:nvPr/>
          </p:nvCxnSpPr>
          <p:spPr bwMode="auto">
            <a:xfrm rot="5400000">
              <a:off x="2421038" y="1417885"/>
              <a:ext cx="298251" cy="127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3808" name="AutoShape 15"/>
            <p:cNvCxnSpPr>
              <a:cxnSpLocks noChangeShapeType="1"/>
              <a:stCxn id="33800" idx="2"/>
              <a:endCxn id="33806" idx="0"/>
            </p:cNvCxnSpPr>
            <p:nvPr/>
          </p:nvCxnSpPr>
          <p:spPr bwMode="auto">
            <a:xfrm rot="16200000" flipH="1">
              <a:off x="3655989" y="182934"/>
              <a:ext cx="298251" cy="246990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3700" y="2780928"/>
            <a:ext cx="7870825" cy="3816424"/>
          </a:xfrm>
        </p:spPr>
        <p:txBody>
          <a:bodyPr/>
          <a:lstStyle/>
          <a:p>
            <a:pPr marL="285750" indent="-285750" defTabSz="180000">
              <a:tabLst>
                <a:tab pos="180000" algn="l"/>
              </a:tabLst>
            </a:pPr>
            <a:r>
              <a:rPr lang="de-AT" sz="1800" b="1" dirty="0" smtClean="0"/>
              <a:t>Organisatorische</a:t>
            </a:r>
            <a:r>
              <a:rPr lang="de-AT" sz="1800" dirty="0" smtClean="0"/>
              <a:t> </a:t>
            </a:r>
            <a:r>
              <a:rPr lang="de-AT" sz="1800" dirty="0" smtClean="0"/>
              <a:t>Anordnung der Arbeitssysteme</a:t>
            </a:r>
          </a:p>
          <a:p>
            <a:pPr marL="465138" lvl="1" indent="-285750"/>
            <a:r>
              <a:rPr lang="de-AT" sz="1600" dirty="0" smtClean="0"/>
              <a:t>Funktionsprinzip:</a:t>
            </a:r>
          </a:p>
          <a:p>
            <a:pPr marL="644525" lvl="2" indent="-285750" defTabSz="180000">
              <a:lnSpc>
                <a:spcPct val="120000"/>
              </a:lnSpc>
              <a:tabLst>
                <a:tab pos="180000" algn="l"/>
              </a:tabLst>
            </a:pPr>
            <a:r>
              <a:rPr lang="de-DE" sz="1500" i="1" dirty="0" smtClean="0"/>
              <a:t> Räumliche Zusammenfassung</a:t>
            </a:r>
            <a:r>
              <a:rPr lang="de-DE" sz="1500" dirty="0" smtClean="0"/>
              <a:t> von Arbeitssysteme mit gleichartiger </a:t>
            </a:r>
            <a:r>
              <a:rPr lang="de-DE" sz="1500" dirty="0" smtClean="0"/>
              <a:t>Funktion (</a:t>
            </a:r>
            <a:r>
              <a:rPr lang="de-DE" sz="1500" dirty="0" smtClean="0"/>
              <a:t>Stanzen, Drehbänke, etc.) in einer Werkstatt </a:t>
            </a:r>
          </a:p>
          <a:p>
            <a:pPr marL="644525" lvl="2" indent="-285750" defTabSz="180000">
              <a:lnSpc>
                <a:spcPct val="120000"/>
              </a:lnSpc>
              <a:tabLst>
                <a:tab pos="180000" algn="l"/>
              </a:tabLst>
            </a:pPr>
            <a:r>
              <a:rPr lang="de-DE" sz="1500" dirty="0" smtClean="0"/>
              <a:t>Jeder </a:t>
            </a:r>
            <a:r>
              <a:rPr lang="de-DE" sz="1500" dirty="0" smtClean="0"/>
              <a:t>Auftrag muss entsprechend der in seinem Arbeitsplan </a:t>
            </a:r>
            <a:r>
              <a:rPr lang="de-DE" sz="1500" dirty="0" smtClean="0"/>
              <a:t>definierten technologischen </a:t>
            </a:r>
            <a:r>
              <a:rPr lang="de-DE" sz="1500" dirty="0" smtClean="0"/>
              <a:t>Reihenfolge </a:t>
            </a:r>
            <a:r>
              <a:rPr lang="de-DE" sz="1500" i="1" dirty="0" smtClean="0"/>
              <a:t>zu den einzelnen</a:t>
            </a:r>
            <a:r>
              <a:rPr lang="de-DE" sz="1500" dirty="0" smtClean="0"/>
              <a:t> Werkstätten </a:t>
            </a:r>
            <a:r>
              <a:rPr lang="de-DE" sz="1500" i="1" dirty="0" smtClean="0"/>
              <a:t>transportiert</a:t>
            </a:r>
            <a:r>
              <a:rPr lang="de-DE" sz="1500" dirty="0" smtClean="0"/>
              <a:t> werden. </a:t>
            </a:r>
          </a:p>
          <a:p>
            <a:pPr marL="644525" lvl="2" indent="-285750" defTabSz="180000">
              <a:lnSpc>
                <a:spcPct val="120000"/>
              </a:lnSpc>
              <a:tabLst>
                <a:tab pos="180000" algn="l"/>
              </a:tabLst>
            </a:pPr>
            <a:r>
              <a:rPr lang="de-DE" sz="1500" i="1" dirty="0" smtClean="0"/>
              <a:t>Sinnvoll </a:t>
            </a:r>
            <a:r>
              <a:rPr lang="de-DE" sz="1500" i="1" dirty="0" smtClean="0"/>
              <a:t>bei Einzelproduktion</a:t>
            </a:r>
            <a:r>
              <a:rPr lang="de-DE" sz="1500" dirty="0" smtClean="0"/>
              <a:t> bzw. geringen Stückzahlen/Auftragsgrößen, wo </a:t>
            </a:r>
            <a:r>
              <a:rPr lang="de-DE" sz="1500" dirty="0" smtClean="0"/>
              <a:t>kein einheitlicher </a:t>
            </a:r>
            <a:r>
              <a:rPr lang="de-DE" sz="1500" dirty="0" smtClean="0"/>
              <a:t>Materialfluss vorliegt (jedes Produkt nimmt einen anderen Weg über </a:t>
            </a:r>
            <a:r>
              <a:rPr lang="de-DE" sz="1500" dirty="0" smtClean="0"/>
              <a:t>die Maschinen</a:t>
            </a:r>
            <a:r>
              <a:rPr lang="de-DE" sz="1500" dirty="0" smtClean="0"/>
              <a:t>)</a:t>
            </a:r>
          </a:p>
          <a:p>
            <a:pPr marL="644525" lvl="2" indent="-285750" defTabSz="180000">
              <a:lnSpc>
                <a:spcPct val="120000"/>
              </a:lnSpc>
              <a:tabLst>
                <a:tab pos="180000" algn="l"/>
              </a:tabLst>
            </a:pPr>
            <a:r>
              <a:rPr lang="de-DE" sz="1500" i="1" dirty="0" smtClean="0"/>
              <a:t>Wartezeiten</a:t>
            </a:r>
            <a:r>
              <a:rPr lang="de-DE" sz="1500" dirty="0" smtClean="0"/>
              <a:t> </a:t>
            </a:r>
            <a:r>
              <a:rPr lang="de-DE" sz="1500" dirty="0" smtClean="0"/>
              <a:t>der Aufträge vor ihrer Bearbeitung bzw. vor dem </a:t>
            </a:r>
            <a:r>
              <a:rPr lang="de-DE" sz="1500" dirty="0" smtClean="0"/>
              <a:t>Transport unerwünschte </a:t>
            </a:r>
            <a:r>
              <a:rPr lang="de-DE" sz="1500" i="1" dirty="0" smtClean="0"/>
              <a:t>Zwischenlagerbestände</a:t>
            </a:r>
            <a:r>
              <a:rPr lang="de-DE" sz="1500" dirty="0" smtClean="0"/>
              <a:t> von </a:t>
            </a:r>
            <a:r>
              <a:rPr lang="de-DE" sz="1500" dirty="0" err="1" smtClean="0"/>
              <a:t>angearbeiteten</a:t>
            </a:r>
            <a:r>
              <a:rPr lang="de-DE" sz="1500" dirty="0" smtClean="0"/>
              <a:t> Erzeugnissen („</a:t>
            </a:r>
            <a:r>
              <a:rPr lang="de-DE" sz="1500" dirty="0" err="1" smtClean="0"/>
              <a:t>work</a:t>
            </a:r>
            <a:r>
              <a:rPr lang="de-DE" sz="1500" dirty="0" smtClean="0"/>
              <a:t> </a:t>
            </a:r>
            <a:r>
              <a:rPr lang="de-DE" sz="1500" dirty="0" smtClean="0"/>
              <a:t>in </a:t>
            </a:r>
            <a:r>
              <a:rPr lang="de-DE" sz="1500" dirty="0" err="1" smtClean="0"/>
              <a:t>process</a:t>
            </a:r>
            <a:r>
              <a:rPr lang="de-DE" sz="1500" dirty="0" smtClean="0"/>
              <a:t>“, WIP) und Leerzeiten (wenn eine Maschine auf einen Auftrag warten muss</a:t>
            </a:r>
            <a:r>
              <a:rPr lang="de-DE" sz="1500" dirty="0" smtClean="0"/>
              <a:t>)</a:t>
            </a:r>
            <a:endParaRPr lang="de-DE" sz="1500" dirty="0" smtClean="0"/>
          </a:p>
        </p:txBody>
      </p:sp>
      <p:grpSp>
        <p:nvGrpSpPr>
          <p:cNvPr id="2" name="Gruppieren 1"/>
          <p:cNvGrpSpPr/>
          <p:nvPr/>
        </p:nvGrpSpPr>
        <p:grpSpPr>
          <a:xfrm>
            <a:off x="1274763" y="1484784"/>
            <a:ext cx="5302250" cy="864096"/>
            <a:chOff x="1274763" y="990948"/>
            <a:chExt cx="5302250" cy="864096"/>
          </a:xfrm>
        </p:grpSpPr>
        <p:sp>
          <p:nvSpPr>
            <p:cNvPr id="33800" name="Rectangle 5"/>
            <p:cNvSpPr>
              <a:spLocks noChangeArrowheads="1"/>
            </p:cNvSpPr>
            <p:nvPr/>
          </p:nvSpPr>
          <p:spPr bwMode="auto">
            <a:xfrm>
              <a:off x="1274763" y="990948"/>
              <a:ext cx="2590800" cy="27781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dirty="0"/>
                <a:t>organisatorisch</a:t>
              </a:r>
              <a:endParaRPr lang="de-DE" dirty="0"/>
            </a:p>
          </p:txBody>
        </p:sp>
        <p:sp>
          <p:nvSpPr>
            <p:cNvPr id="33801" name="Rectangle 6"/>
            <p:cNvSpPr>
              <a:spLocks noChangeArrowheads="1"/>
            </p:cNvSpPr>
            <p:nvPr/>
          </p:nvSpPr>
          <p:spPr bwMode="auto">
            <a:xfrm>
              <a:off x="3986213" y="990948"/>
              <a:ext cx="2590800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/>
                <a:t>Struktur</a:t>
              </a:r>
              <a:endParaRPr lang="de-DE" b="0"/>
            </a:p>
          </p:txBody>
        </p:sp>
        <p:sp>
          <p:nvSpPr>
            <p:cNvPr id="33805" name="Rectangle 12"/>
            <p:cNvSpPr>
              <a:spLocks noChangeArrowheads="1"/>
            </p:cNvSpPr>
            <p:nvPr/>
          </p:nvSpPr>
          <p:spPr bwMode="auto">
            <a:xfrm>
              <a:off x="1670050" y="1567011"/>
              <a:ext cx="1800225" cy="277813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dirty="0"/>
                <a:t>Funktionsprinzip</a:t>
              </a:r>
              <a:endParaRPr lang="de-DE" dirty="0"/>
            </a:p>
          </p:txBody>
        </p:sp>
        <p:sp>
          <p:nvSpPr>
            <p:cNvPr id="33806" name="Rectangle 13"/>
            <p:cNvSpPr>
              <a:spLocks noChangeArrowheads="1"/>
            </p:cNvSpPr>
            <p:nvPr/>
          </p:nvSpPr>
          <p:spPr bwMode="auto">
            <a:xfrm>
              <a:off x="3895725" y="1577231"/>
              <a:ext cx="1800225" cy="277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Objektprinzip</a:t>
              </a:r>
              <a:endParaRPr lang="de-DE" b="0" dirty="0"/>
            </a:p>
          </p:txBody>
        </p:sp>
        <p:cxnSp>
          <p:nvCxnSpPr>
            <p:cNvPr id="33807" name="AutoShape 14"/>
            <p:cNvCxnSpPr>
              <a:cxnSpLocks noChangeShapeType="1"/>
              <a:stCxn id="33800" idx="2"/>
              <a:endCxn id="33805" idx="0"/>
            </p:cNvCxnSpPr>
            <p:nvPr/>
          </p:nvCxnSpPr>
          <p:spPr bwMode="auto">
            <a:xfrm rot="5400000">
              <a:off x="2421038" y="1417885"/>
              <a:ext cx="298251" cy="127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3808" name="AutoShape 15"/>
            <p:cNvCxnSpPr>
              <a:cxnSpLocks noChangeShapeType="1"/>
              <a:stCxn id="33800" idx="2"/>
              <a:endCxn id="33806" idx="0"/>
            </p:cNvCxnSpPr>
            <p:nvPr/>
          </p:nvCxnSpPr>
          <p:spPr bwMode="auto">
            <a:xfrm rot="16200000" flipH="1">
              <a:off x="3528765" y="310157"/>
              <a:ext cx="308471" cy="222567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3071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43002"/>
            <a:ext cx="4752528" cy="359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1619673" y="6392361"/>
            <a:ext cx="31761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200" b="0" i="1" dirty="0"/>
              <a:t>Quelle: Günther</a:t>
            </a:r>
            <a:r>
              <a:rPr lang="de-AT" sz="1200" b="0" dirty="0"/>
              <a:t> </a:t>
            </a:r>
            <a:r>
              <a:rPr lang="de-AT" sz="1200" b="0" i="1" dirty="0"/>
              <a:t>und Tempelmeier</a:t>
            </a:r>
            <a:r>
              <a:rPr lang="de-AT" sz="1200" b="0" dirty="0"/>
              <a:t> </a:t>
            </a:r>
            <a:r>
              <a:rPr lang="de-AT" sz="1200" b="0" dirty="0" smtClean="0"/>
              <a:t>(2009)</a:t>
            </a:r>
            <a:endParaRPr lang="de-AT" sz="1200" b="0" dirty="0"/>
          </a:p>
        </p:txBody>
      </p: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1601668" y="2636912"/>
            <a:ext cx="5130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Layout einer Fabrikhalle bei Werkstattproduktion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1274763" y="1484784"/>
            <a:ext cx="5302250" cy="864096"/>
            <a:chOff x="1274763" y="990948"/>
            <a:chExt cx="5302250" cy="864096"/>
          </a:xfrm>
        </p:grpSpPr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1274763" y="990948"/>
              <a:ext cx="2590800" cy="27781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dirty="0"/>
                <a:t>organisatorisch</a:t>
              </a:r>
              <a:endParaRPr lang="de-DE" dirty="0"/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3986213" y="990948"/>
              <a:ext cx="2590800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/>
                <a:t>Struktur</a:t>
              </a:r>
              <a:endParaRPr lang="de-DE" b="0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1670050" y="1567011"/>
              <a:ext cx="1800225" cy="277813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dirty="0"/>
                <a:t>Funktionsprinzip</a:t>
              </a:r>
              <a:endParaRPr lang="de-DE" dirty="0"/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3895725" y="1577231"/>
              <a:ext cx="1800225" cy="277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Objektprinzip</a:t>
              </a:r>
              <a:endParaRPr lang="de-DE" b="0" dirty="0"/>
            </a:p>
          </p:txBody>
        </p:sp>
        <p:cxnSp>
          <p:nvCxnSpPr>
            <p:cNvPr id="21" name="AutoShape 14"/>
            <p:cNvCxnSpPr>
              <a:cxnSpLocks noChangeShapeType="1"/>
              <a:stCxn id="17" idx="2"/>
              <a:endCxn id="19" idx="0"/>
            </p:cNvCxnSpPr>
            <p:nvPr/>
          </p:nvCxnSpPr>
          <p:spPr bwMode="auto">
            <a:xfrm rot="5400000">
              <a:off x="2421038" y="1417885"/>
              <a:ext cx="298251" cy="127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" name="AutoShape 15"/>
            <p:cNvCxnSpPr>
              <a:cxnSpLocks noChangeShapeType="1"/>
              <a:stCxn id="17" idx="2"/>
              <a:endCxn id="20" idx="0"/>
            </p:cNvCxnSpPr>
            <p:nvPr/>
          </p:nvCxnSpPr>
          <p:spPr bwMode="auto">
            <a:xfrm rot="16200000" flipH="1">
              <a:off x="3528765" y="310157"/>
              <a:ext cx="308471" cy="222567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51520" y="3194967"/>
            <a:ext cx="8435280" cy="3546401"/>
          </a:xfrm>
        </p:spPr>
        <p:txBody>
          <a:bodyPr/>
          <a:lstStyle/>
          <a:p>
            <a:pPr lvl="1" eaLnBrk="1" hangingPunct="1"/>
            <a:r>
              <a:rPr lang="de-DE" dirty="0" smtClean="0"/>
              <a:t> Objektprinzip: Anordnung orientiert sich an Arbeitsplänen</a:t>
            </a:r>
          </a:p>
          <a:p>
            <a:pPr lvl="2" eaLnBrk="1" hangingPunct="1"/>
            <a:r>
              <a:rPr lang="de-DE" b="1" dirty="0" smtClean="0"/>
              <a:t> Einheitlicher Materialfluss</a:t>
            </a:r>
          </a:p>
          <a:p>
            <a:pPr lvl="3" defTabSz="180000" eaLnBrk="1" hangingPunct="1">
              <a:tabLst>
                <a:tab pos="180000" algn="l"/>
              </a:tabLst>
            </a:pPr>
            <a:r>
              <a:rPr lang="de-DE" dirty="0" smtClean="0"/>
              <a:t> die Arbeitssysteme werden entsprechend ihrer Position in den Arbeitsplänen der zu    		produzierenden Erzeugnisse i.d.R. linear angeordnet</a:t>
            </a:r>
            <a:endParaRPr lang="de-AT" dirty="0" smtClean="0"/>
          </a:p>
          <a:p>
            <a:pPr lvl="3" defTabSz="180000" eaLnBrk="1" hangingPunct="1">
              <a:tabLst>
                <a:tab pos="180000" algn="l"/>
              </a:tabLst>
            </a:pPr>
            <a:r>
              <a:rPr lang="de-AT" dirty="0" smtClean="0"/>
              <a:t> nur sinnvoll wenn einheitliches Grundprodukt bzw. begrenzte Anzahl von    		  				Produktvarianten hergestellt wird</a:t>
            </a:r>
          </a:p>
          <a:p>
            <a:pPr lvl="3" defTabSz="180000" eaLnBrk="1" hangingPunct="1">
              <a:tabLst>
                <a:tab pos="180000" algn="l"/>
              </a:tabLst>
            </a:pPr>
            <a:r>
              <a:rPr lang="de-AT" dirty="0" smtClean="0"/>
              <a:t> Kapazitäten der einzelnen Arbeitssysteme müssen eng aufeinander abgestimmt     		werden</a:t>
            </a:r>
          </a:p>
          <a:p>
            <a:pPr lvl="3" eaLnBrk="1" hangingPunct="1"/>
            <a:endParaRPr lang="de-AT" dirty="0" smtClean="0"/>
          </a:p>
          <a:p>
            <a:pPr lvl="3" eaLnBrk="1" hangingPunct="1"/>
            <a:r>
              <a:rPr lang="de-AT" b="1" dirty="0" smtClean="0"/>
              <a:t> Reihenproduktion:</a:t>
            </a:r>
            <a:r>
              <a:rPr lang="de-AT" dirty="0" smtClean="0"/>
              <a:t> keine zeitliche Bindung</a:t>
            </a:r>
          </a:p>
          <a:p>
            <a:pPr lvl="3" eaLnBrk="1" hangingPunct="1"/>
            <a:r>
              <a:rPr lang="de-AT" b="1" dirty="0" smtClean="0"/>
              <a:t> </a:t>
            </a:r>
            <a:r>
              <a:rPr lang="de-AT" b="1" dirty="0" err="1" smtClean="0"/>
              <a:t>getaktete</a:t>
            </a:r>
            <a:r>
              <a:rPr lang="de-AT" b="1" dirty="0" smtClean="0"/>
              <a:t> Fließfertigung:</a:t>
            </a:r>
            <a:r>
              <a:rPr lang="de-AT" dirty="0" smtClean="0"/>
              <a:t> Fließfertigung mit Zeitzwang</a:t>
            </a:r>
            <a:endParaRPr lang="de-DE" b="1" dirty="0" smtClean="0"/>
          </a:p>
        </p:txBody>
      </p:sp>
      <p:grpSp>
        <p:nvGrpSpPr>
          <p:cNvPr id="48" name="Gruppieren 47"/>
          <p:cNvGrpSpPr/>
          <p:nvPr/>
        </p:nvGrpSpPr>
        <p:grpSpPr>
          <a:xfrm>
            <a:off x="3032546" y="548609"/>
            <a:ext cx="5677892" cy="1574025"/>
            <a:chOff x="1277069" y="1196752"/>
            <a:chExt cx="5677892" cy="1574025"/>
          </a:xfrm>
        </p:grpSpPr>
        <p:grpSp>
          <p:nvGrpSpPr>
            <p:cNvPr id="49" name="Gruppieren 48"/>
            <p:cNvGrpSpPr/>
            <p:nvPr/>
          </p:nvGrpSpPr>
          <p:grpSpPr>
            <a:xfrm>
              <a:off x="1277069" y="1196752"/>
              <a:ext cx="5677892" cy="1574025"/>
              <a:chOff x="1274763" y="1567012"/>
              <a:chExt cx="5677892" cy="1574025"/>
            </a:xfrm>
          </p:grpSpPr>
          <p:sp>
            <p:nvSpPr>
              <p:cNvPr id="51" name="Rectangle 5"/>
              <p:cNvSpPr>
                <a:spLocks noChangeArrowheads="1"/>
              </p:cNvSpPr>
              <p:nvPr/>
            </p:nvSpPr>
            <p:spPr bwMode="auto">
              <a:xfrm>
                <a:off x="1274763" y="1567012"/>
                <a:ext cx="2590800" cy="277812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dirty="0"/>
                  <a:t>organisatorisch</a:t>
                </a:r>
                <a:endParaRPr lang="de-DE" dirty="0"/>
              </a:p>
            </p:txBody>
          </p:sp>
          <p:sp>
            <p:nvSpPr>
              <p:cNvPr id="52" name="Rectangle 6"/>
              <p:cNvSpPr>
                <a:spLocks noChangeArrowheads="1"/>
              </p:cNvSpPr>
              <p:nvPr/>
            </p:nvSpPr>
            <p:spPr bwMode="auto">
              <a:xfrm>
                <a:off x="3986213" y="1567012"/>
                <a:ext cx="2590800" cy="2778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b="0" dirty="0"/>
                  <a:t>Struktur</a:t>
                </a:r>
                <a:endParaRPr lang="de-DE" b="0" dirty="0"/>
              </a:p>
            </p:txBody>
          </p:sp>
          <p:sp>
            <p:nvSpPr>
              <p:cNvPr id="53" name="Rectangle 10"/>
              <p:cNvSpPr>
                <a:spLocks noChangeArrowheads="1"/>
              </p:cNvSpPr>
              <p:nvPr/>
            </p:nvSpPr>
            <p:spPr bwMode="auto">
              <a:xfrm>
                <a:off x="1670050" y="2215083"/>
                <a:ext cx="1800225" cy="2778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b="0" dirty="0"/>
                  <a:t>Funktionsprinzip</a:t>
                </a:r>
                <a:endParaRPr lang="de-DE" b="0" dirty="0"/>
              </a:p>
            </p:txBody>
          </p:sp>
          <p:sp>
            <p:nvSpPr>
              <p:cNvPr id="54" name="Rectangle 11"/>
              <p:cNvSpPr>
                <a:spLocks noChangeArrowheads="1"/>
              </p:cNvSpPr>
              <p:nvPr/>
            </p:nvSpPr>
            <p:spPr bwMode="auto">
              <a:xfrm>
                <a:off x="3779912" y="2215082"/>
                <a:ext cx="1800225" cy="277813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dirty="0"/>
                  <a:t>Objektprinzip</a:t>
                </a:r>
                <a:endParaRPr lang="de-DE" dirty="0"/>
              </a:p>
            </p:txBody>
          </p:sp>
          <p:cxnSp>
            <p:nvCxnSpPr>
              <p:cNvPr id="55" name="AutoShape 12"/>
              <p:cNvCxnSpPr>
                <a:cxnSpLocks noChangeShapeType="1"/>
                <a:stCxn id="51" idx="2"/>
                <a:endCxn id="53" idx="0"/>
              </p:cNvCxnSpPr>
              <p:nvPr/>
            </p:nvCxnSpPr>
            <p:spPr bwMode="auto">
              <a:xfrm rot="5400000">
                <a:off x="2385034" y="2029953"/>
                <a:ext cx="370259" cy="12700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56" name="AutoShape 13"/>
              <p:cNvCxnSpPr>
                <a:cxnSpLocks noChangeShapeType="1"/>
                <a:stCxn id="51" idx="2"/>
                <a:endCxn id="54" idx="0"/>
              </p:cNvCxnSpPr>
              <p:nvPr/>
            </p:nvCxnSpPr>
            <p:spPr bwMode="auto">
              <a:xfrm rot="16200000" flipH="1">
                <a:off x="3439965" y="975022"/>
                <a:ext cx="370258" cy="2109862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57" name="Rectangle 15"/>
              <p:cNvSpPr>
                <a:spLocks noChangeArrowheads="1"/>
              </p:cNvSpPr>
              <p:nvPr/>
            </p:nvSpPr>
            <p:spPr bwMode="auto">
              <a:xfrm>
                <a:off x="2481462" y="2863157"/>
                <a:ext cx="2178050" cy="2778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dirty="0"/>
                  <a:t>einheitlicher M-</a:t>
                </a:r>
                <a:r>
                  <a:rPr lang="de-AT" dirty="0" err="1"/>
                  <a:t>Fluß</a:t>
                </a:r>
                <a:endParaRPr lang="de-DE" dirty="0"/>
              </a:p>
            </p:txBody>
          </p:sp>
          <p:sp>
            <p:nvSpPr>
              <p:cNvPr id="58" name="Rectangle 16"/>
              <p:cNvSpPr>
                <a:spLocks noChangeArrowheads="1"/>
              </p:cNvSpPr>
              <p:nvPr/>
            </p:nvSpPr>
            <p:spPr bwMode="auto">
              <a:xfrm>
                <a:off x="4785718" y="2863224"/>
                <a:ext cx="2166937" cy="2778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b="0" dirty="0" err="1"/>
                  <a:t>Zentrenproduktion</a:t>
                </a:r>
                <a:endParaRPr lang="de-DE" b="0" dirty="0"/>
              </a:p>
            </p:txBody>
          </p:sp>
          <p:cxnSp>
            <p:nvCxnSpPr>
              <p:cNvPr id="59" name="AutoShape 18"/>
              <p:cNvCxnSpPr>
                <a:cxnSpLocks noChangeShapeType="1"/>
                <a:stCxn id="54" idx="2"/>
                <a:endCxn id="58" idx="0"/>
              </p:cNvCxnSpPr>
              <p:nvPr/>
            </p:nvCxnSpPr>
            <p:spPr bwMode="auto">
              <a:xfrm rot="16200000" flipH="1">
                <a:off x="5089442" y="2083478"/>
                <a:ext cx="370329" cy="1189162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cxnSp>
          <p:nvCxnSpPr>
            <p:cNvPr id="50" name="AutoShape 18"/>
            <p:cNvCxnSpPr>
              <a:cxnSpLocks noChangeShapeType="1"/>
              <a:stCxn id="54" idx="2"/>
              <a:endCxn id="57" idx="0"/>
            </p:cNvCxnSpPr>
            <p:nvPr/>
          </p:nvCxnSpPr>
          <p:spPr bwMode="auto">
            <a:xfrm rot="5400000">
              <a:off x="3942431" y="1752997"/>
              <a:ext cx="370262" cy="110953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53188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23528" y="2853531"/>
            <a:ext cx="8425185" cy="3671813"/>
          </a:xfrm>
        </p:spPr>
        <p:txBody>
          <a:bodyPr/>
          <a:lstStyle/>
          <a:p>
            <a:pPr lvl="2" indent="-342900">
              <a:lnSpc>
                <a:spcPct val="90000"/>
              </a:lnSpc>
            </a:pPr>
            <a:r>
              <a:rPr lang="de-DE" b="1" dirty="0"/>
              <a:t>Reihenproduktion (ohne Zeitzwang)</a:t>
            </a:r>
          </a:p>
          <a:p>
            <a:pPr lvl="3" indent="-285750" defTabSz="180000">
              <a:lnSpc>
                <a:spcPct val="90000"/>
              </a:lnSpc>
              <a:tabLst>
                <a:tab pos="180000" algn="l"/>
              </a:tabLst>
            </a:pPr>
            <a:r>
              <a:rPr lang="de-DE" dirty="0" smtClean="0"/>
              <a:t>Materialfluss </a:t>
            </a:r>
            <a:r>
              <a:rPr lang="de-DE" dirty="0"/>
              <a:t>für alle Erzeugnisse weitgehend identisch </a:t>
            </a:r>
          </a:p>
          <a:p>
            <a:pPr lvl="3" indent="-285750" defTabSz="180000">
              <a:lnSpc>
                <a:spcPct val="90000"/>
              </a:lnSpc>
              <a:tabLst>
                <a:tab pos="180000" algn="l"/>
              </a:tabLst>
            </a:pPr>
            <a:r>
              <a:rPr lang="de-DE" dirty="0" smtClean="0"/>
              <a:t>keine </a:t>
            </a:r>
            <a:r>
              <a:rPr lang="de-DE" dirty="0"/>
              <a:t>zeitliche Bindung der Arbeitsgänge </a:t>
            </a:r>
          </a:p>
          <a:p>
            <a:pPr lvl="3" indent="-285750" defTabSz="180000">
              <a:lnSpc>
                <a:spcPct val="90000"/>
              </a:lnSpc>
              <a:tabLst>
                <a:tab pos="180000" algn="l"/>
              </a:tabLst>
            </a:pPr>
            <a:r>
              <a:rPr lang="de-DE" dirty="0" smtClean="0"/>
              <a:t>einzelne </a:t>
            </a:r>
            <a:r>
              <a:rPr lang="de-DE" dirty="0"/>
              <a:t>Arbeitsstationen können übersprungen werden, Rücksprünge sind 	nicht möglich</a:t>
            </a:r>
          </a:p>
          <a:p>
            <a:pPr lvl="3" indent="-285750" defTabSz="180000">
              <a:lnSpc>
                <a:spcPct val="90000"/>
              </a:lnSpc>
              <a:tabLst>
                <a:tab pos="180000" algn="l"/>
              </a:tabLst>
            </a:pPr>
            <a:r>
              <a:rPr lang="de-DE" dirty="0" smtClean="0"/>
              <a:t>Pufferlager </a:t>
            </a:r>
            <a:r>
              <a:rPr lang="de-DE" dirty="0"/>
              <a:t>zwischen den Arbeitssystemen bzw. </a:t>
            </a:r>
            <a:r>
              <a:rPr lang="de-DE" dirty="0"/>
              <a:t>Stationen nötig</a:t>
            </a:r>
          </a:p>
          <a:p>
            <a:pPr lvl="2" indent="-342900">
              <a:lnSpc>
                <a:spcPct val="90000"/>
              </a:lnSpc>
              <a:spcBef>
                <a:spcPts val="1200"/>
              </a:spcBef>
            </a:pPr>
            <a:r>
              <a:rPr lang="de-AT" b="1" dirty="0" smtClean="0"/>
              <a:t>getaktete </a:t>
            </a:r>
            <a:r>
              <a:rPr lang="de-AT" b="1" dirty="0"/>
              <a:t>Fließfertigung (mit Zeitzwang)</a:t>
            </a:r>
          </a:p>
          <a:p>
            <a:pPr lvl="3" indent="-285750" defTabSz="180000">
              <a:lnSpc>
                <a:spcPct val="90000"/>
              </a:lnSpc>
              <a:tabLst>
                <a:tab pos="180000" algn="l"/>
              </a:tabLst>
            </a:pPr>
            <a:r>
              <a:rPr lang="de-AT" dirty="0"/>
              <a:t>zur Bearbeitung jedes Produktes steht in jeder Station eine fixe Zeitspanne zur 		  Verfügung</a:t>
            </a:r>
          </a:p>
          <a:p>
            <a:pPr lvl="3" indent="-285750" defTabSz="180000">
              <a:lnSpc>
                <a:spcPct val="90000"/>
              </a:lnSpc>
              <a:tabLst>
                <a:tab pos="180000" algn="l"/>
              </a:tabLst>
            </a:pPr>
            <a:r>
              <a:rPr lang="de-AT" dirty="0" smtClean="0"/>
              <a:t>keine </a:t>
            </a:r>
            <a:r>
              <a:rPr lang="de-AT" dirty="0"/>
              <a:t>Pufferlage</a:t>
            </a:r>
          </a:p>
          <a:p>
            <a:pPr lvl="3" indent="-285750" defTabSz="180000">
              <a:lnSpc>
                <a:spcPct val="90000"/>
              </a:lnSpc>
              <a:tabLst>
                <a:tab pos="180000" algn="l"/>
              </a:tabLst>
            </a:pPr>
            <a:r>
              <a:rPr lang="de-AT" b="1" dirty="0" smtClean="0"/>
              <a:t>Transferstraße</a:t>
            </a:r>
            <a:r>
              <a:rPr lang="de-AT" dirty="0" smtClean="0"/>
              <a:t> </a:t>
            </a:r>
            <a:r>
              <a:rPr lang="de-AT" dirty="0"/>
              <a:t>(</a:t>
            </a:r>
            <a:r>
              <a:rPr lang="de-AT" dirty="0" err="1"/>
              <a:t>zB</a:t>
            </a:r>
            <a:r>
              <a:rPr lang="de-AT" dirty="0"/>
              <a:t> Motoren): simultan, fest verbunden</a:t>
            </a:r>
          </a:p>
          <a:p>
            <a:pPr lvl="3" indent="-285750" defTabSz="180000">
              <a:lnSpc>
                <a:spcPct val="90000"/>
              </a:lnSpc>
              <a:tabLst>
                <a:tab pos="180000" algn="l"/>
              </a:tabLst>
            </a:pPr>
            <a:r>
              <a:rPr lang="de-AT" b="1" dirty="0" smtClean="0"/>
              <a:t>Fließproduktionslinie</a:t>
            </a:r>
            <a:r>
              <a:rPr lang="de-AT" dirty="0" smtClean="0"/>
              <a:t> </a:t>
            </a:r>
            <a:r>
              <a:rPr lang="de-AT" dirty="0"/>
              <a:t>(</a:t>
            </a:r>
            <a:r>
              <a:rPr lang="de-AT" dirty="0" err="1"/>
              <a:t>zB</a:t>
            </a:r>
            <a:r>
              <a:rPr lang="de-AT" dirty="0"/>
              <a:t> TV): asynchron</a:t>
            </a:r>
          </a:p>
        </p:txBody>
      </p:sp>
      <p:grpSp>
        <p:nvGrpSpPr>
          <p:cNvPr id="44" name="Gruppieren 43"/>
          <p:cNvGrpSpPr/>
          <p:nvPr/>
        </p:nvGrpSpPr>
        <p:grpSpPr>
          <a:xfrm>
            <a:off x="3032546" y="548609"/>
            <a:ext cx="5677892" cy="1574025"/>
            <a:chOff x="1277069" y="1196752"/>
            <a:chExt cx="5677892" cy="1574025"/>
          </a:xfrm>
        </p:grpSpPr>
        <p:grpSp>
          <p:nvGrpSpPr>
            <p:cNvPr id="45" name="Gruppieren 44"/>
            <p:cNvGrpSpPr/>
            <p:nvPr/>
          </p:nvGrpSpPr>
          <p:grpSpPr>
            <a:xfrm>
              <a:off x="1277069" y="1196752"/>
              <a:ext cx="5677892" cy="1574025"/>
              <a:chOff x="1274763" y="1567012"/>
              <a:chExt cx="5677892" cy="1574025"/>
            </a:xfrm>
          </p:grpSpPr>
          <p:sp>
            <p:nvSpPr>
              <p:cNvPr id="47" name="Rectangle 5"/>
              <p:cNvSpPr>
                <a:spLocks noChangeArrowheads="1"/>
              </p:cNvSpPr>
              <p:nvPr/>
            </p:nvSpPr>
            <p:spPr bwMode="auto">
              <a:xfrm>
                <a:off x="1274763" y="1567012"/>
                <a:ext cx="2590800" cy="277812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dirty="0"/>
                  <a:t>organisatorisch</a:t>
                </a:r>
                <a:endParaRPr lang="de-DE" dirty="0"/>
              </a:p>
            </p:txBody>
          </p:sp>
          <p:sp>
            <p:nvSpPr>
              <p:cNvPr id="48" name="Rectangle 6"/>
              <p:cNvSpPr>
                <a:spLocks noChangeArrowheads="1"/>
              </p:cNvSpPr>
              <p:nvPr/>
            </p:nvSpPr>
            <p:spPr bwMode="auto">
              <a:xfrm>
                <a:off x="3986213" y="1567012"/>
                <a:ext cx="2590800" cy="2778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b="0" dirty="0"/>
                  <a:t>Struktur</a:t>
                </a:r>
                <a:endParaRPr lang="de-DE" b="0" dirty="0"/>
              </a:p>
            </p:txBody>
          </p:sp>
          <p:sp>
            <p:nvSpPr>
              <p:cNvPr id="49" name="Rectangle 10"/>
              <p:cNvSpPr>
                <a:spLocks noChangeArrowheads="1"/>
              </p:cNvSpPr>
              <p:nvPr/>
            </p:nvSpPr>
            <p:spPr bwMode="auto">
              <a:xfrm>
                <a:off x="1670050" y="2215083"/>
                <a:ext cx="1800225" cy="2778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b="0" dirty="0"/>
                  <a:t>Funktionsprinzip</a:t>
                </a:r>
                <a:endParaRPr lang="de-DE" b="0" dirty="0"/>
              </a:p>
            </p:txBody>
          </p:sp>
          <p:sp>
            <p:nvSpPr>
              <p:cNvPr id="50" name="Rectangle 11"/>
              <p:cNvSpPr>
                <a:spLocks noChangeArrowheads="1"/>
              </p:cNvSpPr>
              <p:nvPr/>
            </p:nvSpPr>
            <p:spPr bwMode="auto">
              <a:xfrm>
                <a:off x="3779912" y="2215082"/>
                <a:ext cx="1800225" cy="277813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dirty="0"/>
                  <a:t>Objektprinzip</a:t>
                </a:r>
                <a:endParaRPr lang="de-DE" dirty="0"/>
              </a:p>
            </p:txBody>
          </p:sp>
          <p:cxnSp>
            <p:nvCxnSpPr>
              <p:cNvPr id="51" name="AutoShape 12"/>
              <p:cNvCxnSpPr>
                <a:cxnSpLocks noChangeShapeType="1"/>
                <a:stCxn id="47" idx="2"/>
                <a:endCxn id="49" idx="0"/>
              </p:cNvCxnSpPr>
              <p:nvPr/>
            </p:nvCxnSpPr>
            <p:spPr bwMode="auto">
              <a:xfrm rot="5400000">
                <a:off x="2385034" y="2029953"/>
                <a:ext cx="370259" cy="12700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52" name="AutoShape 13"/>
              <p:cNvCxnSpPr>
                <a:cxnSpLocks noChangeShapeType="1"/>
                <a:stCxn id="47" idx="2"/>
                <a:endCxn id="50" idx="0"/>
              </p:cNvCxnSpPr>
              <p:nvPr/>
            </p:nvCxnSpPr>
            <p:spPr bwMode="auto">
              <a:xfrm rot="16200000" flipH="1">
                <a:off x="3439965" y="975022"/>
                <a:ext cx="370258" cy="2109862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53" name="Rectangle 15"/>
              <p:cNvSpPr>
                <a:spLocks noChangeArrowheads="1"/>
              </p:cNvSpPr>
              <p:nvPr/>
            </p:nvSpPr>
            <p:spPr bwMode="auto">
              <a:xfrm>
                <a:off x="2481462" y="2863157"/>
                <a:ext cx="2178050" cy="2778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dirty="0"/>
                  <a:t>einheitlicher M-</a:t>
                </a:r>
                <a:r>
                  <a:rPr lang="de-AT" dirty="0" err="1"/>
                  <a:t>Fluß</a:t>
                </a:r>
                <a:endParaRPr lang="de-DE" dirty="0"/>
              </a:p>
            </p:txBody>
          </p:sp>
          <p:sp>
            <p:nvSpPr>
              <p:cNvPr id="54" name="Rectangle 16"/>
              <p:cNvSpPr>
                <a:spLocks noChangeArrowheads="1"/>
              </p:cNvSpPr>
              <p:nvPr/>
            </p:nvSpPr>
            <p:spPr bwMode="auto">
              <a:xfrm>
                <a:off x="4785718" y="2863224"/>
                <a:ext cx="2166937" cy="2778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b="0" dirty="0" err="1"/>
                  <a:t>Zentrenproduktion</a:t>
                </a:r>
                <a:endParaRPr lang="de-DE" b="0" dirty="0"/>
              </a:p>
            </p:txBody>
          </p:sp>
          <p:cxnSp>
            <p:nvCxnSpPr>
              <p:cNvPr id="55" name="AutoShape 18"/>
              <p:cNvCxnSpPr>
                <a:cxnSpLocks noChangeShapeType="1"/>
                <a:stCxn id="50" idx="2"/>
                <a:endCxn id="54" idx="0"/>
              </p:cNvCxnSpPr>
              <p:nvPr/>
            </p:nvCxnSpPr>
            <p:spPr bwMode="auto">
              <a:xfrm rot="16200000" flipH="1">
                <a:off x="5089442" y="2083478"/>
                <a:ext cx="370329" cy="1189162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cxnSp>
          <p:nvCxnSpPr>
            <p:cNvPr id="46" name="AutoShape 18"/>
            <p:cNvCxnSpPr>
              <a:cxnSpLocks noChangeShapeType="1"/>
              <a:stCxn id="50" idx="2"/>
              <a:endCxn id="53" idx="0"/>
            </p:cNvCxnSpPr>
            <p:nvPr/>
          </p:nvCxnSpPr>
          <p:spPr bwMode="auto">
            <a:xfrm rot="5400000">
              <a:off x="3942431" y="1752997"/>
              <a:ext cx="370262" cy="110953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271" y="2348880"/>
            <a:ext cx="8281169" cy="3743821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b="1" dirty="0" smtClean="0"/>
              <a:t>Transferstraße: </a:t>
            </a:r>
            <a:br>
              <a:rPr lang="de-AT" b="1" dirty="0" smtClean="0"/>
            </a:br>
            <a:r>
              <a:rPr lang="de-AT" sz="1800" dirty="0" smtClean="0"/>
              <a:t>Verkettung</a:t>
            </a:r>
            <a:r>
              <a:rPr lang="de-AT" sz="1800" i="1" dirty="0" smtClean="0"/>
              <a:t> </a:t>
            </a:r>
            <a:r>
              <a:rPr lang="de-AT" sz="1800" dirty="0" smtClean="0"/>
              <a:t>zu einem automatisierten Gesamtsystem, wo die Werkstücke fest mit dem Transportsystem verbunden sind und nur simultan fortbewegt werden (</a:t>
            </a:r>
            <a:r>
              <a:rPr lang="de-AT" sz="1800" i="1" dirty="0" smtClean="0"/>
              <a:t>synchroner Materialfluss</a:t>
            </a:r>
            <a:r>
              <a:rPr lang="de-AT" sz="1800" dirty="0" smtClean="0"/>
              <a:t>) </a:t>
            </a:r>
            <a:br>
              <a:rPr lang="de-AT" sz="1800" dirty="0" smtClean="0"/>
            </a:br>
            <a:r>
              <a:rPr lang="de-AT" sz="1800" b="1" dirty="0" smtClean="0"/>
              <a:t>z.B.</a:t>
            </a:r>
            <a:r>
              <a:rPr lang="de-AT" sz="2000" dirty="0" smtClean="0"/>
              <a:t> </a:t>
            </a:r>
            <a:r>
              <a:rPr lang="de-AT" sz="1800" dirty="0" smtClean="0"/>
              <a:t>Motorenproduktion. </a:t>
            </a:r>
            <a:br>
              <a:rPr lang="de-AT" sz="1800" dirty="0" smtClean="0"/>
            </a:br>
            <a:r>
              <a:rPr lang="de-AT" sz="2000" dirty="0" smtClean="0"/>
              <a:t/>
            </a:r>
            <a:br>
              <a:rPr lang="de-AT" sz="2000" dirty="0" smtClean="0"/>
            </a:br>
            <a:endParaRPr lang="de-AT" dirty="0" smtClean="0"/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660476"/>
              </p:ext>
            </p:extLst>
          </p:nvPr>
        </p:nvGraphicFramePr>
        <p:xfrm>
          <a:off x="467544" y="4665241"/>
          <a:ext cx="8137525" cy="171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Bild" r:id="rId3" imgW="3521964" imgH="743712" progId="Word.Picture.8">
                  <p:embed/>
                </p:oleObj>
              </mc:Choice>
              <mc:Fallback>
                <p:oleObj name="Bild" r:id="rId3" imgW="3521964" imgH="743712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665241"/>
                        <a:ext cx="8137525" cy="171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uppieren 19"/>
          <p:cNvGrpSpPr/>
          <p:nvPr/>
        </p:nvGrpSpPr>
        <p:grpSpPr>
          <a:xfrm>
            <a:off x="3032546" y="548609"/>
            <a:ext cx="5677892" cy="1574025"/>
            <a:chOff x="1277069" y="1196752"/>
            <a:chExt cx="5677892" cy="1574025"/>
          </a:xfrm>
        </p:grpSpPr>
        <p:grpSp>
          <p:nvGrpSpPr>
            <p:cNvPr id="21" name="Gruppieren 20"/>
            <p:cNvGrpSpPr/>
            <p:nvPr/>
          </p:nvGrpSpPr>
          <p:grpSpPr>
            <a:xfrm>
              <a:off x="1277069" y="1196752"/>
              <a:ext cx="5677892" cy="1574025"/>
              <a:chOff x="1274763" y="1567012"/>
              <a:chExt cx="5677892" cy="1574025"/>
            </a:xfrm>
          </p:grpSpPr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1274763" y="1567012"/>
                <a:ext cx="2590800" cy="277812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dirty="0"/>
                  <a:t>organisatorisch</a:t>
                </a:r>
                <a:endParaRPr lang="de-DE" dirty="0"/>
              </a:p>
            </p:txBody>
          </p:sp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3986213" y="1567012"/>
                <a:ext cx="2590800" cy="2778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b="0" dirty="0"/>
                  <a:t>Struktur</a:t>
                </a:r>
                <a:endParaRPr lang="de-DE" b="0" dirty="0"/>
              </a:p>
            </p:txBody>
          </p:sp>
          <p:sp>
            <p:nvSpPr>
              <p:cNvPr id="25" name="Rectangle 10"/>
              <p:cNvSpPr>
                <a:spLocks noChangeArrowheads="1"/>
              </p:cNvSpPr>
              <p:nvPr/>
            </p:nvSpPr>
            <p:spPr bwMode="auto">
              <a:xfrm>
                <a:off x="1670050" y="2215083"/>
                <a:ext cx="1800225" cy="2778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b="0" dirty="0"/>
                  <a:t>Funktionsprinzip</a:t>
                </a:r>
                <a:endParaRPr lang="de-DE" b="0" dirty="0"/>
              </a:p>
            </p:txBody>
          </p:sp>
          <p:sp>
            <p:nvSpPr>
              <p:cNvPr id="26" name="Rectangle 11"/>
              <p:cNvSpPr>
                <a:spLocks noChangeArrowheads="1"/>
              </p:cNvSpPr>
              <p:nvPr/>
            </p:nvSpPr>
            <p:spPr bwMode="auto">
              <a:xfrm>
                <a:off x="3779912" y="2215082"/>
                <a:ext cx="1800225" cy="277813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dirty="0"/>
                  <a:t>Objektprinzip</a:t>
                </a:r>
                <a:endParaRPr lang="de-DE" dirty="0"/>
              </a:p>
            </p:txBody>
          </p:sp>
          <p:cxnSp>
            <p:nvCxnSpPr>
              <p:cNvPr id="27" name="AutoShape 12"/>
              <p:cNvCxnSpPr>
                <a:cxnSpLocks noChangeShapeType="1"/>
                <a:stCxn id="23" idx="2"/>
                <a:endCxn id="25" idx="0"/>
              </p:cNvCxnSpPr>
              <p:nvPr/>
            </p:nvCxnSpPr>
            <p:spPr bwMode="auto">
              <a:xfrm rot="5400000">
                <a:off x="2385034" y="2029953"/>
                <a:ext cx="370259" cy="12700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28" name="AutoShape 13"/>
              <p:cNvCxnSpPr>
                <a:cxnSpLocks noChangeShapeType="1"/>
                <a:stCxn id="23" idx="2"/>
                <a:endCxn id="26" idx="0"/>
              </p:cNvCxnSpPr>
              <p:nvPr/>
            </p:nvCxnSpPr>
            <p:spPr bwMode="auto">
              <a:xfrm rot="16200000" flipH="1">
                <a:off x="3439965" y="975022"/>
                <a:ext cx="370258" cy="2109862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29" name="Rectangle 15"/>
              <p:cNvSpPr>
                <a:spLocks noChangeArrowheads="1"/>
              </p:cNvSpPr>
              <p:nvPr/>
            </p:nvSpPr>
            <p:spPr bwMode="auto">
              <a:xfrm>
                <a:off x="2481462" y="2863157"/>
                <a:ext cx="2178050" cy="2778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dirty="0"/>
                  <a:t>einheitlicher M-</a:t>
                </a:r>
                <a:r>
                  <a:rPr lang="de-AT" dirty="0" err="1"/>
                  <a:t>Fluß</a:t>
                </a:r>
                <a:endParaRPr lang="de-DE" dirty="0"/>
              </a:p>
            </p:txBody>
          </p:sp>
          <p:sp>
            <p:nvSpPr>
              <p:cNvPr id="30" name="Rectangle 16"/>
              <p:cNvSpPr>
                <a:spLocks noChangeArrowheads="1"/>
              </p:cNvSpPr>
              <p:nvPr/>
            </p:nvSpPr>
            <p:spPr bwMode="auto">
              <a:xfrm>
                <a:off x="4785718" y="2863224"/>
                <a:ext cx="2166937" cy="2778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b="0" dirty="0" err="1"/>
                  <a:t>Zentrenproduktion</a:t>
                </a:r>
                <a:endParaRPr lang="de-DE" b="0" dirty="0"/>
              </a:p>
            </p:txBody>
          </p:sp>
          <p:cxnSp>
            <p:nvCxnSpPr>
              <p:cNvPr id="31" name="AutoShape 18"/>
              <p:cNvCxnSpPr>
                <a:cxnSpLocks noChangeShapeType="1"/>
                <a:stCxn id="26" idx="2"/>
                <a:endCxn id="30" idx="0"/>
              </p:cNvCxnSpPr>
              <p:nvPr/>
            </p:nvCxnSpPr>
            <p:spPr bwMode="auto">
              <a:xfrm rot="16200000" flipH="1">
                <a:off x="5089442" y="2083478"/>
                <a:ext cx="370329" cy="1189162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cxnSp>
          <p:nvCxnSpPr>
            <p:cNvPr id="22" name="AutoShape 18"/>
            <p:cNvCxnSpPr>
              <a:cxnSpLocks noChangeShapeType="1"/>
              <a:stCxn id="26" idx="2"/>
              <a:endCxn id="29" idx="0"/>
            </p:cNvCxnSpPr>
            <p:nvPr/>
          </p:nvCxnSpPr>
          <p:spPr bwMode="auto">
            <a:xfrm rot="5400000">
              <a:off x="3942431" y="1752997"/>
              <a:ext cx="370262" cy="110953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348880"/>
            <a:ext cx="8497193" cy="395984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b="1" dirty="0" smtClean="0"/>
              <a:t>Fließproduktion:</a:t>
            </a:r>
          </a:p>
          <a:p>
            <a:pPr marL="0" indent="0" eaLnBrk="1" hangingPunct="1">
              <a:buFontTx/>
              <a:buNone/>
            </a:pPr>
            <a:r>
              <a:rPr lang="de-AT" sz="1800" dirty="0" smtClean="0"/>
              <a:t>Koppelung durch selbständige Fördereinrichtungen, wobei die einzelnen Werkstücke auch unabhängig voneinander bewegt werden können (</a:t>
            </a:r>
            <a:r>
              <a:rPr lang="de-AT" sz="1800" i="1" dirty="0" smtClean="0"/>
              <a:t>asynchroner Materialfluss</a:t>
            </a:r>
            <a:r>
              <a:rPr lang="de-AT" sz="1800" dirty="0" smtClean="0"/>
              <a:t>) </a:t>
            </a:r>
            <a:br>
              <a:rPr lang="de-AT" sz="1800" dirty="0" smtClean="0"/>
            </a:br>
            <a:r>
              <a:rPr lang="de-AT" sz="1800" b="1" dirty="0" smtClean="0"/>
              <a:t>z.B</a:t>
            </a:r>
            <a:r>
              <a:rPr lang="de-AT" sz="1800" dirty="0" smtClean="0"/>
              <a:t>. Montage von Fernsehern. </a:t>
            </a:r>
            <a:br>
              <a:rPr lang="de-AT" sz="1800" dirty="0" smtClean="0"/>
            </a:br>
            <a:r>
              <a:rPr lang="de-AT" sz="1800" dirty="0" smtClean="0"/>
              <a:t>Auch hier sind kleinere Pufferlager zwischen den Arbeitssystemen bzw. Stationen nötig:</a:t>
            </a:r>
            <a:br>
              <a:rPr lang="de-AT" sz="1800" dirty="0" smtClean="0"/>
            </a:br>
            <a:r>
              <a:rPr lang="de-AT" dirty="0" smtClean="0"/>
              <a:t/>
            </a:r>
            <a:br>
              <a:rPr lang="de-AT" dirty="0" smtClean="0"/>
            </a:br>
            <a:endParaRPr lang="de-AT" dirty="0" smtClean="0"/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17989"/>
              </p:ext>
            </p:extLst>
          </p:nvPr>
        </p:nvGraphicFramePr>
        <p:xfrm>
          <a:off x="469081" y="4650953"/>
          <a:ext cx="8207375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Bild" r:id="rId3" imgW="3521964" imgH="743712" progId="Word.Picture.8">
                  <p:embed/>
                </p:oleObj>
              </mc:Choice>
              <mc:Fallback>
                <p:oleObj name="Bild" r:id="rId3" imgW="3521964" imgH="743712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081" y="4650953"/>
                        <a:ext cx="8207375" cy="173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uppieren 19"/>
          <p:cNvGrpSpPr/>
          <p:nvPr/>
        </p:nvGrpSpPr>
        <p:grpSpPr>
          <a:xfrm>
            <a:off x="3032546" y="548609"/>
            <a:ext cx="5677892" cy="1574025"/>
            <a:chOff x="1277069" y="1196752"/>
            <a:chExt cx="5677892" cy="1574025"/>
          </a:xfrm>
        </p:grpSpPr>
        <p:grpSp>
          <p:nvGrpSpPr>
            <p:cNvPr id="21" name="Gruppieren 20"/>
            <p:cNvGrpSpPr/>
            <p:nvPr/>
          </p:nvGrpSpPr>
          <p:grpSpPr>
            <a:xfrm>
              <a:off x="1277069" y="1196752"/>
              <a:ext cx="5677892" cy="1574025"/>
              <a:chOff x="1274763" y="1567012"/>
              <a:chExt cx="5677892" cy="1574025"/>
            </a:xfrm>
          </p:grpSpPr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1274763" y="1567012"/>
                <a:ext cx="2590800" cy="277812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dirty="0"/>
                  <a:t>organisatorisch</a:t>
                </a:r>
                <a:endParaRPr lang="de-DE" dirty="0"/>
              </a:p>
            </p:txBody>
          </p:sp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3986213" y="1567012"/>
                <a:ext cx="2590800" cy="2778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b="0"/>
                  <a:t>Struktur</a:t>
                </a:r>
                <a:endParaRPr lang="de-DE" b="0"/>
              </a:p>
            </p:txBody>
          </p:sp>
          <p:sp>
            <p:nvSpPr>
              <p:cNvPr id="25" name="Rectangle 10"/>
              <p:cNvSpPr>
                <a:spLocks noChangeArrowheads="1"/>
              </p:cNvSpPr>
              <p:nvPr/>
            </p:nvSpPr>
            <p:spPr bwMode="auto">
              <a:xfrm>
                <a:off x="1670050" y="2215083"/>
                <a:ext cx="1800225" cy="2778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b="0" dirty="0"/>
                  <a:t>Funktionsprinzip</a:t>
                </a:r>
                <a:endParaRPr lang="de-DE" b="0" dirty="0"/>
              </a:p>
            </p:txBody>
          </p:sp>
          <p:sp>
            <p:nvSpPr>
              <p:cNvPr id="26" name="Rectangle 11"/>
              <p:cNvSpPr>
                <a:spLocks noChangeArrowheads="1"/>
              </p:cNvSpPr>
              <p:nvPr/>
            </p:nvSpPr>
            <p:spPr bwMode="auto">
              <a:xfrm>
                <a:off x="3779912" y="2215082"/>
                <a:ext cx="1800225" cy="277813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dirty="0"/>
                  <a:t>Objektprinzip</a:t>
                </a:r>
                <a:endParaRPr lang="de-DE" dirty="0"/>
              </a:p>
            </p:txBody>
          </p:sp>
          <p:cxnSp>
            <p:nvCxnSpPr>
              <p:cNvPr id="27" name="AutoShape 12"/>
              <p:cNvCxnSpPr>
                <a:cxnSpLocks noChangeShapeType="1"/>
                <a:stCxn id="23" idx="2"/>
                <a:endCxn id="25" idx="0"/>
              </p:cNvCxnSpPr>
              <p:nvPr/>
            </p:nvCxnSpPr>
            <p:spPr bwMode="auto">
              <a:xfrm rot="5400000">
                <a:off x="2385034" y="2029953"/>
                <a:ext cx="370259" cy="12700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28" name="AutoShape 13"/>
              <p:cNvCxnSpPr>
                <a:cxnSpLocks noChangeShapeType="1"/>
                <a:stCxn id="23" idx="2"/>
                <a:endCxn id="26" idx="0"/>
              </p:cNvCxnSpPr>
              <p:nvPr/>
            </p:nvCxnSpPr>
            <p:spPr bwMode="auto">
              <a:xfrm rot="16200000" flipH="1">
                <a:off x="3439965" y="975022"/>
                <a:ext cx="370258" cy="2109862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29" name="Rectangle 15"/>
              <p:cNvSpPr>
                <a:spLocks noChangeArrowheads="1"/>
              </p:cNvSpPr>
              <p:nvPr/>
            </p:nvSpPr>
            <p:spPr bwMode="auto">
              <a:xfrm>
                <a:off x="2481462" y="2863157"/>
                <a:ext cx="2178050" cy="2778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dirty="0"/>
                  <a:t>einheitlicher M-</a:t>
                </a:r>
                <a:r>
                  <a:rPr lang="de-AT" dirty="0" err="1"/>
                  <a:t>Fluß</a:t>
                </a:r>
                <a:endParaRPr lang="de-DE" dirty="0"/>
              </a:p>
            </p:txBody>
          </p:sp>
          <p:sp>
            <p:nvSpPr>
              <p:cNvPr id="30" name="Rectangle 16"/>
              <p:cNvSpPr>
                <a:spLocks noChangeArrowheads="1"/>
              </p:cNvSpPr>
              <p:nvPr/>
            </p:nvSpPr>
            <p:spPr bwMode="auto">
              <a:xfrm>
                <a:off x="4785718" y="2863224"/>
                <a:ext cx="2166937" cy="2778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b="0" dirty="0" err="1"/>
                  <a:t>Zentrenproduktion</a:t>
                </a:r>
                <a:endParaRPr lang="de-DE" b="0" dirty="0"/>
              </a:p>
            </p:txBody>
          </p:sp>
          <p:cxnSp>
            <p:nvCxnSpPr>
              <p:cNvPr id="31" name="AutoShape 18"/>
              <p:cNvCxnSpPr>
                <a:cxnSpLocks noChangeShapeType="1"/>
                <a:stCxn id="26" idx="2"/>
                <a:endCxn id="30" idx="0"/>
              </p:cNvCxnSpPr>
              <p:nvPr/>
            </p:nvCxnSpPr>
            <p:spPr bwMode="auto">
              <a:xfrm rot="16200000" flipH="1">
                <a:off x="5089442" y="2083478"/>
                <a:ext cx="370329" cy="1189162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cxnSp>
          <p:nvCxnSpPr>
            <p:cNvPr id="22" name="AutoShape 18"/>
            <p:cNvCxnSpPr>
              <a:cxnSpLocks noChangeShapeType="1"/>
              <a:stCxn id="26" idx="2"/>
              <a:endCxn id="29" idx="0"/>
            </p:cNvCxnSpPr>
            <p:nvPr/>
          </p:nvCxnSpPr>
          <p:spPr bwMode="auto">
            <a:xfrm rot="5400000">
              <a:off x="3942431" y="1752997"/>
              <a:ext cx="370262" cy="110953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Produktion als Funktion des Betriebes II</a:t>
            </a:r>
            <a:endParaRPr lang="de-AT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44824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dirty="0" smtClean="0"/>
              <a:t>(industrielle) </a:t>
            </a:r>
            <a:r>
              <a:rPr lang="de-AT" i="1" dirty="0" smtClean="0"/>
              <a:t>Produktion</a:t>
            </a:r>
            <a:r>
              <a:rPr lang="de-AT" dirty="0" smtClean="0"/>
              <a:t>: </a:t>
            </a:r>
          </a:p>
          <a:p>
            <a:pPr marL="342900" indent="-342900" defTabSz="18000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</a:pPr>
            <a:r>
              <a:rPr lang="de-AT" sz="1800" u="sng" dirty="0" smtClean="0"/>
              <a:t>Definition</a:t>
            </a:r>
            <a:r>
              <a:rPr lang="de-AT" sz="1800" dirty="0" smtClean="0"/>
              <a:t>: die Erzeugung von Ausbringungsgütern </a:t>
            </a:r>
            <a:r>
              <a:rPr lang="de-AT" sz="1800" i="1" dirty="0" smtClean="0"/>
              <a:t>(Produkten, Output) </a:t>
            </a:r>
            <a:r>
              <a:rPr lang="de-AT" sz="1800" dirty="0" smtClean="0"/>
              <a:t>aus 	materiellen und nichtmateriellen Einsatzgütern </a:t>
            </a:r>
            <a:r>
              <a:rPr lang="de-AT" sz="1800" i="1" dirty="0" smtClean="0"/>
              <a:t>(Produktionsfaktoren, Inputs, 	Ressourcen) </a:t>
            </a:r>
            <a:r>
              <a:rPr lang="de-AT" sz="1800" dirty="0" smtClean="0"/>
              <a:t>nach bestimmten technischen Verfahrensweisen </a:t>
            </a:r>
          </a:p>
          <a:p>
            <a:pPr marL="342900" indent="-342900" defTabSz="18000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</a:pPr>
            <a:r>
              <a:rPr lang="de-AT" sz="1800" u="sng" dirty="0" smtClean="0"/>
              <a:t>Vorprodukte</a:t>
            </a:r>
            <a:r>
              <a:rPr lang="de-AT" sz="1800" dirty="0" smtClean="0"/>
              <a:t> werden oft von Zulieferern fremdbezogen, die sich auf die 	Herstellung einiger weniger Produktkomponenten spezialisieren und hierbei oft 	einen technischen Vorsprung erzielt haben.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AT" sz="1800" dirty="0" smtClean="0"/>
              <a:t> Verwendung von</a:t>
            </a:r>
            <a:r>
              <a:rPr lang="de-AT" sz="1800" i="1" dirty="0" smtClean="0"/>
              <a:t> </a:t>
            </a:r>
            <a:r>
              <a:rPr lang="de-AT" sz="1800" i="1" u="sng" dirty="0" smtClean="0"/>
              <a:t>nichtmateriellen Gütern</a:t>
            </a:r>
            <a:r>
              <a:rPr lang="de-AT" sz="1800" dirty="0" smtClean="0"/>
              <a:t> (Patente, Lizenzen, Software,..)</a:t>
            </a:r>
          </a:p>
          <a:p>
            <a:pPr marL="285750" indent="-285750" defTabSz="18000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</a:pPr>
            <a:r>
              <a:rPr lang="de-AT" sz="1800" dirty="0" smtClean="0"/>
              <a:t> weitere </a:t>
            </a:r>
            <a:r>
              <a:rPr lang="de-AT" sz="1800" u="sng" dirty="0" smtClean="0"/>
              <a:t>Produktionsfaktoren</a:t>
            </a:r>
            <a:r>
              <a:rPr lang="de-AT" sz="1800" dirty="0" smtClean="0"/>
              <a:t>: Maschinen, Lagerungs- und 	 		</a:t>
            </a:r>
            <a:r>
              <a:rPr lang="de-AT" sz="1800" dirty="0" err="1" smtClean="0"/>
              <a:t>Handlingeinrichtungen</a:t>
            </a:r>
            <a:r>
              <a:rPr lang="de-AT" sz="1800" dirty="0" smtClean="0"/>
              <a:t>, Energie, menschliche Arbeit</a:t>
            </a:r>
          </a:p>
          <a:p>
            <a:pPr marL="342900" indent="-342900" defTabSz="18000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000" algn="l"/>
              </a:tabLst>
            </a:pPr>
            <a:r>
              <a:rPr lang="de-AT" sz="1800" i="1" u="sng" dirty="0" smtClean="0"/>
              <a:t>Abnehmer</a:t>
            </a:r>
            <a:r>
              <a:rPr lang="de-AT" sz="1800" i="1" dirty="0" smtClean="0"/>
              <a:t>, </a:t>
            </a:r>
            <a:r>
              <a:rPr lang="de-AT" sz="1800" dirty="0" smtClean="0"/>
              <a:t>die die im Betrieb erbrachten Leistungen, d.h. Güter oder 	Dienstleistungen nachfragen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205757"/>
            <a:ext cx="8569201" cy="4319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AT" sz="2000" b="1" dirty="0" smtClean="0"/>
              <a:t> </a:t>
            </a:r>
            <a:r>
              <a:rPr lang="de-AT" sz="2000" b="1" dirty="0" err="1" smtClean="0"/>
              <a:t>Zentrenproduktion</a:t>
            </a:r>
            <a:endParaRPr lang="de-AT" sz="2000" b="1" dirty="0" smtClean="0"/>
          </a:p>
          <a:p>
            <a:pPr lvl="1"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1800" b="1" dirty="0" smtClean="0"/>
              <a:t> Räumliche Zusammenfassung</a:t>
            </a:r>
            <a:r>
              <a:rPr lang="de-AT" sz="1800" dirty="0" smtClean="0"/>
              <a:t> unterschiedlicher Arbeitssysteme (die für eine 	Produktgruppe benötigt werden) unter Anwendung des Objektprinzips (weniger 	Materialbewegung als bei Werkstattfertigung)</a:t>
            </a:r>
            <a:br>
              <a:rPr lang="de-AT" sz="1800" dirty="0" smtClean="0"/>
            </a:br>
            <a:r>
              <a:rPr lang="de-AT" sz="1800" dirty="0" smtClean="0"/>
              <a:t>	Dabei können in einem Produktionszentrum </a:t>
            </a:r>
            <a:r>
              <a:rPr lang="de-AT" sz="1800" i="1" dirty="0" smtClean="0"/>
              <a:t>beliebige</a:t>
            </a:r>
            <a:r>
              <a:rPr lang="de-AT" sz="1800" dirty="0" smtClean="0"/>
              <a:t> Materialflüsse 	vorkommen. </a:t>
            </a:r>
            <a:br>
              <a:rPr lang="de-AT" sz="1800" dirty="0" smtClean="0"/>
            </a:br>
            <a:endParaRPr lang="de-AT" sz="1800" dirty="0" smtClean="0"/>
          </a:p>
          <a:p>
            <a:pPr lvl="1" defTabSz="180000" eaLnBrk="1" hangingPunct="1">
              <a:lnSpc>
                <a:spcPct val="90000"/>
              </a:lnSpc>
              <a:buFontTx/>
              <a:buNone/>
              <a:tabLst>
                <a:tab pos="180000" algn="l"/>
              </a:tabLst>
            </a:pPr>
            <a:r>
              <a:rPr lang="de-AT" sz="1800" dirty="0" smtClean="0">
                <a:sym typeface="Wingdings" panose="05000000000000000000" pitchFamily="2" charset="2"/>
              </a:rPr>
              <a:t> </a:t>
            </a:r>
            <a:r>
              <a:rPr lang="de-AT" sz="1800" dirty="0" smtClean="0"/>
              <a:t>eingesetzt</a:t>
            </a:r>
            <a:r>
              <a:rPr lang="de-AT" sz="1800" dirty="0" smtClean="0"/>
              <a:t>, wenn für verschiedene Endprodukte ähnliche Einzelteile 		benötigt werden, die oft nicht nur dieselben Arbeitssysteme belegen, sondern 	auch nach ähnlichen Arbeitsplänen produziert werden </a:t>
            </a:r>
            <a:br>
              <a:rPr lang="de-AT" sz="1800" dirty="0" smtClean="0"/>
            </a:br>
            <a:endParaRPr lang="de-AT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de-AT" sz="1800" dirty="0" smtClean="0"/>
              <a:t>  Verschiedene Varianten, je nach </a:t>
            </a:r>
            <a:r>
              <a:rPr lang="de-AT" sz="1800" b="1" dirty="0" smtClean="0"/>
              <a:t>Automatisierungsgrad</a:t>
            </a:r>
            <a:r>
              <a:rPr lang="de-AT" sz="1800" dirty="0" smtClean="0"/>
              <a:t>:</a:t>
            </a:r>
          </a:p>
          <a:p>
            <a:pPr marL="644525" lvl="2" indent="-285750">
              <a:lnSpc>
                <a:spcPct val="90000"/>
              </a:lnSpc>
            </a:pPr>
            <a:r>
              <a:rPr lang="de-AT" b="1" dirty="0" smtClean="0"/>
              <a:t>Flexibles Fertigungssystem </a:t>
            </a:r>
            <a:r>
              <a:rPr lang="de-AT" dirty="0" smtClean="0"/>
              <a:t>(FFS</a:t>
            </a:r>
            <a:r>
              <a:rPr lang="de-AT" dirty="0" smtClean="0"/>
              <a:t>, flexible </a:t>
            </a:r>
            <a:r>
              <a:rPr lang="de-AT" dirty="0" err="1" smtClean="0"/>
              <a:t>manufacturing</a:t>
            </a:r>
            <a:r>
              <a:rPr lang="de-AT" dirty="0" smtClean="0"/>
              <a:t> </a:t>
            </a:r>
            <a:r>
              <a:rPr lang="de-AT" dirty="0" err="1" smtClean="0"/>
              <a:t>system</a:t>
            </a:r>
            <a:r>
              <a:rPr lang="de-AT" dirty="0" smtClean="0"/>
              <a:t>, MFS</a:t>
            </a:r>
            <a:r>
              <a:rPr lang="de-AT" dirty="0" smtClean="0"/>
              <a:t>)</a:t>
            </a:r>
            <a:endParaRPr lang="de-AT" dirty="0" smtClean="0"/>
          </a:p>
          <a:p>
            <a:pPr marL="644525" lvl="2" indent="-285750">
              <a:lnSpc>
                <a:spcPct val="90000"/>
              </a:lnSpc>
            </a:pPr>
            <a:r>
              <a:rPr lang="de-DE" b="1" dirty="0" smtClean="0"/>
              <a:t>Produktionsinsel</a:t>
            </a:r>
            <a:endParaRPr lang="de-AT" b="1" dirty="0" smtClean="0"/>
          </a:p>
        </p:txBody>
      </p:sp>
      <p:grpSp>
        <p:nvGrpSpPr>
          <p:cNvPr id="18" name="Gruppieren 17"/>
          <p:cNvGrpSpPr/>
          <p:nvPr/>
        </p:nvGrpSpPr>
        <p:grpSpPr>
          <a:xfrm>
            <a:off x="3032546" y="548609"/>
            <a:ext cx="5677892" cy="1574025"/>
            <a:chOff x="1277069" y="1196752"/>
            <a:chExt cx="5677892" cy="1574025"/>
          </a:xfrm>
        </p:grpSpPr>
        <p:grpSp>
          <p:nvGrpSpPr>
            <p:cNvPr id="19" name="Gruppieren 18"/>
            <p:cNvGrpSpPr/>
            <p:nvPr/>
          </p:nvGrpSpPr>
          <p:grpSpPr>
            <a:xfrm>
              <a:off x="1277069" y="1196752"/>
              <a:ext cx="5677892" cy="1574025"/>
              <a:chOff x="1274763" y="1567012"/>
              <a:chExt cx="5677892" cy="1574025"/>
            </a:xfrm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274763" y="1567012"/>
                <a:ext cx="2590800" cy="277812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dirty="0"/>
                  <a:t>organisatorisch</a:t>
                </a:r>
                <a:endParaRPr lang="de-DE" dirty="0"/>
              </a:p>
            </p:txBody>
          </p:sp>
          <p:sp>
            <p:nvSpPr>
              <p:cNvPr id="22" name="Rectangle 6"/>
              <p:cNvSpPr>
                <a:spLocks noChangeArrowheads="1"/>
              </p:cNvSpPr>
              <p:nvPr/>
            </p:nvSpPr>
            <p:spPr bwMode="auto">
              <a:xfrm>
                <a:off x="3986213" y="1567012"/>
                <a:ext cx="2590800" cy="2778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b="0"/>
                  <a:t>Struktur</a:t>
                </a:r>
                <a:endParaRPr lang="de-DE" b="0"/>
              </a:p>
            </p:txBody>
          </p:sp>
          <p:sp>
            <p:nvSpPr>
              <p:cNvPr id="23" name="Rectangle 10"/>
              <p:cNvSpPr>
                <a:spLocks noChangeArrowheads="1"/>
              </p:cNvSpPr>
              <p:nvPr/>
            </p:nvSpPr>
            <p:spPr bwMode="auto">
              <a:xfrm>
                <a:off x="1670050" y="2215083"/>
                <a:ext cx="1800225" cy="2778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b="0" dirty="0"/>
                  <a:t>Funktionsprinzip</a:t>
                </a:r>
                <a:endParaRPr lang="de-DE" b="0" dirty="0"/>
              </a:p>
            </p:txBody>
          </p:sp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3779912" y="2215082"/>
                <a:ext cx="1800225" cy="277813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dirty="0"/>
                  <a:t>Objektprinzip</a:t>
                </a:r>
                <a:endParaRPr lang="de-DE" dirty="0"/>
              </a:p>
            </p:txBody>
          </p:sp>
          <p:cxnSp>
            <p:nvCxnSpPr>
              <p:cNvPr id="25" name="AutoShape 12"/>
              <p:cNvCxnSpPr>
                <a:cxnSpLocks noChangeShapeType="1"/>
                <a:stCxn id="21" idx="2"/>
                <a:endCxn id="23" idx="0"/>
              </p:cNvCxnSpPr>
              <p:nvPr/>
            </p:nvCxnSpPr>
            <p:spPr bwMode="auto">
              <a:xfrm rot="5400000">
                <a:off x="2385034" y="2029953"/>
                <a:ext cx="370259" cy="12700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26" name="AutoShape 13"/>
              <p:cNvCxnSpPr>
                <a:cxnSpLocks noChangeShapeType="1"/>
                <a:stCxn id="21" idx="2"/>
                <a:endCxn id="24" idx="0"/>
              </p:cNvCxnSpPr>
              <p:nvPr/>
            </p:nvCxnSpPr>
            <p:spPr bwMode="auto">
              <a:xfrm rot="16200000" flipH="1">
                <a:off x="3439965" y="975022"/>
                <a:ext cx="370258" cy="2109862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27" name="Rectangle 15"/>
              <p:cNvSpPr>
                <a:spLocks noChangeArrowheads="1"/>
              </p:cNvSpPr>
              <p:nvPr/>
            </p:nvSpPr>
            <p:spPr bwMode="auto">
              <a:xfrm>
                <a:off x="2481462" y="2863157"/>
                <a:ext cx="2178050" cy="2778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dirty="0"/>
                  <a:t>einheitlicher M-</a:t>
                </a:r>
                <a:r>
                  <a:rPr lang="de-AT" dirty="0" err="1"/>
                  <a:t>Fluß</a:t>
                </a:r>
                <a:endParaRPr lang="de-DE" dirty="0"/>
              </a:p>
            </p:txBody>
          </p:sp>
          <p:sp>
            <p:nvSpPr>
              <p:cNvPr id="28" name="Rectangle 16"/>
              <p:cNvSpPr>
                <a:spLocks noChangeArrowheads="1"/>
              </p:cNvSpPr>
              <p:nvPr/>
            </p:nvSpPr>
            <p:spPr bwMode="auto">
              <a:xfrm>
                <a:off x="4785718" y="2863224"/>
                <a:ext cx="2166937" cy="27781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b="0" dirty="0" err="1"/>
                  <a:t>Zentrenproduktion</a:t>
                </a:r>
                <a:endParaRPr lang="de-DE" b="0" dirty="0"/>
              </a:p>
            </p:txBody>
          </p:sp>
          <p:cxnSp>
            <p:nvCxnSpPr>
              <p:cNvPr id="29" name="AutoShape 18"/>
              <p:cNvCxnSpPr>
                <a:cxnSpLocks noChangeShapeType="1"/>
                <a:stCxn id="24" idx="2"/>
                <a:endCxn id="28" idx="0"/>
              </p:cNvCxnSpPr>
              <p:nvPr/>
            </p:nvCxnSpPr>
            <p:spPr bwMode="auto">
              <a:xfrm rot="16200000" flipH="1">
                <a:off x="5089442" y="2083478"/>
                <a:ext cx="370329" cy="1189162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cxnSp>
          <p:nvCxnSpPr>
            <p:cNvPr id="20" name="AutoShape 18"/>
            <p:cNvCxnSpPr>
              <a:cxnSpLocks noChangeShapeType="1"/>
              <a:stCxn id="24" idx="2"/>
              <a:endCxn id="27" idx="0"/>
            </p:cNvCxnSpPr>
            <p:nvPr/>
          </p:nvCxnSpPr>
          <p:spPr bwMode="auto">
            <a:xfrm rot="5400000">
              <a:off x="3942431" y="1752997"/>
              <a:ext cx="370262" cy="110953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276872"/>
            <a:ext cx="8784976" cy="4031853"/>
          </a:xfrm>
        </p:spPr>
        <p:txBody>
          <a:bodyPr/>
          <a:lstStyle/>
          <a:p>
            <a:pPr marL="357188" indent="-357188" eaLnBrk="1" hangingPunct="1">
              <a:tabLst>
                <a:tab pos="0" algn="l"/>
              </a:tabLst>
            </a:pPr>
            <a:r>
              <a:rPr lang="de-AT" sz="2000" b="1" dirty="0" smtClean="0"/>
              <a:t>Flexibles Fertigungssystem</a:t>
            </a:r>
          </a:p>
          <a:p>
            <a:pPr marL="822325" lvl="1" eaLnBrk="1" hangingPunct="1">
              <a:tabLst>
                <a:tab pos="0" algn="l"/>
              </a:tabLst>
            </a:pPr>
            <a:r>
              <a:rPr lang="de-AT" sz="1700" dirty="0" smtClean="0"/>
              <a:t> Produktion </a:t>
            </a:r>
            <a:r>
              <a:rPr lang="de-AT" sz="1700" i="1" dirty="0" smtClean="0"/>
              <a:t>und</a:t>
            </a:r>
            <a:r>
              <a:rPr lang="de-AT" sz="1700" dirty="0" smtClean="0"/>
              <a:t> Materialflusssystem werden weitgehend automatisiert</a:t>
            </a:r>
          </a:p>
          <a:p>
            <a:pPr marL="822325" lvl="1" eaLnBrk="1" hangingPunct="1">
              <a:tabLst>
                <a:tab pos="0" algn="l"/>
              </a:tabLst>
            </a:pPr>
            <a:r>
              <a:rPr lang="de-AT" sz="1700" dirty="0" smtClean="0"/>
              <a:t> besteht aus numerisch gesteuerten Maschinen verbunden durch ein   		  automatisiertes Materialflusssystem</a:t>
            </a:r>
          </a:p>
          <a:p>
            <a:pPr marL="822325" lvl="1" eaLnBrk="1" hangingPunct="1">
              <a:tabLst>
                <a:tab pos="0" algn="l"/>
              </a:tabLst>
            </a:pPr>
            <a:r>
              <a:rPr lang="de-AT" sz="1700" dirty="0" smtClean="0"/>
              <a:t> Werkstück- und Werkzeugfluss erfolgen weitgehend automatisch</a:t>
            </a:r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990303"/>
            <a:ext cx="5616624" cy="246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uppieren 18"/>
          <p:cNvGrpSpPr/>
          <p:nvPr/>
        </p:nvGrpSpPr>
        <p:grpSpPr>
          <a:xfrm>
            <a:off x="3032546" y="548609"/>
            <a:ext cx="5677892" cy="1574025"/>
            <a:chOff x="1277069" y="1196752"/>
            <a:chExt cx="5677892" cy="1574025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1277069" y="1196752"/>
              <a:ext cx="5677892" cy="1574025"/>
              <a:chOff x="1274763" y="1567012"/>
              <a:chExt cx="5677892" cy="1574025"/>
            </a:xfrm>
          </p:grpSpPr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1274763" y="1567012"/>
                <a:ext cx="2590800" cy="277812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dirty="0"/>
                  <a:t>organisatorisch</a:t>
                </a:r>
                <a:endParaRPr lang="de-DE" dirty="0"/>
              </a:p>
            </p:txBody>
          </p:sp>
          <p:sp>
            <p:nvSpPr>
              <p:cNvPr id="23" name="Rectangle 6"/>
              <p:cNvSpPr>
                <a:spLocks noChangeArrowheads="1"/>
              </p:cNvSpPr>
              <p:nvPr/>
            </p:nvSpPr>
            <p:spPr bwMode="auto">
              <a:xfrm>
                <a:off x="3986213" y="1567012"/>
                <a:ext cx="2590800" cy="2778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b="0" dirty="0"/>
                  <a:t>Struktur</a:t>
                </a:r>
                <a:endParaRPr lang="de-DE" b="0" dirty="0"/>
              </a:p>
            </p:txBody>
          </p:sp>
          <p:sp>
            <p:nvSpPr>
              <p:cNvPr id="24" name="Rectangle 10"/>
              <p:cNvSpPr>
                <a:spLocks noChangeArrowheads="1"/>
              </p:cNvSpPr>
              <p:nvPr/>
            </p:nvSpPr>
            <p:spPr bwMode="auto">
              <a:xfrm>
                <a:off x="1670050" y="2215083"/>
                <a:ext cx="1800225" cy="2778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b="0" dirty="0"/>
                  <a:t>Funktionsprinzip</a:t>
                </a:r>
                <a:endParaRPr lang="de-DE" b="0" dirty="0"/>
              </a:p>
            </p:txBody>
          </p:sp>
          <p:sp>
            <p:nvSpPr>
              <p:cNvPr id="25" name="Rectangle 11"/>
              <p:cNvSpPr>
                <a:spLocks noChangeArrowheads="1"/>
              </p:cNvSpPr>
              <p:nvPr/>
            </p:nvSpPr>
            <p:spPr bwMode="auto">
              <a:xfrm>
                <a:off x="3779912" y="2215082"/>
                <a:ext cx="1800225" cy="277813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dirty="0"/>
                  <a:t>Objektprinzip</a:t>
                </a:r>
                <a:endParaRPr lang="de-DE" dirty="0"/>
              </a:p>
            </p:txBody>
          </p:sp>
          <p:cxnSp>
            <p:nvCxnSpPr>
              <p:cNvPr id="26" name="AutoShape 12"/>
              <p:cNvCxnSpPr>
                <a:cxnSpLocks noChangeShapeType="1"/>
                <a:stCxn id="22" idx="2"/>
                <a:endCxn id="24" idx="0"/>
              </p:cNvCxnSpPr>
              <p:nvPr/>
            </p:nvCxnSpPr>
            <p:spPr bwMode="auto">
              <a:xfrm rot="5400000">
                <a:off x="2385034" y="2029953"/>
                <a:ext cx="370259" cy="12700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27" name="AutoShape 13"/>
              <p:cNvCxnSpPr>
                <a:cxnSpLocks noChangeShapeType="1"/>
                <a:stCxn id="22" idx="2"/>
                <a:endCxn id="25" idx="0"/>
              </p:cNvCxnSpPr>
              <p:nvPr/>
            </p:nvCxnSpPr>
            <p:spPr bwMode="auto">
              <a:xfrm rot="16200000" flipH="1">
                <a:off x="3439965" y="975022"/>
                <a:ext cx="370258" cy="2109862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28" name="Rectangle 15"/>
              <p:cNvSpPr>
                <a:spLocks noChangeArrowheads="1"/>
              </p:cNvSpPr>
              <p:nvPr/>
            </p:nvSpPr>
            <p:spPr bwMode="auto">
              <a:xfrm>
                <a:off x="2481462" y="2863157"/>
                <a:ext cx="2178050" cy="2778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dirty="0"/>
                  <a:t>einheitlicher M-</a:t>
                </a:r>
                <a:r>
                  <a:rPr lang="de-AT" dirty="0" err="1"/>
                  <a:t>Fluß</a:t>
                </a:r>
                <a:endParaRPr lang="de-DE" dirty="0"/>
              </a:p>
            </p:txBody>
          </p:sp>
          <p:sp>
            <p:nvSpPr>
              <p:cNvPr id="29" name="Rectangle 16"/>
              <p:cNvSpPr>
                <a:spLocks noChangeArrowheads="1"/>
              </p:cNvSpPr>
              <p:nvPr/>
            </p:nvSpPr>
            <p:spPr bwMode="auto">
              <a:xfrm>
                <a:off x="4785718" y="2863224"/>
                <a:ext cx="2166937" cy="27781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b="0" dirty="0" err="1"/>
                  <a:t>Zentrenproduktion</a:t>
                </a:r>
                <a:endParaRPr lang="de-DE" b="0" dirty="0"/>
              </a:p>
            </p:txBody>
          </p:sp>
          <p:cxnSp>
            <p:nvCxnSpPr>
              <p:cNvPr id="30" name="AutoShape 18"/>
              <p:cNvCxnSpPr>
                <a:cxnSpLocks noChangeShapeType="1"/>
                <a:stCxn id="25" idx="2"/>
                <a:endCxn id="29" idx="0"/>
              </p:cNvCxnSpPr>
              <p:nvPr/>
            </p:nvCxnSpPr>
            <p:spPr bwMode="auto">
              <a:xfrm rot="16200000" flipH="1">
                <a:off x="5089442" y="2083478"/>
                <a:ext cx="370329" cy="1189162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cxnSp>
          <p:nvCxnSpPr>
            <p:cNvPr id="21" name="AutoShape 18"/>
            <p:cNvCxnSpPr>
              <a:cxnSpLocks noChangeShapeType="1"/>
              <a:stCxn id="25" idx="2"/>
              <a:endCxn id="28" idx="0"/>
            </p:cNvCxnSpPr>
            <p:nvPr/>
          </p:nvCxnSpPr>
          <p:spPr bwMode="auto">
            <a:xfrm rot="5400000">
              <a:off x="3942431" y="1752997"/>
              <a:ext cx="370262" cy="110953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780928"/>
            <a:ext cx="8569201" cy="3527797"/>
          </a:xfrm>
        </p:spPr>
        <p:txBody>
          <a:bodyPr/>
          <a:lstStyle/>
          <a:p>
            <a:pPr marL="342900" indent="-342900"/>
            <a:r>
              <a:rPr lang="de-AT" b="1" dirty="0" smtClean="0"/>
              <a:t>Produktionsinsel</a:t>
            </a:r>
            <a:r>
              <a:rPr lang="de-AT" dirty="0" smtClean="0"/>
              <a:t>:</a:t>
            </a:r>
          </a:p>
          <a:p>
            <a:pPr lvl="1" eaLnBrk="1" hangingPunct="1"/>
            <a:r>
              <a:rPr lang="de-AT" sz="1800" dirty="0" smtClean="0"/>
              <a:t> teilautonome Arbeitsgruppen </a:t>
            </a:r>
          </a:p>
          <a:p>
            <a:pPr lvl="1" eaLnBrk="1" hangingPunct="1"/>
            <a:r>
              <a:rPr lang="de-AT" sz="1800" dirty="0" smtClean="0"/>
              <a:t> Verzicht auf vollständige Automatisierung</a:t>
            </a:r>
          </a:p>
          <a:p>
            <a:pPr lvl="1" eaLnBrk="1" hangingPunct="1"/>
            <a:r>
              <a:rPr lang="de-AT" sz="1800" dirty="0" smtClean="0"/>
              <a:t> wesentlicher Bestandteil der </a:t>
            </a:r>
            <a:r>
              <a:rPr lang="de-AT" sz="1800" i="1" dirty="0" smtClean="0"/>
              <a:t>schlanken</a:t>
            </a:r>
            <a:r>
              <a:rPr lang="de-AT" sz="1800" dirty="0" smtClean="0"/>
              <a:t> Produktion (</a:t>
            </a:r>
            <a:r>
              <a:rPr lang="de-AT" sz="1800" dirty="0" err="1" smtClean="0"/>
              <a:t>lean</a:t>
            </a:r>
            <a:r>
              <a:rPr lang="de-AT" sz="1800" dirty="0" smtClean="0"/>
              <a:t> </a:t>
            </a:r>
            <a:r>
              <a:rPr lang="de-AT" sz="1800" dirty="0" err="1" smtClean="0"/>
              <a:t>production</a:t>
            </a:r>
            <a:r>
              <a:rPr lang="de-AT" sz="1800" dirty="0" smtClean="0"/>
              <a:t>)</a:t>
            </a:r>
          </a:p>
          <a:p>
            <a:pPr lvl="1" eaLnBrk="1" hangingPunct="1"/>
            <a:r>
              <a:rPr lang="de-AT" sz="1800" dirty="0" smtClean="0"/>
              <a:t> geringer Planungs- und Koordinationsaufwand</a:t>
            </a:r>
          </a:p>
          <a:p>
            <a:pPr lvl="1" eaLnBrk="1" hangingPunct="1"/>
            <a:endParaRPr lang="de-AT" i="1" dirty="0" smtClean="0"/>
          </a:p>
          <a:p>
            <a:pPr lvl="1" eaLnBrk="1" hangingPunct="1">
              <a:buNone/>
            </a:pPr>
            <a:endParaRPr lang="de-AT" sz="1600" dirty="0" smtClean="0"/>
          </a:p>
        </p:txBody>
      </p:sp>
      <p:grpSp>
        <p:nvGrpSpPr>
          <p:cNvPr id="30" name="Gruppieren 29"/>
          <p:cNvGrpSpPr/>
          <p:nvPr/>
        </p:nvGrpSpPr>
        <p:grpSpPr>
          <a:xfrm>
            <a:off x="3032546" y="548609"/>
            <a:ext cx="5677892" cy="1574025"/>
            <a:chOff x="1277069" y="1196752"/>
            <a:chExt cx="5677892" cy="1574025"/>
          </a:xfrm>
        </p:grpSpPr>
        <p:grpSp>
          <p:nvGrpSpPr>
            <p:cNvPr id="31" name="Gruppieren 30"/>
            <p:cNvGrpSpPr/>
            <p:nvPr/>
          </p:nvGrpSpPr>
          <p:grpSpPr>
            <a:xfrm>
              <a:off x="1277069" y="1196752"/>
              <a:ext cx="5677892" cy="1574025"/>
              <a:chOff x="1274763" y="1567012"/>
              <a:chExt cx="5677892" cy="1574025"/>
            </a:xfrm>
          </p:grpSpPr>
          <p:sp>
            <p:nvSpPr>
              <p:cNvPr id="33" name="Rectangle 5"/>
              <p:cNvSpPr>
                <a:spLocks noChangeArrowheads="1"/>
              </p:cNvSpPr>
              <p:nvPr/>
            </p:nvSpPr>
            <p:spPr bwMode="auto">
              <a:xfrm>
                <a:off x="1274763" y="1567012"/>
                <a:ext cx="2590800" cy="277812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dirty="0"/>
                  <a:t>organisatorisch</a:t>
                </a:r>
                <a:endParaRPr lang="de-DE" dirty="0"/>
              </a:p>
            </p:txBody>
          </p:sp>
          <p:sp>
            <p:nvSpPr>
              <p:cNvPr id="34" name="Rectangle 6"/>
              <p:cNvSpPr>
                <a:spLocks noChangeArrowheads="1"/>
              </p:cNvSpPr>
              <p:nvPr/>
            </p:nvSpPr>
            <p:spPr bwMode="auto">
              <a:xfrm>
                <a:off x="3986213" y="1567012"/>
                <a:ext cx="2590800" cy="2778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b="0" dirty="0"/>
                  <a:t>Struktur</a:t>
                </a:r>
                <a:endParaRPr lang="de-DE" b="0" dirty="0"/>
              </a:p>
            </p:txBody>
          </p:sp>
          <p:sp>
            <p:nvSpPr>
              <p:cNvPr id="35" name="Rectangle 10"/>
              <p:cNvSpPr>
                <a:spLocks noChangeArrowheads="1"/>
              </p:cNvSpPr>
              <p:nvPr/>
            </p:nvSpPr>
            <p:spPr bwMode="auto">
              <a:xfrm>
                <a:off x="1670050" y="2215083"/>
                <a:ext cx="1800225" cy="2778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b="0" dirty="0"/>
                  <a:t>Funktionsprinzip</a:t>
                </a:r>
                <a:endParaRPr lang="de-DE" b="0" dirty="0"/>
              </a:p>
            </p:txBody>
          </p:sp>
          <p:sp>
            <p:nvSpPr>
              <p:cNvPr id="36" name="Rectangle 11"/>
              <p:cNvSpPr>
                <a:spLocks noChangeArrowheads="1"/>
              </p:cNvSpPr>
              <p:nvPr/>
            </p:nvSpPr>
            <p:spPr bwMode="auto">
              <a:xfrm>
                <a:off x="3779912" y="2215082"/>
                <a:ext cx="1800225" cy="277813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dirty="0"/>
                  <a:t>Objektprinzip</a:t>
                </a:r>
                <a:endParaRPr lang="de-DE" dirty="0"/>
              </a:p>
            </p:txBody>
          </p:sp>
          <p:cxnSp>
            <p:nvCxnSpPr>
              <p:cNvPr id="37" name="AutoShape 12"/>
              <p:cNvCxnSpPr>
                <a:cxnSpLocks noChangeShapeType="1"/>
                <a:stCxn id="33" idx="2"/>
                <a:endCxn id="35" idx="0"/>
              </p:cNvCxnSpPr>
              <p:nvPr/>
            </p:nvCxnSpPr>
            <p:spPr bwMode="auto">
              <a:xfrm rot="5400000">
                <a:off x="2385034" y="2029953"/>
                <a:ext cx="370259" cy="12700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8" name="AutoShape 13"/>
              <p:cNvCxnSpPr>
                <a:cxnSpLocks noChangeShapeType="1"/>
                <a:stCxn id="33" idx="2"/>
                <a:endCxn id="36" idx="0"/>
              </p:cNvCxnSpPr>
              <p:nvPr/>
            </p:nvCxnSpPr>
            <p:spPr bwMode="auto">
              <a:xfrm rot="16200000" flipH="1">
                <a:off x="3439965" y="975022"/>
                <a:ext cx="370258" cy="2109862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39" name="Rectangle 15"/>
              <p:cNvSpPr>
                <a:spLocks noChangeArrowheads="1"/>
              </p:cNvSpPr>
              <p:nvPr/>
            </p:nvSpPr>
            <p:spPr bwMode="auto">
              <a:xfrm>
                <a:off x="2481462" y="2863157"/>
                <a:ext cx="2178050" cy="2778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dirty="0"/>
                  <a:t>einheitlicher M-</a:t>
                </a:r>
                <a:r>
                  <a:rPr lang="de-AT" dirty="0" err="1"/>
                  <a:t>Fluß</a:t>
                </a:r>
                <a:endParaRPr lang="de-DE" dirty="0"/>
              </a:p>
            </p:txBody>
          </p:sp>
          <p:sp>
            <p:nvSpPr>
              <p:cNvPr id="40" name="Rectangle 16"/>
              <p:cNvSpPr>
                <a:spLocks noChangeArrowheads="1"/>
              </p:cNvSpPr>
              <p:nvPr/>
            </p:nvSpPr>
            <p:spPr bwMode="auto">
              <a:xfrm>
                <a:off x="4785718" y="2863224"/>
                <a:ext cx="2166937" cy="27781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AT" b="0" dirty="0" err="1"/>
                  <a:t>Zentrenproduktion</a:t>
                </a:r>
                <a:endParaRPr lang="de-DE" b="0" dirty="0"/>
              </a:p>
            </p:txBody>
          </p:sp>
          <p:cxnSp>
            <p:nvCxnSpPr>
              <p:cNvPr id="41" name="AutoShape 18"/>
              <p:cNvCxnSpPr>
                <a:cxnSpLocks noChangeShapeType="1"/>
                <a:stCxn id="36" idx="2"/>
                <a:endCxn id="40" idx="0"/>
              </p:cNvCxnSpPr>
              <p:nvPr/>
            </p:nvCxnSpPr>
            <p:spPr bwMode="auto">
              <a:xfrm rot="16200000" flipH="1">
                <a:off x="5089442" y="2083478"/>
                <a:ext cx="370329" cy="1189162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cxnSp>
          <p:nvCxnSpPr>
            <p:cNvPr id="32" name="AutoShape 18"/>
            <p:cNvCxnSpPr>
              <a:cxnSpLocks noChangeShapeType="1"/>
              <a:stCxn id="36" idx="2"/>
              <a:endCxn id="39" idx="0"/>
            </p:cNvCxnSpPr>
            <p:nvPr/>
          </p:nvCxnSpPr>
          <p:spPr bwMode="auto">
            <a:xfrm rot="5400000">
              <a:off x="3942431" y="1752997"/>
              <a:ext cx="370262" cy="110953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3501008"/>
            <a:ext cx="8569201" cy="288032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AT" b="1" dirty="0" smtClean="0"/>
              <a:t> </a:t>
            </a:r>
            <a:r>
              <a:rPr lang="de-AT" sz="2200" b="1" dirty="0" smtClean="0"/>
              <a:t>Struktur des </a:t>
            </a:r>
            <a:r>
              <a:rPr lang="de-AT" sz="2200" b="1" dirty="0" smtClean="0"/>
              <a:t>Materialflusses</a:t>
            </a:r>
            <a:r>
              <a:rPr lang="de-AT" dirty="0" smtClean="0"/>
              <a:t>  </a:t>
            </a:r>
            <a:r>
              <a:rPr lang="de-AT" dirty="0" smtClean="0"/>
              <a:t>(</a:t>
            </a:r>
            <a:r>
              <a:rPr lang="de-AT" sz="2000" dirty="0" smtClean="0"/>
              <a:t>Produktionsstrukturtyp, </a:t>
            </a:r>
            <a:r>
              <a:rPr lang="de-AT" sz="2000" dirty="0" err="1" smtClean="0"/>
              <a:t>Vergenztyp</a:t>
            </a:r>
            <a:r>
              <a:rPr lang="de-AT" sz="2000" dirty="0" smtClean="0"/>
              <a:t>)</a:t>
            </a:r>
            <a:endParaRPr lang="de-DE" sz="2000" dirty="0" smtClean="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e-DE" sz="1800" dirty="0" smtClean="0"/>
              <a:t>Weitere wichtige Gliederung der </a:t>
            </a:r>
            <a:r>
              <a:rPr lang="de-DE" sz="1800" dirty="0" smtClean="0"/>
              <a:t>prozessbezogenen Produktionstypen </a:t>
            </a:r>
            <a:r>
              <a:rPr lang="de-DE" sz="1800" dirty="0" smtClean="0"/>
              <a:t>unter Beachtung der Struktur </a:t>
            </a:r>
            <a:r>
              <a:rPr lang="de-DE" sz="1800" dirty="0" smtClean="0"/>
              <a:t>der Produktionsprozesse:</a:t>
            </a:r>
            <a:endParaRPr lang="de-DE" sz="1800" dirty="0" smtClean="0"/>
          </a:p>
          <a:p>
            <a:pPr lvl="1" eaLnBrk="1" hangingPunct="1">
              <a:lnSpc>
                <a:spcPct val="100000"/>
              </a:lnSpc>
            </a:pPr>
            <a:r>
              <a:rPr lang="de-DE" sz="1800" dirty="0" smtClean="0"/>
              <a:t> Form des Materialflusses</a:t>
            </a:r>
          </a:p>
          <a:p>
            <a:pPr lvl="1" eaLnBrk="1" hangingPunct="1">
              <a:lnSpc>
                <a:spcPct val="100000"/>
              </a:lnSpc>
            </a:pPr>
            <a:r>
              <a:rPr lang="de-DE" sz="1800" dirty="0" smtClean="0"/>
              <a:t> Kontinuität des Materialflusses</a:t>
            </a:r>
          </a:p>
          <a:p>
            <a:pPr lvl="1" eaLnBrk="1" hangingPunct="1">
              <a:lnSpc>
                <a:spcPct val="100000"/>
              </a:lnSpc>
            </a:pPr>
            <a:r>
              <a:rPr lang="de-DE" sz="1800" dirty="0" smtClean="0"/>
              <a:t> Ortsbindung der Produkte</a:t>
            </a:r>
          </a:p>
          <a:p>
            <a:pPr lvl="1" eaLnBrk="1" hangingPunct="1">
              <a:lnSpc>
                <a:spcPct val="100000"/>
              </a:lnSpc>
            </a:pPr>
            <a:r>
              <a:rPr lang="de-DE" sz="1800" dirty="0" smtClean="0"/>
              <a:t> Anzahl der Arbeitsgänge</a:t>
            </a:r>
          </a:p>
          <a:p>
            <a:pPr lvl="1" eaLnBrk="1" hangingPunct="1">
              <a:lnSpc>
                <a:spcPct val="100000"/>
              </a:lnSpc>
            </a:pPr>
            <a:r>
              <a:rPr lang="de-DE" sz="1800" dirty="0" smtClean="0"/>
              <a:t> Veränderbarkeit der Arbeitsgangfolge</a:t>
            </a:r>
            <a:endParaRPr lang="de-AT" dirty="0" smtClean="0"/>
          </a:p>
        </p:txBody>
      </p:sp>
      <p:grpSp>
        <p:nvGrpSpPr>
          <p:cNvPr id="2" name="Gruppieren 1"/>
          <p:cNvGrpSpPr/>
          <p:nvPr/>
        </p:nvGrpSpPr>
        <p:grpSpPr>
          <a:xfrm>
            <a:off x="462731" y="1772816"/>
            <a:ext cx="8213725" cy="1296144"/>
            <a:chOff x="477838" y="980728"/>
            <a:chExt cx="8213725" cy="1296144"/>
          </a:xfrm>
        </p:grpSpPr>
        <p:sp>
          <p:nvSpPr>
            <p:cNvPr id="40966" name="Rectangle 5"/>
            <p:cNvSpPr>
              <a:spLocks noChangeArrowheads="1"/>
            </p:cNvSpPr>
            <p:nvPr/>
          </p:nvSpPr>
          <p:spPr bwMode="auto">
            <a:xfrm>
              <a:off x="477838" y="980728"/>
              <a:ext cx="2590800" cy="277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programmbezogen</a:t>
              </a:r>
              <a:endParaRPr lang="de-DE" b="0" dirty="0"/>
            </a:p>
          </p:txBody>
        </p:sp>
        <p:sp>
          <p:nvSpPr>
            <p:cNvPr id="40967" name="Rectangle 6"/>
            <p:cNvSpPr>
              <a:spLocks noChangeArrowheads="1"/>
            </p:cNvSpPr>
            <p:nvPr/>
          </p:nvSpPr>
          <p:spPr bwMode="auto">
            <a:xfrm>
              <a:off x="3275013" y="990948"/>
              <a:ext cx="2590800" cy="2778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dirty="0"/>
                <a:t>prozessbezogen</a:t>
              </a:r>
              <a:endParaRPr lang="de-DE" dirty="0"/>
            </a:p>
          </p:txBody>
        </p:sp>
        <p:sp>
          <p:nvSpPr>
            <p:cNvPr id="40968" name="Rectangle 7"/>
            <p:cNvSpPr>
              <a:spLocks noChangeArrowheads="1"/>
            </p:cNvSpPr>
            <p:nvPr/>
          </p:nvSpPr>
          <p:spPr bwMode="auto">
            <a:xfrm>
              <a:off x="6100763" y="990947"/>
              <a:ext cx="2590800" cy="277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/>
                <a:t>einsatzbezogen</a:t>
              </a:r>
              <a:endParaRPr lang="de-DE" b="0"/>
            </a:p>
          </p:txBody>
        </p:sp>
        <p:sp>
          <p:nvSpPr>
            <p:cNvPr id="40969" name="Rectangle 8"/>
            <p:cNvSpPr>
              <a:spLocks noChangeArrowheads="1"/>
            </p:cNvSpPr>
            <p:nvPr/>
          </p:nvSpPr>
          <p:spPr bwMode="auto">
            <a:xfrm>
              <a:off x="1274763" y="1495004"/>
              <a:ext cx="2590800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organisatorisch</a:t>
              </a:r>
              <a:endParaRPr lang="de-DE" b="0" dirty="0"/>
            </a:p>
          </p:txBody>
        </p:sp>
        <p:sp>
          <p:nvSpPr>
            <p:cNvPr id="40970" name="Rectangle 9"/>
            <p:cNvSpPr>
              <a:spLocks noChangeArrowheads="1"/>
            </p:cNvSpPr>
            <p:nvPr/>
          </p:nvSpPr>
          <p:spPr bwMode="auto">
            <a:xfrm>
              <a:off x="3986213" y="1495004"/>
              <a:ext cx="2590800" cy="27781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dirty="0"/>
                <a:t>Struktur</a:t>
              </a:r>
              <a:endParaRPr lang="de-DE" dirty="0"/>
            </a:p>
          </p:txBody>
        </p:sp>
        <p:cxnSp>
          <p:nvCxnSpPr>
            <p:cNvPr id="40971" name="AutoShape 10"/>
            <p:cNvCxnSpPr>
              <a:cxnSpLocks noChangeShapeType="1"/>
              <a:stCxn id="40967" idx="2"/>
              <a:endCxn id="40969" idx="0"/>
            </p:cNvCxnSpPr>
            <p:nvPr/>
          </p:nvCxnSpPr>
          <p:spPr bwMode="auto">
            <a:xfrm rot="5400000">
              <a:off x="3457166" y="381757"/>
              <a:ext cx="226244" cy="200025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0972" name="AutoShape 11"/>
            <p:cNvCxnSpPr>
              <a:cxnSpLocks noChangeShapeType="1"/>
              <a:stCxn id="40967" idx="2"/>
              <a:endCxn id="40970" idx="0"/>
            </p:cNvCxnSpPr>
            <p:nvPr/>
          </p:nvCxnSpPr>
          <p:spPr bwMode="auto">
            <a:xfrm rot="16200000" flipH="1">
              <a:off x="4812891" y="1026282"/>
              <a:ext cx="226244" cy="7112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40973" name="Rectangle 12"/>
            <p:cNvSpPr>
              <a:spLocks noChangeArrowheads="1"/>
            </p:cNvSpPr>
            <p:nvPr/>
          </p:nvSpPr>
          <p:spPr bwMode="auto">
            <a:xfrm>
              <a:off x="1274739" y="1999059"/>
              <a:ext cx="1114425" cy="277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Form</a:t>
              </a:r>
              <a:endParaRPr lang="de-DE" b="0" dirty="0"/>
            </a:p>
          </p:txBody>
        </p:sp>
        <p:sp>
          <p:nvSpPr>
            <p:cNvPr id="40974" name="Rectangle 13"/>
            <p:cNvSpPr>
              <a:spLocks noChangeArrowheads="1"/>
            </p:cNvSpPr>
            <p:nvPr/>
          </p:nvSpPr>
          <p:spPr bwMode="auto">
            <a:xfrm>
              <a:off x="2512989" y="1999059"/>
              <a:ext cx="1503362" cy="277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Kontinuität</a:t>
              </a:r>
              <a:endParaRPr lang="de-DE" b="0" dirty="0"/>
            </a:p>
          </p:txBody>
        </p:sp>
        <p:cxnSp>
          <p:nvCxnSpPr>
            <p:cNvPr id="40975" name="AutoShape 14"/>
            <p:cNvCxnSpPr>
              <a:cxnSpLocks noChangeShapeType="1"/>
              <a:stCxn id="40970" idx="2"/>
              <a:endCxn id="40973" idx="0"/>
            </p:cNvCxnSpPr>
            <p:nvPr/>
          </p:nvCxnSpPr>
          <p:spPr bwMode="auto">
            <a:xfrm rot="5400000">
              <a:off x="3443662" y="161107"/>
              <a:ext cx="226243" cy="344966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0976" name="AutoShape 15"/>
            <p:cNvCxnSpPr>
              <a:cxnSpLocks noChangeShapeType="1"/>
              <a:stCxn id="40970" idx="2"/>
              <a:endCxn id="40974" idx="0"/>
            </p:cNvCxnSpPr>
            <p:nvPr/>
          </p:nvCxnSpPr>
          <p:spPr bwMode="auto">
            <a:xfrm rot="5400000">
              <a:off x="4160021" y="877466"/>
              <a:ext cx="226243" cy="201694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40977" name="Rectangle 20"/>
            <p:cNvSpPr>
              <a:spLocks noChangeArrowheads="1"/>
            </p:cNvSpPr>
            <p:nvPr/>
          </p:nvSpPr>
          <p:spPr bwMode="auto">
            <a:xfrm>
              <a:off x="4119539" y="1999060"/>
              <a:ext cx="658812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Ort</a:t>
              </a:r>
              <a:endParaRPr lang="de-DE" b="0" dirty="0"/>
            </a:p>
          </p:txBody>
        </p:sp>
        <p:sp>
          <p:nvSpPr>
            <p:cNvPr id="40978" name="Rectangle 21"/>
            <p:cNvSpPr>
              <a:spLocks noChangeArrowheads="1"/>
            </p:cNvSpPr>
            <p:nvPr/>
          </p:nvSpPr>
          <p:spPr bwMode="auto">
            <a:xfrm>
              <a:off x="4902176" y="1999060"/>
              <a:ext cx="808038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Anzahl</a:t>
              </a:r>
              <a:endParaRPr lang="de-DE" b="0" dirty="0"/>
            </a:p>
          </p:txBody>
        </p:sp>
        <p:sp>
          <p:nvSpPr>
            <p:cNvPr id="40979" name="Rectangle 22"/>
            <p:cNvSpPr>
              <a:spLocks noChangeArrowheads="1"/>
            </p:cNvSpPr>
            <p:nvPr/>
          </p:nvSpPr>
          <p:spPr bwMode="auto">
            <a:xfrm>
              <a:off x="5826101" y="2010172"/>
              <a:ext cx="1882775" cy="2667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Veränderbarkeit</a:t>
              </a:r>
              <a:endParaRPr lang="de-DE" b="0" dirty="0"/>
            </a:p>
          </p:txBody>
        </p:sp>
        <p:cxnSp>
          <p:nvCxnSpPr>
            <p:cNvPr id="40980" name="AutoShape 24"/>
            <p:cNvCxnSpPr>
              <a:cxnSpLocks noChangeShapeType="1"/>
              <a:stCxn id="40970" idx="2"/>
              <a:endCxn id="40977" idx="0"/>
            </p:cNvCxnSpPr>
            <p:nvPr/>
          </p:nvCxnSpPr>
          <p:spPr bwMode="auto">
            <a:xfrm rot="5400000">
              <a:off x="4752157" y="1469604"/>
              <a:ext cx="226244" cy="83266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0981" name="AutoShape 25"/>
            <p:cNvCxnSpPr>
              <a:cxnSpLocks noChangeShapeType="1"/>
              <a:stCxn id="40970" idx="2"/>
              <a:endCxn id="40978" idx="0"/>
            </p:cNvCxnSpPr>
            <p:nvPr/>
          </p:nvCxnSpPr>
          <p:spPr bwMode="auto">
            <a:xfrm rot="16200000" flipH="1">
              <a:off x="5180782" y="1873647"/>
              <a:ext cx="226244" cy="2458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0982" name="AutoShape 26"/>
            <p:cNvCxnSpPr>
              <a:cxnSpLocks noChangeShapeType="1"/>
              <a:stCxn id="40970" idx="2"/>
              <a:endCxn id="40979" idx="0"/>
            </p:cNvCxnSpPr>
            <p:nvPr/>
          </p:nvCxnSpPr>
          <p:spPr bwMode="auto">
            <a:xfrm rot="16200000" flipH="1">
              <a:off x="5905873" y="1148556"/>
              <a:ext cx="237356" cy="148587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204864"/>
            <a:ext cx="8641209" cy="4103861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2000" b="1" i="1" u="sng" dirty="0" smtClean="0"/>
              <a:t>Glatter</a:t>
            </a:r>
            <a:r>
              <a:rPr lang="de-AT" sz="2000" b="1" u="sng" dirty="0" smtClean="0"/>
              <a:t> (durchgängiger, serieller) Materialfluss</a:t>
            </a:r>
            <a:r>
              <a:rPr lang="de-AT" sz="2000" b="1" dirty="0" smtClean="0"/>
              <a:t>:</a:t>
            </a:r>
            <a:r>
              <a:rPr lang="de-AT" b="1" u="sng" dirty="0" smtClean="0"/>
              <a:t> </a:t>
            </a:r>
            <a:br>
              <a:rPr lang="de-AT" b="1" u="sng" dirty="0" smtClean="0"/>
            </a:br>
            <a:r>
              <a:rPr lang="de-AT" sz="1800" dirty="0" smtClean="0"/>
              <a:t>aus jeweils einer eingesetzten Werkstoffart wird eine einzige Produktart erzeugt. (</a:t>
            </a:r>
            <a:r>
              <a:rPr lang="de-AT" sz="1800" i="1" dirty="0" smtClean="0"/>
              <a:t>Veredelungsfertigung</a:t>
            </a:r>
            <a:r>
              <a:rPr lang="de-AT" sz="1800" dirty="0" smtClean="0"/>
              <a:t>)</a:t>
            </a:r>
            <a:br>
              <a:rPr lang="de-AT" sz="1800" dirty="0" smtClean="0"/>
            </a:br>
            <a:endParaRPr lang="de-AT" sz="1800" dirty="0" smtClean="0"/>
          </a:p>
          <a:p>
            <a:pPr marL="0" indent="0" eaLnBrk="1" hangingPunct="1">
              <a:buFontTx/>
              <a:buNone/>
            </a:pP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	</a:t>
            </a:r>
            <a:r>
              <a:rPr lang="de-AT" b="1" dirty="0" smtClean="0"/>
              <a:t>	</a:t>
            </a:r>
          </a:p>
          <a:p>
            <a:pPr marL="0" indent="0" eaLnBrk="1" hangingPunct="1">
              <a:buFontTx/>
              <a:buNone/>
            </a:pPr>
            <a:r>
              <a:rPr lang="de-AT" sz="2000" b="1" u="sng" dirty="0" smtClean="0"/>
              <a:t>Konvergierender (synthetischer) Materialfluss</a:t>
            </a:r>
            <a:r>
              <a:rPr lang="de-AT" sz="2000" b="1" dirty="0" smtClean="0"/>
              <a:t>:</a:t>
            </a:r>
            <a:r>
              <a:rPr lang="de-AT" sz="2000" dirty="0" smtClean="0"/>
              <a:t> </a:t>
            </a:r>
            <a:br>
              <a:rPr lang="de-AT" sz="2000" dirty="0" smtClean="0"/>
            </a:br>
            <a:r>
              <a:rPr lang="de-AT" sz="1800" dirty="0" smtClean="0"/>
              <a:t>eine Produktart wird aus mehreren Werkstoffarten hergestellt (</a:t>
            </a:r>
            <a:r>
              <a:rPr lang="de-AT" sz="1800" i="1" dirty="0" smtClean="0"/>
              <a:t>Montageprozesse</a:t>
            </a:r>
            <a:r>
              <a:rPr lang="de-AT" sz="1800" dirty="0" smtClean="0"/>
              <a:t>, z.B. Autos)</a:t>
            </a:r>
            <a:br>
              <a:rPr lang="de-AT" sz="1800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			</a:t>
            </a:r>
            <a:br>
              <a:rPr lang="de-AT" dirty="0" smtClean="0"/>
            </a:br>
            <a:r>
              <a:rPr lang="de-AT" dirty="0" smtClean="0"/>
              <a:t>	</a:t>
            </a:r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611188" y="3279576"/>
          <a:ext cx="78486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Bild" r:id="rId3" imgW="4599432" imgH="469392" progId="Word.Picture.8">
                  <p:embed/>
                </p:oleObj>
              </mc:Choice>
              <mc:Fallback>
                <p:oleObj name="Bild" r:id="rId3" imgW="4599432" imgH="469392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279576"/>
                        <a:ext cx="7848600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2833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2411413" y="5002485"/>
          <a:ext cx="2160587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Bild" r:id="rId5" imgW="1897380" imgH="1458468" progId="Word.Picture.8">
                  <p:embed/>
                </p:oleObj>
              </mc:Choice>
              <mc:Fallback>
                <p:oleObj name="Bild" r:id="rId5" imgW="1897380" imgH="1458468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002485"/>
                        <a:ext cx="2160587" cy="166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ieren 1"/>
          <p:cNvGrpSpPr/>
          <p:nvPr/>
        </p:nvGrpSpPr>
        <p:grpSpPr>
          <a:xfrm>
            <a:off x="2374057" y="918939"/>
            <a:ext cx="6434137" cy="781868"/>
            <a:chOff x="1259632" y="1422996"/>
            <a:chExt cx="6434137" cy="781868"/>
          </a:xfrm>
        </p:grpSpPr>
        <p:sp>
          <p:nvSpPr>
            <p:cNvPr id="3085" name="Rectangle 12"/>
            <p:cNvSpPr>
              <a:spLocks noChangeArrowheads="1"/>
            </p:cNvSpPr>
            <p:nvPr/>
          </p:nvSpPr>
          <p:spPr bwMode="auto">
            <a:xfrm>
              <a:off x="1274763" y="1422996"/>
              <a:ext cx="2590800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organisatorisch</a:t>
              </a:r>
              <a:endParaRPr lang="de-DE" b="0" dirty="0"/>
            </a:p>
          </p:txBody>
        </p:sp>
        <p:sp>
          <p:nvSpPr>
            <p:cNvPr id="3086" name="Rectangle 13"/>
            <p:cNvSpPr>
              <a:spLocks noChangeArrowheads="1"/>
            </p:cNvSpPr>
            <p:nvPr/>
          </p:nvSpPr>
          <p:spPr bwMode="auto">
            <a:xfrm>
              <a:off x="3986213" y="1422996"/>
              <a:ext cx="2590800" cy="27781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/>
                <a:t>Struktur</a:t>
              </a:r>
              <a:endParaRPr lang="de-DE"/>
            </a:p>
          </p:txBody>
        </p:sp>
        <p:sp>
          <p:nvSpPr>
            <p:cNvPr id="3089" name="Rectangle 16"/>
            <p:cNvSpPr>
              <a:spLocks noChangeArrowheads="1"/>
            </p:cNvSpPr>
            <p:nvPr/>
          </p:nvSpPr>
          <p:spPr bwMode="auto">
            <a:xfrm>
              <a:off x="1259632" y="1927051"/>
              <a:ext cx="1114425" cy="277813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dirty="0"/>
                <a:t>Form</a:t>
              </a:r>
              <a:endParaRPr lang="de-DE" dirty="0"/>
            </a:p>
          </p:txBody>
        </p:sp>
        <p:sp>
          <p:nvSpPr>
            <p:cNvPr id="3090" name="Rectangle 17"/>
            <p:cNvSpPr>
              <a:spLocks noChangeArrowheads="1"/>
            </p:cNvSpPr>
            <p:nvPr/>
          </p:nvSpPr>
          <p:spPr bwMode="auto">
            <a:xfrm>
              <a:off x="2497882" y="1927051"/>
              <a:ext cx="1503362" cy="277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Kontinuität</a:t>
              </a:r>
              <a:endParaRPr lang="de-DE" b="0" dirty="0"/>
            </a:p>
          </p:txBody>
        </p:sp>
        <p:cxnSp>
          <p:nvCxnSpPr>
            <p:cNvPr id="3091" name="AutoShape 18"/>
            <p:cNvCxnSpPr>
              <a:cxnSpLocks noChangeShapeType="1"/>
              <a:stCxn id="3086" idx="2"/>
              <a:endCxn id="3089" idx="0"/>
            </p:cNvCxnSpPr>
            <p:nvPr/>
          </p:nvCxnSpPr>
          <p:spPr bwMode="auto">
            <a:xfrm rot="5400000">
              <a:off x="3436108" y="81545"/>
              <a:ext cx="226243" cy="346476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092" name="AutoShape 19"/>
            <p:cNvCxnSpPr>
              <a:cxnSpLocks noChangeShapeType="1"/>
              <a:stCxn id="3086" idx="2"/>
              <a:endCxn id="3090" idx="0"/>
            </p:cNvCxnSpPr>
            <p:nvPr/>
          </p:nvCxnSpPr>
          <p:spPr bwMode="auto">
            <a:xfrm rot="5400000">
              <a:off x="4152467" y="797904"/>
              <a:ext cx="226243" cy="203205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093" name="Rectangle 20"/>
            <p:cNvSpPr>
              <a:spLocks noChangeArrowheads="1"/>
            </p:cNvSpPr>
            <p:nvPr/>
          </p:nvSpPr>
          <p:spPr bwMode="auto">
            <a:xfrm>
              <a:off x="4104432" y="1927052"/>
              <a:ext cx="658812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Ort</a:t>
              </a:r>
              <a:endParaRPr lang="de-DE" b="0" dirty="0"/>
            </a:p>
          </p:txBody>
        </p:sp>
        <p:sp>
          <p:nvSpPr>
            <p:cNvPr id="3094" name="Rectangle 21"/>
            <p:cNvSpPr>
              <a:spLocks noChangeArrowheads="1"/>
            </p:cNvSpPr>
            <p:nvPr/>
          </p:nvSpPr>
          <p:spPr bwMode="auto">
            <a:xfrm>
              <a:off x="4887069" y="1927052"/>
              <a:ext cx="808038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Anzahl</a:t>
              </a:r>
              <a:endParaRPr lang="de-DE" b="0" dirty="0"/>
            </a:p>
          </p:txBody>
        </p:sp>
        <p:sp>
          <p:nvSpPr>
            <p:cNvPr id="3095" name="Rectangle 22"/>
            <p:cNvSpPr>
              <a:spLocks noChangeArrowheads="1"/>
            </p:cNvSpPr>
            <p:nvPr/>
          </p:nvSpPr>
          <p:spPr bwMode="auto">
            <a:xfrm>
              <a:off x="5810994" y="1938164"/>
              <a:ext cx="1882775" cy="2667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Veränderbarkeit</a:t>
              </a:r>
              <a:endParaRPr lang="de-DE" b="0" dirty="0"/>
            </a:p>
          </p:txBody>
        </p:sp>
        <p:cxnSp>
          <p:nvCxnSpPr>
            <p:cNvPr id="3096" name="AutoShape 23"/>
            <p:cNvCxnSpPr>
              <a:cxnSpLocks noChangeShapeType="1"/>
              <a:stCxn id="3086" idx="2"/>
              <a:endCxn id="3093" idx="0"/>
            </p:cNvCxnSpPr>
            <p:nvPr/>
          </p:nvCxnSpPr>
          <p:spPr bwMode="auto">
            <a:xfrm rot="5400000">
              <a:off x="4744604" y="1390043"/>
              <a:ext cx="226244" cy="84777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097" name="AutoShape 24"/>
            <p:cNvCxnSpPr>
              <a:cxnSpLocks noChangeShapeType="1"/>
              <a:stCxn id="3086" idx="2"/>
              <a:endCxn id="3094" idx="0"/>
            </p:cNvCxnSpPr>
            <p:nvPr/>
          </p:nvCxnSpPr>
          <p:spPr bwMode="auto">
            <a:xfrm rot="16200000" flipH="1">
              <a:off x="5173228" y="1809192"/>
              <a:ext cx="226244" cy="947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098" name="AutoShape 25"/>
            <p:cNvCxnSpPr>
              <a:cxnSpLocks noChangeShapeType="1"/>
              <a:stCxn id="3086" idx="2"/>
              <a:endCxn id="3095" idx="0"/>
            </p:cNvCxnSpPr>
            <p:nvPr/>
          </p:nvCxnSpPr>
          <p:spPr bwMode="auto">
            <a:xfrm rot="16200000" flipH="1">
              <a:off x="5898319" y="1084101"/>
              <a:ext cx="237356" cy="147076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784976" cy="475252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de-AT" sz="2000" b="1" u="sng" dirty="0" smtClean="0"/>
          </a:p>
          <a:p>
            <a:pPr marL="0" indent="0" eaLnBrk="1" hangingPunct="1">
              <a:buFontTx/>
              <a:buNone/>
            </a:pPr>
            <a:r>
              <a:rPr lang="de-AT" sz="2000" b="1" u="sng" dirty="0" smtClean="0"/>
              <a:t>Divergierender (analytischer) Materialfluss</a:t>
            </a:r>
            <a:r>
              <a:rPr lang="de-AT" sz="2000" b="1" dirty="0" smtClean="0"/>
              <a:t>: </a:t>
            </a:r>
            <a:br>
              <a:rPr lang="de-AT" sz="2000" b="1" dirty="0" smtClean="0"/>
            </a:br>
            <a:r>
              <a:rPr lang="de-AT" sz="1800" dirty="0" smtClean="0"/>
              <a:t>durch Aufspaltung einer Werkstoffart werden mehrere Produktarten erzeugt. (z.B. Erdölverarbeitung, wo gleichzeitig Benzin, Heizöl, Schmierstoffe und einige weitere Produkte erzeugt werden - Mengenrelationen variieren)</a:t>
            </a:r>
            <a:br>
              <a:rPr lang="de-AT" sz="1800" dirty="0" smtClean="0"/>
            </a:br>
            <a:r>
              <a:rPr lang="de-AT" sz="1800" dirty="0" smtClean="0"/>
              <a:t/>
            </a:r>
            <a:br>
              <a:rPr lang="de-AT" sz="1800" dirty="0" smtClean="0"/>
            </a:br>
            <a:endParaRPr lang="de-AT" sz="1800" dirty="0" smtClean="0"/>
          </a:p>
          <a:p>
            <a:pPr marL="0" indent="0" eaLnBrk="1" hangingPunct="1">
              <a:buFontTx/>
              <a:buNone/>
            </a:pPr>
            <a:r>
              <a:rPr lang="de-AT" sz="1800" dirty="0" smtClean="0"/>
              <a:t>			</a:t>
            </a:r>
          </a:p>
          <a:p>
            <a:pPr marL="0" indent="0" eaLnBrk="1" hangingPunct="1">
              <a:buFontTx/>
              <a:buNone/>
            </a:pPr>
            <a:endParaRPr lang="de-AT" sz="2000" u="sng" dirty="0" smtClean="0"/>
          </a:p>
          <a:p>
            <a:pPr marL="0" indent="0" eaLnBrk="1" hangingPunct="1">
              <a:buFontTx/>
              <a:buNone/>
            </a:pPr>
            <a:r>
              <a:rPr lang="de-AT" sz="2000" b="1" u="sng" dirty="0" smtClean="0"/>
              <a:t>Spezialfall</a:t>
            </a:r>
            <a:r>
              <a:rPr lang="de-AT" sz="2000" b="1" dirty="0" smtClean="0"/>
              <a:t>: Kuppelproduktion </a:t>
            </a:r>
            <a:br>
              <a:rPr lang="de-AT" sz="2000" b="1" dirty="0" smtClean="0"/>
            </a:br>
            <a:r>
              <a:rPr lang="de-AT" sz="1800" dirty="0" smtClean="0"/>
              <a:t>(z.B. chemische Produktionsprozesse): in einem Produktionsprozess fallen mehrere Ausbringungsgüter gleichzeitig an (entweder </a:t>
            </a:r>
            <a:r>
              <a:rPr lang="de-AT" sz="1800" i="1" dirty="0" smtClean="0"/>
              <a:t>starr </a:t>
            </a:r>
            <a:r>
              <a:rPr lang="de-AT" sz="1800" dirty="0" smtClean="0"/>
              <a:t>oder </a:t>
            </a:r>
            <a:r>
              <a:rPr lang="de-AT" sz="1800" i="1" dirty="0" smtClean="0"/>
              <a:t>variabel</a:t>
            </a:r>
            <a:r>
              <a:rPr lang="de-AT" sz="1800" dirty="0" smtClean="0"/>
              <a:t>)</a:t>
            </a:r>
            <a:r>
              <a:rPr lang="de-AT" sz="1800" i="1" dirty="0" smtClean="0"/>
              <a:t>. </a:t>
            </a:r>
            <a:endParaRPr lang="de-AT" sz="1000" i="1" dirty="0" smtClean="0"/>
          </a:p>
          <a:p>
            <a:pPr marL="0" indent="0" eaLnBrk="1" hangingPunct="1">
              <a:buFontTx/>
              <a:buNone/>
            </a:pPr>
            <a:endParaRPr lang="de-AT" sz="1200" dirty="0" smtClean="0"/>
          </a:p>
          <a:p>
            <a:pPr marL="0" indent="0" eaLnBrk="1" hangingPunct="1">
              <a:buFontTx/>
              <a:buNone/>
            </a:pPr>
            <a:r>
              <a:rPr lang="de-AT" sz="2000" b="1" u="sng" dirty="0" smtClean="0"/>
              <a:t>umgruppierendem </a:t>
            </a:r>
            <a:r>
              <a:rPr lang="de-AT" sz="2000" u="sng" dirty="0" smtClean="0"/>
              <a:t>Materialfluss</a:t>
            </a:r>
            <a:r>
              <a:rPr lang="de-AT" sz="2000" dirty="0" smtClean="0"/>
              <a:t>: </a:t>
            </a:r>
            <a:r>
              <a:rPr lang="de-AT" sz="2000" u="sng" dirty="0" smtClean="0"/>
              <a:t/>
            </a:r>
            <a:br>
              <a:rPr lang="de-AT" sz="2000" u="sng" dirty="0" smtClean="0"/>
            </a:br>
            <a:r>
              <a:rPr lang="de-AT" sz="1800" dirty="0" smtClean="0"/>
              <a:t>in einem Arbeitsgang entstehen aus mehreren Werkstoffarten verschiedene Produktarten</a:t>
            </a: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860800" y="3280519"/>
          <a:ext cx="1871663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Bild" r:id="rId3" imgW="1897380" imgH="1458468" progId="Word.Picture.8">
                  <p:embed/>
                </p:oleObj>
              </mc:Choice>
              <mc:Fallback>
                <p:oleObj name="Bild" r:id="rId3" imgW="1897380" imgH="145846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3280519"/>
                        <a:ext cx="1871663" cy="144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uppieren 33"/>
          <p:cNvGrpSpPr/>
          <p:nvPr/>
        </p:nvGrpSpPr>
        <p:grpSpPr>
          <a:xfrm>
            <a:off x="2374057" y="918939"/>
            <a:ext cx="6434137" cy="781868"/>
            <a:chOff x="1259632" y="1422996"/>
            <a:chExt cx="6434137" cy="781868"/>
          </a:xfrm>
        </p:grpSpPr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1274763" y="1422996"/>
              <a:ext cx="2590800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organisatorisch</a:t>
              </a:r>
              <a:endParaRPr lang="de-DE" b="0" dirty="0"/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3986213" y="1422996"/>
              <a:ext cx="2590800" cy="27781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/>
                <a:t>Struktur</a:t>
              </a:r>
              <a:endParaRPr lang="de-DE"/>
            </a:p>
          </p:txBody>
        </p:sp>
        <p:sp>
          <p:nvSpPr>
            <p:cNvPr id="37" name="Rectangle 16"/>
            <p:cNvSpPr>
              <a:spLocks noChangeArrowheads="1"/>
            </p:cNvSpPr>
            <p:nvPr/>
          </p:nvSpPr>
          <p:spPr bwMode="auto">
            <a:xfrm>
              <a:off x="1259632" y="1927051"/>
              <a:ext cx="1114425" cy="277813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dirty="0"/>
                <a:t>Form</a:t>
              </a:r>
              <a:endParaRPr lang="de-DE" dirty="0"/>
            </a:p>
          </p:txBody>
        </p:sp>
        <p:sp>
          <p:nvSpPr>
            <p:cNvPr id="38" name="Rectangle 17"/>
            <p:cNvSpPr>
              <a:spLocks noChangeArrowheads="1"/>
            </p:cNvSpPr>
            <p:nvPr/>
          </p:nvSpPr>
          <p:spPr bwMode="auto">
            <a:xfrm>
              <a:off x="2497882" y="1927051"/>
              <a:ext cx="1503362" cy="277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Kontinuität</a:t>
              </a:r>
              <a:endParaRPr lang="de-DE" b="0" dirty="0"/>
            </a:p>
          </p:txBody>
        </p:sp>
        <p:cxnSp>
          <p:nvCxnSpPr>
            <p:cNvPr id="39" name="AutoShape 18"/>
            <p:cNvCxnSpPr>
              <a:cxnSpLocks noChangeShapeType="1"/>
              <a:stCxn id="36" idx="2"/>
              <a:endCxn id="37" idx="0"/>
            </p:cNvCxnSpPr>
            <p:nvPr/>
          </p:nvCxnSpPr>
          <p:spPr bwMode="auto">
            <a:xfrm rot="5400000">
              <a:off x="3436108" y="81545"/>
              <a:ext cx="226243" cy="346476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0" name="AutoShape 19"/>
            <p:cNvCxnSpPr>
              <a:cxnSpLocks noChangeShapeType="1"/>
              <a:stCxn id="36" idx="2"/>
              <a:endCxn id="38" idx="0"/>
            </p:cNvCxnSpPr>
            <p:nvPr/>
          </p:nvCxnSpPr>
          <p:spPr bwMode="auto">
            <a:xfrm rot="5400000">
              <a:off x="4152467" y="797904"/>
              <a:ext cx="226243" cy="203205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41" name="Rectangle 20"/>
            <p:cNvSpPr>
              <a:spLocks noChangeArrowheads="1"/>
            </p:cNvSpPr>
            <p:nvPr/>
          </p:nvSpPr>
          <p:spPr bwMode="auto">
            <a:xfrm>
              <a:off x="4104432" y="1927052"/>
              <a:ext cx="658812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Ort</a:t>
              </a:r>
              <a:endParaRPr lang="de-DE" b="0" dirty="0"/>
            </a:p>
          </p:txBody>
        </p:sp>
        <p:sp>
          <p:nvSpPr>
            <p:cNvPr id="42" name="Rectangle 21"/>
            <p:cNvSpPr>
              <a:spLocks noChangeArrowheads="1"/>
            </p:cNvSpPr>
            <p:nvPr/>
          </p:nvSpPr>
          <p:spPr bwMode="auto">
            <a:xfrm>
              <a:off x="4887069" y="1927052"/>
              <a:ext cx="808038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Anzahl</a:t>
              </a:r>
              <a:endParaRPr lang="de-DE" b="0" dirty="0"/>
            </a:p>
          </p:txBody>
        </p:sp>
        <p:sp>
          <p:nvSpPr>
            <p:cNvPr id="43" name="Rectangle 22"/>
            <p:cNvSpPr>
              <a:spLocks noChangeArrowheads="1"/>
            </p:cNvSpPr>
            <p:nvPr/>
          </p:nvSpPr>
          <p:spPr bwMode="auto">
            <a:xfrm>
              <a:off x="5810994" y="1938164"/>
              <a:ext cx="1882775" cy="2667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Veränderbarkeit</a:t>
              </a:r>
              <a:endParaRPr lang="de-DE" b="0" dirty="0"/>
            </a:p>
          </p:txBody>
        </p:sp>
        <p:cxnSp>
          <p:nvCxnSpPr>
            <p:cNvPr id="44" name="AutoShape 23"/>
            <p:cNvCxnSpPr>
              <a:cxnSpLocks noChangeShapeType="1"/>
              <a:stCxn id="36" idx="2"/>
              <a:endCxn id="41" idx="0"/>
            </p:cNvCxnSpPr>
            <p:nvPr/>
          </p:nvCxnSpPr>
          <p:spPr bwMode="auto">
            <a:xfrm rot="5400000">
              <a:off x="4744604" y="1390043"/>
              <a:ext cx="226244" cy="84777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5" name="AutoShape 24"/>
            <p:cNvCxnSpPr>
              <a:cxnSpLocks noChangeShapeType="1"/>
              <a:stCxn id="36" idx="2"/>
              <a:endCxn id="42" idx="0"/>
            </p:cNvCxnSpPr>
            <p:nvPr/>
          </p:nvCxnSpPr>
          <p:spPr bwMode="auto">
            <a:xfrm rot="16200000" flipH="1">
              <a:off x="5173228" y="1809192"/>
              <a:ext cx="226244" cy="947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6" name="AutoShape 25"/>
            <p:cNvCxnSpPr>
              <a:cxnSpLocks noChangeShapeType="1"/>
              <a:stCxn id="36" idx="2"/>
              <a:endCxn id="43" idx="0"/>
            </p:cNvCxnSpPr>
            <p:nvPr/>
          </p:nvCxnSpPr>
          <p:spPr bwMode="auto">
            <a:xfrm rot="16200000" flipH="1">
              <a:off x="5898319" y="1084101"/>
              <a:ext cx="237356" cy="147076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9138"/>
            <a:ext cx="8497193" cy="4319587"/>
          </a:xfrm>
        </p:spPr>
        <p:txBody>
          <a:bodyPr/>
          <a:lstStyle/>
          <a:p>
            <a:pPr>
              <a:buNone/>
            </a:pPr>
            <a:r>
              <a:rPr lang="de-AT" sz="2000" b="1" u="sng" dirty="0"/>
              <a:t>Kontinuierliche </a:t>
            </a:r>
            <a:r>
              <a:rPr lang="de-AT" sz="2000" b="1" u="sng" dirty="0" smtClean="0"/>
              <a:t>Produktion:</a:t>
            </a:r>
            <a:endParaRPr lang="de-AT" i="1" dirty="0" smtClean="0"/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2000" dirty="0" smtClean="0"/>
              <a:t>Objekte </a:t>
            </a:r>
            <a:r>
              <a:rPr lang="de-AT" sz="2000" dirty="0" smtClean="0"/>
              <a:t>wird während des Produktionsprozesses </a:t>
            </a:r>
            <a:r>
              <a:rPr lang="de-AT" sz="2000" dirty="0" smtClean="0"/>
              <a:t>ununterbrochen weitertransportiert</a:t>
            </a:r>
            <a:endParaRPr lang="de-AT" sz="2000" dirty="0" smtClean="0"/>
          </a:p>
          <a:p>
            <a:pPr eaLnBrk="1" hangingPunct="1">
              <a:buFontTx/>
              <a:buNone/>
            </a:pPr>
            <a:endParaRPr lang="de-AT" dirty="0" smtClean="0"/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2000" b="1" u="sng" dirty="0"/>
              <a:t>diskontinuierliche Produktion: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2000" dirty="0" smtClean="0"/>
              <a:t>Objekt </a:t>
            </a:r>
            <a:r>
              <a:rPr lang="de-AT" sz="2000" dirty="0" smtClean="0"/>
              <a:t>wird in bestimmten zeitlichen Abständen zum </a:t>
            </a:r>
            <a:r>
              <a:rPr lang="de-AT" sz="2000" dirty="0" smtClean="0"/>
              <a:t>Arbeitssystem </a:t>
            </a:r>
            <a:r>
              <a:rPr lang="de-AT" sz="2000" dirty="0" smtClean="0"/>
              <a:t>weitertransportiert werden </a:t>
            </a:r>
          </a:p>
          <a:p>
            <a:pPr eaLnBrk="1" hangingPunct="1">
              <a:buFontTx/>
              <a:buNone/>
            </a:pPr>
            <a:endParaRPr lang="de-AT" dirty="0" smtClean="0"/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2000" b="1" u="sng" dirty="0"/>
              <a:t>Chargenproduktion</a:t>
            </a:r>
            <a:r>
              <a:rPr lang="de-AT" b="1" dirty="0" smtClean="0"/>
              <a:t> </a:t>
            </a:r>
            <a:r>
              <a:rPr lang="de-AT" sz="2000" dirty="0" smtClean="0"/>
              <a:t>(Spezialfall der diskontinuierlichen Produktion)</a:t>
            </a:r>
            <a:br>
              <a:rPr lang="de-AT" sz="2000" dirty="0" smtClean="0"/>
            </a:br>
            <a:r>
              <a:rPr lang="de-AT" sz="2000" dirty="0" smtClean="0"/>
              <a:t>Charge </a:t>
            </a:r>
            <a:r>
              <a:rPr lang="de-AT" sz="2000" dirty="0" smtClean="0"/>
              <a:t>durch das Fassungsvermögen des Produktionsgefäßes (</a:t>
            </a:r>
            <a:r>
              <a:rPr lang="de-AT" sz="2000" dirty="0" smtClean="0"/>
              <a:t>z.B. Hochofen</a:t>
            </a:r>
            <a:r>
              <a:rPr lang="de-AT" sz="2000" dirty="0" smtClean="0"/>
              <a:t>) begrenzt </a:t>
            </a:r>
            <a:r>
              <a:rPr lang="de-AT" sz="2000" dirty="0" smtClean="0">
                <a:sym typeface="Symbol" pitchFamily="18" charset="2"/>
              </a:rPr>
              <a:t></a:t>
            </a:r>
            <a:r>
              <a:rPr lang="de-AT" sz="2000" dirty="0" smtClean="0"/>
              <a:t> Qualitätsunterschiede </a:t>
            </a:r>
          </a:p>
        </p:txBody>
      </p:sp>
      <p:grpSp>
        <p:nvGrpSpPr>
          <p:cNvPr id="20" name="Gruppieren 19"/>
          <p:cNvGrpSpPr/>
          <p:nvPr/>
        </p:nvGrpSpPr>
        <p:grpSpPr>
          <a:xfrm>
            <a:off x="2374057" y="918939"/>
            <a:ext cx="6434137" cy="781868"/>
            <a:chOff x="1259632" y="1422996"/>
            <a:chExt cx="6434137" cy="781868"/>
          </a:xfrm>
        </p:grpSpPr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1274763" y="1422996"/>
              <a:ext cx="2590800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organisatorisch</a:t>
              </a:r>
              <a:endParaRPr lang="de-DE" b="0" dirty="0"/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3986213" y="1422996"/>
              <a:ext cx="2590800" cy="27781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/>
                <a:t>Struktur</a:t>
              </a:r>
              <a:endParaRPr lang="de-DE"/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1259632" y="1927051"/>
              <a:ext cx="1114425" cy="277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dirty="0"/>
                <a:t>Form</a:t>
              </a:r>
              <a:endParaRPr lang="de-DE" dirty="0"/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2497882" y="1927051"/>
              <a:ext cx="1503362" cy="277813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Kontinuität</a:t>
              </a:r>
              <a:endParaRPr lang="de-DE" b="0" dirty="0"/>
            </a:p>
          </p:txBody>
        </p:sp>
        <p:cxnSp>
          <p:nvCxnSpPr>
            <p:cNvPr id="25" name="AutoShape 18"/>
            <p:cNvCxnSpPr>
              <a:cxnSpLocks noChangeShapeType="1"/>
              <a:stCxn id="22" idx="2"/>
              <a:endCxn id="23" idx="0"/>
            </p:cNvCxnSpPr>
            <p:nvPr/>
          </p:nvCxnSpPr>
          <p:spPr bwMode="auto">
            <a:xfrm rot="5400000">
              <a:off x="3436108" y="81545"/>
              <a:ext cx="226243" cy="346476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6" name="AutoShape 19"/>
            <p:cNvCxnSpPr>
              <a:cxnSpLocks noChangeShapeType="1"/>
              <a:stCxn id="22" idx="2"/>
              <a:endCxn id="24" idx="0"/>
            </p:cNvCxnSpPr>
            <p:nvPr/>
          </p:nvCxnSpPr>
          <p:spPr bwMode="auto">
            <a:xfrm rot="5400000">
              <a:off x="4152467" y="797904"/>
              <a:ext cx="226243" cy="203205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4104432" y="1927052"/>
              <a:ext cx="658812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Ort</a:t>
              </a:r>
              <a:endParaRPr lang="de-DE" b="0" dirty="0"/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4887069" y="1927052"/>
              <a:ext cx="808038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Anzahl</a:t>
              </a:r>
              <a:endParaRPr lang="de-DE" b="0" dirty="0"/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5810994" y="1938164"/>
              <a:ext cx="1882775" cy="2667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Veränderbarkeit</a:t>
              </a:r>
              <a:endParaRPr lang="de-DE" b="0" dirty="0"/>
            </a:p>
          </p:txBody>
        </p:sp>
        <p:cxnSp>
          <p:nvCxnSpPr>
            <p:cNvPr id="30" name="AutoShape 23"/>
            <p:cNvCxnSpPr>
              <a:cxnSpLocks noChangeShapeType="1"/>
              <a:stCxn id="22" idx="2"/>
              <a:endCxn id="27" idx="0"/>
            </p:cNvCxnSpPr>
            <p:nvPr/>
          </p:nvCxnSpPr>
          <p:spPr bwMode="auto">
            <a:xfrm rot="5400000">
              <a:off x="4744604" y="1390043"/>
              <a:ext cx="226244" cy="84777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1" name="AutoShape 24"/>
            <p:cNvCxnSpPr>
              <a:cxnSpLocks noChangeShapeType="1"/>
              <a:stCxn id="22" idx="2"/>
              <a:endCxn id="28" idx="0"/>
            </p:cNvCxnSpPr>
            <p:nvPr/>
          </p:nvCxnSpPr>
          <p:spPr bwMode="auto">
            <a:xfrm rot="16200000" flipH="1">
              <a:off x="5173228" y="1809192"/>
              <a:ext cx="226244" cy="947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2" name="AutoShape 25"/>
            <p:cNvCxnSpPr>
              <a:cxnSpLocks noChangeShapeType="1"/>
              <a:stCxn id="22" idx="2"/>
              <a:endCxn id="29" idx="0"/>
            </p:cNvCxnSpPr>
            <p:nvPr/>
          </p:nvCxnSpPr>
          <p:spPr bwMode="auto">
            <a:xfrm rot="16200000" flipH="1">
              <a:off x="5898319" y="1084101"/>
              <a:ext cx="237356" cy="147076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9138"/>
            <a:ext cx="8712968" cy="4319587"/>
          </a:xfrm>
        </p:spPr>
        <p:txBody>
          <a:bodyPr/>
          <a:lstStyle/>
          <a:p>
            <a:pPr>
              <a:buNone/>
            </a:pPr>
            <a:r>
              <a:rPr lang="de-AT" sz="2000" b="1" u="sng" dirty="0"/>
              <a:t>Ortsbindung der Produkte</a:t>
            </a:r>
          </a:p>
          <a:p>
            <a:pPr marL="658812" indent="-381000"/>
            <a:r>
              <a:rPr lang="de-AT" sz="1800" dirty="0"/>
              <a:t>Fabrik</a:t>
            </a:r>
          </a:p>
          <a:p>
            <a:pPr marL="658812" indent="-381000"/>
            <a:r>
              <a:rPr lang="de-AT" sz="1800" dirty="0" smtClean="0"/>
              <a:t>Baustelle: örtliche gebunden</a:t>
            </a:r>
            <a:r>
              <a:rPr lang="de-AT" sz="2200" dirty="0" smtClean="0"/>
              <a:t/>
            </a:r>
            <a:br>
              <a:rPr lang="de-AT" sz="2200" dirty="0" smtClean="0"/>
            </a:br>
            <a:endParaRPr lang="de-AT" sz="2200" b="1" dirty="0" smtClean="0"/>
          </a:p>
          <a:p>
            <a:pPr>
              <a:buNone/>
            </a:pPr>
            <a:r>
              <a:rPr lang="de-AT" sz="2000" b="1" u="sng" dirty="0"/>
              <a:t>Anzahl der Arbeitsgänge</a:t>
            </a:r>
          </a:p>
          <a:p>
            <a:pPr marL="658812" indent="-381000"/>
            <a:r>
              <a:rPr lang="de-AT" sz="1800" dirty="0" smtClean="0"/>
              <a:t>einstufig</a:t>
            </a:r>
          </a:p>
          <a:p>
            <a:pPr marL="658812" indent="-381000"/>
            <a:r>
              <a:rPr lang="de-AT" sz="1800" dirty="0" smtClean="0"/>
              <a:t>mehrstufig</a:t>
            </a:r>
            <a:br>
              <a:rPr lang="de-AT" sz="1800" dirty="0" smtClean="0"/>
            </a:br>
            <a:endParaRPr lang="de-AT" sz="1800" b="1" dirty="0" smtClean="0"/>
          </a:p>
          <a:p>
            <a:pPr eaLnBrk="1" hangingPunct="1">
              <a:buNone/>
            </a:pPr>
            <a:r>
              <a:rPr lang="de-AT" sz="2000" b="1" u="sng" dirty="0"/>
              <a:t>Veränderbarkeit der </a:t>
            </a:r>
            <a:r>
              <a:rPr lang="de-AT" sz="2000" b="1" u="sng" dirty="0" smtClean="0"/>
              <a:t>Arbeitsgangfolge</a:t>
            </a:r>
            <a:r>
              <a:rPr lang="de-AT" sz="2000" dirty="0"/>
              <a:t> (</a:t>
            </a:r>
            <a:r>
              <a:rPr lang="de-AT" sz="2000" dirty="0" smtClean="0"/>
              <a:t>Reihenfolge </a:t>
            </a:r>
            <a:r>
              <a:rPr lang="de-AT" sz="2000" dirty="0" smtClean="0"/>
              <a:t>der </a:t>
            </a:r>
            <a:r>
              <a:rPr lang="de-AT" sz="2000" dirty="0" smtClean="0"/>
              <a:t>Arbeitsgänge)</a:t>
            </a:r>
            <a:endParaRPr lang="de-AT" sz="2000" dirty="0" smtClean="0"/>
          </a:p>
          <a:p>
            <a:pPr marL="658812" indent="-381000"/>
            <a:r>
              <a:rPr lang="de-AT" sz="1800" dirty="0" smtClean="0"/>
              <a:t>vorgegeben </a:t>
            </a:r>
          </a:p>
          <a:p>
            <a:pPr marL="658812" indent="-381000"/>
            <a:r>
              <a:rPr lang="de-AT" sz="1800" dirty="0" smtClean="0"/>
              <a:t>veränderbar (Arbeitsplanflexibilität)</a:t>
            </a:r>
          </a:p>
        </p:txBody>
      </p:sp>
      <p:grpSp>
        <p:nvGrpSpPr>
          <p:cNvPr id="20" name="Gruppieren 19"/>
          <p:cNvGrpSpPr/>
          <p:nvPr/>
        </p:nvGrpSpPr>
        <p:grpSpPr>
          <a:xfrm>
            <a:off x="2374057" y="918939"/>
            <a:ext cx="6434137" cy="781868"/>
            <a:chOff x="1259632" y="1422996"/>
            <a:chExt cx="6434137" cy="781868"/>
          </a:xfrm>
        </p:grpSpPr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1274763" y="1422996"/>
              <a:ext cx="2590800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organisatorisch</a:t>
              </a:r>
              <a:endParaRPr lang="de-DE" b="0" dirty="0"/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3986213" y="1422996"/>
              <a:ext cx="2590800" cy="27781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/>
                <a:t>Struktur</a:t>
              </a:r>
              <a:endParaRPr lang="de-DE"/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1259632" y="1927051"/>
              <a:ext cx="1114425" cy="277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dirty="0"/>
                <a:t>Form</a:t>
              </a:r>
              <a:endParaRPr lang="de-DE" dirty="0"/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2497882" y="1927051"/>
              <a:ext cx="1503362" cy="277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Kontinuität</a:t>
              </a:r>
              <a:endParaRPr lang="de-DE" b="0" dirty="0"/>
            </a:p>
          </p:txBody>
        </p:sp>
        <p:cxnSp>
          <p:nvCxnSpPr>
            <p:cNvPr id="25" name="AutoShape 18"/>
            <p:cNvCxnSpPr>
              <a:cxnSpLocks noChangeShapeType="1"/>
              <a:stCxn id="22" idx="2"/>
              <a:endCxn id="23" idx="0"/>
            </p:cNvCxnSpPr>
            <p:nvPr/>
          </p:nvCxnSpPr>
          <p:spPr bwMode="auto">
            <a:xfrm rot="5400000">
              <a:off x="3436108" y="81545"/>
              <a:ext cx="226243" cy="346476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6" name="AutoShape 19"/>
            <p:cNvCxnSpPr>
              <a:cxnSpLocks noChangeShapeType="1"/>
              <a:stCxn id="22" idx="2"/>
              <a:endCxn id="24" idx="0"/>
            </p:cNvCxnSpPr>
            <p:nvPr/>
          </p:nvCxnSpPr>
          <p:spPr bwMode="auto">
            <a:xfrm rot="5400000">
              <a:off x="4152467" y="797904"/>
              <a:ext cx="226243" cy="203205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4104432" y="1927052"/>
              <a:ext cx="658812" cy="277812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Ort</a:t>
              </a:r>
              <a:endParaRPr lang="de-DE" b="0" dirty="0"/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4887069" y="1927052"/>
              <a:ext cx="808038" cy="277812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Anzahl</a:t>
              </a:r>
              <a:endParaRPr lang="de-DE" b="0" dirty="0"/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5810994" y="1938164"/>
              <a:ext cx="1882775" cy="2667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Veränderbarkeit</a:t>
              </a:r>
              <a:endParaRPr lang="de-DE" b="0" dirty="0"/>
            </a:p>
          </p:txBody>
        </p:sp>
        <p:cxnSp>
          <p:nvCxnSpPr>
            <p:cNvPr id="30" name="AutoShape 23"/>
            <p:cNvCxnSpPr>
              <a:cxnSpLocks noChangeShapeType="1"/>
              <a:stCxn id="22" idx="2"/>
              <a:endCxn id="27" idx="0"/>
            </p:cNvCxnSpPr>
            <p:nvPr/>
          </p:nvCxnSpPr>
          <p:spPr bwMode="auto">
            <a:xfrm rot="5400000">
              <a:off x="4744604" y="1390043"/>
              <a:ext cx="226244" cy="84777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1" name="AutoShape 24"/>
            <p:cNvCxnSpPr>
              <a:cxnSpLocks noChangeShapeType="1"/>
              <a:stCxn id="22" idx="2"/>
              <a:endCxn id="28" idx="0"/>
            </p:cNvCxnSpPr>
            <p:nvPr/>
          </p:nvCxnSpPr>
          <p:spPr bwMode="auto">
            <a:xfrm rot="16200000" flipH="1">
              <a:off x="5173228" y="1809192"/>
              <a:ext cx="226244" cy="947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2" name="AutoShape 25"/>
            <p:cNvCxnSpPr>
              <a:cxnSpLocks noChangeShapeType="1"/>
              <a:stCxn id="22" idx="2"/>
              <a:endCxn id="29" idx="0"/>
            </p:cNvCxnSpPr>
            <p:nvPr/>
          </p:nvCxnSpPr>
          <p:spPr bwMode="auto">
            <a:xfrm rot="16200000" flipH="1">
              <a:off x="5898319" y="1084101"/>
              <a:ext cx="237356" cy="147076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477838" y="1340768"/>
            <a:ext cx="8213725" cy="288032"/>
            <a:chOff x="477838" y="44624"/>
            <a:chExt cx="8213725" cy="288032"/>
          </a:xfrm>
        </p:grpSpPr>
        <p:sp>
          <p:nvSpPr>
            <p:cNvPr id="44037" name="Rectangle 3"/>
            <p:cNvSpPr>
              <a:spLocks noChangeArrowheads="1"/>
            </p:cNvSpPr>
            <p:nvPr/>
          </p:nvSpPr>
          <p:spPr bwMode="auto">
            <a:xfrm>
              <a:off x="477838" y="44624"/>
              <a:ext cx="2590800" cy="277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 dirty="0"/>
                <a:t>programmbezogen</a:t>
              </a:r>
              <a:endParaRPr lang="de-DE" b="0" dirty="0"/>
            </a:p>
          </p:txBody>
        </p:sp>
        <p:sp>
          <p:nvSpPr>
            <p:cNvPr id="44038" name="Rectangle 4"/>
            <p:cNvSpPr>
              <a:spLocks noChangeArrowheads="1"/>
            </p:cNvSpPr>
            <p:nvPr/>
          </p:nvSpPr>
          <p:spPr bwMode="auto">
            <a:xfrm>
              <a:off x="3275013" y="54844"/>
              <a:ext cx="2590800" cy="2778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b="0"/>
                <a:t>prozessbezogen</a:t>
              </a:r>
              <a:endParaRPr lang="de-DE" b="0"/>
            </a:p>
          </p:txBody>
        </p:sp>
        <p:sp>
          <p:nvSpPr>
            <p:cNvPr id="44039" name="Rectangle 5"/>
            <p:cNvSpPr>
              <a:spLocks noChangeArrowheads="1"/>
            </p:cNvSpPr>
            <p:nvPr/>
          </p:nvSpPr>
          <p:spPr bwMode="auto">
            <a:xfrm>
              <a:off x="6100763" y="44624"/>
              <a:ext cx="2590800" cy="2778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dirty="0"/>
                <a:t>einsatzbezogen</a:t>
              </a:r>
              <a:endParaRPr lang="de-DE" dirty="0"/>
            </a:p>
          </p:txBody>
        </p:sp>
      </p:grpSp>
      <p:sp>
        <p:nvSpPr>
          <p:cNvPr id="44040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323528" y="1989138"/>
            <a:ext cx="8425185" cy="4319587"/>
          </a:xfrm>
          <a:noFill/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de-AT" b="1" dirty="0" smtClean="0"/>
              <a:t>Anteil der Einsatzgüterarten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de-AT" i="1" dirty="0" smtClean="0"/>
              <a:t>materialintensiver </a:t>
            </a:r>
            <a:r>
              <a:rPr lang="de-AT" dirty="0" smtClean="0"/>
              <a:t>Produktion (z.B. in der Mineralölverarbeitung)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de-AT" i="1" dirty="0" smtClean="0"/>
              <a:t>anlagenintensiver </a:t>
            </a:r>
            <a:r>
              <a:rPr lang="de-AT" dirty="0" smtClean="0"/>
              <a:t>Produktion (z.B. bei Einsatz flexibler Fertigungssysteme) 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de-AT" i="1" dirty="0" smtClean="0"/>
              <a:t>arbeitsintensiver </a:t>
            </a:r>
            <a:r>
              <a:rPr lang="de-AT" dirty="0" smtClean="0"/>
              <a:t>Produktion (z.B. bei kunsthandwerklichen Produkten)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de-AT" i="1" dirty="0" smtClean="0"/>
              <a:t>informationsintensiver </a:t>
            </a:r>
            <a:r>
              <a:rPr lang="de-AT" dirty="0" smtClean="0"/>
              <a:t>Produktion (z.B. im Verlagswesen)</a:t>
            </a:r>
            <a:br>
              <a:rPr lang="de-AT" dirty="0" smtClean="0"/>
            </a:br>
            <a:endParaRPr lang="de-AT" b="1" dirty="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de-AT" b="1" dirty="0" smtClean="0"/>
              <a:t>Konstanz der Güterqualität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de-AT" i="1" dirty="0" smtClean="0"/>
              <a:t>werkstoffbedingt wiederholbare </a:t>
            </a:r>
            <a:r>
              <a:rPr lang="de-AT" dirty="0" smtClean="0"/>
              <a:t>Produktion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de-AT" i="1" dirty="0" smtClean="0"/>
              <a:t>Partieproduktion</a:t>
            </a:r>
            <a:r>
              <a:rPr lang="de-AT" b="1" dirty="0" smtClean="0"/>
              <a:t>: </a:t>
            </a:r>
            <a:r>
              <a:rPr lang="de-AT" dirty="0" smtClean="0"/>
              <a:t>Werkstoffe, die aus unterschiedlichen Partien stammen, weisen besondere qualitative Eigenschaften auf (z.B. Naturprodukte Leder, Obst usw., Weinjahrgänge, 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267991"/>
            <a:ext cx="7200800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1.4 Beispiel eines mittelständischen Industriebetriebes</a:t>
            </a:r>
            <a:endParaRPr lang="de-AT" sz="2800" dirty="0" smtClean="0"/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493789"/>
            <a:ext cx="8425185" cy="3599507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de-AT" sz="2000" dirty="0" smtClean="0"/>
              <a:t>In </a:t>
            </a:r>
            <a:r>
              <a:rPr lang="de-AT" sz="2000" i="1" dirty="0" smtClean="0"/>
              <a:t>Günther</a:t>
            </a:r>
            <a:r>
              <a:rPr lang="de-AT" sz="2000" dirty="0" smtClean="0"/>
              <a:t> und Tempelmeier (1996 bzw. 1997) wird am </a:t>
            </a:r>
            <a:r>
              <a:rPr lang="de-AT" sz="2000" b="1" dirty="0" smtClean="0"/>
              <a:t>Beispiel einer mittelständischen Unternehmung</a:t>
            </a:r>
            <a:r>
              <a:rPr lang="de-AT" sz="2000" dirty="0" smtClean="0"/>
              <a:t>, die elektrische Messgeräte in </a:t>
            </a:r>
            <a:r>
              <a:rPr lang="de-AT" sz="2000" i="1" dirty="0" smtClean="0"/>
              <a:t>Kleinserienproduktion </a:t>
            </a:r>
            <a:r>
              <a:rPr lang="de-AT" sz="2000" dirty="0" smtClean="0"/>
              <a:t>herstellt, veranschaulicht, dass die obigen </a:t>
            </a:r>
            <a:r>
              <a:rPr lang="de-AT" sz="2000" b="1" dirty="0" smtClean="0"/>
              <a:t>Formen der Produktion</a:t>
            </a:r>
            <a:r>
              <a:rPr lang="de-AT" sz="2000" dirty="0" smtClean="0"/>
              <a:t> durchaus auch </a:t>
            </a:r>
            <a:r>
              <a:rPr lang="de-AT" sz="2000" b="1" dirty="0" smtClean="0"/>
              <a:t>gleichzeitig</a:t>
            </a:r>
            <a:r>
              <a:rPr lang="de-AT" sz="2000" dirty="0" smtClean="0"/>
              <a:t> auftreten können</a:t>
            </a:r>
            <a:br>
              <a:rPr lang="de-AT" sz="2000" dirty="0" smtClean="0"/>
            </a:br>
            <a:endParaRPr lang="de-AT" sz="2000" dirty="0" smtClean="0"/>
          </a:p>
          <a:p>
            <a:pPr marL="0" indent="0" eaLnBrk="1" hangingPunct="1">
              <a:buFontTx/>
              <a:buNone/>
            </a:pPr>
            <a:r>
              <a:rPr lang="de-AT" sz="2000" dirty="0" smtClean="0"/>
              <a:t>z.B. </a:t>
            </a:r>
          </a:p>
          <a:p>
            <a:pPr marL="0" indent="0" eaLnBrk="1" hangingPunct="1"/>
            <a:r>
              <a:rPr lang="de-AT" sz="2000" dirty="0" smtClean="0"/>
              <a:t>   Reihenfertigung bei der Leiterplattenbestückung</a:t>
            </a:r>
          </a:p>
          <a:p>
            <a:pPr marL="0" indent="0" eaLnBrk="1" hangingPunct="1"/>
            <a:r>
              <a:rPr lang="de-AT" sz="2000" dirty="0" smtClean="0"/>
              <a:t>   Inselproduktion bei der Montage</a:t>
            </a:r>
          </a:p>
          <a:p>
            <a:pPr marL="0" indent="0" eaLnBrk="1" hangingPunct="1"/>
            <a:r>
              <a:rPr lang="de-AT" sz="2000" dirty="0" smtClean="0"/>
              <a:t>   Qualitätskontrolle und mechanische Sonderfertigung in </a:t>
            </a:r>
            <a:br>
              <a:rPr lang="de-AT" sz="2000" dirty="0" smtClean="0"/>
            </a:br>
            <a:r>
              <a:rPr lang="de-AT" sz="2000" dirty="0" smtClean="0"/>
              <a:t>     Form von Werkstattproduktion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Produktion als Funktion des Betriebes III</a:t>
            </a:r>
            <a:endParaRPr lang="de-AT" sz="2800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9138"/>
            <a:ext cx="8353177" cy="4319587"/>
          </a:xfrm>
        </p:spPr>
        <p:txBody>
          <a:bodyPr/>
          <a:lstStyle/>
          <a:p>
            <a:pPr marL="285750" indent="-285750" defTabSz="180000">
              <a:spcAft>
                <a:spcPts val="600"/>
              </a:spcAft>
              <a:tabLst>
                <a:tab pos="180000" algn="l"/>
              </a:tabLst>
            </a:pPr>
            <a:r>
              <a:rPr lang="de-AT" sz="1800" dirty="0" smtClean="0"/>
              <a:t>Beachtung von wirtschaftlichen, technologischen, gesellschaftlichen und 	rechtlichen </a:t>
            </a:r>
            <a:r>
              <a:rPr lang="de-AT" sz="1800" i="1" u="sng" dirty="0" smtClean="0"/>
              <a:t>Rahmenbedingungen</a:t>
            </a:r>
            <a:r>
              <a:rPr lang="de-AT" sz="1800" i="1" dirty="0" smtClean="0"/>
              <a:t>, </a:t>
            </a:r>
            <a:r>
              <a:rPr lang="de-AT" sz="1800" dirty="0" smtClean="0"/>
              <a:t>die den Handlungsspielraum der 	Unternehmung einschränken </a:t>
            </a:r>
            <a:endParaRPr lang="de-AT" sz="1800" dirty="0" smtClean="0"/>
          </a:p>
          <a:p>
            <a:pPr marL="285750" indent="-285750" defTabSz="180000">
              <a:spcAft>
                <a:spcPts val="600"/>
              </a:spcAft>
              <a:tabLst>
                <a:tab pos="180000" algn="l"/>
              </a:tabLst>
            </a:pPr>
            <a:r>
              <a:rPr lang="de-AT" sz="1800" dirty="0" smtClean="0"/>
              <a:t>Bei der Wahl der </a:t>
            </a:r>
            <a:r>
              <a:rPr lang="de-AT" sz="1800" i="1" u="sng" dirty="0" smtClean="0"/>
              <a:t>Produktionsverfahren</a:t>
            </a:r>
            <a:r>
              <a:rPr lang="de-AT" sz="1800" dirty="0" smtClean="0"/>
              <a:t> sind z.B. alle Auswirkungen, die die natürliche Umwelt belasten, zu vermeiden oder zumindest in rechtlich und unternehmenspolitisch vertretbaren Grenzen zu halten</a:t>
            </a:r>
          </a:p>
          <a:p>
            <a:pPr defTabSz="180000">
              <a:spcAft>
                <a:spcPts val="600"/>
              </a:spcAft>
              <a:buNone/>
              <a:tabLst>
                <a:tab pos="180000" algn="l"/>
              </a:tabLst>
            </a:pPr>
            <a:r>
              <a:rPr lang="de-AT" sz="1800" dirty="0" smtClean="0">
                <a:sym typeface="Wingdings" panose="05000000000000000000" pitchFamily="2" charset="2"/>
              </a:rPr>
              <a:t>		 Imageaspekt gewinnt an Bedeutung</a:t>
            </a:r>
          </a:p>
          <a:p>
            <a:pPr defTabSz="180000">
              <a:spcAft>
                <a:spcPts val="600"/>
              </a:spcAft>
              <a:buNone/>
              <a:tabLst>
                <a:tab pos="180000" algn="l"/>
              </a:tabLst>
            </a:pPr>
            <a:endParaRPr lang="de-AT" sz="1800" dirty="0" smtClean="0"/>
          </a:p>
          <a:p>
            <a:pPr marL="285750" indent="-285750" defTabSz="180000">
              <a:spcAft>
                <a:spcPts val="600"/>
              </a:spcAft>
              <a:tabLst>
                <a:tab pos="180000" algn="l"/>
              </a:tabLst>
            </a:pPr>
            <a:r>
              <a:rPr lang="de-AT" sz="1800" dirty="0" smtClean="0"/>
              <a:t> Befassung mit dem  </a:t>
            </a:r>
            <a:r>
              <a:rPr lang="de-AT" sz="1800" u="sng" dirty="0" smtClean="0"/>
              <a:t>Realgüterstrom</a:t>
            </a:r>
            <a:r>
              <a:rPr lang="de-AT" sz="1800" dirty="0" smtClean="0"/>
              <a:t> (= Güter- bzw. Leistungsstrom) 	Lieferanten </a:t>
            </a:r>
            <a:r>
              <a:rPr lang="de-AT" sz="1800" dirty="0" smtClean="0">
                <a:sym typeface="Wingdings" pitchFamily="2" charset="2"/>
              </a:rPr>
              <a:t></a:t>
            </a:r>
            <a:r>
              <a:rPr lang="de-AT" sz="1800" dirty="0" smtClean="0"/>
              <a:t> Betrieb </a:t>
            </a:r>
            <a:r>
              <a:rPr lang="de-AT" sz="1800" dirty="0" smtClean="0">
                <a:sym typeface="Wingdings" pitchFamily="2" charset="2"/>
              </a:rPr>
              <a:t></a:t>
            </a:r>
            <a:r>
              <a:rPr lang="de-AT" sz="1800" dirty="0" smtClean="0"/>
              <a:t> Kunden</a:t>
            </a:r>
          </a:p>
          <a:p>
            <a:pPr marL="285750" indent="-285750" defTabSz="180000">
              <a:spcAft>
                <a:spcPts val="600"/>
              </a:spcAft>
              <a:tabLst>
                <a:tab pos="180000" algn="l"/>
              </a:tabLst>
            </a:pPr>
            <a:r>
              <a:rPr lang="de-AT" sz="1800" dirty="0" smtClean="0"/>
              <a:t>Der </a:t>
            </a:r>
            <a:r>
              <a:rPr lang="de-AT" sz="1800" dirty="0" smtClean="0"/>
              <a:t>in die umgekehrte Richtung fließende Nominalgüterstrom wird in anderen Lehrveranstaltungen behandelt.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68413"/>
            <a:ext cx="8425185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1.5 Entscheidungsebenen</a:t>
            </a:r>
            <a:endParaRPr lang="de-AT" sz="280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9138"/>
            <a:ext cx="8497193" cy="43195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2000" dirty="0" smtClean="0"/>
              <a:t>Eine moderne Sichtweise der Betriebswirtschaftslehre und insb. der "Produktion und Logistik" ist </a:t>
            </a:r>
            <a:r>
              <a:rPr lang="de-AT" sz="2000" b="1" dirty="0" smtClean="0"/>
              <a:t>entscheidungsorientiert</a:t>
            </a:r>
            <a:r>
              <a:rPr lang="de-AT" sz="2000" dirty="0" smtClean="0"/>
              <a:t>. </a:t>
            </a:r>
            <a:br>
              <a:rPr lang="de-AT" sz="2000" dirty="0" smtClean="0"/>
            </a:br>
            <a:r>
              <a:rPr lang="de-AT" sz="2000" dirty="0" smtClean="0"/>
              <a:t>Sie betrachtet </a:t>
            </a:r>
            <a:r>
              <a:rPr lang="de-AT" sz="2000" i="1" dirty="0" smtClean="0"/>
              <a:t>Entscheidungen</a:t>
            </a:r>
            <a:r>
              <a:rPr lang="de-AT" sz="2000" dirty="0" smtClean="0"/>
              <a:t>, die im Zusammenhang mit der Vorbereitung, Durchführung und Kontrolle der Produktion einschließlich der resultierenden logistischen Prozesse gefällt werden müssen. </a:t>
            </a:r>
            <a:br>
              <a:rPr lang="de-AT" sz="2000" dirty="0" smtClean="0"/>
            </a:br>
            <a:endParaRPr lang="de-AT" sz="2000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Es gibt </a:t>
            </a:r>
            <a:r>
              <a:rPr lang="de-DE" sz="2000" b="1" dirty="0" smtClean="0"/>
              <a:t>3 Entscheidungsebenen</a:t>
            </a:r>
            <a:r>
              <a:rPr lang="de-DE" sz="2000" dirty="0" smtClean="0"/>
              <a:t>:</a:t>
            </a:r>
          </a:p>
          <a:p>
            <a:pPr marL="342900" indent="-342900"/>
            <a:r>
              <a:rPr lang="de-DE" sz="2000" dirty="0" smtClean="0"/>
              <a:t>strategisches </a:t>
            </a:r>
            <a:r>
              <a:rPr lang="de-DE" sz="2000" dirty="0" smtClean="0"/>
              <a:t>Produktionsmanagement</a:t>
            </a:r>
          </a:p>
          <a:p>
            <a:pPr marL="342900" indent="-342900"/>
            <a:r>
              <a:rPr lang="de-DE" sz="2000" dirty="0" smtClean="0"/>
              <a:t>taktisches </a:t>
            </a:r>
            <a:r>
              <a:rPr lang="de-DE" sz="2000" dirty="0" smtClean="0"/>
              <a:t>Produktionsmanagement</a:t>
            </a:r>
          </a:p>
          <a:p>
            <a:pPr marL="342900" indent="-342900"/>
            <a:r>
              <a:rPr lang="de-DE" sz="2000" dirty="0" smtClean="0"/>
              <a:t>operatives </a:t>
            </a:r>
            <a:r>
              <a:rPr lang="de-DE" sz="2000" dirty="0" smtClean="0"/>
              <a:t>Produktionsmanagement</a:t>
            </a: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68413"/>
            <a:ext cx="8425185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Strategisches Produktionsmanagement</a:t>
            </a:r>
            <a:endParaRPr lang="de-AT" sz="2800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279" y="1989138"/>
            <a:ext cx="8497193" cy="4319587"/>
          </a:xfrm>
        </p:spPr>
        <p:txBody>
          <a:bodyPr/>
          <a:lstStyle/>
          <a:p>
            <a:pPr marL="87313" eaLnBrk="1" hangingPunct="1">
              <a:spcBef>
                <a:spcPct val="0"/>
              </a:spcBef>
              <a:buFontTx/>
              <a:buNone/>
            </a:pPr>
            <a:r>
              <a:rPr lang="de-AT" sz="2000" dirty="0" smtClean="0"/>
              <a:t>Grundsatzentscheidungen um</a:t>
            </a:r>
            <a:r>
              <a:rPr lang="de-AT" sz="2000" i="1" dirty="0" smtClean="0"/>
              <a:t> langfristige Rahmenbedingungen </a:t>
            </a:r>
            <a:r>
              <a:rPr lang="de-AT" sz="2000" i="1" dirty="0" smtClean="0"/>
              <a:t>zu </a:t>
            </a:r>
            <a:r>
              <a:rPr lang="de-AT" sz="2000" i="1" dirty="0" smtClean="0"/>
              <a:t>schaffen</a:t>
            </a:r>
            <a:r>
              <a:rPr lang="de-AT" sz="2000" dirty="0" smtClean="0"/>
              <a:t>, unter denen sich eine Unternehmung erfolgreich </a:t>
            </a:r>
            <a:r>
              <a:rPr lang="de-AT" sz="2000" dirty="0" smtClean="0"/>
              <a:t>entwickeln </a:t>
            </a:r>
            <a:r>
              <a:rPr lang="de-AT" sz="2000" dirty="0" smtClean="0"/>
              <a:t>kann. </a:t>
            </a:r>
          </a:p>
          <a:p>
            <a:pPr marL="357188" indent="-269875" eaLnBrk="1" hangingPunct="1">
              <a:buFontTx/>
              <a:buNone/>
            </a:pPr>
            <a:r>
              <a:rPr lang="de-DE" dirty="0" smtClean="0"/>
              <a:t>Beispiele:</a:t>
            </a:r>
            <a:endParaRPr lang="de-AT" dirty="0" smtClean="0"/>
          </a:p>
          <a:p>
            <a:pPr marL="357188" indent="-357188" eaLnBrk="1" hangingPunct="1"/>
            <a:r>
              <a:rPr lang="de-AT" sz="2000" dirty="0" smtClean="0"/>
              <a:t>die Wahl der Produktionsstandorte;</a:t>
            </a:r>
          </a:p>
          <a:p>
            <a:pPr marL="357188" indent="-357188" eaLnBrk="1" hangingPunct="1"/>
            <a:r>
              <a:rPr lang="de-AT" sz="2000" dirty="0" smtClean="0"/>
              <a:t>Umstieg auf eine neue automatisierte Produktionstechnologie mit dem Ziel, Wettbewerbsvorteile zu erzielen;</a:t>
            </a:r>
          </a:p>
          <a:p>
            <a:pPr marL="357188" indent="-357188" eaLnBrk="1" hangingPunct="1"/>
            <a:r>
              <a:rPr lang="de-AT" sz="2000" dirty="0" smtClean="0"/>
              <a:t>Grundsatzentscheidung, gewisse Geschäftszweige zu schließen oder auszubauen</a:t>
            </a:r>
            <a:br>
              <a:rPr lang="de-AT" sz="2000" dirty="0" smtClean="0"/>
            </a:br>
            <a:endParaRPr lang="de-AT" sz="2000" dirty="0" smtClean="0"/>
          </a:p>
          <a:p>
            <a:pPr marL="357188" indent="-357188" eaLnBrk="1" hangingPunct="1">
              <a:spcBef>
                <a:spcPct val="0"/>
              </a:spcBef>
              <a:buFont typeface="Wingdings" pitchFamily="2" charset="2"/>
              <a:buChar char="à"/>
            </a:pPr>
            <a:r>
              <a:rPr lang="de-AT" sz="2000" dirty="0" smtClean="0"/>
              <a:t>Grenzen zu anderen funktionalen Teilbereichen (z.B. Marketing)</a:t>
            </a:r>
            <a:br>
              <a:rPr lang="de-AT" sz="2000" dirty="0" smtClean="0"/>
            </a:br>
            <a:r>
              <a:rPr lang="de-AT" sz="2000" dirty="0" smtClean="0"/>
              <a:t>sind fließend.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72816"/>
            <a:ext cx="8497193" cy="4535909"/>
          </a:xfrm>
        </p:spPr>
        <p:txBody>
          <a:bodyPr/>
          <a:lstStyle/>
          <a:p>
            <a:pPr marL="87313" eaLnBrk="1" hangingPunct="1">
              <a:buFontTx/>
              <a:buNone/>
              <a:tabLst>
                <a:tab pos="263525" algn="l"/>
                <a:tab pos="357188" algn="l"/>
              </a:tabLst>
            </a:pPr>
            <a:r>
              <a:rPr lang="de-AT" sz="2000" dirty="0" smtClean="0"/>
              <a:t>Aufbau, </a:t>
            </a:r>
            <a:r>
              <a:rPr lang="de-AT" sz="2000" i="1" dirty="0" smtClean="0"/>
              <a:t>Konfigurierung</a:t>
            </a:r>
            <a:r>
              <a:rPr lang="de-AT" sz="2000" dirty="0" smtClean="0"/>
              <a:t> und </a:t>
            </a:r>
            <a:r>
              <a:rPr lang="de-AT" sz="2000" i="1" dirty="0" smtClean="0"/>
              <a:t>Dimensionierung</a:t>
            </a:r>
            <a:r>
              <a:rPr lang="de-AT" sz="2000" dirty="0" smtClean="0"/>
              <a:t> der nötigen Infrastruktur, um, die in der strategischen Entscheidungsebene gesetzten Ziele zu verwirklichen und die angestrebte Leistungsstärke nachhaltig aufzubauen (Umgestaltung und Weiterentwicklung der Produktionsinfrastruktur</a:t>
            </a:r>
            <a:r>
              <a:rPr lang="de-AT" sz="2000" dirty="0" smtClean="0"/>
              <a:t>) </a:t>
            </a:r>
            <a:endParaRPr lang="de-AT" sz="2000" dirty="0" smtClean="0"/>
          </a:p>
          <a:p>
            <a:pPr marL="87313" eaLnBrk="1" hangingPunct="1">
              <a:buFontTx/>
              <a:buNone/>
              <a:tabLst>
                <a:tab pos="263525" algn="l"/>
                <a:tab pos="357188" algn="l"/>
              </a:tabLst>
            </a:pPr>
            <a:r>
              <a:rPr lang="de-AT" dirty="0" smtClean="0"/>
              <a:t>Beispiele</a:t>
            </a:r>
            <a:r>
              <a:rPr lang="de-AT" sz="2000" dirty="0" smtClean="0"/>
              <a:t>:  </a:t>
            </a:r>
          </a:p>
          <a:p>
            <a:pPr marL="0" indent="0" eaLnBrk="1" hangingPunct="1">
              <a:tabLst>
                <a:tab pos="263525" algn="l"/>
                <a:tab pos="357188" algn="l"/>
              </a:tabLst>
            </a:pPr>
            <a:r>
              <a:rPr lang="de-AT" sz="2000" dirty="0" smtClean="0"/>
              <a:t>   	Typische taktische Fragestellungen sind die Dimensionierung der  		  Produktionskapazitäten und die </a:t>
            </a:r>
            <a:r>
              <a:rPr lang="de-AT" sz="2000" dirty="0" err="1" smtClean="0"/>
              <a:t>Layoutplanung</a:t>
            </a:r>
            <a:r>
              <a:rPr lang="de-AT" sz="2000" dirty="0" smtClean="0"/>
              <a:t>. </a:t>
            </a:r>
          </a:p>
          <a:p>
            <a:pPr marL="0" indent="0" eaLnBrk="1" hangingPunct="1">
              <a:tabLst>
                <a:tab pos="263525" algn="l"/>
                <a:tab pos="357188" algn="l"/>
              </a:tabLst>
            </a:pPr>
            <a:r>
              <a:rPr lang="de-AT" sz="2000" dirty="0" smtClean="0"/>
              <a:t>   	 Abschluss eines Liefervertrages mit einem Zulieferer nach "Just-in-		  time"-Prinzip</a:t>
            </a:r>
          </a:p>
          <a:p>
            <a:pPr marL="0" indent="0" eaLnBrk="1" hangingPunct="1">
              <a:tabLst>
                <a:tab pos="263525" algn="l"/>
                <a:tab pos="357188" algn="l"/>
              </a:tabLst>
            </a:pPr>
            <a:r>
              <a:rPr lang="de-AT" sz="2000" dirty="0" smtClean="0"/>
              <a:t>  		 Leistungsabstimmung von Fließbändern</a:t>
            </a:r>
          </a:p>
          <a:p>
            <a:pPr marL="0" indent="0" eaLnBrk="1" hangingPunct="1">
              <a:tabLst>
                <a:tab pos="263525" algn="l"/>
                <a:tab pos="357188" algn="l"/>
              </a:tabLst>
            </a:pPr>
            <a:r>
              <a:rPr lang="de-AT" sz="2000" dirty="0" smtClean="0"/>
              <a:t> 	 	 </a:t>
            </a:r>
            <a:r>
              <a:rPr lang="de-AT" sz="2000" dirty="0" err="1" smtClean="0"/>
              <a:t>Layoutplanung</a:t>
            </a:r>
            <a:r>
              <a:rPr lang="de-AT" sz="2000" dirty="0" smtClean="0"/>
              <a:t> der Fabrikhalle bei Werkstattfertigung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1267991"/>
            <a:ext cx="842518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2800" kern="0" dirty="0" smtClean="0"/>
              <a:t>Taktisches Produktionsmanagement</a:t>
            </a:r>
            <a:endParaRPr lang="de-AT" sz="28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68413"/>
            <a:ext cx="8281169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Operatives Produktionsmanagement</a:t>
            </a:r>
            <a:endParaRPr lang="de-AT" sz="28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9138"/>
            <a:ext cx="8281169" cy="4319587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357188" algn="l"/>
              </a:tabLst>
            </a:pPr>
            <a:r>
              <a:rPr lang="de-AT" dirty="0" smtClean="0"/>
              <a:t>Effiziente Nutzung </a:t>
            </a:r>
            <a:r>
              <a:rPr lang="de-AT" sz="2000" dirty="0" smtClean="0"/>
              <a:t>der durch die Entscheidungen in der taktischen Planungsebene geschaffenen Infrastruktur;</a:t>
            </a:r>
            <a:r>
              <a:rPr lang="de-AT" dirty="0" smtClean="0"/>
              <a:t> </a:t>
            </a:r>
          </a:p>
          <a:p>
            <a:pPr marL="0" indent="0" eaLnBrk="1" hangingPunct="1">
              <a:buFontTx/>
              <a:buNone/>
              <a:tabLst>
                <a:tab pos="357188" algn="l"/>
              </a:tabLst>
            </a:pPr>
            <a:endParaRPr lang="de-AT" dirty="0" smtClean="0"/>
          </a:p>
          <a:p>
            <a:pPr marL="0" indent="0" eaLnBrk="1" hangingPunct="1">
              <a:buFontTx/>
              <a:buNone/>
              <a:tabLst>
                <a:tab pos="357188" algn="l"/>
              </a:tabLst>
            </a:pPr>
            <a:r>
              <a:rPr lang="de-AT" dirty="0" smtClean="0"/>
              <a:t>Ausschöpfung der Leistungspotentiale:</a:t>
            </a:r>
          </a:p>
          <a:p>
            <a:pPr marL="0" indent="0" eaLnBrk="1" hangingPunct="1">
              <a:tabLst>
                <a:tab pos="357188" algn="l"/>
              </a:tabLst>
            </a:pPr>
            <a:r>
              <a:rPr lang="de-AT" sz="2000" dirty="0" smtClean="0"/>
              <a:t> 	Aufstellung des kurzfristigen Produktionsprogramms; </a:t>
            </a:r>
          </a:p>
          <a:p>
            <a:pPr marL="0" indent="0" eaLnBrk="1" hangingPunct="1">
              <a:tabLst>
                <a:tab pos="357188" algn="l"/>
              </a:tabLst>
            </a:pPr>
            <a:r>
              <a:rPr lang="de-AT" sz="2000" dirty="0" smtClean="0"/>
              <a:t> 	Ermittlung des Materialbedarfs; Losgrößenplanung</a:t>
            </a:r>
          </a:p>
          <a:p>
            <a:pPr marL="0" indent="0" eaLnBrk="1" hangingPunct="1">
              <a:tabLst>
                <a:tab pos="357188" algn="l"/>
              </a:tabLst>
            </a:pPr>
            <a:r>
              <a:rPr lang="de-AT" sz="2000" dirty="0" smtClean="0"/>
              <a:t> 	Feinterminierung der Arbeitsgänge in einer Werkstatt;</a:t>
            </a:r>
          </a:p>
          <a:p>
            <a:pPr marL="0" indent="0" eaLnBrk="1" hangingPunct="1">
              <a:tabLst>
                <a:tab pos="357188" algn="l"/>
              </a:tabLst>
            </a:pPr>
            <a:r>
              <a:rPr lang="de-AT" sz="2000" dirty="0" smtClean="0"/>
              <a:t> 	Steuerung des Transportverkehrs der Fahrzeuge eines 	fahrerlosen Transportsystems (FTS).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0070C0"/>
                </a:solidFill>
              </a:rPr>
              <a:t>Überblick</a:t>
            </a:r>
            <a:endParaRPr lang="de-AT" sz="28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32941" name="Group 173"/>
          <p:cNvGraphicFramePr>
            <a:graphicFrameLocks noGrp="1"/>
          </p:cNvGraphicFramePr>
          <p:nvPr>
            <p:ph idx="1"/>
          </p:nvPr>
        </p:nvGraphicFramePr>
        <p:xfrm>
          <a:off x="457200" y="1630363"/>
          <a:ext cx="8229600" cy="4535806"/>
        </p:xfrm>
        <a:graphic>
          <a:graphicData uri="http://schemas.openxmlformats.org/drawingml/2006/table">
            <a:tbl>
              <a:tblPr/>
              <a:tblGrid>
                <a:gridCol w="2314575"/>
                <a:gridCol w="1944688"/>
                <a:gridCol w="1727200"/>
                <a:gridCol w="2243137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strategisch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taktisch 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operativ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6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Planungshorizont</a:t>
                      </a:r>
                      <a:r>
                        <a:rPr kumimoji="0" lang="de-A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bzw.Realisierungszeitraum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langfistig</a:t>
                      </a: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(z.B. Jahre)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mittelfristig (z.B. Monate)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kurzfristig (Schichten, Tage, Wochen)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Bedeutung</a:t>
                      </a:r>
                      <a:r>
                        <a:rPr kumimoji="0" lang="de-A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für die Gesamtunternehmung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kann Bestand der Gesamtunter-nehmung sichern oder gefährden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mittel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gering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Risiko</a:t>
                      </a:r>
                      <a:r>
                        <a:rPr kumimoji="0" lang="de-A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bzw.</a:t>
                      </a:r>
                      <a:r>
                        <a:rPr kumimoji="0" lang="de-A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Zufallseinfluss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hoch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mittel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geringer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Aggregationsgrad</a:t>
                      </a:r>
                      <a:r>
                        <a:rPr kumimoji="0" lang="de-A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der Daten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hoch aggregiert, oft nur verbal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mittel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detaillierte Daten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Entscheidungsebenen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Top Management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mittleres Management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Unteres Management, Werkmeister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943" name="Rectangle 175"/>
          <p:cNvSpPr>
            <a:spLocks noChangeArrowheads="1"/>
          </p:cNvSpPr>
          <p:nvPr/>
        </p:nvSpPr>
        <p:spPr bwMode="auto">
          <a:xfrm>
            <a:off x="4644008" y="1628775"/>
            <a:ext cx="45719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2800" dirty="0" smtClean="0"/>
              <a:t>Produktionsfaktoren</a:t>
            </a:r>
            <a:endParaRPr lang="de-DE" sz="2800" dirty="0" smtClean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9138"/>
            <a:ext cx="8281169" cy="4319587"/>
          </a:xfrm>
        </p:spPr>
        <p:txBody>
          <a:bodyPr/>
          <a:lstStyle/>
          <a:p>
            <a:pPr eaLnBrk="1" hangingPunct="1"/>
            <a:r>
              <a:rPr lang="de-AT" dirty="0" smtClean="0"/>
              <a:t> Produktionsfaktoren (Faktoren, Input)</a:t>
            </a:r>
          </a:p>
          <a:p>
            <a:pPr lvl="1" eaLnBrk="1" hangingPunct="1"/>
            <a:r>
              <a:rPr lang="de-AT" dirty="0" smtClean="0"/>
              <a:t> </a:t>
            </a:r>
            <a:r>
              <a:rPr lang="de-AT" sz="2000" dirty="0" smtClean="0"/>
              <a:t>für Absatz und Erhaltung der Betriebsbereitschaft eingesetzte Güter</a:t>
            </a:r>
          </a:p>
          <a:p>
            <a:pPr lvl="1" eaLnBrk="1" hangingPunct="1"/>
            <a:r>
              <a:rPr lang="de-AT" sz="2000" dirty="0" smtClean="0"/>
              <a:t> Einteilung nach ihrer </a:t>
            </a:r>
            <a:r>
              <a:rPr lang="de-AT" sz="2000" i="1" dirty="0" smtClean="0"/>
              <a:t>Wirkungsweise</a:t>
            </a:r>
            <a:r>
              <a:rPr lang="de-AT" sz="2000" dirty="0" smtClean="0"/>
              <a:t> im Produktionsprozess</a:t>
            </a:r>
          </a:p>
          <a:p>
            <a:pPr lvl="2" eaLnBrk="1" hangingPunct="1"/>
            <a:r>
              <a:rPr lang="de-AT" dirty="0" smtClean="0"/>
              <a:t> </a:t>
            </a:r>
            <a:r>
              <a:rPr lang="de-AT" sz="1800" dirty="0" smtClean="0"/>
              <a:t>mengen- und kostenmäßige Zusammenhänge</a:t>
            </a:r>
          </a:p>
          <a:p>
            <a:pPr lvl="2" eaLnBrk="1" hangingPunct="1"/>
            <a:endParaRPr lang="de-AT" dirty="0" smtClean="0"/>
          </a:p>
          <a:p>
            <a:pPr lvl="1" eaLnBrk="1" hangingPunct="1"/>
            <a:r>
              <a:rPr lang="de-AT" dirty="0" smtClean="0"/>
              <a:t> Arten (nach Gutenberg)</a:t>
            </a:r>
          </a:p>
          <a:p>
            <a:pPr lvl="2" eaLnBrk="1" hangingPunct="1"/>
            <a:r>
              <a:rPr lang="de-AT" dirty="0" smtClean="0"/>
              <a:t> </a:t>
            </a:r>
            <a:r>
              <a:rPr lang="de-AT" sz="1800" dirty="0" smtClean="0"/>
              <a:t>dispositiv (dispositive Arbeit – nächste </a:t>
            </a:r>
            <a:r>
              <a:rPr lang="de-AT" dirty="0" smtClean="0"/>
              <a:t>F</a:t>
            </a:r>
            <a:r>
              <a:rPr lang="de-AT" sz="1800" dirty="0" smtClean="0"/>
              <a:t>olie)</a:t>
            </a:r>
          </a:p>
          <a:p>
            <a:pPr lvl="2"/>
            <a:r>
              <a:rPr lang="de-AT" sz="1800" dirty="0" smtClean="0"/>
              <a:t> </a:t>
            </a:r>
            <a:r>
              <a:rPr lang="de-AT" sz="1800" b="1" dirty="0" smtClean="0"/>
              <a:t>Elementar</a:t>
            </a:r>
            <a:r>
              <a:rPr lang="de-AT" b="1" dirty="0" smtClean="0"/>
              <a:t>faktoren</a:t>
            </a:r>
            <a:r>
              <a:rPr lang="de-AT" dirty="0" smtClean="0"/>
              <a:t> </a:t>
            </a:r>
            <a:r>
              <a:rPr lang="de-AT" sz="1800" dirty="0" smtClean="0"/>
              <a:t>(objektbezogene Arbeit, Betriebsmittel, Werkstoffe)</a:t>
            </a:r>
          </a:p>
          <a:p>
            <a:pPr lvl="2" eaLnBrk="1" hangingPunct="1"/>
            <a:r>
              <a:rPr lang="de-AT" sz="1800" dirty="0" smtClean="0"/>
              <a:t> Zusatzfaktoren (Leistungen von Staat, Behörden, Versicherungen, …)</a:t>
            </a:r>
            <a:endParaRPr lang="de-D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2800" dirty="0" smtClean="0"/>
              <a:t>Produktionsfaktoren</a:t>
            </a:r>
            <a:endParaRPr lang="de-DE" sz="2800" dirty="0" smtClean="0"/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9138"/>
            <a:ext cx="8353177" cy="4319587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de-AT" dirty="0" smtClean="0"/>
              <a:t> </a:t>
            </a:r>
            <a:r>
              <a:rPr lang="de-AT" sz="2400" dirty="0" smtClean="0"/>
              <a:t>dispositiver Faktor</a:t>
            </a:r>
          </a:p>
          <a:p>
            <a:pPr lvl="1" eaLnBrk="1" hangingPunct="1">
              <a:spcAft>
                <a:spcPts val="600"/>
              </a:spcAft>
            </a:pPr>
            <a:r>
              <a:rPr lang="de-AT" dirty="0" smtClean="0"/>
              <a:t> </a:t>
            </a:r>
            <a:r>
              <a:rPr lang="de-AT" sz="2000" dirty="0" smtClean="0"/>
              <a:t>Arbeitsleistung (leitende Tätigkeit)</a:t>
            </a:r>
          </a:p>
          <a:p>
            <a:pPr lvl="2" eaLnBrk="1" hangingPunct="1">
              <a:spcAft>
                <a:spcPts val="600"/>
              </a:spcAft>
            </a:pPr>
            <a:r>
              <a:rPr lang="de-AT" i="1" dirty="0" smtClean="0"/>
              <a:t> </a:t>
            </a:r>
            <a:r>
              <a:rPr lang="de-AT" sz="1800" i="1" dirty="0" smtClean="0"/>
              <a:t>Planung, Kontrolle, Informationsmanagement</a:t>
            </a:r>
          </a:p>
          <a:p>
            <a:pPr lvl="2" eaLnBrk="1" hangingPunct="1">
              <a:spcAft>
                <a:spcPts val="600"/>
              </a:spcAft>
            </a:pPr>
            <a:r>
              <a:rPr lang="de-AT" sz="1800" dirty="0" smtClean="0"/>
              <a:t> Kontrolle der übrigen Produktions-/</a:t>
            </a:r>
            <a:r>
              <a:rPr lang="de-AT" sz="1800" dirty="0" smtClean="0"/>
              <a:t>Elementarfaktoren</a:t>
            </a:r>
            <a:endParaRPr lang="de-AT" sz="1800" dirty="0" smtClean="0"/>
          </a:p>
          <a:p>
            <a:pPr lvl="2" eaLnBrk="1" hangingPunct="1">
              <a:spcAft>
                <a:spcPts val="600"/>
              </a:spcAft>
            </a:pPr>
            <a:r>
              <a:rPr lang="de-AT" sz="1800" dirty="0" smtClean="0"/>
              <a:t> nicht direkt einzelnen Produkten bzw. Produktionsvorgängen zurechenbar</a:t>
            </a:r>
          </a:p>
          <a:p>
            <a:pPr lvl="2" eaLnBrk="1" hangingPunct="1">
              <a:spcAft>
                <a:spcPts val="600"/>
              </a:spcAft>
            </a:pPr>
            <a:r>
              <a:rPr lang="de-AT" sz="1800" dirty="0" smtClean="0"/>
              <a:t> maßgebend für gesamte Produktionsstruktur &amp; -</a:t>
            </a:r>
            <a:r>
              <a:rPr lang="de-AT" sz="1800" dirty="0" smtClean="0"/>
              <a:t>abläufe</a:t>
            </a:r>
            <a:endParaRPr lang="de-AT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2800" dirty="0" smtClean="0"/>
              <a:t>Produktionsfaktoren</a:t>
            </a:r>
            <a:endParaRPr lang="de-DE" sz="2800" dirty="0" smtClean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9138"/>
            <a:ext cx="8281169" cy="4319587"/>
          </a:xfrm>
        </p:spPr>
        <p:txBody>
          <a:bodyPr/>
          <a:lstStyle/>
          <a:p>
            <a:pPr eaLnBrk="1" hangingPunct="1"/>
            <a:r>
              <a:rPr lang="de-AT" dirty="0" smtClean="0"/>
              <a:t> </a:t>
            </a:r>
            <a:r>
              <a:rPr lang="de-AT" sz="2400" dirty="0" smtClean="0"/>
              <a:t>Elementarfaktoren (1)			</a:t>
            </a:r>
            <a:endParaRPr lang="de-AT" sz="2400" b="1" dirty="0" smtClean="0"/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de-AT" b="1" dirty="0" smtClean="0"/>
              <a:t> </a:t>
            </a:r>
            <a:r>
              <a:rPr lang="de-AT" sz="2000" b="1" dirty="0" smtClean="0"/>
              <a:t>Verbrauchsfaktoren</a:t>
            </a:r>
            <a:r>
              <a:rPr lang="de-AT" sz="2000" dirty="0" smtClean="0"/>
              <a:t> (Repetierfaktoren)</a:t>
            </a:r>
          </a:p>
          <a:p>
            <a:pPr lvl="2" eaLnBrk="1" hangingPunct="1">
              <a:spcAft>
                <a:spcPts val="600"/>
              </a:spcAft>
            </a:pPr>
            <a:r>
              <a:rPr lang="de-AT" dirty="0" smtClean="0"/>
              <a:t> </a:t>
            </a:r>
            <a:r>
              <a:rPr lang="de-AT" sz="1800" dirty="0" smtClean="0"/>
              <a:t>gehen als selbständige Güter im Produktionsgeschehen unter</a:t>
            </a:r>
          </a:p>
          <a:p>
            <a:pPr lvl="2" eaLnBrk="1" hangingPunct="1">
              <a:spcAft>
                <a:spcPts val="600"/>
              </a:spcAft>
            </a:pPr>
            <a:r>
              <a:rPr lang="de-AT" sz="1800" dirty="0" smtClean="0"/>
              <a:t> Veränderung der Eigenschaften</a:t>
            </a:r>
          </a:p>
          <a:p>
            <a:pPr lvl="3" eaLnBrk="1" hangingPunct="1">
              <a:spcAft>
                <a:spcPts val="600"/>
              </a:spcAft>
            </a:pPr>
            <a:r>
              <a:rPr lang="de-AT" sz="1800" dirty="0" smtClean="0"/>
              <a:t> werden dadurch zu anderen Gütern</a:t>
            </a:r>
          </a:p>
          <a:p>
            <a:pPr lvl="3" eaLnBrk="1" hangingPunct="1">
              <a:spcAft>
                <a:spcPts val="600"/>
              </a:spcAft>
            </a:pPr>
            <a:r>
              <a:rPr lang="de-AT" sz="1800" dirty="0" smtClean="0"/>
              <a:t> Bestandteil eines neuen Gutes</a:t>
            </a:r>
          </a:p>
          <a:p>
            <a:pPr lvl="2" eaLnBrk="1" hangingPunct="1">
              <a:spcAft>
                <a:spcPts val="0"/>
              </a:spcAft>
            </a:pPr>
            <a:r>
              <a:rPr lang="de-AT" sz="1800" dirty="0" smtClean="0"/>
              <a:t> Arten</a:t>
            </a:r>
          </a:p>
          <a:p>
            <a:pPr lvl="3" eaLnBrk="1" hangingPunct="1">
              <a:spcAft>
                <a:spcPts val="600"/>
              </a:spcAft>
            </a:pPr>
            <a:r>
              <a:rPr lang="de-AT" sz="1800" b="1" dirty="0" smtClean="0"/>
              <a:t> </a:t>
            </a:r>
            <a:r>
              <a:rPr lang="de-AT" sz="1800" b="1" dirty="0" err="1" smtClean="0"/>
              <a:t>Erzeugniseinsatzstoffe</a:t>
            </a:r>
            <a:r>
              <a:rPr lang="de-AT" sz="1800" dirty="0" smtClean="0"/>
              <a:t>: gehen substantiell in Produkt </a:t>
            </a:r>
            <a:r>
              <a:rPr lang="de-AT" sz="1800" dirty="0" smtClean="0"/>
              <a:t>ein</a:t>
            </a:r>
            <a:br>
              <a:rPr lang="de-AT" sz="1800" dirty="0" smtClean="0"/>
            </a:br>
            <a:r>
              <a:rPr lang="de-AT" sz="1800" dirty="0" smtClean="0"/>
              <a:t>	z.B</a:t>
            </a:r>
            <a:r>
              <a:rPr lang="de-AT" sz="1800" dirty="0" smtClean="0"/>
              <a:t>. Rohstoffe, Werkstoffe, Bauteile, etc…	</a:t>
            </a:r>
          </a:p>
          <a:p>
            <a:pPr lvl="3" eaLnBrk="1" hangingPunct="1">
              <a:spcAft>
                <a:spcPts val="600"/>
              </a:spcAft>
            </a:pPr>
            <a:r>
              <a:rPr lang="de-AT" sz="1800" b="1" dirty="0" smtClean="0"/>
              <a:t> Betriebsstoffe</a:t>
            </a:r>
            <a:r>
              <a:rPr lang="de-AT" sz="1800" dirty="0" smtClean="0"/>
              <a:t>: zum Betreiben </a:t>
            </a:r>
            <a:r>
              <a:rPr lang="de-AT" sz="1800" dirty="0" smtClean="0"/>
              <a:t>benötigt</a:t>
            </a:r>
            <a:br>
              <a:rPr lang="de-AT" sz="1800" dirty="0" smtClean="0"/>
            </a:br>
            <a:r>
              <a:rPr lang="de-AT" sz="1800" dirty="0" smtClean="0"/>
              <a:t>	z.B</a:t>
            </a:r>
            <a:r>
              <a:rPr lang="de-AT" sz="1800" dirty="0" smtClean="0"/>
              <a:t>. Antriebsenergie für Aggregate, Schmierstoffe, </a:t>
            </a:r>
            <a:r>
              <a:rPr lang="de-AT" sz="1800" dirty="0" smtClean="0"/>
              <a:t>Kühlmittel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2800" dirty="0" smtClean="0"/>
              <a:t>Produktionsfaktoren</a:t>
            </a:r>
            <a:endParaRPr lang="de-DE" sz="2800" dirty="0" smtClean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9138"/>
            <a:ext cx="8137153" cy="4319587"/>
          </a:xfrm>
        </p:spPr>
        <p:txBody>
          <a:bodyPr/>
          <a:lstStyle/>
          <a:p>
            <a:pPr eaLnBrk="1" hangingPunct="1"/>
            <a:r>
              <a:rPr lang="de-AT" dirty="0" smtClean="0"/>
              <a:t> </a:t>
            </a:r>
            <a:r>
              <a:rPr lang="de-AT" sz="2400" dirty="0" smtClean="0"/>
              <a:t>Elementarfaktoren (2)			</a:t>
            </a:r>
          </a:p>
          <a:p>
            <a:pPr lvl="1" eaLnBrk="1" hangingPunct="1">
              <a:lnSpc>
                <a:spcPct val="100000"/>
              </a:lnSpc>
              <a:spcAft>
                <a:spcPts val="600"/>
              </a:spcAft>
            </a:pPr>
            <a:r>
              <a:rPr lang="de-AT" b="1" dirty="0" smtClean="0"/>
              <a:t> </a:t>
            </a:r>
            <a:r>
              <a:rPr lang="de-AT" sz="2000" b="1" dirty="0" smtClean="0"/>
              <a:t>Potentialfaktoren</a:t>
            </a:r>
            <a:r>
              <a:rPr lang="de-AT" sz="2000" dirty="0" smtClean="0"/>
              <a:t> (Bestands-, Gebrauchs-, Niveau-)</a:t>
            </a:r>
          </a:p>
          <a:p>
            <a:pPr lvl="2" eaLnBrk="1" hangingPunct="1">
              <a:spcAft>
                <a:spcPts val="600"/>
              </a:spcAft>
            </a:pPr>
            <a:r>
              <a:rPr lang="de-AT" dirty="0" smtClean="0"/>
              <a:t> </a:t>
            </a:r>
            <a:r>
              <a:rPr lang="de-AT" sz="1800" dirty="0" smtClean="0"/>
              <a:t>z.B. </a:t>
            </a:r>
            <a:r>
              <a:rPr lang="de-AT" sz="1800" dirty="0" smtClean="0"/>
              <a:t>Maschinen, Patente, ausführende Arbeitskraft</a:t>
            </a:r>
          </a:p>
          <a:p>
            <a:pPr lvl="2" eaLnBrk="1" hangingPunct="1">
              <a:spcAft>
                <a:spcPts val="0"/>
              </a:spcAft>
            </a:pPr>
            <a:r>
              <a:rPr lang="de-AT" sz="1800" dirty="0" smtClean="0"/>
              <a:t> Arten</a:t>
            </a:r>
          </a:p>
          <a:p>
            <a:pPr lvl="3" eaLnBrk="1" hangingPunct="1">
              <a:spcAft>
                <a:spcPts val="600"/>
              </a:spcAft>
            </a:pPr>
            <a:r>
              <a:rPr lang="de-AT" sz="1800" dirty="0" smtClean="0"/>
              <a:t> mit Abgabe von </a:t>
            </a:r>
            <a:r>
              <a:rPr lang="de-AT" sz="1800" dirty="0" smtClean="0"/>
              <a:t>Werkverrichtungen</a:t>
            </a:r>
            <a:br>
              <a:rPr lang="de-AT" sz="1800" dirty="0" smtClean="0"/>
            </a:br>
            <a:r>
              <a:rPr lang="de-AT" sz="1800" dirty="0" smtClean="0"/>
              <a:t>	</a:t>
            </a:r>
            <a:r>
              <a:rPr lang="de-AT" sz="1800" dirty="0" err="1" smtClean="0"/>
              <a:t>zB</a:t>
            </a:r>
            <a:r>
              <a:rPr lang="de-AT" sz="1800" dirty="0" smtClean="0"/>
              <a:t> </a:t>
            </a:r>
            <a:r>
              <a:rPr lang="de-AT" sz="1800" dirty="0" smtClean="0"/>
              <a:t>Arbeitskraft, Maschinen, Werkzeuge, etc.</a:t>
            </a:r>
          </a:p>
          <a:p>
            <a:pPr lvl="3" eaLnBrk="1" hangingPunct="1">
              <a:spcAft>
                <a:spcPts val="600"/>
              </a:spcAft>
            </a:pPr>
            <a:r>
              <a:rPr lang="de-AT" sz="1800" dirty="0" smtClean="0"/>
              <a:t> ohne Abgabe von </a:t>
            </a:r>
            <a:r>
              <a:rPr lang="de-AT" sz="1800" dirty="0" smtClean="0"/>
              <a:t>Werkverrichtungen</a:t>
            </a:r>
            <a:br>
              <a:rPr lang="de-AT" sz="1800" dirty="0" smtClean="0"/>
            </a:br>
            <a:r>
              <a:rPr lang="de-AT" sz="1800" dirty="0" smtClean="0"/>
              <a:t>	</a:t>
            </a:r>
            <a:r>
              <a:rPr lang="de-AT" sz="1800" dirty="0" err="1" smtClean="0"/>
              <a:t>zB</a:t>
            </a:r>
            <a:r>
              <a:rPr lang="de-AT" sz="1800" dirty="0" smtClean="0"/>
              <a:t> </a:t>
            </a:r>
            <a:r>
              <a:rPr lang="de-AT" sz="1800" dirty="0" smtClean="0"/>
              <a:t>Gebäude, Grundstücke, Mobiliar, Heizung, etc.</a:t>
            </a:r>
            <a:endParaRPr lang="de-D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21816" y="979959"/>
            <a:ext cx="7594600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Begriffsbestimmungen </a:t>
            </a:r>
            <a:r>
              <a:rPr lang="de-DE" sz="2800" dirty="0" smtClean="0"/>
              <a:t>I</a:t>
            </a:r>
            <a:endParaRPr lang="de-AT" sz="2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4864"/>
            <a:ext cx="8229600" cy="4104456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de-AT" sz="2000" b="1" dirty="0" smtClean="0"/>
              <a:t> Wertschöpfungsprozess:</a:t>
            </a:r>
            <a:r>
              <a:rPr lang="de-AT" sz="2000" dirty="0" smtClean="0"/>
              <a:t> Inputgüter</a:t>
            </a:r>
            <a:r>
              <a:rPr lang="de-AT" sz="1800" dirty="0" smtClean="0"/>
              <a:t> </a:t>
            </a:r>
            <a:r>
              <a:rPr lang="de-AT" sz="1800" dirty="0" smtClean="0">
                <a:sym typeface="Symbol" pitchFamily="18" charset="2"/>
              </a:rPr>
              <a:t></a:t>
            </a:r>
            <a:r>
              <a:rPr lang="de-AT" sz="1800" dirty="0" smtClean="0"/>
              <a:t> wertgesteigerte </a:t>
            </a:r>
            <a:r>
              <a:rPr lang="de-AT" sz="1800" dirty="0" err="1" smtClean="0"/>
              <a:t>Outputgüter</a:t>
            </a:r>
            <a:endParaRPr lang="de-AT" sz="1800" b="1" dirty="0" smtClean="0"/>
          </a:p>
          <a:p>
            <a:pPr defTabSz="180000" eaLnBrk="1" hangingPunct="1">
              <a:spcAft>
                <a:spcPts val="1200"/>
              </a:spcAft>
              <a:tabLst>
                <a:tab pos="180000" algn="l"/>
              </a:tabLst>
            </a:pPr>
            <a:r>
              <a:rPr lang="de-AT" sz="2000" b="1" dirty="0" smtClean="0"/>
              <a:t> Arbeitssystem: </a:t>
            </a:r>
            <a:br>
              <a:rPr lang="de-AT" sz="2000" b="1" dirty="0" smtClean="0"/>
            </a:br>
            <a:r>
              <a:rPr lang="de-AT" sz="2000" b="1" dirty="0" smtClean="0"/>
              <a:t> 	</a:t>
            </a:r>
            <a:r>
              <a:rPr lang="de-AT" sz="2000" dirty="0" smtClean="0"/>
              <a:t>Produktion</a:t>
            </a:r>
            <a:r>
              <a:rPr lang="de-AT" sz="2000" b="1" dirty="0" smtClean="0"/>
              <a:t> </a:t>
            </a:r>
            <a:r>
              <a:rPr lang="de-AT" sz="2000" dirty="0" smtClean="0"/>
              <a:t>Rohstoff </a:t>
            </a:r>
            <a:r>
              <a:rPr lang="de-AT" sz="2000" dirty="0" smtClean="0">
                <a:sym typeface="Symbol" pitchFamily="18" charset="2"/>
              </a:rPr>
              <a:t></a:t>
            </a:r>
            <a:r>
              <a:rPr lang="de-AT" sz="2000" dirty="0" smtClean="0"/>
              <a:t> Endprodukt</a:t>
            </a:r>
            <a:r>
              <a:rPr lang="de-AT" sz="1800" dirty="0" smtClean="0"/>
              <a:t> besteht aus einzelnen </a:t>
            </a:r>
            <a:r>
              <a:rPr lang="de-AT" sz="1800" i="1" dirty="0" smtClean="0"/>
              <a:t>Abschnitten</a:t>
            </a:r>
            <a:r>
              <a:rPr lang="de-AT" sz="1800" dirty="0" smtClean="0"/>
              <a:t>    	(umfassen einen bestimmten Teilprozess) </a:t>
            </a:r>
          </a:p>
          <a:p>
            <a:pPr defTabSz="180000" eaLnBrk="1" hangingPunct="1">
              <a:spcAft>
                <a:spcPts val="1200"/>
              </a:spcAft>
              <a:buFontTx/>
              <a:buNone/>
              <a:tabLst>
                <a:tab pos="180000" algn="l"/>
              </a:tabLst>
            </a:pPr>
            <a:r>
              <a:rPr lang="de-AT" sz="2000" dirty="0" smtClean="0"/>
              <a:t>   Arbeitssystem (Produktiveinheit) </a:t>
            </a:r>
            <a:r>
              <a:rPr lang="de-AT" sz="1800" dirty="0" smtClean="0"/>
              <a:t>= organisatorische Einheit (Maschinen,   	Werkzeuge, Arbeiter) in der jeweils ein einzelner Abschnitt eines 	Produktionsprozesses ausgeführt wird</a:t>
            </a:r>
            <a:r>
              <a:rPr lang="de-AT" sz="1800" dirty="0" smtClean="0"/>
              <a:t>.</a:t>
            </a:r>
            <a:endParaRPr lang="de-AT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1192</Words>
  <Application>Microsoft Office PowerPoint</Application>
  <PresentationFormat>Bildschirmpräsentation (4:3)</PresentationFormat>
  <Paragraphs>461</Paragraphs>
  <Slides>44</Slides>
  <Notes>6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46" baseType="lpstr">
      <vt:lpstr>Vorlage_6</vt:lpstr>
      <vt:lpstr>Bild</vt:lpstr>
      <vt:lpstr>Kapitel 1</vt:lpstr>
      <vt:lpstr>1.1 Produktion als Funktion des Betriebes I</vt:lpstr>
      <vt:lpstr>Produktion als Funktion des Betriebes II</vt:lpstr>
      <vt:lpstr>Produktion als Funktion des Betriebes III</vt:lpstr>
      <vt:lpstr>Produktionsfaktoren</vt:lpstr>
      <vt:lpstr>Produktionsfaktoren</vt:lpstr>
      <vt:lpstr>Produktionsfaktoren</vt:lpstr>
      <vt:lpstr>Produktionsfaktoren</vt:lpstr>
      <vt:lpstr>Begriffsbestimmungen I</vt:lpstr>
      <vt:lpstr>PowerPoint-Präsentation</vt:lpstr>
      <vt:lpstr>Begriffsbestimmungen III</vt:lpstr>
      <vt:lpstr>Begriffsbestimmungen IV</vt:lpstr>
      <vt:lpstr>Begriffsbestimmungen V</vt:lpstr>
      <vt:lpstr>1.3 Erscheinungsformen von Produktionssystemen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1.4 Beispiel eines mittelständischen Industriebetriebes</vt:lpstr>
      <vt:lpstr>1.5 Entscheidungsebenen</vt:lpstr>
      <vt:lpstr>Strategisches Produktionsmanagement</vt:lpstr>
      <vt:lpstr>PowerPoint-Präsentation</vt:lpstr>
      <vt:lpstr>Operatives Produktionsmanagement</vt:lpstr>
      <vt:lpstr>Überblick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Patrick</cp:lastModifiedBy>
  <cp:revision>51</cp:revision>
  <cp:lastPrinted>2015-03-10T10:00:55Z</cp:lastPrinted>
  <dcterms:created xsi:type="dcterms:W3CDTF">2011-04-28T12:25:33Z</dcterms:created>
  <dcterms:modified xsi:type="dcterms:W3CDTF">2019-02-12T12:53:59Z</dcterms:modified>
</cp:coreProperties>
</file>