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8" r:id="rId2"/>
    <p:sldId id="260" r:id="rId3"/>
    <p:sldId id="261" r:id="rId4"/>
    <p:sldId id="28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1" r:id="rId15"/>
    <p:sldId id="272" r:id="rId16"/>
    <p:sldId id="273" r:id="rId17"/>
    <p:sldId id="282" r:id="rId18"/>
    <p:sldId id="283" r:id="rId19"/>
    <p:sldId id="276" r:id="rId20"/>
    <p:sldId id="280" r:id="rId21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5E7"/>
    <a:srgbClr val="0066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2" autoAdjust="0"/>
    <p:restoredTop sz="96699" autoAdjust="0"/>
  </p:normalViewPr>
  <p:slideViewPr>
    <p:cSldViewPr>
      <p:cViewPr varScale="1">
        <p:scale>
          <a:sx n="115" d="100"/>
          <a:sy n="115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26.09.2019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2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0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347660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ABWL Produktion &amp; Logistik I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6686872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id.univie.ac.at/e-learning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id.univie.ac.at/it-services-des-zid/studium-lehre-forschung-it-kur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#studieren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VO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 I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de-AT" sz="2400" dirty="0" err="1"/>
              <a:t>O.Univ.Prof</a:t>
            </a:r>
            <a:r>
              <a:rPr lang="de-AT" sz="2400" dirty="0"/>
              <a:t>. Dipl.-Ing. </a:t>
            </a:r>
            <a:r>
              <a:rPr lang="de-DE" sz="2400" dirty="0"/>
              <a:t>Dr</a:t>
            </a:r>
            <a:r>
              <a:rPr lang="de-DE" sz="2400" dirty="0" smtClean="0"/>
              <a:t>. Richard Hartl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WS  2019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de-AT" b="1" dirty="0" smtClean="0"/>
          </a:p>
          <a:p>
            <a:r>
              <a:rPr lang="de-AT" b="1" dirty="0" smtClean="0"/>
              <a:t> Hausübungen</a:t>
            </a:r>
            <a:r>
              <a:rPr lang="de-AT" dirty="0" smtClean="0"/>
              <a:t> (wöchentlich)</a:t>
            </a:r>
          </a:p>
          <a:p>
            <a:r>
              <a:rPr lang="de-AT" dirty="0" smtClean="0"/>
              <a:t> fließen nicht in die Note ein – dient der Selbstkontrolle</a:t>
            </a:r>
          </a:p>
          <a:p>
            <a:r>
              <a:rPr lang="de-AT" dirty="0" smtClean="0"/>
              <a:t> Zeitfenster</a:t>
            </a:r>
          </a:p>
          <a:p>
            <a:pPr lvl="1"/>
            <a:r>
              <a:rPr lang="de-AT" dirty="0" smtClean="0"/>
              <a:t> </a:t>
            </a:r>
            <a:r>
              <a:rPr lang="de-AT" sz="1600" dirty="0" smtClean="0"/>
              <a:t>ab Dienstag (Tag der LVA) später Nachmittag </a:t>
            </a:r>
          </a:p>
          <a:p>
            <a:pPr lvl="1"/>
            <a:r>
              <a:rPr lang="de-AT" sz="1600" dirty="0" smtClean="0"/>
              <a:t> Abgabe bis Semesterende (mehrfache Abgabe möglich)</a:t>
            </a:r>
          </a:p>
          <a:p>
            <a:pPr>
              <a:tabLst>
                <a:tab pos="180000" algn="l"/>
              </a:tabLst>
            </a:pPr>
            <a:r>
              <a:rPr lang="de-AT" b="1" dirty="0" smtClean="0"/>
              <a:t> mehrere</a:t>
            </a:r>
            <a:r>
              <a:rPr lang="de-AT" dirty="0" smtClean="0"/>
              <a:t> Versuche möglich (Zwischenspeichern möglich, mehrere 	Abgaben möglich, Lösung sichtbar nach Abgabe)</a:t>
            </a:r>
          </a:p>
          <a:p>
            <a:pPr>
              <a:tabLst>
                <a:tab pos="180000" algn="l"/>
              </a:tabLst>
            </a:pPr>
            <a:r>
              <a:rPr lang="de-AT" dirty="0" smtClean="0"/>
              <a:t> Kursanmeldung über </a:t>
            </a:r>
            <a:r>
              <a:rPr lang="de-AT" dirty="0" err="1" smtClean="0"/>
              <a:t>uSpace</a:t>
            </a:r>
            <a:r>
              <a:rPr lang="de-AT" dirty="0" smtClean="0"/>
              <a:t> jederzeit möglich </a:t>
            </a:r>
          </a:p>
          <a:p>
            <a:pPr>
              <a:tabLst>
                <a:tab pos="180000" algn="l"/>
              </a:tabLst>
            </a:pPr>
            <a:r>
              <a:rPr lang="de-AT" dirty="0" smtClean="0"/>
              <a:t> Selbsteinschreibung über </a:t>
            </a:r>
            <a:r>
              <a:rPr lang="de-AT" dirty="0" err="1" smtClean="0"/>
              <a:t>Moodle</a:t>
            </a:r>
            <a:r>
              <a:rPr lang="de-AT" dirty="0" smtClean="0"/>
              <a:t> jederzeit möglich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Moodle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de-AT" b="1" dirty="0" smtClean="0"/>
              <a:t> Cookies</a:t>
            </a:r>
            <a:r>
              <a:rPr lang="de-AT" dirty="0" smtClean="0"/>
              <a:t> müssen zugelassen werden, </a:t>
            </a:r>
          </a:p>
          <a:p>
            <a:pPr lvl="1"/>
            <a:r>
              <a:rPr lang="de-AT" b="1" dirty="0" smtClean="0"/>
              <a:t> JavaScript</a:t>
            </a:r>
            <a:r>
              <a:rPr lang="de-AT" dirty="0" smtClean="0"/>
              <a:t> muss aktiviert sein,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de-AT" b="1" dirty="0" smtClean="0"/>
              <a:t> Einloggen</a:t>
            </a:r>
          </a:p>
          <a:p>
            <a:pPr lvl="1">
              <a:defRPr/>
            </a:pPr>
            <a:r>
              <a:rPr lang="de-AT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de-AT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de-AT" dirty="0" err="1" smtClean="0">
                <a:ea typeface="+mn-ea"/>
                <a:cs typeface="+mn-cs"/>
              </a:rPr>
              <a:t>unet</a:t>
            </a:r>
            <a:r>
              <a:rPr lang="de-AT" dirty="0" smtClean="0">
                <a:ea typeface="+mn-ea"/>
                <a:cs typeface="+mn-cs"/>
              </a:rPr>
              <a:t>-User (</a:t>
            </a:r>
            <a:r>
              <a:rPr lang="de-AT" dirty="0" err="1" smtClean="0">
                <a:ea typeface="+mn-ea"/>
                <a:cs typeface="+mn-cs"/>
              </a:rPr>
              <a:t>aXXXXXXXX</a:t>
            </a:r>
            <a:r>
              <a:rPr lang="de-AT" dirty="0" smtClean="0">
                <a:ea typeface="+mn-ea"/>
                <a:cs typeface="+mn-cs"/>
              </a:rPr>
              <a:t>) und </a:t>
            </a:r>
            <a:r>
              <a:rPr lang="de-AT" dirty="0" err="1" smtClean="0">
                <a:ea typeface="+mn-ea"/>
                <a:cs typeface="+mn-cs"/>
              </a:rPr>
              <a:t>unet</a:t>
            </a:r>
            <a:r>
              <a:rPr lang="de-AT" dirty="0" smtClean="0">
                <a:ea typeface="+mn-ea"/>
                <a:cs typeface="+mn-cs"/>
              </a:rPr>
              <a:t>-Passwort</a:t>
            </a:r>
          </a:p>
          <a:p>
            <a:pPr lvl="1">
              <a:buFontTx/>
              <a:buNone/>
              <a:defRPr/>
            </a:pPr>
            <a:endParaRPr lang="de-AT" dirty="0" smtClean="0">
              <a:ea typeface="+mn-ea"/>
              <a:cs typeface="+mn-cs"/>
            </a:endParaRPr>
          </a:p>
          <a:p>
            <a:pPr lvl="1">
              <a:defRPr/>
            </a:pPr>
            <a:endParaRPr lang="de-AT" dirty="0" smtClean="0">
              <a:ea typeface="+mn-ea"/>
              <a:cs typeface="+mn-cs"/>
            </a:endParaRPr>
          </a:p>
          <a:p>
            <a:pPr>
              <a:defRPr/>
            </a:pPr>
            <a:r>
              <a:rPr lang="de-AT" b="1" dirty="0" smtClean="0"/>
              <a:t> Hilfe</a:t>
            </a:r>
            <a:r>
              <a:rPr lang="de-AT" dirty="0" smtClean="0"/>
              <a:t> zum </a:t>
            </a:r>
            <a:r>
              <a:rPr lang="de-AT" dirty="0" err="1" smtClean="0"/>
              <a:t>unet</a:t>
            </a:r>
            <a:r>
              <a:rPr lang="de-AT" dirty="0" smtClean="0"/>
              <a:t>-User	</a:t>
            </a:r>
            <a:r>
              <a:rPr lang="de-AT" dirty="0">
                <a:hlinkClick r:id="rId3"/>
              </a:rPr>
              <a:t>https://zid.univie.ac.at/e-learning</a:t>
            </a:r>
            <a:r>
              <a:rPr lang="de-AT" dirty="0" smtClean="0">
                <a:hlinkClick r:id="rId3"/>
              </a:rPr>
              <a:t>/</a:t>
            </a:r>
            <a:endParaRPr lang="de-AT" dirty="0"/>
          </a:p>
          <a:p>
            <a:pPr lvl="1">
              <a:defRPr/>
            </a:pPr>
            <a:r>
              <a:rPr lang="de-AT" dirty="0" smtClean="0"/>
              <a:t> Passwort ändern</a:t>
            </a:r>
          </a:p>
          <a:p>
            <a:pPr lvl="1">
              <a:defRPr/>
            </a:pPr>
            <a:r>
              <a:rPr lang="de-AT" dirty="0" smtClean="0"/>
              <a:t> Gültigkeit abfragen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004048" y="886839"/>
            <a:ext cx="315068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372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-8803" y="1132323"/>
            <a:ext cx="9152803" cy="5609045"/>
            <a:chOff x="-8803" y="1132323"/>
            <a:chExt cx="9152803" cy="56090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03" y="1132323"/>
              <a:ext cx="9152803" cy="560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7164288" y="3140968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6" name="Rechteck 5"/>
          <p:cNvSpPr/>
          <p:nvPr/>
        </p:nvSpPr>
        <p:spPr>
          <a:xfrm>
            <a:off x="539552" y="4509120"/>
            <a:ext cx="3600400" cy="22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97382"/>
            <a:ext cx="2048434" cy="493819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>
            <a:off x="4139952" y="980728"/>
            <a:ext cx="1944216" cy="3528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0" y="620688"/>
            <a:ext cx="835087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39552" y="5805264"/>
            <a:ext cx="2000264" cy="575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4716016" y="376138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2539816" y="3946326"/>
            <a:ext cx="2176200" cy="2146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844824"/>
            <a:ext cx="9000000" cy="277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887916" y="3621035"/>
            <a:ext cx="1620188" cy="432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652120" y="698223"/>
            <a:ext cx="321468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Überprüfungstest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2"/>
            <a:endCxn id="11" idx="3"/>
          </p:cNvCxnSpPr>
          <p:nvPr/>
        </p:nvCxnSpPr>
        <p:spPr>
          <a:xfrm flipH="1">
            <a:off x="5508104" y="1344554"/>
            <a:ext cx="1751360" cy="2492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295"/>
            <a:ext cx="9000000" cy="507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055784" y="4097903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08304" y="1844824"/>
            <a:ext cx="15841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Gerade Verbindung mit Pfeil 6"/>
          <p:cNvCxnSpPr>
            <a:stCxn id="5" idx="0"/>
            <a:endCxn id="6" idx="2"/>
          </p:cNvCxnSpPr>
          <p:nvPr/>
        </p:nvCxnSpPr>
        <p:spPr>
          <a:xfrm flipV="1">
            <a:off x="8027892" y="3140968"/>
            <a:ext cx="72500" cy="956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971600" y="1860951"/>
            <a:ext cx="3384376" cy="1758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4664265" y="4766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2" idx="2"/>
            <a:endCxn id="11" idx="0"/>
          </p:cNvCxnSpPr>
          <p:nvPr/>
        </p:nvCxnSpPr>
        <p:spPr>
          <a:xfrm flipH="1">
            <a:off x="2663788" y="846004"/>
            <a:ext cx="3188609" cy="10149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4119637" cy="4463901"/>
          </a:xfrm>
        </p:spPr>
        <p:txBody>
          <a:bodyPr/>
          <a:lstStyle/>
          <a:p>
            <a:pPr>
              <a:buNone/>
            </a:pPr>
            <a:r>
              <a:rPr lang="de-AT" sz="2000" dirty="0"/>
              <a:t>Bei Theoriefragen können mehrere Antworten richtig sein. Frage wird als richtig gewertet, wenn alle richtigen Antworten angekreuzt sind und keine </a:t>
            </a:r>
            <a:r>
              <a:rPr lang="de-AT" sz="2000" dirty="0" smtClean="0"/>
              <a:t>der falschen Antworten.</a:t>
            </a:r>
            <a:endParaRPr lang="de-AT" sz="2000" dirty="0"/>
          </a:p>
          <a:p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5027613" y="1844824"/>
            <a:ext cx="3721100" cy="4463901"/>
          </a:xfrm>
        </p:spPr>
        <p:txBody>
          <a:bodyPr/>
          <a:lstStyle/>
          <a:p>
            <a:pPr>
              <a:buNone/>
            </a:pPr>
            <a:r>
              <a:rPr lang="de-AT" sz="2000" dirty="0" smtClean="0"/>
              <a:t>Bei Rechenbeispielen kann nur eine Antwortmöglichkeit richtig sein.</a:t>
            </a:r>
            <a:endParaRPr lang="de-AT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56291" b="61562"/>
          <a:stretch/>
        </p:blipFill>
        <p:spPr bwMode="auto">
          <a:xfrm>
            <a:off x="5148064" y="3933056"/>
            <a:ext cx="3673064" cy="24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/>
          <a:stretch/>
        </p:blipFill>
        <p:spPr bwMode="auto">
          <a:xfrm>
            <a:off x="422920" y="4149080"/>
            <a:ext cx="3933056" cy="21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292408" y="4571603"/>
            <a:ext cx="2015896" cy="231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21084" y="4709542"/>
            <a:ext cx="3086819" cy="231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565785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348372" y="2204864"/>
            <a:ext cx="1656184" cy="324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3965154" y="548680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Antworten wurden gespeichert. Fortsetzung zu einem späteren Zeitpunkt ist möglich.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 flipH="1">
            <a:off x="4176464" y="1195011"/>
            <a:ext cx="2308970" cy="10098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6606605" y="5589240"/>
            <a:ext cx="24127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Test Abgeben</a:t>
            </a:r>
          </a:p>
        </p:txBody>
      </p:sp>
      <p:cxnSp>
        <p:nvCxnSpPr>
          <p:cNvPr id="26" name="Gerade Verbindung mit Pfeil 25"/>
          <p:cNvCxnSpPr>
            <a:stCxn id="25" idx="2"/>
            <a:endCxn id="30" idx="3"/>
          </p:cNvCxnSpPr>
          <p:nvPr/>
        </p:nvCxnSpPr>
        <p:spPr>
          <a:xfrm flipH="1">
            <a:off x="5599162" y="5958572"/>
            <a:ext cx="2213831" cy="4608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663058" y="6203404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119882"/>
            <a:ext cx="7704856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016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ABWL </a:t>
            </a:r>
            <a:r>
              <a:rPr lang="de-AT" dirty="0"/>
              <a:t>Unternehmensführung </a:t>
            </a:r>
            <a:endParaRPr lang="de-DE" dirty="0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solidFill>
            <a:srgbClr val="B7E5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Produktion </a:t>
            </a:r>
            <a:r>
              <a:rPr lang="de-AT" dirty="0"/>
              <a:t>&amp; Logistik           </a:t>
            </a:r>
            <a:r>
              <a:rPr lang="de-AT" dirty="0" smtClean="0"/>
              <a:t>6 </a:t>
            </a:r>
            <a:r>
              <a:rPr lang="de-AT" dirty="0"/>
              <a:t>ECTS / 4 </a:t>
            </a:r>
            <a:r>
              <a:rPr lang="de-AT" dirty="0" err="1"/>
              <a:t>SSt</a:t>
            </a:r>
            <a:endParaRPr lang="de-DE" dirty="0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Betriebswirtschaftliches </a:t>
            </a:r>
            <a:r>
              <a:rPr lang="de-AT" dirty="0" smtClean="0"/>
              <a:t>Rechnungswesen</a:t>
            </a:r>
            <a:endParaRPr lang="de-DE" dirty="0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solidFill>
            <a:srgbClr val="B7E5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VO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1</a:t>
            </a:r>
            <a:endParaRPr lang="de-DE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UK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2</a:t>
            </a:r>
            <a:endParaRPr lang="de-DE" dirty="0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67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2843808" y="2060848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STEOP positiv abgeschlossen (bis zur Prüfung)</a:t>
            </a:r>
            <a:endParaRPr lang="de-DE" dirty="0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-36512" y="206084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Studieneingangsphase</a:t>
            </a:r>
            <a:endParaRPr lang="de-AT" sz="1600" b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267744" y="2276872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de-AT" sz="2800" b="1" dirty="0" smtClean="0">
                <a:solidFill>
                  <a:srgbClr val="006699"/>
                </a:solidFill>
              </a:rPr>
              <a:t>Hilfe zu </a:t>
            </a:r>
            <a:r>
              <a:rPr lang="de-AT" sz="2800" b="1" dirty="0" err="1" smtClean="0">
                <a:solidFill>
                  <a:srgbClr val="006699"/>
                </a:solidFill>
              </a:rPr>
              <a:t>Moodle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smtClean="0"/>
              <a:t> allgemeine Infos</a:t>
            </a:r>
          </a:p>
          <a:p>
            <a:pPr lvl="1"/>
            <a:r>
              <a:rPr lang="de-AT" dirty="0">
                <a:hlinkClick r:id="rId3"/>
              </a:rPr>
              <a:t>https://zid.univie.ac.at/it-services-des-zid/studium-lehre-forschung-it-kurse</a:t>
            </a:r>
            <a:r>
              <a:rPr lang="de-AT" dirty="0" smtClean="0">
                <a:hlinkClick r:id="rId3"/>
              </a:rPr>
              <a:t>/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de-AT" dirty="0" smtClean="0"/>
              <a:t> Schulungen</a:t>
            </a:r>
          </a:p>
          <a:p>
            <a:pPr lvl="1"/>
            <a:r>
              <a:rPr lang="de-AT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altLang="de-DE" dirty="0" smtClean="0"/>
              <a:t>Eine Prüfung </a:t>
            </a:r>
            <a:r>
              <a:rPr lang="de-DE" altLang="de-DE" dirty="0"/>
              <a:t>mit </a:t>
            </a:r>
            <a:r>
              <a:rPr lang="de-DE" altLang="de-DE" dirty="0" smtClean="0"/>
              <a:t>45 Fragen </a:t>
            </a:r>
            <a:endParaRPr lang="de-DE" altLang="de-DE" dirty="0"/>
          </a:p>
          <a:p>
            <a:pPr marL="465137" lvl="2" indent="-285750"/>
            <a:r>
              <a:rPr lang="de-DE" altLang="de-DE" i="1" dirty="0" smtClean="0"/>
              <a:t>  Prüfungstermine </a:t>
            </a:r>
            <a:r>
              <a:rPr lang="de-DE" altLang="de-DE" dirty="0" smtClean="0"/>
              <a:t> </a:t>
            </a:r>
            <a:endParaRPr lang="de-DE" altLang="de-DE" dirty="0"/>
          </a:p>
          <a:p>
            <a:pPr marL="465137" lvl="2" indent="-285750"/>
            <a:r>
              <a:rPr lang="de-DE" altLang="de-DE" dirty="0" smtClean="0"/>
              <a:t>  1</a:t>
            </a:r>
            <a:r>
              <a:rPr lang="de-DE" altLang="de-DE" dirty="0"/>
              <a:t>. Termin: </a:t>
            </a:r>
            <a:r>
              <a:rPr lang="de-DE" altLang="de-DE" dirty="0" smtClean="0"/>
              <a:t>	28.01.2019 11.30-13.00 Uhr</a:t>
            </a:r>
            <a:endParaRPr lang="de-DE" altLang="de-DE" b="1" dirty="0" smtClean="0"/>
          </a:p>
          <a:p>
            <a:pPr marL="465137" lvl="2" indent="-285750"/>
            <a:r>
              <a:rPr lang="de-DE" altLang="de-DE" dirty="0" smtClean="0"/>
              <a:t>  2</a:t>
            </a:r>
            <a:r>
              <a:rPr lang="de-DE" altLang="de-DE" dirty="0"/>
              <a:t>. Termin:	</a:t>
            </a:r>
            <a:r>
              <a:rPr lang="de-DE" altLang="de-DE" dirty="0" smtClean="0"/>
              <a:t>25.02.2019 11.30-13.00 Uhr</a:t>
            </a:r>
          </a:p>
          <a:p>
            <a:pPr marL="465137" lvl="2" indent="-285750"/>
            <a:r>
              <a:rPr lang="de-DE" altLang="de-DE" dirty="0" smtClean="0"/>
              <a:t>  3. Termin :	05.05.2019 09.45-11.15 Uhr </a:t>
            </a:r>
          </a:p>
          <a:p>
            <a:pPr marL="465137" lvl="2" indent="-285750"/>
            <a:r>
              <a:rPr lang="de-DE" altLang="de-DE" dirty="0" smtClean="0"/>
              <a:t>Prüfungsdauer 90 Minuten </a:t>
            </a: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Positives </a:t>
            </a:r>
            <a:r>
              <a:rPr lang="de-DE" altLang="de-DE" dirty="0"/>
              <a:t>Zeugnis: mindestens </a:t>
            </a:r>
            <a:r>
              <a:rPr lang="de-DE" altLang="de-DE" dirty="0" smtClean="0"/>
              <a:t>50% richtig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Hausübungen: </a:t>
            </a:r>
            <a:r>
              <a:rPr lang="de-DE" altLang="de-DE" dirty="0"/>
              <a:t>über </a:t>
            </a:r>
            <a:r>
              <a:rPr lang="de-DE" altLang="de-DE" dirty="0" err="1" smtClean="0"/>
              <a:t>Moodle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zählt </a:t>
            </a:r>
            <a:r>
              <a:rPr lang="de-DE" altLang="de-DE" dirty="0"/>
              <a:t>jedoch </a:t>
            </a:r>
            <a:r>
              <a:rPr lang="de-DE" altLang="de-DE" i="1" dirty="0"/>
              <a:t>nicht zur Note</a:t>
            </a:r>
            <a:r>
              <a:rPr lang="de-DE" altLang="de-DE" dirty="0"/>
              <a:t> sondern ist als Unterstützung bzw. zur Vorbereitung für die Prüfung gedacht. </a:t>
            </a:r>
            <a:r>
              <a:rPr lang="de-DE" altLang="de-DE" dirty="0" smtClean="0"/>
              <a:t>Frei anmeldbar!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rgbClr val="006699"/>
                </a:solidFill>
              </a:rPr>
              <a:t>Termine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68248"/>
              </p:ext>
            </p:extLst>
          </p:nvPr>
        </p:nvGraphicFramePr>
        <p:xfrm>
          <a:off x="2843808" y="2132855"/>
          <a:ext cx="3600399" cy="3785795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766888494"/>
                    </a:ext>
                  </a:extLst>
                </a:gridCol>
                <a:gridCol w="1111840">
                  <a:extLst>
                    <a:ext uri="{9D8B030D-6E8A-4147-A177-3AD203B41FA5}">
                      <a16:colId xmlns:a16="http://schemas.microsoft.com/office/drawing/2014/main" val="637073458"/>
                    </a:ext>
                  </a:extLst>
                </a:gridCol>
                <a:gridCol w="1192415">
                  <a:extLst>
                    <a:ext uri="{9D8B030D-6E8A-4147-A177-3AD203B41FA5}">
                      <a16:colId xmlns:a16="http://schemas.microsoft.com/office/drawing/2014/main" val="2635704486"/>
                    </a:ext>
                  </a:extLst>
                </a:gridCol>
              </a:tblGrid>
              <a:tr h="23868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Einheit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Datum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Dienstag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628154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08.10-2019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08700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15.10.2019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905203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22.10.2019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773760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29.10.2019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20562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05.11.2019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29285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12.11.2019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101719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26.11.2019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839967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03.12.2019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6520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10.12.2019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000924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17.12.2019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105744"/>
                  </a:ext>
                </a:extLst>
              </a:tr>
              <a:tr h="248631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07.01.2020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053361"/>
                  </a:ext>
                </a:extLst>
              </a:tr>
              <a:tr h="248631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14.01.2020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3918"/>
                  </a:ext>
                </a:extLst>
              </a:tr>
              <a:tr h="248631"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Fragestunde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21.01.2020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621341"/>
                  </a:ext>
                </a:extLst>
              </a:tr>
              <a:tr h="248631"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Prüfung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28.01.2020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11.30-13.00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44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Arbeitsunterlage ( Folien </a:t>
            </a:r>
            <a:r>
              <a:rPr lang="de-DE" sz="2400" smtClean="0"/>
              <a:t>und Skriptum)</a:t>
            </a:r>
            <a:endParaRPr lang="de-DE" sz="2400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200" dirty="0" smtClean="0"/>
              <a:t>ersetzt nicht den Besuch der Lehrveranstaltung       	</a:t>
            </a:r>
            <a:br>
              <a:rPr lang="de-DE" sz="2200" dirty="0" smtClean="0"/>
            </a:br>
            <a:r>
              <a:rPr lang="de-DE" sz="2200" dirty="0" smtClean="0"/>
              <a:t>(keine Anwesenheitspflicht, aber empfohlen)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eventuelle Druckfehler vorbehalten</a:t>
            </a:r>
          </a:p>
          <a:p>
            <a:pPr>
              <a:lnSpc>
                <a:spcPct val="110000"/>
              </a:lnSpc>
              <a:buNone/>
            </a:pPr>
            <a:r>
              <a:rPr lang="de-DE" sz="2400" dirty="0" smtClean="0">
                <a:sym typeface="Wingdings" pitchFamily="2" charset="2"/>
              </a:rPr>
              <a:t> nicht auswendig lernen, sondern versuchen den Inhalt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	und -steuerung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endParaRPr lang="de-DE" dirty="0" smtClean="0"/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sollte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440</Words>
  <Application>Microsoft Office PowerPoint</Application>
  <PresentationFormat>Bildschirmpräsentation (4:3)</PresentationFormat>
  <Paragraphs>161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Wingdings</vt:lpstr>
      <vt:lpstr>Vorlage_6</vt:lpstr>
      <vt:lpstr>Einleitung</vt:lpstr>
      <vt:lpstr> Einordnung dieses Kurses im Rahmen der ABWL </vt:lpstr>
      <vt:lpstr>Organisatorisches</vt:lpstr>
      <vt:lpstr>Termine 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Hilfe zu Moodle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Artner</cp:lastModifiedBy>
  <cp:revision>86</cp:revision>
  <dcterms:created xsi:type="dcterms:W3CDTF">2011-04-28T12:25:33Z</dcterms:created>
  <dcterms:modified xsi:type="dcterms:W3CDTF">2019-09-26T10:38:33Z</dcterms:modified>
</cp:coreProperties>
</file>