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19"/>
  </p:notesMasterIdLst>
  <p:sldIdLst>
    <p:sldId id="259" r:id="rId2"/>
    <p:sldId id="264" r:id="rId3"/>
    <p:sldId id="288" r:id="rId4"/>
    <p:sldId id="289" r:id="rId5"/>
    <p:sldId id="290" r:id="rId6"/>
    <p:sldId id="291" r:id="rId7"/>
    <p:sldId id="295" r:id="rId8"/>
    <p:sldId id="293" r:id="rId9"/>
    <p:sldId id="301" r:id="rId10"/>
    <p:sldId id="302" r:id="rId11"/>
    <p:sldId id="303" r:id="rId12"/>
    <p:sldId id="310" r:id="rId13"/>
    <p:sldId id="304" r:id="rId14"/>
    <p:sldId id="305" r:id="rId15"/>
    <p:sldId id="306" r:id="rId16"/>
    <p:sldId id="307" r:id="rId17"/>
    <p:sldId id="308" r:id="rId18"/>
  </p:sldIdLst>
  <p:sldSz cx="9144000" cy="6858000" type="screen4x3"/>
  <p:notesSz cx="6858000" cy="10012363"/>
  <p:embeddedFontLst>
    <p:embeddedFont>
      <p:font typeface="CMMI10" pitchFamily="34" charset="2"/>
      <p:regular r:id="rId20"/>
    </p:embeddedFont>
    <p:embeddedFont>
      <p:font typeface="CMMI7" pitchFamily="34" charset="2"/>
      <p:regular r:id="rId21"/>
    </p:embeddedFont>
    <p:embeddedFont>
      <p:font typeface="CMR10" pitchFamily="34" charset="0"/>
      <p:regular r:id="rId22"/>
    </p:embeddedFont>
    <p:embeddedFont>
      <p:font typeface="CMSY10ORIG"/>
      <p:regular r:id="rId23"/>
    </p:embeddedFont>
    <p:embeddedFont>
      <p:font typeface="CMEX10" pitchFamily="34" charset="0"/>
      <p:regular r:id="rId24"/>
    </p:embeddedFont>
    <p:embeddedFont>
      <p:font typeface="CMSY7" pitchFamily="34" charset="0"/>
      <p:regular r:id="rId25"/>
    </p:embeddedFont>
    <p:embeddedFont>
      <p:font typeface="CMR7" pitchFamily="34" charset="0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00FF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9" autoAdjust="0"/>
    <p:restoredTop sz="91071" autoAdjust="0"/>
  </p:normalViewPr>
  <p:slideViewPr>
    <p:cSldViewPr>
      <p:cViewPr varScale="1">
        <p:scale>
          <a:sx n="84" d="100"/>
          <a:sy n="84" d="100"/>
        </p:scale>
        <p:origin x="-1469" y="2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750" y="-84"/>
      </p:cViewPr>
      <p:guideLst>
        <p:guide orient="horz" pos="3154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6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54B04-4134-46EC-A718-98F98F1D93E7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50888"/>
            <a:ext cx="5003800" cy="3754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55873"/>
            <a:ext cx="5486400" cy="450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0007"/>
            <a:ext cx="2971800" cy="5006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510007"/>
            <a:ext cx="2971800" cy="5006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9765F-6A30-48AE-B46A-44DA613AC77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izenplatzhalt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during</a:t>
            </a:r>
            <a:r>
              <a:rPr lang="en-US" baseline="0" dirty="0" smtClean="0"/>
              <a:t> the past two </a:t>
            </a:r>
            <a:r>
              <a:rPr lang="en-US" baseline="0" dirty="0" err="1" smtClean="0"/>
              <a:t>decandes</a:t>
            </a:r>
            <a:r>
              <a:rPr lang="en-US" baseline="0" dirty="0" smtClean="0"/>
              <a:t> many industrial companies changed their inventory systems -&gt; from reorder point systems (independent-demand system) to MRP systems (</a:t>
            </a:r>
            <a:r>
              <a:rPr lang="en-US" baseline="0" dirty="0" err="1" smtClean="0"/>
              <a:t>dependend</a:t>
            </a:r>
            <a:r>
              <a:rPr lang="en-US" baseline="0" dirty="0" smtClean="0"/>
              <a:t>-demand systems). approach was developed in early 70s</a:t>
            </a:r>
          </a:p>
          <a:p>
            <a:r>
              <a:rPr lang="en-US" baseline="0" dirty="0" smtClean="0"/>
              <a:t>appropriate for considering complex products, assembled of various components and subassemblies</a:t>
            </a:r>
          </a:p>
          <a:p>
            <a:r>
              <a:rPr lang="en-US" baseline="0" dirty="0" smtClean="0"/>
              <a:t>major objective: determine requirements (discrete demand for each component in each time bucket) -&gt; used to generate </a:t>
            </a:r>
            <a:r>
              <a:rPr lang="en-US" baseline="0" dirty="0" err="1" smtClean="0"/>
              <a:t>infomration</a:t>
            </a:r>
            <a:r>
              <a:rPr lang="en-US" baseline="0" dirty="0" smtClean="0"/>
              <a:t> required for correct material purchasing or shop-floor production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765F-6A30-48AE-B46A-44DA613AC77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39888" y="1812925"/>
            <a:ext cx="6300787" cy="576263"/>
          </a:xfrm>
        </p:spPr>
        <p:txBody>
          <a:bodyPr wrap="none" anchor="t"/>
          <a:lstStyle>
            <a:lvl1pPr>
              <a:defRPr sz="3600">
                <a:solidFill>
                  <a:srgbClr val="00669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9888" y="2389188"/>
            <a:ext cx="6335712" cy="431800"/>
          </a:xfrm>
        </p:spPr>
        <p:txBody>
          <a:bodyPr wrap="none"/>
          <a:lstStyle>
            <a:lvl1pPr>
              <a:buFontTx/>
              <a:buNone/>
              <a:defRPr sz="2400">
                <a:solidFill>
                  <a:srgbClr val="006699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pic>
        <p:nvPicPr>
          <p:cNvPr id="5144" name="Picture 24" descr="Balken blau Kopie"/>
          <p:cNvPicPr>
            <a:picLocks noChangeAspect="1" noChangeArrowheads="1"/>
          </p:cNvPicPr>
          <p:nvPr/>
        </p:nvPicPr>
        <p:blipFill>
          <a:blip r:embed="rId2" cstate="print"/>
          <a:srcRect r="15331"/>
          <a:stretch>
            <a:fillRect/>
          </a:stretch>
        </p:blipFill>
        <p:spPr bwMode="auto">
          <a:xfrm>
            <a:off x="0" y="0"/>
            <a:ext cx="9145588" cy="1798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FEF82-D126-4149-ADC5-C068C40147EA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6C0C2-C8D2-4489-85EC-C33333AC733B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5D46F-5FF1-447A-B581-3D9FF284906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57200" y="1885950"/>
            <a:ext cx="8178800" cy="41719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234C1-0595-409C-BA18-07714A9CC7C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96633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6699"/>
                </a:solidFill>
              </a:defRPr>
            </a:lvl1pPr>
          </a:lstStyle>
          <a:p>
            <a:fld id="{44E2AE9C-37D4-458E-BF41-812F3C2BD51B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00669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rgbClr val="00669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5A725-69AA-42AF-A93A-C92D5A4C0377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54113" y="1989138"/>
            <a:ext cx="37211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3271A-3EF5-4939-9378-99AB9402C50B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1CE4E-BE8E-4E51-AE7E-57D98A5A30C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946CC-A8CA-45CE-9206-AA4393D9925F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DF5E8-4F5D-4024-8A01-A7E0F2AC2EC9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480F6-CEEF-43D7-B413-3459F1C4EA2D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B892C-14EF-440C-9364-2F5206CC4686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5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20" descr="Balken blau Kopie"/>
          <p:cNvPicPr>
            <a:picLocks noChangeAspect="1" noChangeArrowheads="1"/>
          </p:cNvPicPr>
          <p:nvPr/>
        </p:nvPicPr>
        <p:blipFill>
          <a:blip r:embed="rId16" cstate="print"/>
          <a:srcRect l="1666" t="10010" r="2333" b="14014"/>
          <a:stretch>
            <a:fillRect/>
          </a:stretch>
        </p:blipFill>
        <p:spPr bwMode="auto">
          <a:xfrm>
            <a:off x="0" y="0"/>
            <a:ext cx="9147175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4113" y="1989138"/>
            <a:ext cx="75946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DDDDDD"/>
                </a:solidFill>
              </a:defRPr>
            </a:lvl1pPr>
          </a:lstStyle>
          <a:p>
            <a:endParaRPr lang="de-A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520" y="6596632"/>
            <a:ext cx="7848872" cy="21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006699"/>
                </a:solidFill>
              </a:defRPr>
            </a:lvl1pPr>
          </a:lstStyle>
          <a:p>
            <a:r>
              <a:rPr lang="de-AT" smtClean="0"/>
              <a:t>040899 &gt; Production Analysis &gt; SS2011 &gt; Dr. Verena Schmid</a:t>
            </a:r>
            <a:endParaRPr lang="de-AT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96633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6699"/>
                </a:solidFill>
              </a:defRPr>
            </a:lvl1pPr>
          </a:lstStyle>
          <a:p>
            <a:fld id="{44E2AE9C-37D4-458E-BF41-812F3C2BD51B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1268413"/>
            <a:ext cx="7594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541338" indent="-18256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720725" indent="-18256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901700" indent="-1841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-Arbeitsblatt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13" Type="http://schemas.openxmlformats.org/officeDocument/2006/relationships/image" Target="../media/image12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10.png"/><Relationship Id="rId5" Type="http://schemas.openxmlformats.org/officeDocument/2006/relationships/tags" Target="../tags/tag9.xml"/><Relationship Id="rId10" Type="http://schemas.openxmlformats.org/officeDocument/2006/relationships/image" Target="../media/image9.png"/><Relationship Id="rId4" Type="http://schemas.openxmlformats.org/officeDocument/2006/relationships/tags" Target="../tags/tag8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2.xml"/><Relationship Id="rId7" Type="http://schemas.openxmlformats.org/officeDocument/2006/relationships/oleObject" Target="../embeddings/oleObject2.bin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4" Type="http://schemas.openxmlformats.org/officeDocument/2006/relationships/tags" Target="../tags/tag13.xm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-Arbeitsblat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requirement planning (MRP)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1520" y="6596632"/>
            <a:ext cx="7848872" cy="216744"/>
          </a:xfrm>
        </p:spPr>
        <p:txBody>
          <a:bodyPr/>
          <a:lstStyle/>
          <a:p>
            <a:r>
              <a:rPr lang="de-AT" dirty="0" err="1" smtClean="0"/>
              <a:t>Summarized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course</a:t>
            </a:r>
            <a:r>
              <a:rPr lang="de-AT" dirty="0" smtClean="0"/>
              <a:t> „EK ABWL Produktion &amp; Logistik“ </a:t>
            </a:r>
            <a:r>
              <a:rPr lang="de-AT" dirty="0" err="1" smtClean="0"/>
              <a:t>and</a:t>
            </a:r>
            <a:r>
              <a:rPr lang="de-AT" dirty="0" smtClean="0"/>
              <a:t> „KFK </a:t>
            </a:r>
            <a:r>
              <a:rPr lang="de-AT" dirty="0" err="1" smtClean="0"/>
              <a:t>Production</a:t>
            </a:r>
            <a:r>
              <a:rPr lang="de-AT" dirty="0" smtClean="0"/>
              <a:t> Analysis“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A725-69AA-42AF-A93A-C92D5A4C0377}" type="slidenum">
              <a:rPr lang="de-AT" smtClean="0"/>
              <a:pPr/>
              <a:t>1</a:t>
            </a:fld>
            <a:endParaRPr lang="de-AT"/>
          </a:p>
        </p:txBody>
      </p:sp>
      <p:sp>
        <p:nvSpPr>
          <p:cNvPr id="6" name="Textfeld 5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R7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10</a:t>
            </a:fld>
            <a:endParaRPr lang="de-AT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696913" y="773113"/>
          <a:ext cx="7167562" cy="5922962"/>
        </p:xfrm>
        <a:graphic>
          <a:graphicData uri="http://schemas.openxmlformats.org/presentationml/2006/ole">
            <p:oleObj spid="_x0000_s385026" name="Worksheet" r:id="rId4" imgW="7109467" imgH="5874984" progId="Excel.Sheet.8">
              <p:embed/>
            </p:oleObj>
          </a:graphicData>
        </a:graphic>
      </p:graphicFrame>
      <p:sp>
        <p:nvSpPr>
          <p:cNvPr id="7" name="Freeform 4"/>
          <p:cNvSpPr>
            <a:spLocks/>
          </p:cNvSpPr>
          <p:nvPr/>
        </p:nvSpPr>
        <p:spPr bwMode="auto">
          <a:xfrm>
            <a:off x="5000625" y="1982388"/>
            <a:ext cx="136525" cy="544512"/>
          </a:xfrm>
          <a:custGeom>
            <a:avLst/>
            <a:gdLst>
              <a:gd name="T0" fmla="*/ 73 w 86"/>
              <a:gd name="T1" fmla="*/ 0 h 343"/>
              <a:gd name="T2" fmla="*/ 2 w 86"/>
              <a:gd name="T3" fmla="*/ 200 h 343"/>
              <a:gd name="T4" fmla="*/ 86 w 86"/>
              <a:gd name="T5" fmla="*/ 343 h 343"/>
              <a:gd name="T6" fmla="*/ 0 60000 65536"/>
              <a:gd name="T7" fmla="*/ 0 60000 65536"/>
              <a:gd name="T8" fmla="*/ 0 60000 65536"/>
              <a:gd name="T9" fmla="*/ 0 w 86"/>
              <a:gd name="T10" fmla="*/ 0 h 343"/>
              <a:gd name="T11" fmla="*/ 86 w 86"/>
              <a:gd name="T12" fmla="*/ 343 h 3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" h="343">
                <a:moveTo>
                  <a:pt x="73" y="0"/>
                </a:moveTo>
                <a:cubicBezTo>
                  <a:pt x="36" y="71"/>
                  <a:pt x="0" y="143"/>
                  <a:pt x="2" y="200"/>
                </a:cubicBezTo>
                <a:cubicBezTo>
                  <a:pt x="4" y="257"/>
                  <a:pt x="45" y="300"/>
                  <a:pt x="86" y="343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983163" y="196175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>
                <a:solidFill>
                  <a:srgbClr val="FF0000"/>
                </a:solidFill>
              </a:rPr>
              <a:t>x1</a:t>
            </a: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170613" y="1980800"/>
            <a:ext cx="136525" cy="544513"/>
          </a:xfrm>
          <a:custGeom>
            <a:avLst/>
            <a:gdLst>
              <a:gd name="T0" fmla="*/ 73 w 86"/>
              <a:gd name="T1" fmla="*/ 0 h 343"/>
              <a:gd name="T2" fmla="*/ 2 w 86"/>
              <a:gd name="T3" fmla="*/ 200 h 343"/>
              <a:gd name="T4" fmla="*/ 86 w 86"/>
              <a:gd name="T5" fmla="*/ 343 h 343"/>
              <a:gd name="T6" fmla="*/ 0 60000 65536"/>
              <a:gd name="T7" fmla="*/ 0 60000 65536"/>
              <a:gd name="T8" fmla="*/ 0 60000 65536"/>
              <a:gd name="T9" fmla="*/ 0 w 86"/>
              <a:gd name="T10" fmla="*/ 0 h 343"/>
              <a:gd name="T11" fmla="*/ 86 w 86"/>
              <a:gd name="T12" fmla="*/ 343 h 3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" h="343">
                <a:moveTo>
                  <a:pt x="73" y="0"/>
                </a:moveTo>
                <a:cubicBezTo>
                  <a:pt x="36" y="71"/>
                  <a:pt x="0" y="143"/>
                  <a:pt x="2" y="200"/>
                </a:cubicBezTo>
                <a:cubicBezTo>
                  <a:pt x="4" y="257"/>
                  <a:pt x="45" y="300"/>
                  <a:pt x="86" y="343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164263" y="196016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>
                <a:solidFill>
                  <a:srgbClr val="FF0000"/>
                </a:solidFill>
              </a:rPr>
              <a:t>x1</a:t>
            </a: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6797675" y="1979213"/>
            <a:ext cx="104775" cy="544512"/>
          </a:xfrm>
          <a:custGeom>
            <a:avLst/>
            <a:gdLst>
              <a:gd name="T0" fmla="*/ 73 w 86"/>
              <a:gd name="T1" fmla="*/ 0 h 343"/>
              <a:gd name="T2" fmla="*/ 2 w 86"/>
              <a:gd name="T3" fmla="*/ 200 h 343"/>
              <a:gd name="T4" fmla="*/ 86 w 86"/>
              <a:gd name="T5" fmla="*/ 343 h 343"/>
              <a:gd name="T6" fmla="*/ 0 60000 65536"/>
              <a:gd name="T7" fmla="*/ 0 60000 65536"/>
              <a:gd name="T8" fmla="*/ 0 60000 65536"/>
              <a:gd name="T9" fmla="*/ 0 w 86"/>
              <a:gd name="T10" fmla="*/ 0 h 343"/>
              <a:gd name="T11" fmla="*/ 86 w 86"/>
              <a:gd name="T12" fmla="*/ 343 h 3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" h="343">
                <a:moveTo>
                  <a:pt x="73" y="0"/>
                </a:moveTo>
                <a:cubicBezTo>
                  <a:pt x="36" y="71"/>
                  <a:pt x="0" y="143"/>
                  <a:pt x="2" y="200"/>
                </a:cubicBezTo>
                <a:cubicBezTo>
                  <a:pt x="4" y="257"/>
                  <a:pt x="45" y="300"/>
                  <a:pt x="86" y="343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791325" y="197921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>
                <a:solidFill>
                  <a:srgbClr val="FF0000"/>
                </a:solidFill>
              </a:rPr>
              <a:t>x1</a:t>
            </a:r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 flipH="1">
            <a:off x="5565775" y="1969688"/>
            <a:ext cx="141288" cy="2066925"/>
          </a:xfrm>
          <a:custGeom>
            <a:avLst/>
            <a:gdLst>
              <a:gd name="T0" fmla="*/ 73 w 86"/>
              <a:gd name="T1" fmla="*/ 0 h 343"/>
              <a:gd name="T2" fmla="*/ 2 w 86"/>
              <a:gd name="T3" fmla="*/ 200 h 343"/>
              <a:gd name="T4" fmla="*/ 86 w 86"/>
              <a:gd name="T5" fmla="*/ 343 h 343"/>
              <a:gd name="T6" fmla="*/ 0 60000 65536"/>
              <a:gd name="T7" fmla="*/ 0 60000 65536"/>
              <a:gd name="T8" fmla="*/ 0 60000 65536"/>
              <a:gd name="T9" fmla="*/ 0 w 86"/>
              <a:gd name="T10" fmla="*/ 0 h 343"/>
              <a:gd name="T11" fmla="*/ 86 w 86"/>
              <a:gd name="T12" fmla="*/ 343 h 3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" h="343">
                <a:moveTo>
                  <a:pt x="73" y="0"/>
                </a:moveTo>
                <a:cubicBezTo>
                  <a:pt x="36" y="71"/>
                  <a:pt x="0" y="143"/>
                  <a:pt x="2" y="200"/>
                </a:cubicBezTo>
                <a:cubicBezTo>
                  <a:pt x="4" y="257"/>
                  <a:pt x="45" y="300"/>
                  <a:pt x="86" y="343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608638" y="249356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 dirty="0">
                <a:solidFill>
                  <a:srgbClr val="FF0000"/>
                </a:solidFill>
              </a:rPr>
              <a:t>x4</a:t>
            </a: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 flipH="1">
            <a:off x="6694488" y="1998263"/>
            <a:ext cx="141287" cy="2066925"/>
          </a:xfrm>
          <a:custGeom>
            <a:avLst/>
            <a:gdLst>
              <a:gd name="T0" fmla="*/ 73 w 86"/>
              <a:gd name="T1" fmla="*/ 0 h 343"/>
              <a:gd name="T2" fmla="*/ 2 w 86"/>
              <a:gd name="T3" fmla="*/ 200 h 343"/>
              <a:gd name="T4" fmla="*/ 86 w 86"/>
              <a:gd name="T5" fmla="*/ 343 h 343"/>
              <a:gd name="T6" fmla="*/ 0 60000 65536"/>
              <a:gd name="T7" fmla="*/ 0 60000 65536"/>
              <a:gd name="T8" fmla="*/ 0 60000 65536"/>
              <a:gd name="T9" fmla="*/ 0 w 86"/>
              <a:gd name="T10" fmla="*/ 0 h 343"/>
              <a:gd name="T11" fmla="*/ 86 w 86"/>
              <a:gd name="T12" fmla="*/ 343 h 3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" h="343">
                <a:moveTo>
                  <a:pt x="73" y="0"/>
                </a:moveTo>
                <a:cubicBezTo>
                  <a:pt x="36" y="71"/>
                  <a:pt x="0" y="143"/>
                  <a:pt x="2" y="200"/>
                </a:cubicBezTo>
                <a:cubicBezTo>
                  <a:pt x="4" y="257"/>
                  <a:pt x="45" y="300"/>
                  <a:pt x="86" y="343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737350" y="2522138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>
                <a:solidFill>
                  <a:srgbClr val="FF0000"/>
                </a:solidFill>
              </a:rPr>
              <a:t>x4</a:t>
            </a:r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 flipH="1">
            <a:off x="7278688" y="1964925"/>
            <a:ext cx="141287" cy="2066925"/>
          </a:xfrm>
          <a:custGeom>
            <a:avLst/>
            <a:gdLst>
              <a:gd name="T0" fmla="*/ 73 w 86"/>
              <a:gd name="T1" fmla="*/ 0 h 343"/>
              <a:gd name="T2" fmla="*/ 2 w 86"/>
              <a:gd name="T3" fmla="*/ 200 h 343"/>
              <a:gd name="T4" fmla="*/ 86 w 86"/>
              <a:gd name="T5" fmla="*/ 343 h 343"/>
              <a:gd name="T6" fmla="*/ 0 60000 65536"/>
              <a:gd name="T7" fmla="*/ 0 60000 65536"/>
              <a:gd name="T8" fmla="*/ 0 60000 65536"/>
              <a:gd name="T9" fmla="*/ 0 w 86"/>
              <a:gd name="T10" fmla="*/ 0 h 343"/>
              <a:gd name="T11" fmla="*/ 86 w 86"/>
              <a:gd name="T12" fmla="*/ 343 h 3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" h="343">
                <a:moveTo>
                  <a:pt x="73" y="0"/>
                </a:moveTo>
                <a:cubicBezTo>
                  <a:pt x="36" y="71"/>
                  <a:pt x="0" y="143"/>
                  <a:pt x="2" y="200"/>
                </a:cubicBezTo>
                <a:cubicBezTo>
                  <a:pt x="4" y="257"/>
                  <a:pt x="45" y="300"/>
                  <a:pt x="86" y="343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7321550" y="24888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>
                <a:solidFill>
                  <a:srgbClr val="FF0000"/>
                </a:solidFill>
              </a:rPr>
              <a:t>x4</a:t>
            </a:r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4445000" y="3480988"/>
            <a:ext cx="134938" cy="2063750"/>
          </a:xfrm>
          <a:custGeom>
            <a:avLst/>
            <a:gdLst>
              <a:gd name="T0" fmla="*/ 73 w 86"/>
              <a:gd name="T1" fmla="*/ 0 h 343"/>
              <a:gd name="T2" fmla="*/ 2 w 86"/>
              <a:gd name="T3" fmla="*/ 200 h 343"/>
              <a:gd name="T4" fmla="*/ 86 w 86"/>
              <a:gd name="T5" fmla="*/ 343 h 343"/>
              <a:gd name="T6" fmla="*/ 0 60000 65536"/>
              <a:gd name="T7" fmla="*/ 0 60000 65536"/>
              <a:gd name="T8" fmla="*/ 0 60000 65536"/>
              <a:gd name="T9" fmla="*/ 0 w 86"/>
              <a:gd name="T10" fmla="*/ 0 h 343"/>
              <a:gd name="T11" fmla="*/ 86 w 86"/>
              <a:gd name="T12" fmla="*/ 343 h 3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" h="343">
                <a:moveTo>
                  <a:pt x="73" y="0"/>
                </a:moveTo>
                <a:cubicBezTo>
                  <a:pt x="36" y="71"/>
                  <a:pt x="0" y="143"/>
                  <a:pt x="2" y="200"/>
                </a:cubicBezTo>
                <a:cubicBezTo>
                  <a:pt x="4" y="257"/>
                  <a:pt x="45" y="300"/>
                  <a:pt x="86" y="343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4519613" y="343971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>
                <a:solidFill>
                  <a:srgbClr val="FF0000"/>
                </a:solidFill>
              </a:rPr>
              <a:t>x1</a:t>
            </a:r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6180138" y="3479400"/>
            <a:ext cx="134937" cy="2063750"/>
          </a:xfrm>
          <a:custGeom>
            <a:avLst/>
            <a:gdLst>
              <a:gd name="T0" fmla="*/ 73 w 86"/>
              <a:gd name="T1" fmla="*/ 0 h 343"/>
              <a:gd name="T2" fmla="*/ 2 w 86"/>
              <a:gd name="T3" fmla="*/ 200 h 343"/>
              <a:gd name="T4" fmla="*/ 86 w 86"/>
              <a:gd name="T5" fmla="*/ 343 h 343"/>
              <a:gd name="T6" fmla="*/ 0 60000 65536"/>
              <a:gd name="T7" fmla="*/ 0 60000 65536"/>
              <a:gd name="T8" fmla="*/ 0 60000 65536"/>
              <a:gd name="T9" fmla="*/ 0 w 86"/>
              <a:gd name="T10" fmla="*/ 0 h 343"/>
              <a:gd name="T11" fmla="*/ 86 w 86"/>
              <a:gd name="T12" fmla="*/ 343 h 3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" h="343">
                <a:moveTo>
                  <a:pt x="73" y="0"/>
                </a:moveTo>
                <a:cubicBezTo>
                  <a:pt x="36" y="71"/>
                  <a:pt x="0" y="143"/>
                  <a:pt x="2" y="200"/>
                </a:cubicBezTo>
                <a:cubicBezTo>
                  <a:pt x="4" y="257"/>
                  <a:pt x="45" y="300"/>
                  <a:pt x="86" y="343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6254750" y="343812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>
                <a:solidFill>
                  <a:srgbClr val="FF0000"/>
                </a:solidFill>
              </a:rPr>
              <a:t>x1</a:t>
            </a:r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5603875" y="3498450"/>
            <a:ext cx="134938" cy="2063750"/>
          </a:xfrm>
          <a:custGeom>
            <a:avLst/>
            <a:gdLst>
              <a:gd name="T0" fmla="*/ 73 w 86"/>
              <a:gd name="T1" fmla="*/ 0 h 343"/>
              <a:gd name="T2" fmla="*/ 2 w 86"/>
              <a:gd name="T3" fmla="*/ 200 h 343"/>
              <a:gd name="T4" fmla="*/ 86 w 86"/>
              <a:gd name="T5" fmla="*/ 343 h 343"/>
              <a:gd name="T6" fmla="*/ 0 60000 65536"/>
              <a:gd name="T7" fmla="*/ 0 60000 65536"/>
              <a:gd name="T8" fmla="*/ 0 60000 65536"/>
              <a:gd name="T9" fmla="*/ 0 w 86"/>
              <a:gd name="T10" fmla="*/ 0 h 343"/>
              <a:gd name="T11" fmla="*/ 86 w 86"/>
              <a:gd name="T12" fmla="*/ 343 h 3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" h="343">
                <a:moveTo>
                  <a:pt x="73" y="0"/>
                </a:moveTo>
                <a:cubicBezTo>
                  <a:pt x="36" y="71"/>
                  <a:pt x="0" y="143"/>
                  <a:pt x="2" y="200"/>
                </a:cubicBezTo>
                <a:cubicBezTo>
                  <a:pt x="4" y="257"/>
                  <a:pt x="45" y="300"/>
                  <a:pt x="86" y="343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678488" y="345717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>
                <a:solidFill>
                  <a:srgbClr val="FF0000"/>
                </a:solidFill>
              </a:rPr>
              <a:t>x1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2213865"/>
            <a:ext cx="9144000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3789040"/>
            <a:ext cx="9144000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0" y="5229200"/>
            <a:ext cx="9144000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Lotsizing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lot sizing model: </a:t>
            </a:r>
            <a:r>
              <a:rPr lang="en-US" dirty="0" smtClean="0">
                <a:solidFill>
                  <a:srgbClr val="FF0000"/>
                </a:solidFill>
              </a:rPr>
              <a:t>EOQ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conomic 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rder </a:t>
            </a:r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dirty="0" smtClean="0"/>
              <a:t>uantity)</a:t>
            </a:r>
          </a:p>
          <a:p>
            <a:pPr lvl="1"/>
            <a:r>
              <a:rPr lang="en-US" dirty="0" smtClean="0"/>
              <a:t>single product</a:t>
            </a:r>
          </a:p>
          <a:p>
            <a:pPr lvl="1"/>
            <a:r>
              <a:rPr lang="en-US" dirty="0" smtClean="0"/>
              <a:t>ordered quantity		q</a:t>
            </a:r>
          </a:p>
          <a:p>
            <a:pPr lvl="1"/>
            <a:r>
              <a:rPr lang="en-US" dirty="0" smtClean="0"/>
              <a:t>non-fluctuating demand 	D</a:t>
            </a:r>
          </a:p>
          <a:p>
            <a:pPr lvl="1"/>
            <a:r>
              <a:rPr lang="en-US" dirty="0" smtClean="0"/>
              <a:t>fixed setup costs 		s</a:t>
            </a:r>
          </a:p>
          <a:p>
            <a:pPr lvl="1"/>
            <a:r>
              <a:rPr lang="en-US" dirty="0" smtClean="0"/>
              <a:t>inventory holding charge	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goal: optimize tradeoff</a:t>
            </a:r>
          </a:p>
          <a:p>
            <a:pPr lvl="1"/>
            <a:r>
              <a:rPr lang="en-US" dirty="0" smtClean="0"/>
              <a:t>(average) inventory holding costs + setup </a:t>
            </a:r>
            <a:r>
              <a:rPr lang="en-US" dirty="0" smtClean="0"/>
              <a:t>costs per period</a:t>
            </a:r>
            <a:endParaRPr lang="en-US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11</a:t>
            </a:fld>
            <a:endParaRPr lang="de-AT" dirty="0"/>
          </a:p>
        </p:txBody>
      </p:sp>
      <p:pic>
        <p:nvPicPr>
          <p:cNvPr id="8" name="Grafik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52346" y="5859269"/>
            <a:ext cx="2514612" cy="355093"/>
          </a:xfrm>
          <a:prstGeom prst="rect">
            <a:avLst/>
          </a:prstGeom>
          <a:noFill/>
          <a:ln/>
          <a:effectLst/>
        </p:spPr>
      </p:pic>
      <p:pic>
        <p:nvPicPr>
          <p:cNvPr id="10" name="Grafik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42130" y="5769260"/>
            <a:ext cx="1269500" cy="48311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41630" y="1532297"/>
            <a:ext cx="7515315" cy="504825"/>
          </a:xfrm>
        </p:spPr>
        <p:txBody>
          <a:bodyPr/>
          <a:lstStyle/>
          <a:p>
            <a:pPr eaLnBrk="1" hangingPunct="1"/>
            <a:r>
              <a:rPr lang="de-DE" sz="2800" dirty="0" err="1" smtClean="0"/>
              <a:t>Inventory</a:t>
            </a:r>
            <a:r>
              <a:rPr lang="de-DE" sz="2800" dirty="0" smtClean="0"/>
              <a:t> in </a:t>
            </a:r>
            <a:r>
              <a:rPr lang="de-DE" sz="2800" dirty="0" err="1" smtClean="0"/>
              <a:t>the</a:t>
            </a:r>
            <a:r>
              <a:rPr lang="de-DE" sz="2800" dirty="0" smtClean="0"/>
              <a:t> EOQ model</a:t>
            </a:r>
            <a:endParaRPr lang="de-AT" sz="2800" dirty="0" smtClean="0"/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8232" y="40832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521550" y="2258870"/>
          <a:ext cx="8135937" cy="4116387"/>
        </p:xfrm>
        <a:graphic>
          <a:graphicData uri="http://schemas.openxmlformats.org/presentationml/2006/ole">
            <p:oleObj spid="_x0000_s436227" r:id="rId3" imgW="6632448" imgH="3017520" progId="">
              <p:embed/>
            </p:oleObj>
          </a:graphicData>
        </a:graphic>
      </p:graphicFrame>
      <p:sp>
        <p:nvSpPr>
          <p:cNvPr id="26" name="Line 6"/>
          <p:cNvSpPr>
            <a:spLocks noChangeShapeType="1"/>
          </p:cNvSpPr>
          <p:nvPr/>
        </p:nvSpPr>
        <p:spPr bwMode="auto">
          <a:xfrm flipV="1">
            <a:off x="2209062" y="3366945"/>
            <a:ext cx="4763" cy="24717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2212237" y="3368532"/>
            <a:ext cx="1547813" cy="246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 flipV="1">
            <a:off x="3755287" y="3374882"/>
            <a:ext cx="4763" cy="24717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3758462" y="3376470"/>
            <a:ext cx="1547813" cy="246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 flipV="1">
            <a:off x="5303100" y="3384407"/>
            <a:ext cx="4762" cy="24717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5306275" y="3385995"/>
            <a:ext cx="1547812" cy="246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3082187" y="5851382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600" dirty="0" err="1" smtClean="0">
                <a:solidFill>
                  <a:srgbClr val="FF3300"/>
                </a:solidFill>
              </a:rPr>
              <a:t>Production</a:t>
            </a:r>
            <a:r>
              <a:rPr lang="de-AT" sz="1600" dirty="0">
                <a:solidFill>
                  <a:srgbClr val="FF3300"/>
                </a:solidFill>
              </a:rPr>
              <a:t/>
            </a:r>
            <a:br>
              <a:rPr lang="de-AT" sz="1600" dirty="0">
                <a:solidFill>
                  <a:srgbClr val="FF3300"/>
                </a:solidFill>
              </a:rPr>
            </a:br>
            <a:r>
              <a:rPr lang="de-AT" sz="1600" dirty="0" smtClean="0">
                <a:solidFill>
                  <a:srgbClr val="FF3300"/>
                </a:solidFill>
              </a:rPr>
              <a:t>Lot </a:t>
            </a:r>
            <a:r>
              <a:rPr lang="de-AT" sz="1600" i="1" dirty="0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4625237" y="5832332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600" dirty="0" err="1" smtClean="0">
                <a:solidFill>
                  <a:srgbClr val="FF3300"/>
                </a:solidFill>
              </a:rPr>
              <a:t>Production</a:t>
            </a:r>
            <a:r>
              <a:rPr lang="de-AT" sz="1600" dirty="0">
                <a:solidFill>
                  <a:srgbClr val="FF3300"/>
                </a:solidFill>
              </a:rPr>
              <a:t/>
            </a:r>
            <a:br>
              <a:rPr lang="de-AT" sz="1600" dirty="0">
                <a:solidFill>
                  <a:srgbClr val="FF3300"/>
                </a:solidFill>
              </a:rPr>
            </a:br>
            <a:r>
              <a:rPr lang="de-AT" sz="1600" dirty="0" smtClean="0">
                <a:solidFill>
                  <a:srgbClr val="FF3300"/>
                </a:solidFill>
              </a:rPr>
              <a:t>Lot </a:t>
            </a:r>
            <a:r>
              <a:rPr lang="de-AT" sz="1600" i="1" dirty="0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2428137" y="3324082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 dirty="0" err="1" smtClean="0">
                <a:solidFill>
                  <a:schemeClr val="hlink"/>
                </a:solidFill>
              </a:rPr>
              <a:t>demand</a:t>
            </a:r>
            <a:r>
              <a:rPr lang="de-AT" sz="1600" dirty="0" smtClean="0">
                <a:solidFill>
                  <a:schemeClr val="hlink"/>
                </a:solidFill>
              </a:rPr>
              <a:t> </a:t>
            </a:r>
            <a:r>
              <a:rPr lang="de-AT" sz="1600" i="1" dirty="0" smtClean="0">
                <a:solidFill>
                  <a:schemeClr val="hlink"/>
                </a:solidFill>
                <a:latin typeface="Times New Roman" pitchFamily="18" charset="0"/>
              </a:rPr>
              <a:t>D</a:t>
            </a:r>
            <a:r>
              <a:rPr lang="de-AT" sz="1600" dirty="0">
                <a:solidFill>
                  <a:schemeClr val="hlink"/>
                </a:solidFill>
              </a:rPr>
              <a:t/>
            </a:r>
            <a:br>
              <a:rPr lang="de-AT" sz="1600" dirty="0">
                <a:solidFill>
                  <a:schemeClr val="hlink"/>
                </a:solidFill>
              </a:rPr>
            </a:br>
            <a:r>
              <a:rPr lang="de-AT" sz="1600" dirty="0" err="1" smtClean="0">
                <a:solidFill>
                  <a:schemeClr val="hlink"/>
                </a:solidFill>
              </a:rPr>
              <a:t>slope</a:t>
            </a:r>
            <a:r>
              <a:rPr lang="de-AT" sz="1600" dirty="0" smtClean="0">
                <a:solidFill>
                  <a:schemeClr val="hlink"/>
                </a:solidFill>
              </a:rPr>
              <a:t> </a:t>
            </a:r>
            <a:r>
              <a:rPr lang="de-AT" sz="1600" dirty="0" smtClean="0">
                <a:solidFill>
                  <a:schemeClr val="hlink"/>
                </a:solidFill>
                <a:latin typeface="Times New Roman" pitchFamily="18" charset="0"/>
              </a:rPr>
              <a:t>-</a:t>
            </a:r>
            <a:r>
              <a:rPr lang="de-AT" sz="1600" i="1" dirty="0" smtClean="0">
                <a:solidFill>
                  <a:schemeClr val="hlink"/>
                </a:solidFill>
                <a:latin typeface="Times New Roman" pitchFamily="18" charset="0"/>
              </a:rPr>
              <a:t>D</a:t>
            </a:r>
            <a:endParaRPr lang="de-AT" sz="1600" i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grpSp>
        <p:nvGrpSpPr>
          <p:cNvPr id="35" name="Group 20"/>
          <p:cNvGrpSpPr>
            <a:grpSpLocks/>
          </p:cNvGrpSpPr>
          <p:nvPr/>
        </p:nvGrpSpPr>
        <p:grpSpPr bwMode="auto">
          <a:xfrm>
            <a:off x="2682137" y="4114657"/>
            <a:ext cx="495300" cy="723900"/>
            <a:chOff x="1656" y="2278"/>
            <a:chExt cx="312" cy="456"/>
          </a:xfrm>
        </p:grpSpPr>
        <p:sp>
          <p:nvSpPr>
            <p:cNvPr id="36" name="Line 16"/>
            <p:cNvSpPr>
              <a:spLocks noChangeShapeType="1"/>
            </p:cNvSpPr>
            <p:nvPr/>
          </p:nvSpPr>
          <p:spPr bwMode="auto">
            <a:xfrm>
              <a:off x="1656" y="2286"/>
              <a:ext cx="31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 flipV="1">
              <a:off x="1942" y="2278"/>
              <a:ext cx="0" cy="45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2786912" y="3832082"/>
            <a:ext cx="41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chemeClr val="hlink"/>
                </a:solidFill>
                <a:latin typeface="Times New Roman" pitchFamily="18" charset="0"/>
              </a:rPr>
              <a:t>1</a:t>
            </a:r>
            <a:endParaRPr lang="de-AT" sz="1600" i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3110762" y="4241657"/>
            <a:ext cx="41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>
                <a:solidFill>
                  <a:schemeClr val="hlink"/>
                </a:solidFill>
                <a:latin typeface="Times New Roman" pitchFamily="18" charset="0"/>
              </a:rPr>
              <a:t>-</a:t>
            </a:r>
            <a:r>
              <a:rPr lang="de-AT" sz="1600" i="1">
                <a:solidFill>
                  <a:schemeClr val="hlink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5561341" y="2487172"/>
            <a:ext cx="33612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dirty="0" smtClean="0">
                <a:solidFill>
                  <a:srgbClr val="FF3300"/>
                </a:solidFill>
              </a:rPr>
              <a:t>„</a:t>
            </a:r>
            <a:r>
              <a:rPr lang="de-AT" dirty="0" err="1" smtClean="0">
                <a:solidFill>
                  <a:srgbClr val="FF3300"/>
                </a:solidFill>
              </a:rPr>
              <a:t>sawtoothed</a:t>
            </a:r>
            <a:r>
              <a:rPr lang="de-AT" dirty="0" smtClean="0">
                <a:solidFill>
                  <a:srgbClr val="FF3300"/>
                </a:solidFill>
              </a:rPr>
              <a:t>“ </a:t>
            </a:r>
            <a:r>
              <a:rPr lang="de-AT" dirty="0" err="1" smtClean="0">
                <a:solidFill>
                  <a:srgbClr val="FF3300"/>
                </a:solidFill>
              </a:rPr>
              <a:t>inventory</a:t>
            </a:r>
            <a:endParaRPr lang="de-AT" i="1" dirty="0">
              <a:solidFill>
                <a:srgbClr val="FF3300"/>
              </a:solidFill>
            </a:endParaRPr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7184287" y="3093895"/>
            <a:ext cx="178911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 dirty="0" err="1" smtClean="0">
                <a:solidFill>
                  <a:srgbClr val="9900CC"/>
                </a:solidFill>
              </a:rPr>
              <a:t>maximum</a:t>
            </a:r>
            <a:r>
              <a:rPr lang="de-AT" sz="1600" dirty="0" smtClean="0">
                <a:solidFill>
                  <a:srgbClr val="9900CC"/>
                </a:solidFill>
              </a:rPr>
              <a:t> </a:t>
            </a:r>
            <a:r>
              <a:rPr lang="de-AT" sz="1600" dirty="0">
                <a:solidFill>
                  <a:srgbClr val="9900CC"/>
                </a:solidFill>
              </a:rPr>
              <a:t/>
            </a:r>
            <a:br>
              <a:rPr lang="de-AT" sz="1600" dirty="0">
                <a:solidFill>
                  <a:srgbClr val="9900CC"/>
                </a:solidFill>
              </a:rPr>
            </a:br>
            <a:r>
              <a:rPr lang="de-AT" sz="1600" dirty="0" err="1" smtClean="0">
                <a:solidFill>
                  <a:srgbClr val="9900CC"/>
                </a:solidFill>
              </a:rPr>
              <a:t>inventory</a:t>
            </a:r>
            <a:r>
              <a:rPr lang="de-AT" sz="1600" dirty="0" smtClean="0">
                <a:solidFill>
                  <a:srgbClr val="9900CC"/>
                </a:solidFill>
              </a:rPr>
              <a:t> </a:t>
            </a:r>
            <a:r>
              <a:rPr lang="de-AT" i="1" dirty="0" smtClean="0">
                <a:solidFill>
                  <a:srgbClr val="9900CC"/>
                </a:solidFill>
                <a:latin typeface="Times New Roman" pitchFamily="18" charset="0"/>
              </a:rPr>
              <a:t>q</a:t>
            </a:r>
            <a:endParaRPr lang="de-AT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6949337" y="4263882"/>
            <a:ext cx="1631950" cy="660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flipH="1">
            <a:off x="2226525" y="4608370"/>
            <a:ext cx="4700587" cy="0"/>
          </a:xfrm>
          <a:prstGeom prst="line">
            <a:avLst/>
          </a:prstGeom>
          <a:noFill/>
          <a:ln w="19050">
            <a:solidFill>
              <a:srgbClr val="9900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6912260" y="4284095"/>
            <a:ext cx="1728191" cy="861774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 dirty="0" err="1" smtClean="0">
                <a:solidFill>
                  <a:srgbClr val="9900CC"/>
                </a:solidFill>
              </a:rPr>
              <a:t>average</a:t>
            </a:r>
            <a:r>
              <a:rPr lang="de-AT" sz="1600" dirty="0">
                <a:solidFill>
                  <a:srgbClr val="9900CC"/>
                </a:solidFill>
              </a:rPr>
              <a:t/>
            </a:r>
            <a:br>
              <a:rPr lang="de-AT" sz="1600" dirty="0">
                <a:solidFill>
                  <a:srgbClr val="9900CC"/>
                </a:solidFill>
              </a:rPr>
            </a:br>
            <a:r>
              <a:rPr lang="de-AT" sz="1600" dirty="0" err="1" smtClean="0">
                <a:solidFill>
                  <a:srgbClr val="9900CC"/>
                </a:solidFill>
              </a:rPr>
              <a:t>inventory</a:t>
            </a:r>
            <a:r>
              <a:rPr lang="de-AT" sz="1600" dirty="0" smtClean="0">
                <a:solidFill>
                  <a:srgbClr val="9900CC"/>
                </a:solidFill>
              </a:rPr>
              <a:t> </a:t>
            </a:r>
            <a:br>
              <a:rPr lang="de-AT" sz="1600" dirty="0" smtClean="0">
                <a:solidFill>
                  <a:srgbClr val="9900CC"/>
                </a:solidFill>
              </a:rPr>
            </a:br>
            <a:r>
              <a:rPr lang="de-AT" i="1" dirty="0" smtClean="0">
                <a:solidFill>
                  <a:srgbClr val="9900CC"/>
                </a:solidFill>
                <a:latin typeface="Times New Roman" pitchFamily="18" charset="0"/>
              </a:rPr>
              <a:t>q/</a:t>
            </a:r>
            <a:r>
              <a:rPr lang="de-AT" dirty="0" smtClean="0">
                <a:solidFill>
                  <a:srgbClr val="9900CC"/>
                </a:solidFill>
                <a:latin typeface="Times New Roman" pitchFamily="18" charset="0"/>
              </a:rPr>
              <a:t>2</a:t>
            </a:r>
            <a:endParaRPr lang="de-AT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7408124" y="5943556"/>
            <a:ext cx="745505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 dirty="0" smtClean="0"/>
              <a:t>time</a:t>
            </a:r>
            <a:endParaRPr lang="de-AT" i="1" dirty="0">
              <a:latin typeface="Times New Roman" pitchFamily="18" charset="0"/>
            </a:endParaRP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1456885" y="2343156"/>
            <a:ext cx="1368152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 dirty="0" err="1" smtClean="0"/>
              <a:t>inventory</a:t>
            </a:r>
            <a:endParaRPr lang="de-AT" i="1" dirty="0">
              <a:latin typeface="Times New Roman" pitchFamily="18" charset="0"/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6065397" y="3135244"/>
            <a:ext cx="108012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 dirty="0" err="1" smtClean="0"/>
              <a:t>demand</a:t>
            </a:r>
            <a:endParaRPr lang="de-AT" i="1" dirty="0">
              <a:latin typeface="Times New Roman" pitchFamily="18" charset="0"/>
            </a:endParaRPr>
          </a:p>
        </p:txBody>
      </p:sp>
      <p:sp>
        <p:nvSpPr>
          <p:cNvPr id="48" name="Line 22"/>
          <p:cNvSpPr>
            <a:spLocks noChangeShapeType="1"/>
          </p:cNvSpPr>
          <p:nvPr/>
        </p:nvSpPr>
        <p:spPr bwMode="auto">
          <a:xfrm flipH="1">
            <a:off x="2213825" y="3370120"/>
            <a:ext cx="4935537" cy="0"/>
          </a:xfrm>
          <a:prstGeom prst="line">
            <a:avLst/>
          </a:prstGeom>
          <a:noFill/>
          <a:ln w="19050">
            <a:solidFill>
              <a:srgbClr val="9900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520781" y="3135244"/>
            <a:ext cx="165618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 dirty="0" smtClean="0"/>
              <a:t>Order </a:t>
            </a:r>
            <a:r>
              <a:rPr lang="de-AT" sz="1600" dirty="0" err="1" smtClean="0"/>
              <a:t>quantity</a:t>
            </a:r>
            <a:r>
              <a:rPr lang="de-AT" sz="1600" dirty="0" smtClean="0"/>
              <a:t> </a:t>
            </a:r>
            <a:r>
              <a:rPr lang="de-AT" sz="1600" i="1" dirty="0" smtClean="0"/>
              <a:t>q</a:t>
            </a:r>
          </a:p>
          <a:p>
            <a:pPr>
              <a:spcBef>
                <a:spcPct val="50000"/>
              </a:spcBef>
            </a:pPr>
            <a:r>
              <a:rPr lang="de-AT" sz="1600" dirty="0" smtClean="0">
                <a:latin typeface="+mj-lt"/>
              </a:rPr>
              <a:t>= </a:t>
            </a:r>
            <a:r>
              <a:rPr lang="de-AT" sz="1600" dirty="0" err="1" smtClean="0">
                <a:latin typeface="+mj-lt"/>
              </a:rPr>
              <a:t>max</a:t>
            </a:r>
            <a:r>
              <a:rPr lang="de-AT" sz="1600" dirty="0" smtClean="0">
                <a:latin typeface="+mj-lt"/>
              </a:rPr>
              <a:t> </a:t>
            </a:r>
            <a:r>
              <a:rPr lang="de-AT" sz="1600" dirty="0" err="1" smtClean="0">
                <a:latin typeface="+mj-lt"/>
              </a:rPr>
              <a:t>inventory</a:t>
            </a:r>
            <a:endParaRPr lang="de-AT" dirty="0">
              <a:latin typeface="+mj-lt"/>
            </a:endParaRP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520781" y="5655524"/>
            <a:ext cx="1656184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600" dirty="0" smtClean="0">
                <a:latin typeface="+mj-lt"/>
              </a:rPr>
              <a:t>min </a:t>
            </a:r>
            <a:r>
              <a:rPr lang="de-AT" sz="1600" dirty="0" err="1" smtClean="0">
                <a:latin typeface="+mj-lt"/>
              </a:rPr>
              <a:t>inventory</a:t>
            </a:r>
            <a:endParaRPr lang="de-AT" dirty="0">
              <a:latin typeface="+mj-lt"/>
            </a:endParaRPr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1529612" y="5841857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600" dirty="0" err="1" smtClean="0">
                <a:solidFill>
                  <a:srgbClr val="FF3300"/>
                </a:solidFill>
              </a:rPr>
              <a:t>Production</a:t>
            </a:r>
            <a:r>
              <a:rPr lang="de-AT" sz="1600" dirty="0">
                <a:solidFill>
                  <a:srgbClr val="FF3300"/>
                </a:solidFill>
              </a:rPr>
              <a:t/>
            </a:r>
            <a:br>
              <a:rPr lang="de-AT" sz="1600" dirty="0">
                <a:solidFill>
                  <a:srgbClr val="FF3300"/>
                </a:solidFill>
              </a:rPr>
            </a:br>
            <a:r>
              <a:rPr lang="de-AT" sz="1600" dirty="0" smtClean="0">
                <a:solidFill>
                  <a:srgbClr val="FF3300"/>
                </a:solidFill>
              </a:rPr>
              <a:t>Lot </a:t>
            </a:r>
            <a:r>
              <a:rPr lang="de-AT" sz="1600" i="1" dirty="0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52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553200" y="6596633"/>
            <a:ext cx="2133600" cy="196850"/>
          </a:xfrm>
        </p:spPr>
        <p:txBody>
          <a:bodyPr/>
          <a:lstStyle/>
          <a:p>
            <a:fld id="{44E2AE9C-37D4-458E-BF41-812F3C2BD51B}" type="slidenum">
              <a:rPr lang="de-AT" smtClean="0"/>
              <a:pPr/>
              <a:t>12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8" grpId="0"/>
      <p:bldP spid="39" grpId="0"/>
      <p:bldP spid="40" grpId="0"/>
      <p:bldP spid="41" grpId="0"/>
      <p:bldP spid="43" grpId="0" animBg="1"/>
      <p:bldP spid="44" grpId="0" animBg="1"/>
      <p:bldP spid="46" grpId="0" animBg="1"/>
      <p:bldP spid="48" grpId="0" animBg="1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Lotsizing</a:t>
            </a:r>
            <a:r>
              <a:rPr lang="en-US" dirty="0" smtClean="0"/>
              <a:t> in MRP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more difficult</a:t>
            </a:r>
          </a:p>
          <a:p>
            <a:pPr lvl="1"/>
            <a:r>
              <a:rPr lang="en-US" sz="1800" dirty="0" smtClean="0"/>
              <a:t>multiple items</a:t>
            </a:r>
          </a:p>
          <a:p>
            <a:pPr lvl="1"/>
            <a:r>
              <a:rPr lang="en-US" sz="1800" dirty="0" smtClean="0"/>
              <a:t>multiple levels (product structure!)</a:t>
            </a:r>
          </a:p>
          <a:p>
            <a:pPr lvl="1"/>
            <a:endParaRPr lang="en-US" sz="600" dirty="0" smtClean="0"/>
          </a:p>
          <a:p>
            <a:r>
              <a:rPr lang="en-US" sz="1800" dirty="0" smtClean="0"/>
              <a:t>goal</a:t>
            </a:r>
          </a:p>
          <a:p>
            <a:pPr lvl="1"/>
            <a:r>
              <a:rPr lang="en-US" sz="1800" dirty="0" smtClean="0"/>
              <a:t>find set of lots such that total costs (whole system!) will be minimized</a:t>
            </a:r>
          </a:p>
          <a:p>
            <a:pPr lvl="1"/>
            <a:endParaRPr lang="en-US" sz="900" dirty="0" smtClean="0"/>
          </a:p>
          <a:p>
            <a:r>
              <a:rPr lang="en-US" sz="1800" dirty="0" smtClean="0"/>
              <a:t>simplest approach</a:t>
            </a:r>
          </a:p>
          <a:p>
            <a:pPr lvl="1"/>
            <a:r>
              <a:rPr lang="en-US" sz="1800" dirty="0" smtClean="0"/>
              <a:t>use several single-level </a:t>
            </a:r>
            <a:r>
              <a:rPr lang="en-US" sz="1800" dirty="0" err="1" smtClean="0"/>
              <a:t>lotsizing</a:t>
            </a:r>
            <a:r>
              <a:rPr lang="en-US" sz="1800" dirty="0" smtClean="0"/>
              <a:t> models</a:t>
            </a:r>
          </a:p>
          <a:p>
            <a:pPr lvl="1"/>
            <a:r>
              <a:rPr lang="en-US" sz="1800" dirty="0" smtClean="0"/>
              <a:t>solve level by level</a:t>
            </a:r>
          </a:p>
          <a:p>
            <a:pPr lvl="1"/>
            <a:r>
              <a:rPr lang="en-US" sz="1800" dirty="0" smtClean="0"/>
              <a:t>descend through product structure diagram</a:t>
            </a:r>
          </a:p>
          <a:p>
            <a:pPr lvl="1"/>
            <a:r>
              <a:rPr lang="en-US" sz="1800" dirty="0" smtClean="0"/>
              <a:t>common in industry</a:t>
            </a:r>
          </a:p>
          <a:p>
            <a:r>
              <a:rPr lang="en-US" sz="1800" dirty="0" smtClean="0"/>
              <a:t>model &amp; solve MIP</a:t>
            </a:r>
          </a:p>
          <a:p>
            <a:r>
              <a:rPr lang="en-US" sz="1800" dirty="0" smtClean="0"/>
              <a:t>solve heuristically</a:t>
            </a:r>
            <a:endParaRPr lang="en-US" sz="1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13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 Formulation for MRP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</a:p>
          <a:p>
            <a:pPr>
              <a:buNone/>
            </a:pPr>
            <a:r>
              <a:rPr lang="en-US" b="0" dirty="0" smtClean="0"/>
              <a:t>	P		number of </a:t>
            </a:r>
            <a:r>
              <a:rPr lang="en-US" b="0" dirty="0" smtClean="0">
                <a:solidFill>
                  <a:schemeClr val="tx2"/>
                </a:solidFill>
              </a:rPr>
              <a:t>products		</a:t>
            </a:r>
            <a:r>
              <a:rPr lang="en-US" b="0" dirty="0" smtClean="0"/>
              <a:t>(</a:t>
            </a:r>
            <a:r>
              <a:rPr lang="en-US" b="0" dirty="0" err="1" smtClean="0"/>
              <a:t>i</a:t>
            </a:r>
            <a:r>
              <a:rPr lang="en-US" b="0" dirty="0" smtClean="0"/>
              <a:t>=1..P)</a:t>
            </a:r>
          </a:p>
          <a:p>
            <a:pPr>
              <a:buNone/>
            </a:pPr>
            <a:r>
              <a:rPr lang="en-US" b="0" dirty="0" smtClean="0"/>
              <a:t>	T		length of planning </a:t>
            </a:r>
            <a:r>
              <a:rPr lang="en-US" b="0" dirty="0" smtClean="0">
                <a:solidFill>
                  <a:schemeClr val="tx2"/>
                </a:solidFill>
              </a:rPr>
              <a:t>horizon	</a:t>
            </a:r>
            <a:r>
              <a:rPr lang="en-US" b="0" dirty="0" smtClean="0"/>
              <a:t>(t = 1..T)</a:t>
            </a:r>
          </a:p>
          <a:p>
            <a:pPr>
              <a:buNone/>
            </a:pPr>
            <a:r>
              <a:rPr lang="en-US" b="0" dirty="0" smtClean="0"/>
              <a:t> 	M		number of </a:t>
            </a:r>
            <a:r>
              <a:rPr lang="en-US" b="0" dirty="0" smtClean="0">
                <a:solidFill>
                  <a:schemeClr val="tx2"/>
                </a:solidFill>
              </a:rPr>
              <a:t>machines/resources	</a:t>
            </a:r>
            <a:r>
              <a:rPr lang="en-US" b="0" dirty="0" smtClean="0"/>
              <a:t>(m = 1..M)</a:t>
            </a:r>
          </a:p>
          <a:p>
            <a:pPr>
              <a:buNone/>
            </a:pPr>
            <a:endParaRPr lang="en-US" b="0" dirty="0" smtClean="0"/>
          </a:p>
          <a:p>
            <a:r>
              <a:rPr lang="en-US" dirty="0" smtClean="0"/>
              <a:t>decision variables</a:t>
            </a:r>
          </a:p>
          <a:p>
            <a:pPr indent="0">
              <a:buNone/>
            </a:pPr>
            <a:r>
              <a:rPr lang="de-AT" b="0" i="1" dirty="0" err="1" smtClean="0"/>
              <a:t>x</a:t>
            </a:r>
            <a:r>
              <a:rPr lang="de-AT" b="0" i="1" baseline="-25000" dirty="0" err="1" smtClean="0"/>
              <a:t>it</a:t>
            </a:r>
            <a:r>
              <a:rPr lang="de-AT" b="0" dirty="0" smtClean="0"/>
              <a:t>	</a:t>
            </a:r>
            <a:r>
              <a:rPr lang="de-AT" b="0" dirty="0" err="1" smtClean="0"/>
              <a:t>delivered</a:t>
            </a:r>
            <a:r>
              <a:rPr lang="de-AT" b="0" dirty="0" smtClean="0"/>
              <a:t> </a:t>
            </a:r>
            <a:r>
              <a:rPr lang="de-AT" b="0" dirty="0" err="1" smtClean="0">
                <a:solidFill>
                  <a:schemeClr val="tx2"/>
                </a:solidFill>
              </a:rPr>
              <a:t>quantity</a:t>
            </a:r>
            <a:r>
              <a:rPr lang="de-AT" b="0" dirty="0" smtClean="0"/>
              <a:t> </a:t>
            </a:r>
            <a:r>
              <a:rPr lang="de-AT" b="0" dirty="0" err="1" smtClean="0"/>
              <a:t>of</a:t>
            </a:r>
            <a:r>
              <a:rPr lang="de-AT" b="0" dirty="0" smtClean="0"/>
              <a:t> item </a:t>
            </a:r>
            <a:r>
              <a:rPr lang="de-AT" b="0" i="1" dirty="0" smtClean="0"/>
              <a:t>i</a:t>
            </a:r>
            <a:r>
              <a:rPr lang="de-AT" b="0" dirty="0" smtClean="0"/>
              <a:t> in </a:t>
            </a:r>
            <a:r>
              <a:rPr lang="de-AT" b="0" dirty="0" err="1" smtClean="0"/>
              <a:t>period</a:t>
            </a:r>
            <a:r>
              <a:rPr lang="de-AT" b="0" dirty="0" smtClean="0"/>
              <a:t> </a:t>
            </a:r>
            <a:r>
              <a:rPr lang="de-AT" b="0" i="1" dirty="0" smtClean="0"/>
              <a:t>t</a:t>
            </a:r>
          </a:p>
          <a:p>
            <a:pPr indent="0">
              <a:buNone/>
            </a:pPr>
            <a:r>
              <a:rPr lang="de-AT" b="0" i="1" dirty="0" err="1" smtClean="0"/>
              <a:t>I</a:t>
            </a:r>
            <a:r>
              <a:rPr lang="de-AT" b="0" i="1" baseline="-25000" dirty="0" err="1" smtClean="0"/>
              <a:t>it</a:t>
            </a:r>
            <a:r>
              <a:rPr lang="de-AT" b="0" dirty="0" smtClean="0"/>
              <a:t>	</a:t>
            </a:r>
            <a:r>
              <a:rPr lang="de-AT" b="0" dirty="0" err="1" smtClean="0">
                <a:solidFill>
                  <a:schemeClr val="tx2"/>
                </a:solidFill>
              </a:rPr>
              <a:t>inventory</a:t>
            </a:r>
            <a:r>
              <a:rPr lang="de-AT" b="0" dirty="0" smtClean="0"/>
              <a:t> </a:t>
            </a:r>
            <a:r>
              <a:rPr lang="de-AT" b="0" dirty="0" err="1" smtClean="0"/>
              <a:t>level</a:t>
            </a:r>
            <a:r>
              <a:rPr lang="de-AT" b="0" dirty="0" smtClean="0"/>
              <a:t> </a:t>
            </a:r>
            <a:r>
              <a:rPr lang="de-AT" b="0" dirty="0" err="1" smtClean="0"/>
              <a:t>of</a:t>
            </a:r>
            <a:r>
              <a:rPr lang="de-AT" b="0" dirty="0" smtClean="0"/>
              <a:t> item </a:t>
            </a:r>
            <a:r>
              <a:rPr lang="de-AT" b="0" i="1" dirty="0" smtClean="0"/>
              <a:t>i </a:t>
            </a:r>
            <a:r>
              <a:rPr lang="de-AT" b="0" dirty="0" err="1" smtClean="0"/>
              <a:t>at</a:t>
            </a:r>
            <a:r>
              <a:rPr lang="de-AT" b="0" dirty="0" smtClean="0"/>
              <a:t> </a:t>
            </a:r>
            <a:r>
              <a:rPr lang="de-AT" b="0" dirty="0" err="1" smtClean="0"/>
              <a:t>the</a:t>
            </a:r>
            <a:r>
              <a:rPr lang="de-AT" b="0" dirty="0" smtClean="0"/>
              <a:t> end </a:t>
            </a:r>
            <a:r>
              <a:rPr lang="de-AT" b="0" dirty="0" err="1" smtClean="0"/>
              <a:t>of</a:t>
            </a:r>
            <a:r>
              <a:rPr lang="de-AT" b="0" dirty="0" smtClean="0"/>
              <a:t> </a:t>
            </a:r>
            <a:r>
              <a:rPr lang="de-AT" b="0" dirty="0" err="1" smtClean="0"/>
              <a:t>period</a:t>
            </a:r>
            <a:r>
              <a:rPr lang="de-AT" b="0" dirty="0" smtClean="0"/>
              <a:t> </a:t>
            </a:r>
            <a:r>
              <a:rPr lang="de-AT" b="0" i="1" dirty="0" smtClean="0"/>
              <a:t>t</a:t>
            </a:r>
          </a:p>
          <a:p>
            <a:pPr indent="0">
              <a:buNone/>
            </a:pPr>
            <a:r>
              <a:rPr lang="de-AT" b="0" i="1" dirty="0" err="1" smtClean="0"/>
              <a:t>O</a:t>
            </a:r>
            <a:r>
              <a:rPr lang="de-AT" b="0" i="1" baseline="-25000" dirty="0" err="1" smtClean="0"/>
              <a:t>mt</a:t>
            </a:r>
            <a:r>
              <a:rPr lang="de-AT" b="0" dirty="0" smtClean="0"/>
              <a:t>	</a:t>
            </a:r>
            <a:r>
              <a:rPr lang="de-AT" b="0" dirty="0" err="1" smtClean="0">
                <a:solidFill>
                  <a:schemeClr val="tx2"/>
                </a:solidFill>
              </a:rPr>
              <a:t>overtime</a:t>
            </a:r>
            <a:r>
              <a:rPr lang="de-AT" b="0" dirty="0" smtClean="0"/>
              <a:t> </a:t>
            </a:r>
            <a:r>
              <a:rPr lang="de-AT" b="0" dirty="0" err="1" smtClean="0"/>
              <a:t>hours</a:t>
            </a:r>
            <a:r>
              <a:rPr lang="de-AT" b="0" dirty="0" smtClean="0"/>
              <a:t> </a:t>
            </a:r>
            <a:r>
              <a:rPr lang="de-AT" b="0" dirty="0" err="1" smtClean="0"/>
              <a:t>required</a:t>
            </a:r>
            <a:r>
              <a:rPr lang="de-AT" b="0" dirty="0" smtClean="0"/>
              <a:t> </a:t>
            </a:r>
            <a:r>
              <a:rPr lang="de-AT" b="0" dirty="0" err="1" smtClean="0"/>
              <a:t>for</a:t>
            </a:r>
            <a:r>
              <a:rPr lang="de-AT" b="0" dirty="0" smtClean="0"/>
              <a:t> </a:t>
            </a:r>
            <a:r>
              <a:rPr lang="de-AT" b="0" dirty="0" err="1" smtClean="0"/>
              <a:t>machine</a:t>
            </a:r>
            <a:r>
              <a:rPr lang="de-AT" b="0" dirty="0" smtClean="0"/>
              <a:t> </a:t>
            </a:r>
            <a:r>
              <a:rPr lang="de-AT" b="0" i="1" dirty="0" smtClean="0"/>
              <a:t>m in</a:t>
            </a:r>
            <a:r>
              <a:rPr lang="de-AT" b="0" dirty="0" smtClean="0"/>
              <a:t> </a:t>
            </a:r>
            <a:r>
              <a:rPr lang="de-AT" b="0" dirty="0" err="1" smtClean="0"/>
              <a:t>period</a:t>
            </a:r>
            <a:r>
              <a:rPr lang="de-AT" b="0" dirty="0" smtClean="0"/>
              <a:t> </a:t>
            </a:r>
            <a:r>
              <a:rPr lang="de-AT" b="0" i="1" dirty="0" smtClean="0"/>
              <a:t>t</a:t>
            </a:r>
          </a:p>
          <a:p>
            <a:pPr indent="0">
              <a:buNone/>
            </a:pPr>
            <a:r>
              <a:rPr lang="de-AT" b="0" i="1" dirty="0" err="1" smtClean="0"/>
              <a:t>y</a:t>
            </a:r>
            <a:r>
              <a:rPr lang="de-AT" b="0" i="1" baseline="-25000" dirty="0" err="1" smtClean="0"/>
              <a:t>it</a:t>
            </a:r>
            <a:r>
              <a:rPr lang="de-AT" b="0" dirty="0" smtClean="0"/>
              <a:t>	</a:t>
            </a:r>
            <a:r>
              <a:rPr lang="de-AT" b="0" dirty="0" err="1" smtClean="0">
                <a:solidFill>
                  <a:schemeClr val="tx2"/>
                </a:solidFill>
              </a:rPr>
              <a:t>binary</a:t>
            </a:r>
            <a:r>
              <a:rPr lang="de-AT" b="0" dirty="0" smtClean="0"/>
              <a:t> variable </a:t>
            </a:r>
            <a:r>
              <a:rPr lang="de-AT" b="0" dirty="0" err="1" smtClean="0">
                <a:solidFill>
                  <a:schemeClr val="tx2"/>
                </a:solidFill>
              </a:rPr>
              <a:t>indicating</a:t>
            </a:r>
            <a:r>
              <a:rPr lang="de-AT" b="0" dirty="0" smtClean="0"/>
              <a:t> </a:t>
            </a:r>
            <a:r>
              <a:rPr lang="de-AT" b="0" dirty="0" err="1" smtClean="0"/>
              <a:t>if</a:t>
            </a:r>
            <a:r>
              <a:rPr lang="de-AT" b="0" dirty="0" smtClean="0"/>
              <a:t> item </a:t>
            </a:r>
            <a:r>
              <a:rPr lang="de-AT" b="0" i="1" dirty="0" smtClean="0"/>
              <a:t>i</a:t>
            </a:r>
            <a:r>
              <a:rPr lang="de-AT" b="0" dirty="0" smtClean="0"/>
              <a:t> </a:t>
            </a:r>
            <a:r>
              <a:rPr lang="de-AT" b="0" dirty="0" err="1" smtClean="0"/>
              <a:t>is</a:t>
            </a:r>
            <a:r>
              <a:rPr lang="de-AT" b="0" dirty="0" smtClean="0"/>
              <a:t> </a:t>
            </a:r>
            <a:r>
              <a:rPr lang="de-AT" b="0" dirty="0" err="1" smtClean="0"/>
              <a:t>produced</a:t>
            </a:r>
            <a:r>
              <a:rPr lang="de-AT" b="0" dirty="0" smtClean="0"/>
              <a:t> in </a:t>
            </a:r>
            <a:r>
              <a:rPr lang="de-AT" b="0" dirty="0" err="1" smtClean="0"/>
              <a:t>period</a:t>
            </a:r>
            <a:r>
              <a:rPr lang="de-AT" b="0" dirty="0" smtClean="0"/>
              <a:t> </a:t>
            </a:r>
            <a:r>
              <a:rPr lang="de-AT" b="0" i="1" dirty="0" smtClean="0"/>
              <a:t>t  		</a:t>
            </a:r>
            <a:r>
              <a:rPr lang="de-AT" b="0" dirty="0" smtClean="0"/>
              <a:t>(=1) </a:t>
            </a:r>
            <a:r>
              <a:rPr lang="de-AT" b="0" dirty="0" err="1" smtClean="0"/>
              <a:t>or</a:t>
            </a:r>
            <a:r>
              <a:rPr lang="de-AT" b="0" dirty="0" smtClean="0"/>
              <a:t> not (=0)</a:t>
            </a:r>
          </a:p>
          <a:p>
            <a:endParaRPr lang="en-US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14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 Formulation for MRP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</a:p>
          <a:p>
            <a:pPr marL="990600" indent="-809625">
              <a:lnSpc>
                <a:spcPct val="90000"/>
              </a:lnSpc>
              <a:buNone/>
            </a:pPr>
            <a:endParaRPr lang="de-AT" sz="1800" b="0" i="1" dirty="0" smtClean="0"/>
          </a:p>
          <a:p>
            <a:pPr marL="990600" indent="-809625">
              <a:lnSpc>
                <a:spcPct val="90000"/>
              </a:lnSpc>
              <a:buNone/>
            </a:pPr>
            <a:r>
              <a:rPr lang="de-AT" sz="1800" b="0" i="1" dirty="0" err="1" smtClean="0"/>
              <a:t>D</a:t>
            </a:r>
            <a:r>
              <a:rPr lang="de-AT" sz="1800" b="0" i="1" baseline="-25000" dirty="0" err="1" smtClean="0"/>
              <a:t>it</a:t>
            </a:r>
            <a:r>
              <a:rPr lang="de-AT" sz="1800" b="0" dirty="0" smtClean="0"/>
              <a:t>	</a:t>
            </a:r>
            <a:r>
              <a:rPr lang="de-AT" sz="1800" b="0" dirty="0" err="1" smtClean="0"/>
              <a:t>external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demand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of</a:t>
            </a:r>
            <a:r>
              <a:rPr lang="de-AT" sz="1800" b="0" dirty="0" smtClean="0"/>
              <a:t> item </a:t>
            </a:r>
            <a:r>
              <a:rPr lang="de-AT" sz="1800" b="0" i="1" dirty="0" smtClean="0"/>
              <a:t>i</a:t>
            </a:r>
            <a:r>
              <a:rPr lang="de-AT" sz="1800" b="0" dirty="0" smtClean="0"/>
              <a:t> in </a:t>
            </a:r>
            <a:r>
              <a:rPr lang="de-AT" sz="1800" b="0" dirty="0" err="1" smtClean="0"/>
              <a:t>period</a:t>
            </a:r>
            <a:r>
              <a:rPr lang="de-AT" sz="1800" b="0" dirty="0" smtClean="0"/>
              <a:t> </a:t>
            </a:r>
            <a:r>
              <a:rPr lang="de-AT" sz="1800" b="0" i="1" dirty="0" smtClean="0"/>
              <a:t>t</a:t>
            </a:r>
            <a:r>
              <a:rPr lang="de-AT" sz="1800" b="0" dirty="0" smtClean="0"/>
              <a:t>	</a:t>
            </a:r>
          </a:p>
          <a:p>
            <a:pPr marL="990600" indent="-809625">
              <a:lnSpc>
                <a:spcPct val="90000"/>
              </a:lnSpc>
              <a:buNone/>
            </a:pPr>
            <a:endParaRPr lang="de-AT" sz="1200" b="0" i="1" dirty="0" smtClean="0">
              <a:latin typeface="Symbol" pitchFamily="18" charset="2"/>
            </a:endParaRPr>
          </a:p>
          <a:p>
            <a:pPr marL="990600" indent="-809625">
              <a:lnSpc>
                <a:spcPct val="90000"/>
              </a:lnSpc>
              <a:buNone/>
            </a:pPr>
            <a:r>
              <a:rPr lang="de-AT" sz="1800" b="0" i="1" dirty="0" smtClean="0">
                <a:latin typeface="Symbol" pitchFamily="18" charset="2"/>
              </a:rPr>
              <a:t>G</a:t>
            </a:r>
            <a:r>
              <a:rPr lang="de-AT" sz="1800" b="0" i="1" dirty="0" smtClean="0"/>
              <a:t>(i)</a:t>
            </a:r>
            <a:r>
              <a:rPr lang="de-AT" sz="1800" b="0" dirty="0" smtClean="0"/>
              <a:t>	</a:t>
            </a:r>
            <a:r>
              <a:rPr lang="de-AT" sz="1800" b="0" dirty="0" err="1" smtClean="0"/>
              <a:t>set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of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immediate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successors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of</a:t>
            </a:r>
            <a:r>
              <a:rPr lang="de-AT" sz="1800" b="0" dirty="0" smtClean="0"/>
              <a:t> item </a:t>
            </a:r>
            <a:r>
              <a:rPr lang="de-AT" sz="1800" b="0" i="1" dirty="0" smtClean="0"/>
              <a:t>i 		</a:t>
            </a:r>
            <a:r>
              <a:rPr lang="de-AT" sz="1800" b="0" dirty="0" smtClean="0"/>
              <a:t>(BOM)</a:t>
            </a:r>
            <a:endParaRPr lang="de-AT" sz="1800" b="0" i="1" dirty="0" smtClean="0"/>
          </a:p>
          <a:p>
            <a:pPr marL="990600" indent="-809625">
              <a:lnSpc>
                <a:spcPct val="90000"/>
              </a:lnSpc>
              <a:buNone/>
            </a:pPr>
            <a:r>
              <a:rPr lang="de-AT" sz="1800" b="0" i="1" dirty="0" smtClean="0">
                <a:latin typeface="Symbol" pitchFamily="18" charset="2"/>
              </a:rPr>
              <a:t>G</a:t>
            </a:r>
            <a:r>
              <a:rPr lang="de-AT" sz="1800" b="0" i="1" baseline="30000" dirty="0" smtClean="0"/>
              <a:t>-1(</a:t>
            </a:r>
            <a:r>
              <a:rPr lang="de-AT" sz="1800" b="0" i="1" dirty="0" smtClean="0"/>
              <a:t>i)</a:t>
            </a:r>
            <a:r>
              <a:rPr lang="de-AT" sz="1800" b="0" dirty="0" smtClean="0"/>
              <a:t>	</a:t>
            </a:r>
            <a:r>
              <a:rPr lang="de-AT" sz="1800" b="0" dirty="0" err="1" smtClean="0"/>
              <a:t>set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of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immediate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predeccessors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of</a:t>
            </a:r>
            <a:r>
              <a:rPr lang="de-AT" sz="1800" b="0" dirty="0" smtClean="0"/>
              <a:t> item </a:t>
            </a:r>
            <a:r>
              <a:rPr lang="de-AT" sz="1800" b="0" i="1" dirty="0" smtClean="0"/>
              <a:t>i</a:t>
            </a:r>
          </a:p>
          <a:p>
            <a:pPr marL="990600" indent="-809625">
              <a:lnSpc>
                <a:spcPct val="90000"/>
              </a:lnSpc>
              <a:buNone/>
            </a:pPr>
            <a:r>
              <a:rPr lang="de-AT" sz="1800" b="0" i="1" dirty="0" err="1" smtClean="0"/>
              <a:t>c</a:t>
            </a:r>
            <a:r>
              <a:rPr lang="de-AT" sz="1800" b="0" i="1" baseline="-25000" dirty="0" err="1" smtClean="0"/>
              <a:t>ij</a:t>
            </a:r>
            <a:r>
              <a:rPr lang="de-AT" sz="1800" b="0" dirty="0" smtClean="0"/>
              <a:t>	</a:t>
            </a:r>
            <a:r>
              <a:rPr lang="de-AT" sz="1800" b="0" dirty="0" err="1" smtClean="0"/>
              <a:t>quantity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of</a:t>
            </a:r>
            <a:r>
              <a:rPr lang="de-AT" sz="1800" b="0" dirty="0" smtClean="0"/>
              <a:t> item </a:t>
            </a:r>
            <a:r>
              <a:rPr lang="de-AT" sz="1800" b="0" i="1" dirty="0" smtClean="0"/>
              <a:t>i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required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to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produce</a:t>
            </a:r>
            <a:r>
              <a:rPr lang="de-AT" sz="1800" b="0" dirty="0" smtClean="0"/>
              <a:t> item </a:t>
            </a:r>
            <a:r>
              <a:rPr lang="de-AT" sz="1800" b="0" i="1" dirty="0" smtClean="0"/>
              <a:t>j</a:t>
            </a:r>
          </a:p>
          <a:p>
            <a:pPr marL="990600" indent="-809625">
              <a:lnSpc>
                <a:spcPct val="90000"/>
              </a:lnSpc>
              <a:buNone/>
            </a:pPr>
            <a:endParaRPr lang="de-AT" sz="1100" b="0" i="1" dirty="0" smtClean="0"/>
          </a:p>
          <a:p>
            <a:pPr marL="990600" indent="-809625">
              <a:lnSpc>
                <a:spcPct val="90000"/>
              </a:lnSpc>
              <a:buNone/>
            </a:pPr>
            <a:r>
              <a:rPr lang="de-AT" sz="1800" b="0" i="1" dirty="0" err="1" smtClean="0"/>
              <a:t>C</a:t>
            </a:r>
            <a:r>
              <a:rPr lang="de-AT" sz="1800" b="0" i="1" baseline="30000" dirty="0" err="1" smtClean="0"/>
              <a:t>S</a:t>
            </a:r>
            <a:r>
              <a:rPr lang="de-AT" sz="1800" b="0" i="1" baseline="-25000" dirty="0" err="1" smtClean="0"/>
              <a:t>i</a:t>
            </a:r>
            <a:r>
              <a:rPr lang="de-AT" sz="1800" b="0" dirty="0" smtClean="0"/>
              <a:t>	</a:t>
            </a:r>
            <a:r>
              <a:rPr lang="de-AT" sz="1800" b="0" dirty="0" err="1" smtClean="0"/>
              <a:t>setup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cost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for</a:t>
            </a:r>
            <a:r>
              <a:rPr lang="de-AT" sz="1800" b="0" dirty="0" smtClean="0"/>
              <a:t> item </a:t>
            </a:r>
            <a:r>
              <a:rPr lang="de-AT" sz="1800" b="0" i="1" dirty="0" smtClean="0"/>
              <a:t>i</a:t>
            </a:r>
          </a:p>
          <a:p>
            <a:pPr marL="990600" indent="-809625">
              <a:lnSpc>
                <a:spcPct val="90000"/>
              </a:lnSpc>
              <a:buNone/>
            </a:pPr>
            <a:r>
              <a:rPr lang="de-AT" sz="1800" b="0" i="1" dirty="0" err="1" smtClean="0"/>
              <a:t>C</a:t>
            </a:r>
            <a:r>
              <a:rPr lang="de-AT" sz="1800" b="0" i="1" baseline="30000" dirty="0" err="1" smtClean="0"/>
              <a:t>H</a:t>
            </a:r>
            <a:r>
              <a:rPr lang="de-AT" sz="1800" b="0" i="1" baseline="-25000" dirty="0" err="1" smtClean="0"/>
              <a:t>i</a:t>
            </a:r>
            <a:r>
              <a:rPr lang="de-AT" sz="1800" b="0" dirty="0" smtClean="0"/>
              <a:t>	</a:t>
            </a:r>
            <a:r>
              <a:rPr lang="de-AT" sz="1800" b="0" dirty="0" err="1" smtClean="0"/>
              <a:t>holding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cost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for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one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unit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of</a:t>
            </a:r>
            <a:r>
              <a:rPr lang="de-AT" sz="1800" b="0" dirty="0" smtClean="0"/>
              <a:t> item </a:t>
            </a:r>
            <a:r>
              <a:rPr lang="de-AT" sz="1800" b="0" i="1" dirty="0" smtClean="0"/>
              <a:t>i</a:t>
            </a:r>
          </a:p>
          <a:p>
            <a:pPr marL="990600" indent="-809625">
              <a:lnSpc>
                <a:spcPct val="90000"/>
              </a:lnSpc>
              <a:buNone/>
            </a:pPr>
            <a:r>
              <a:rPr lang="de-AT" sz="1800" b="0" i="1" dirty="0" err="1" smtClean="0"/>
              <a:t>C</a:t>
            </a:r>
            <a:r>
              <a:rPr lang="de-AT" sz="1800" b="0" i="1" baseline="30000" dirty="0" err="1" smtClean="0"/>
              <a:t>O</a:t>
            </a:r>
            <a:r>
              <a:rPr lang="de-AT" sz="1800" b="0" i="1" baseline="-25000" dirty="0" err="1" smtClean="0"/>
              <a:t>m</a:t>
            </a:r>
            <a:r>
              <a:rPr lang="de-AT" sz="1800" b="0" dirty="0" smtClean="0"/>
              <a:t>	</a:t>
            </a:r>
            <a:r>
              <a:rPr lang="de-AT" sz="1800" b="0" dirty="0" err="1" smtClean="0"/>
              <a:t>overtime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cost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of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resource</a:t>
            </a:r>
            <a:r>
              <a:rPr lang="de-AT" sz="1800" b="0" dirty="0" smtClean="0"/>
              <a:t> </a:t>
            </a:r>
            <a:r>
              <a:rPr lang="de-AT" sz="1800" b="0" i="1" dirty="0" smtClean="0"/>
              <a:t>m</a:t>
            </a:r>
          </a:p>
          <a:p>
            <a:pPr marL="990600" indent="-809625">
              <a:lnSpc>
                <a:spcPct val="90000"/>
              </a:lnSpc>
              <a:buNone/>
            </a:pPr>
            <a:endParaRPr lang="de-AT" sz="1050" b="0" i="1" dirty="0" smtClean="0"/>
          </a:p>
          <a:p>
            <a:pPr marL="990600" indent="-809625">
              <a:lnSpc>
                <a:spcPct val="90000"/>
              </a:lnSpc>
              <a:buNone/>
            </a:pPr>
            <a:r>
              <a:rPr lang="de-AT" sz="1800" b="0" i="1" dirty="0" err="1" smtClean="0"/>
              <a:t>a</a:t>
            </a:r>
            <a:r>
              <a:rPr lang="de-AT" sz="1800" b="0" i="1" baseline="-25000" dirty="0" err="1" smtClean="0"/>
              <a:t>mi</a:t>
            </a:r>
            <a:r>
              <a:rPr lang="de-AT" sz="1800" b="0" dirty="0" smtClean="0"/>
              <a:t>	</a:t>
            </a:r>
            <a:r>
              <a:rPr lang="de-AT" sz="1800" b="0" dirty="0" err="1" smtClean="0"/>
              <a:t>capacity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needed</a:t>
            </a:r>
            <a:r>
              <a:rPr lang="de-AT" sz="1800" b="0" dirty="0" smtClean="0"/>
              <a:t> on </a:t>
            </a:r>
            <a:r>
              <a:rPr lang="de-AT" sz="1800" b="0" dirty="0" err="1" smtClean="0"/>
              <a:t>resource</a:t>
            </a:r>
            <a:r>
              <a:rPr lang="de-AT" sz="1800" b="0" dirty="0" smtClean="0"/>
              <a:t> </a:t>
            </a:r>
            <a:r>
              <a:rPr lang="de-AT" sz="1800" b="0" i="1" dirty="0" smtClean="0"/>
              <a:t>m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for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one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unit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of</a:t>
            </a:r>
            <a:r>
              <a:rPr lang="de-AT" sz="1800" b="0" dirty="0" smtClean="0"/>
              <a:t> item </a:t>
            </a:r>
            <a:r>
              <a:rPr lang="de-AT" sz="1800" b="0" i="1" dirty="0" smtClean="0"/>
              <a:t>i</a:t>
            </a:r>
          </a:p>
          <a:p>
            <a:pPr marL="990600" indent="-809625">
              <a:lnSpc>
                <a:spcPct val="90000"/>
              </a:lnSpc>
              <a:buNone/>
            </a:pPr>
            <a:r>
              <a:rPr lang="de-AT" sz="1800" b="0" i="1" dirty="0" err="1" smtClean="0"/>
              <a:t>b</a:t>
            </a:r>
            <a:r>
              <a:rPr lang="de-AT" sz="1800" b="0" i="1" baseline="-25000" dirty="0" err="1" smtClean="0"/>
              <a:t>mi</a:t>
            </a:r>
            <a:r>
              <a:rPr lang="de-AT" sz="1800" b="0" dirty="0" smtClean="0"/>
              <a:t>	</a:t>
            </a:r>
            <a:r>
              <a:rPr lang="de-AT" sz="1800" b="0" dirty="0" err="1" smtClean="0"/>
              <a:t>capacity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needed</a:t>
            </a:r>
            <a:r>
              <a:rPr lang="de-AT" sz="1800" b="0" dirty="0" smtClean="0"/>
              <a:t> on </a:t>
            </a:r>
            <a:r>
              <a:rPr lang="de-AT" sz="1800" b="0" dirty="0" err="1" smtClean="0"/>
              <a:t>resource</a:t>
            </a:r>
            <a:r>
              <a:rPr lang="de-AT" sz="1800" b="0" dirty="0" smtClean="0"/>
              <a:t> </a:t>
            </a:r>
            <a:r>
              <a:rPr lang="de-AT" sz="1800" b="0" i="1" dirty="0" smtClean="0"/>
              <a:t>m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for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the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setup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process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of</a:t>
            </a:r>
            <a:r>
              <a:rPr lang="de-AT" sz="1800" b="0" dirty="0" smtClean="0"/>
              <a:t> item </a:t>
            </a:r>
            <a:r>
              <a:rPr lang="de-AT" sz="1800" b="0" i="1" dirty="0" smtClean="0"/>
              <a:t>i</a:t>
            </a:r>
          </a:p>
          <a:p>
            <a:pPr marL="990600" indent="-809625">
              <a:lnSpc>
                <a:spcPct val="90000"/>
              </a:lnSpc>
              <a:buNone/>
            </a:pPr>
            <a:r>
              <a:rPr lang="de-AT" sz="1800" b="0" i="1" dirty="0" err="1" smtClean="0"/>
              <a:t>L</a:t>
            </a:r>
            <a:r>
              <a:rPr lang="de-AT" sz="1800" b="0" i="1" baseline="-25000" dirty="0" err="1" smtClean="0"/>
              <a:t>mt</a:t>
            </a:r>
            <a:r>
              <a:rPr lang="de-AT" sz="1800" b="0" dirty="0" smtClean="0"/>
              <a:t>	</a:t>
            </a:r>
            <a:r>
              <a:rPr lang="de-AT" sz="1800" b="0" dirty="0" err="1" smtClean="0"/>
              <a:t>available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capacity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of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resource</a:t>
            </a:r>
            <a:r>
              <a:rPr lang="de-AT" sz="1800" b="0" dirty="0" smtClean="0"/>
              <a:t> </a:t>
            </a:r>
            <a:r>
              <a:rPr lang="de-AT" sz="1800" b="0" i="1" dirty="0" smtClean="0"/>
              <a:t>m</a:t>
            </a:r>
            <a:r>
              <a:rPr lang="de-AT" sz="1800" b="0" dirty="0" smtClean="0"/>
              <a:t> in </a:t>
            </a:r>
            <a:r>
              <a:rPr lang="de-AT" sz="1800" b="0" dirty="0" err="1" smtClean="0"/>
              <a:t>period</a:t>
            </a:r>
            <a:r>
              <a:rPr lang="de-AT" sz="1800" b="0" dirty="0" smtClean="0"/>
              <a:t> </a:t>
            </a:r>
            <a:r>
              <a:rPr lang="de-AT" sz="1800" b="0" i="1" dirty="0" smtClean="0"/>
              <a:t>t</a:t>
            </a:r>
          </a:p>
          <a:p>
            <a:pPr marL="990600" indent="-809625">
              <a:lnSpc>
                <a:spcPct val="90000"/>
              </a:lnSpc>
              <a:buNone/>
            </a:pPr>
            <a:endParaRPr lang="de-AT" sz="1200" b="0" dirty="0" smtClean="0"/>
          </a:p>
          <a:p>
            <a:pPr marL="990600" indent="-809625">
              <a:lnSpc>
                <a:spcPct val="90000"/>
              </a:lnSpc>
              <a:buNone/>
            </a:pPr>
            <a:r>
              <a:rPr lang="de-AT" sz="1800" b="0" dirty="0" smtClean="0"/>
              <a:t>M	large </a:t>
            </a:r>
            <a:r>
              <a:rPr lang="de-AT" sz="1800" b="0" dirty="0" err="1" smtClean="0"/>
              <a:t>number</a:t>
            </a:r>
            <a:r>
              <a:rPr lang="de-AT" sz="1800" b="0" dirty="0" smtClean="0"/>
              <a:t>, but </a:t>
            </a:r>
            <a:r>
              <a:rPr lang="de-AT" sz="1800" b="0" dirty="0" err="1" smtClean="0"/>
              <a:t>as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small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as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possible</a:t>
            </a:r>
            <a:r>
              <a:rPr lang="de-AT" sz="1800" b="0" dirty="0" smtClean="0"/>
              <a:t> (e.g. </a:t>
            </a:r>
            <a:r>
              <a:rPr lang="de-AT" sz="1800" b="0" dirty="0" err="1" smtClean="0"/>
              <a:t>sum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of</a:t>
            </a:r>
            <a:r>
              <a:rPr lang="de-AT" sz="1800" b="0" dirty="0" smtClean="0"/>
              <a:t> </a:t>
            </a:r>
            <a:r>
              <a:rPr lang="de-AT" sz="1800" b="0" dirty="0" err="1" smtClean="0"/>
              <a:t>demands</a:t>
            </a:r>
            <a:r>
              <a:rPr lang="de-AT" sz="1800" b="0" dirty="0" smtClean="0"/>
              <a:t>)</a:t>
            </a:r>
          </a:p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15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 Formulation for MRP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 function</a:t>
            </a:r>
          </a:p>
          <a:p>
            <a:pPr lvl="1"/>
            <a:r>
              <a:rPr lang="en-US" dirty="0" smtClean="0"/>
              <a:t>minimize costs (setup + inventory + overtime)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constraints</a:t>
            </a:r>
          </a:p>
          <a:p>
            <a:pPr lvl="1"/>
            <a:r>
              <a:rPr lang="en-US" dirty="0" smtClean="0"/>
              <a:t>inventory balance</a:t>
            </a:r>
          </a:p>
          <a:p>
            <a:pPr lvl="1"/>
            <a:r>
              <a:rPr lang="en-US" dirty="0" smtClean="0"/>
              <a:t>link to binary indicator (</a:t>
            </a:r>
            <a:r>
              <a:rPr lang="en-US" dirty="0" smtClean="0"/>
              <a:t>big M</a:t>
            </a:r>
            <a:r>
              <a:rPr lang="en-US" dirty="0" smtClean="0"/>
              <a:t>) -&gt; setup costs</a:t>
            </a:r>
          </a:p>
          <a:p>
            <a:pPr lvl="1"/>
            <a:r>
              <a:rPr lang="en-US" dirty="0" smtClean="0"/>
              <a:t>capacity</a:t>
            </a:r>
          </a:p>
          <a:p>
            <a:pPr lvl="1"/>
            <a:r>
              <a:rPr lang="en-US" dirty="0" smtClean="0"/>
              <a:t>non-negativity</a:t>
            </a:r>
          </a:p>
          <a:p>
            <a:pPr lvl="1"/>
            <a:r>
              <a:rPr lang="en-US" dirty="0" smtClean="0"/>
              <a:t>binary                       			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it</a:t>
            </a:r>
            <a:r>
              <a:rPr lang="en-US" i="1" dirty="0" smtClean="0"/>
              <a:t> </a:t>
            </a:r>
            <a:r>
              <a:rPr lang="en-US" dirty="0" smtClean="0">
                <a:sym typeface="Symbol"/>
              </a:rPr>
              <a:t>{0, 1}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1520" y="6597352"/>
            <a:ext cx="7848872" cy="216744"/>
          </a:xfrm>
        </p:spPr>
        <p:txBody>
          <a:bodyPr/>
          <a:lstStyle/>
          <a:p>
            <a:r>
              <a:rPr lang="de-AT" smtClean="0"/>
              <a:t>040899 &gt; Production Analysis &gt; SS2011 &gt; Dr. Verena Schmid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16</a:t>
            </a:fld>
            <a:endParaRPr lang="de-AT" dirty="0"/>
          </a:p>
        </p:txBody>
      </p:sp>
      <p:pic>
        <p:nvPicPr>
          <p:cNvPr id="17" name="Grafik 1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72897" y="2933943"/>
            <a:ext cx="4077484" cy="571557"/>
          </a:xfrm>
          <a:prstGeom prst="rect">
            <a:avLst/>
          </a:prstGeom>
          <a:noFill/>
          <a:ln/>
          <a:effectLst/>
        </p:spPr>
      </p:pic>
      <p:pic>
        <p:nvPicPr>
          <p:cNvPr id="12" name="Grafik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48194" y="4502013"/>
            <a:ext cx="3752110" cy="457157"/>
          </a:xfrm>
          <a:prstGeom prst="rect">
            <a:avLst/>
          </a:prstGeom>
          <a:noFill/>
          <a:ln/>
          <a:effectLst/>
        </p:spPr>
      </p:pic>
      <p:pic>
        <p:nvPicPr>
          <p:cNvPr id="13" name="Grafik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82836" y="5000466"/>
            <a:ext cx="1619634" cy="190881"/>
          </a:xfrm>
          <a:prstGeom prst="rect">
            <a:avLst/>
          </a:prstGeom>
          <a:noFill/>
          <a:ln/>
          <a:effectLst/>
        </p:spPr>
      </p:pic>
      <p:pic>
        <p:nvPicPr>
          <p:cNvPr id="15" name="Grafik 1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47075" y="5204910"/>
            <a:ext cx="3638177" cy="571502"/>
          </a:xfrm>
          <a:prstGeom prst="rect">
            <a:avLst/>
          </a:prstGeom>
          <a:noFill/>
          <a:ln/>
          <a:effectLst/>
        </p:spPr>
      </p:pic>
      <p:pic>
        <p:nvPicPr>
          <p:cNvPr id="19" name="Grafik 1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61714" y="5904275"/>
            <a:ext cx="1885761" cy="190861"/>
          </a:xfrm>
          <a:prstGeom prst="rect">
            <a:avLst/>
          </a:prstGeom>
          <a:noFill/>
          <a:ln/>
          <a:effectLst/>
        </p:spPr>
      </p:pic>
      <p:pic>
        <p:nvPicPr>
          <p:cNvPr id="22" name="Grafik 21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52320" y="6219310"/>
            <a:ext cx="1505183" cy="19086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MIP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Products,  4 periods, 1 machine</a:t>
            </a:r>
          </a:p>
          <a:p>
            <a:pPr lvl="1"/>
            <a:r>
              <a:rPr lang="en-US" dirty="0" smtClean="0"/>
              <a:t>P = 3	T = 4		M = 1</a:t>
            </a:r>
          </a:p>
          <a:p>
            <a:pPr lvl="1"/>
            <a:r>
              <a:rPr lang="en-US" dirty="0" smtClean="0"/>
              <a:t>successors  			</a:t>
            </a:r>
            <a:r>
              <a:rPr lang="de-AT" i="1" dirty="0" smtClean="0">
                <a:latin typeface="Symbol" pitchFamily="18" charset="2"/>
              </a:rPr>
              <a:t>G </a:t>
            </a:r>
            <a:r>
              <a:rPr lang="en-US" dirty="0" smtClean="0"/>
              <a:t>(1) = {3}, </a:t>
            </a:r>
            <a:r>
              <a:rPr lang="de-AT" i="1" dirty="0" smtClean="0">
                <a:latin typeface="Symbol" pitchFamily="18" charset="2"/>
              </a:rPr>
              <a:t>G</a:t>
            </a:r>
            <a:r>
              <a:rPr lang="en-US" dirty="0" smtClean="0"/>
              <a:t>(2) = {1,3} </a:t>
            </a:r>
            <a:r>
              <a:rPr lang="de-AT" i="1" dirty="0" smtClean="0">
                <a:latin typeface="Symbol" pitchFamily="18" charset="2"/>
              </a:rPr>
              <a:t>G</a:t>
            </a:r>
            <a:r>
              <a:rPr lang="en-US" dirty="0" smtClean="0"/>
              <a:t>(3) = {}</a:t>
            </a:r>
          </a:p>
          <a:p>
            <a:pPr lvl="1"/>
            <a:r>
              <a:rPr lang="en-US" dirty="0" smtClean="0"/>
              <a:t>production coefficients	c</a:t>
            </a:r>
            <a:r>
              <a:rPr lang="en-US" baseline="-25000" dirty="0" smtClean="0"/>
              <a:t>21</a:t>
            </a:r>
            <a:r>
              <a:rPr lang="en-US" dirty="0" smtClean="0"/>
              <a:t> = 1 	c</a:t>
            </a:r>
            <a:r>
              <a:rPr lang="en-US" baseline="-25000" dirty="0" smtClean="0"/>
              <a:t>23</a:t>
            </a:r>
            <a:r>
              <a:rPr lang="en-US" dirty="0" smtClean="0"/>
              <a:t> =2 	c</a:t>
            </a:r>
            <a:r>
              <a:rPr lang="en-US" baseline="-25000" dirty="0" smtClean="0"/>
              <a:t>13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1520" y="6597352"/>
            <a:ext cx="7848872" cy="216744"/>
          </a:xfrm>
        </p:spPr>
        <p:txBody>
          <a:bodyPr/>
          <a:lstStyle/>
          <a:p>
            <a:r>
              <a:rPr lang="de-AT" smtClean="0"/>
              <a:t>040899 &gt; Production Analysis &gt; SS2011 &gt; Dr. Verena Schmid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17</a:t>
            </a:fld>
            <a:endParaRPr lang="de-AT" dirty="0"/>
          </a:p>
        </p:txBody>
      </p:sp>
      <p:graphicFrame>
        <p:nvGraphicFramePr>
          <p:cNvPr id="387074" name="Object 2"/>
          <p:cNvGraphicFramePr>
            <a:graphicFrameLocks noChangeAspect="1"/>
          </p:cNvGraphicFramePr>
          <p:nvPr/>
        </p:nvGraphicFramePr>
        <p:xfrm>
          <a:off x="6642230" y="1218335"/>
          <a:ext cx="2222500" cy="1625600"/>
        </p:xfrm>
        <a:graphic>
          <a:graphicData uri="http://schemas.openxmlformats.org/presentationml/2006/ole">
            <p:oleObj spid="_x0000_s387074" name="Bild" r:id="rId7" imgW="1551432" imgH="1130808" progId="Word.Picture.8">
              <p:embed/>
            </p:oleObj>
          </a:graphicData>
        </a:graphic>
      </p:graphicFrame>
      <p:pic>
        <p:nvPicPr>
          <p:cNvPr id="18" name="Grafik 1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05150" y="4059070"/>
            <a:ext cx="3623127" cy="244031"/>
          </a:xfrm>
          <a:prstGeom prst="rect">
            <a:avLst/>
          </a:prstGeom>
          <a:noFill/>
          <a:ln/>
          <a:effectLst/>
        </p:spPr>
      </p:pic>
      <p:pic>
        <p:nvPicPr>
          <p:cNvPr id="17" name="Grafik 1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30075" y="4445109"/>
            <a:ext cx="4289878" cy="244031"/>
          </a:xfrm>
          <a:prstGeom prst="rect">
            <a:avLst/>
          </a:prstGeom>
          <a:noFill/>
          <a:ln/>
          <a:effectLst/>
        </p:spPr>
      </p:pic>
      <p:pic>
        <p:nvPicPr>
          <p:cNvPr id="20" name="Grafik 1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11760" y="4824155"/>
            <a:ext cx="2956375" cy="24403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Production, Capacity and Material  Planning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49238" y="4222750"/>
            <a:ext cx="1079500" cy="863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End-Item Demand Estimate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97025" y="4078288"/>
            <a:ext cx="1223963" cy="1150937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Master Production Schedule (MPS)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60513" y="2854325"/>
            <a:ext cx="1296987" cy="71755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Rough-Cut Capacity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124200" y="4078288"/>
            <a:ext cx="1484313" cy="1150937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Material Requirements Planning (MRP)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217863" y="2709863"/>
            <a:ext cx="1296987" cy="862012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Detailed Capacity Planning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840288" y="3717925"/>
            <a:ext cx="1008062" cy="719138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Material Plan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840288" y="4943475"/>
            <a:ext cx="854075" cy="719138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Shop Orders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108700" y="3717925"/>
            <a:ext cx="1295400" cy="719138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Purchasing Plan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539038" y="4437063"/>
            <a:ext cx="1225550" cy="719137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Shop Floor Control</a:t>
            </a: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4608513" y="5986463"/>
            <a:ext cx="1223962" cy="358775"/>
          </a:xfrm>
          <a:prstGeom prst="flowChartTerminator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Updates</a:t>
            </a:r>
          </a:p>
        </p:txBody>
      </p:sp>
      <p:cxnSp>
        <p:nvCxnSpPr>
          <p:cNvPr id="16" name="AutoShape 12"/>
          <p:cNvCxnSpPr>
            <a:cxnSpLocks noChangeShapeType="1"/>
            <a:stCxn id="6" idx="3"/>
            <a:endCxn id="7" idx="1"/>
          </p:cNvCxnSpPr>
          <p:nvPr/>
        </p:nvCxnSpPr>
        <p:spPr bwMode="auto">
          <a:xfrm>
            <a:off x="1328738" y="4654550"/>
            <a:ext cx="26828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AutoShape 13"/>
          <p:cNvCxnSpPr>
            <a:cxnSpLocks noChangeShapeType="1"/>
            <a:stCxn id="8" idx="2"/>
            <a:endCxn id="7" idx="0"/>
          </p:cNvCxnSpPr>
          <p:nvPr/>
        </p:nvCxnSpPr>
        <p:spPr bwMode="auto">
          <a:xfrm>
            <a:off x="2209800" y="3571875"/>
            <a:ext cx="0" cy="5064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AutoShape 14"/>
          <p:cNvCxnSpPr>
            <a:cxnSpLocks noChangeShapeType="1"/>
            <a:stCxn id="7" idx="3"/>
            <a:endCxn id="9" idx="1"/>
          </p:cNvCxnSpPr>
          <p:nvPr/>
        </p:nvCxnSpPr>
        <p:spPr bwMode="auto">
          <a:xfrm>
            <a:off x="2820988" y="4654550"/>
            <a:ext cx="30321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AutoShape 15"/>
          <p:cNvCxnSpPr>
            <a:cxnSpLocks noChangeShapeType="1"/>
            <a:stCxn id="10" idx="2"/>
            <a:endCxn id="9" idx="0"/>
          </p:cNvCxnSpPr>
          <p:nvPr/>
        </p:nvCxnSpPr>
        <p:spPr bwMode="auto">
          <a:xfrm>
            <a:off x="3867150" y="3571875"/>
            <a:ext cx="0" cy="5064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AutoShape 16"/>
          <p:cNvCxnSpPr>
            <a:cxnSpLocks noChangeShapeType="1"/>
            <a:stCxn id="9" idx="3"/>
            <a:endCxn id="11" idx="1"/>
          </p:cNvCxnSpPr>
          <p:nvPr/>
        </p:nvCxnSpPr>
        <p:spPr bwMode="auto">
          <a:xfrm flipV="1">
            <a:off x="4608513" y="4078288"/>
            <a:ext cx="231775" cy="5762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" name="AutoShape 17"/>
          <p:cNvCxnSpPr>
            <a:cxnSpLocks noChangeShapeType="1"/>
            <a:stCxn id="9" idx="3"/>
            <a:endCxn id="12" idx="1"/>
          </p:cNvCxnSpPr>
          <p:nvPr/>
        </p:nvCxnSpPr>
        <p:spPr bwMode="auto">
          <a:xfrm>
            <a:off x="4608513" y="4654550"/>
            <a:ext cx="231775" cy="6492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" name="AutoShape 18"/>
          <p:cNvCxnSpPr>
            <a:cxnSpLocks noChangeShapeType="1"/>
            <a:stCxn id="11" idx="3"/>
            <a:endCxn id="13" idx="1"/>
          </p:cNvCxnSpPr>
          <p:nvPr/>
        </p:nvCxnSpPr>
        <p:spPr bwMode="auto">
          <a:xfrm>
            <a:off x="5848350" y="4078288"/>
            <a:ext cx="2603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" name="AutoShape 19"/>
          <p:cNvCxnSpPr>
            <a:cxnSpLocks noChangeShapeType="1"/>
            <a:stCxn id="13" idx="3"/>
            <a:endCxn id="14" idx="0"/>
          </p:cNvCxnSpPr>
          <p:nvPr/>
        </p:nvCxnSpPr>
        <p:spPr bwMode="auto">
          <a:xfrm>
            <a:off x="7404100" y="4078288"/>
            <a:ext cx="747713" cy="358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" name="AutoShape 20"/>
          <p:cNvCxnSpPr>
            <a:cxnSpLocks noChangeShapeType="1"/>
            <a:stCxn id="12" idx="3"/>
            <a:endCxn id="14" idx="1"/>
          </p:cNvCxnSpPr>
          <p:nvPr/>
        </p:nvCxnSpPr>
        <p:spPr bwMode="auto">
          <a:xfrm flipV="1">
            <a:off x="5694363" y="4797425"/>
            <a:ext cx="1844675" cy="5064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" name="AutoShape 21"/>
          <p:cNvSpPr>
            <a:spLocks noChangeArrowheads="1"/>
          </p:cNvSpPr>
          <p:nvPr/>
        </p:nvSpPr>
        <p:spPr bwMode="auto">
          <a:xfrm>
            <a:off x="5495925" y="1981200"/>
            <a:ext cx="1223963" cy="358775"/>
          </a:xfrm>
          <a:prstGeom prst="flowChartTerminator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Updates</a:t>
            </a:r>
          </a:p>
        </p:txBody>
      </p:sp>
      <p:cxnSp>
        <p:nvCxnSpPr>
          <p:cNvPr id="26" name="AutoShape 22"/>
          <p:cNvCxnSpPr>
            <a:cxnSpLocks noChangeShapeType="1"/>
            <a:stCxn id="14" idx="0"/>
            <a:endCxn id="25" idx="3"/>
          </p:cNvCxnSpPr>
          <p:nvPr/>
        </p:nvCxnSpPr>
        <p:spPr bwMode="auto">
          <a:xfrm rot="5400000" flipH="1">
            <a:off x="6302375" y="2587626"/>
            <a:ext cx="2276475" cy="1422400"/>
          </a:xfrm>
          <a:prstGeom prst="bentConnector2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AutoShape 23"/>
          <p:cNvCxnSpPr>
            <a:cxnSpLocks noChangeShapeType="1"/>
            <a:stCxn id="25" idx="1"/>
            <a:endCxn id="10" idx="0"/>
          </p:cNvCxnSpPr>
          <p:nvPr/>
        </p:nvCxnSpPr>
        <p:spPr bwMode="auto">
          <a:xfrm rot="10800000" flipV="1">
            <a:off x="3867150" y="2160588"/>
            <a:ext cx="1619250" cy="549275"/>
          </a:xfrm>
          <a:prstGeom prst="bentConnector2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AutoShape 24"/>
          <p:cNvCxnSpPr>
            <a:cxnSpLocks noChangeShapeType="1"/>
            <a:stCxn id="25" idx="1"/>
            <a:endCxn id="8" idx="0"/>
          </p:cNvCxnSpPr>
          <p:nvPr/>
        </p:nvCxnSpPr>
        <p:spPr bwMode="auto">
          <a:xfrm rot="10800000" flipV="1">
            <a:off x="2209800" y="2160588"/>
            <a:ext cx="3276600" cy="693737"/>
          </a:xfrm>
          <a:prstGeom prst="bentConnector2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" name="AutoShape 25"/>
          <p:cNvCxnSpPr>
            <a:cxnSpLocks noChangeShapeType="1"/>
            <a:stCxn id="14" idx="2"/>
            <a:endCxn id="15" idx="3"/>
          </p:cNvCxnSpPr>
          <p:nvPr/>
        </p:nvCxnSpPr>
        <p:spPr bwMode="auto">
          <a:xfrm rot="5400000">
            <a:off x="6492082" y="4506118"/>
            <a:ext cx="1009650" cy="2309813"/>
          </a:xfrm>
          <a:prstGeom prst="bentConnector2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" name="AutoShape 26"/>
          <p:cNvCxnSpPr>
            <a:cxnSpLocks noChangeShapeType="1"/>
            <a:stCxn id="15" idx="1"/>
            <a:endCxn id="9" idx="2"/>
          </p:cNvCxnSpPr>
          <p:nvPr/>
        </p:nvCxnSpPr>
        <p:spPr bwMode="auto">
          <a:xfrm rot="10800000">
            <a:off x="3867150" y="5229225"/>
            <a:ext cx="731838" cy="936625"/>
          </a:xfrm>
          <a:prstGeom prst="bentConnector2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Requirements Planning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MRP?</a:t>
            </a:r>
          </a:p>
          <a:p>
            <a:pPr lvl="1"/>
            <a:r>
              <a:rPr lang="en-US" dirty="0" smtClean="0"/>
              <a:t>translate end-item requirements </a:t>
            </a:r>
          </a:p>
          <a:p>
            <a:pPr lvl="1"/>
            <a:r>
              <a:rPr lang="en-US" dirty="0" smtClean="0"/>
              <a:t>generate time-phased requirements for components &amp; raw materials</a:t>
            </a:r>
          </a:p>
          <a:p>
            <a:r>
              <a:rPr lang="en-US" b="1" dirty="0" smtClean="0"/>
              <a:t>Input</a:t>
            </a:r>
          </a:p>
          <a:p>
            <a:pPr lvl="2"/>
            <a:r>
              <a:rPr lang="en-US" dirty="0" smtClean="0"/>
              <a:t>master production schedule (MPS) … planning data</a:t>
            </a:r>
          </a:p>
          <a:p>
            <a:pPr lvl="2"/>
            <a:r>
              <a:rPr lang="en-US" dirty="0" smtClean="0"/>
              <a:t>inventory status records</a:t>
            </a:r>
          </a:p>
          <a:p>
            <a:pPr lvl="2"/>
            <a:r>
              <a:rPr lang="en-US" dirty="0" smtClean="0"/>
              <a:t>bill of material (BOM) / product structure … master data</a:t>
            </a:r>
          </a:p>
          <a:p>
            <a:r>
              <a:rPr lang="en-US" b="1" dirty="0" smtClean="0"/>
              <a:t>Output</a:t>
            </a:r>
          </a:p>
          <a:p>
            <a:pPr lvl="2"/>
            <a:r>
              <a:rPr lang="de-AT" dirty="0" err="1" smtClean="0"/>
              <a:t>planned</a:t>
            </a:r>
            <a:r>
              <a:rPr lang="de-AT" dirty="0" smtClean="0"/>
              <a:t> order </a:t>
            </a:r>
            <a:r>
              <a:rPr lang="de-AT" dirty="0" err="1" smtClean="0"/>
              <a:t>releases</a:t>
            </a:r>
            <a:endParaRPr lang="de-AT" dirty="0" smtClean="0"/>
          </a:p>
          <a:p>
            <a:pPr lvl="2"/>
            <a:r>
              <a:rPr lang="de-AT" dirty="0" err="1" smtClean="0"/>
              <a:t>purchase</a:t>
            </a:r>
            <a:r>
              <a:rPr lang="de-AT" dirty="0" smtClean="0"/>
              <a:t> </a:t>
            </a:r>
            <a:r>
              <a:rPr lang="de-AT" dirty="0" err="1" smtClean="0"/>
              <a:t>orders</a:t>
            </a:r>
            <a:r>
              <a:rPr lang="de-AT" dirty="0" smtClean="0"/>
              <a:t> (</a:t>
            </a:r>
            <a:r>
              <a:rPr lang="de-AT" dirty="0" err="1" smtClean="0"/>
              <a:t>supply</a:t>
            </a:r>
            <a:r>
              <a:rPr lang="de-AT" dirty="0" smtClean="0"/>
              <a:t> </a:t>
            </a:r>
            <a:r>
              <a:rPr lang="de-AT" dirty="0" err="1" smtClean="0"/>
              <a:t>lead</a:t>
            </a:r>
            <a:r>
              <a:rPr lang="de-AT" dirty="0" smtClean="0"/>
              <a:t> time)</a:t>
            </a:r>
          </a:p>
          <a:p>
            <a:pPr lvl="2"/>
            <a:r>
              <a:rPr lang="de-AT" dirty="0" err="1" smtClean="0"/>
              <a:t>work</a:t>
            </a:r>
            <a:r>
              <a:rPr lang="de-AT" dirty="0" smtClean="0"/>
              <a:t> </a:t>
            </a:r>
            <a:r>
              <a:rPr lang="de-AT" dirty="0" err="1" smtClean="0"/>
              <a:t>orders</a:t>
            </a:r>
            <a:r>
              <a:rPr lang="de-AT" dirty="0" smtClean="0"/>
              <a:t> (</a:t>
            </a:r>
            <a:r>
              <a:rPr lang="de-AT" dirty="0" err="1" smtClean="0"/>
              <a:t>manufacturing</a:t>
            </a:r>
            <a:r>
              <a:rPr lang="de-AT" dirty="0" smtClean="0"/>
              <a:t> </a:t>
            </a:r>
            <a:r>
              <a:rPr lang="de-AT" dirty="0" err="1" smtClean="0"/>
              <a:t>lead</a:t>
            </a:r>
            <a:r>
              <a:rPr lang="de-AT" dirty="0" smtClean="0"/>
              <a:t> time)</a:t>
            </a:r>
          </a:p>
          <a:p>
            <a:pPr lvl="1"/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15A725-69AA-42AF-A93A-C92D5A4C0377}" type="slidenum">
              <a:rPr lang="de-AT" smtClean="0"/>
              <a:pPr/>
              <a:t>3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Requirements Planning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MRP Process</a:t>
            </a:r>
          </a:p>
          <a:p>
            <a:pPr lvl="1"/>
            <a:r>
              <a:rPr lang="en-US" b="1" dirty="0" smtClean="0"/>
              <a:t>Explosion</a:t>
            </a:r>
          </a:p>
          <a:p>
            <a:pPr lvl="2"/>
            <a:r>
              <a:rPr lang="en-US" dirty="0" smtClean="0"/>
              <a:t>stimulate disassembly of </a:t>
            </a:r>
            <a:r>
              <a:rPr lang="en-US" dirty="0" err="1" smtClean="0"/>
              <a:t>endproduct</a:t>
            </a:r>
            <a:r>
              <a:rPr lang="en-US" dirty="0" smtClean="0"/>
              <a:t> in its components (BOM)</a:t>
            </a:r>
          </a:p>
          <a:p>
            <a:pPr lvl="2"/>
            <a:r>
              <a:rPr lang="en-US" dirty="0" smtClean="0"/>
              <a:t>returns gross requirements</a:t>
            </a:r>
          </a:p>
          <a:p>
            <a:pPr lvl="1"/>
            <a:r>
              <a:rPr lang="en-US" b="1" dirty="0" smtClean="0"/>
              <a:t>Netting</a:t>
            </a:r>
          </a:p>
          <a:p>
            <a:pPr lvl="2"/>
            <a:r>
              <a:rPr lang="en-US" dirty="0" smtClean="0"/>
              <a:t>adjust gross requirements for inventory</a:t>
            </a:r>
          </a:p>
          <a:p>
            <a:pPr lvl="2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net requirement = max(0, gross requirements – </a:t>
            </a:r>
            <a:r>
              <a:rPr lang="en-US" b="1" smtClean="0">
                <a:solidFill>
                  <a:srgbClr val="FF0000"/>
                </a:solidFill>
              </a:rPr>
              <a:t>inventory – scheduled </a:t>
            </a:r>
            <a:r>
              <a:rPr lang="en-US" b="1" dirty="0" smtClean="0">
                <a:solidFill>
                  <a:srgbClr val="FF0000"/>
                </a:solidFill>
              </a:rPr>
              <a:t>receipts)</a:t>
            </a:r>
          </a:p>
          <a:p>
            <a:pPr lvl="1"/>
            <a:r>
              <a:rPr lang="en-US" b="1" dirty="0" smtClean="0"/>
              <a:t>Offsetting</a:t>
            </a:r>
          </a:p>
          <a:p>
            <a:pPr lvl="2"/>
            <a:r>
              <a:rPr lang="en-US" dirty="0" smtClean="0"/>
              <a:t>determine order release (lead time!)</a:t>
            </a:r>
          </a:p>
          <a:p>
            <a:pPr lvl="1"/>
            <a:r>
              <a:rPr lang="en-US" b="1" dirty="0" err="1" smtClean="0"/>
              <a:t>Lotsizing</a:t>
            </a:r>
            <a:r>
              <a:rPr lang="en-US" dirty="0" smtClean="0"/>
              <a:t>: determine batch size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4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MRP Example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5</a:t>
            </a:fld>
            <a:endParaRPr lang="de-AT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967038" y="1717675"/>
            <a:ext cx="1450975" cy="366713"/>
            <a:chOff x="3173" y="1312"/>
            <a:chExt cx="914" cy="231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3173" y="1337"/>
              <a:ext cx="726" cy="206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Times New Roman" pitchFamily="18" charset="0"/>
                </a:rPr>
                <a:t>End-Item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899" y="131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1901825" y="2513013"/>
            <a:ext cx="1235075" cy="733425"/>
            <a:chOff x="2583" y="1817"/>
            <a:chExt cx="778" cy="462"/>
          </a:xfrm>
        </p:grpSpPr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2583" y="1842"/>
              <a:ext cx="590" cy="206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Times New Roman" pitchFamily="18" charset="0"/>
                </a:rPr>
                <a:t>S/A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173" y="18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891" y="204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1212850" y="3582988"/>
            <a:ext cx="911225" cy="792162"/>
            <a:chOff x="2693" y="2390"/>
            <a:chExt cx="574" cy="499"/>
          </a:xfrm>
        </p:grpSpPr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2693" y="2390"/>
              <a:ext cx="480" cy="268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Times New Roman" pitchFamily="18" charset="0"/>
                </a:rPr>
                <a:t>PP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3079" y="242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2839" y="265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>
                  <a:latin typeface="Times New Roman" pitchFamily="18" charset="0"/>
                </a:rPr>
                <a:t>4</a:t>
              </a:r>
            </a:p>
          </p:txBody>
        </p:sp>
      </p:grp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2689225" y="3543300"/>
            <a:ext cx="1236663" cy="733425"/>
            <a:chOff x="3749" y="2159"/>
            <a:chExt cx="779" cy="462"/>
          </a:xfrm>
        </p:grpSpPr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>
              <a:off x="3749" y="2184"/>
              <a:ext cx="590" cy="206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Times New Roman" pitchFamily="18" charset="0"/>
                </a:rPr>
                <a:t>S/A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4340" y="215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4087" y="239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3627438" y="4562475"/>
            <a:ext cx="1025525" cy="792163"/>
            <a:chOff x="4528" y="3021"/>
            <a:chExt cx="646" cy="499"/>
          </a:xfrm>
        </p:grpSpPr>
        <p:sp>
          <p:nvSpPr>
            <p:cNvPr id="22" name="AutoShape 19"/>
            <p:cNvSpPr>
              <a:spLocks noChangeArrowheads="1"/>
            </p:cNvSpPr>
            <p:nvPr/>
          </p:nvSpPr>
          <p:spPr bwMode="auto">
            <a:xfrm>
              <a:off x="4528" y="3021"/>
              <a:ext cx="480" cy="268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Times New Roman" pitchFamily="18" charset="0"/>
                </a:rPr>
                <a:t>PP</a:t>
              </a: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4914" y="3058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4645" y="328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1974850" y="4562475"/>
            <a:ext cx="777875" cy="876300"/>
            <a:chOff x="3597" y="3058"/>
            <a:chExt cx="490" cy="552"/>
          </a:xfrm>
        </p:grpSpPr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3597" y="3058"/>
              <a:ext cx="305" cy="3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Times New Roman" pitchFamily="18" charset="0"/>
                </a:rPr>
                <a:t>MP</a:t>
              </a: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3899" y="3101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3749" y="337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3136900" y="5707063"/>
            <a:ext cx="896938" cy="850900"/>
            <a:chOff x="4528" y="3573"/>
            <a:chExt cx="565" cy="536"/>
          </a:xfrm>
        </p:grpSpPr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4528" y="3573"/>
              <a:ext cx="305" cy="3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Times New Roman" pitchFamily="18" charset="0"/>
                </a:rPr>
                <a:t>RM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4833" y="3610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>
                  <a:latin typeface="Times New Roman" pitchFamily="18" charset="0"/>
                </a:rPr>
                <a:t>13</a:t>
              </a:r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4645" y="387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33" name="Group 30"/>
          <p:cNvGrpSpPr>
            <a:grpSpLocks/>
          </p:cNvGrpSpPr>
          <p:nvPr/>
        </p:nvGrpSpPr>
        <p:grpSpPr bwMode="auto">
          <a:xfrm>
            <a:off x="1071563" y="5707063"/>
            <a:ext cx="896937" cy="850900"/>
            <a:chOff x="3746" y="3878"/>
            <a:chExt cx="565" cy="536"/>
          </a:xfrm>
        </p:grpSpPr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3746" y="3878"/>
              <a:ext cx="305" cy="3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Times New Roman" pitchFamily="18" charset="0"/>
                </a:rPr>
                <a:t>RM</a:t>
              </a:r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4051" y="3940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3863" y="418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>
                  <a:latin typeface="Times New Roman" pitchFamily="18" charset="0"/>
                </a:rPr>
                <a:t>4</a:t>
              </a:r>
            </a:p>
          </p:txBody>
        </p:sp>
      </p:grpSp>
      <p:cxnSp>
        <p:nvCxnSpPr>
          <p:cNvPr id="37" name="AutoShape 34"/>
          <p:cNvCxnSpPr>
            <a:cxnSpLocks noChangeShapeType="1"/>
            <a:stCxn id="7" idx="2"/>
            <a:endCxn id="10" idx="0"/>
          </p:cNvCxnSpPr>
          <p:nvPr/>
        </p:nvCxnSpPr>
        <p:spPr bwMode="auto">
          <a:xfrm rot="5400000">
            <a:off x="2722563" y="1731963"/>
            <a:ext cx="468312" cy="1173162"/>
          </a:xfrm>
          <a:prstGeom prst="bentConnector3">
            <a:avLst>
              <a:gd name="adj1" fmla="val 4982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" name="AutoShape 35"/>
          <p:cNvCxnSpPr>
            <a:cxnSpLocks noChangeShapeType="1"/>
            <a:stCxn id="10" idx="2"/>
            <a:endCxn id="14" idx="0"/>
          </p:cNvCxnSpPr>
          <p:nvPr/>
        </p:nvCxnSpPr>
        <p:spPr bwMode="auto">
          <a:xfrm rot="5400000">
            <a:off x="1630362" y="2843213"/>
            <a:ext cx="703263" cy="776288"/>
          </a:xfrm>
          <a:prstGeom prst="bentConnector3">
            <a:avLst>
              <a:gd name="adj1" fmla="val 498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9" name="AutoShape 36"/>
          <p:cNvCxnSpPr>
            <a:cxnSpLocks noChangeShapeType="1"/>
            <a:stCxn id="10" idx="2"/>
            <a:endCxn id="18" idx="0"/>
          </p:cNvCxnSpPr>
          <p:nvPr/>
        </p:nvCxnSpPr>
        <p:spPr bwMode="auto">
          <a:xfrm rot="16200000" flipH="1">
            <a:off x="2412206" y="2837657"/>
            <a:ext cx="703263" cy="787400"/>
          </a:xfrm>
          <a:prstGeom prst="bentConnector3">
            <a:avLst>
              <a:gd name="adj1" fmla="val 498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" name="AutoShape 37"/>
          <p:cNvCxnSpPr>
            <a:cxnSpLocks noChangeShapeType="1"/>
            <a:stCxn id="18" idx="2"/>
            <a:endCxn id="22" idx="0"/>
          </p:cNvCxnSpPr>
          <p:nvPr/>
        </p:nvCxnSpPr>
        <p:spPr bwMode="auto">
          <a:xfrm rot="16200000" flipH="1">
            <a:off x="3256757" y="3810794"/>
            <a:ext cx="652462" cy="850900"/>
          </a:xfrm>
          <a:prstGeom prst="bentConnector3">
            <a:avLst>
              <a:gd name="adj1" fmla="val 4988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" name="AutoShape 38"/>
          <p:cNvCxnSpPr>
            <a:cxnSpLocks noChangeShapeType="1"/>
            <a:stCxn id="18" idx="2"/>
            <a:endCxn id="26" idx="0"/>
          </p:cNvCxnSpPr>
          <p:nvPr/>
        </p:nvCxnSpPr>
        <p:spPr bwMode="auto">
          <a:xfrm rot="5400000">
            <a:off x="2361407" y="3766344"/>
            <a:ext cx="652462" cy="939800"/>
          </a:xfrm>
          <a:prstGeom prst="bentConnector3">
            <a:avLst>
              <a:gd name="adj1" fmla="val 4988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" name="AutoShape 39"/>
          <p:cNvCxnSpPr>
            <a:cxnSpLocks noChangeShapeType="1"/>
            <a:stCxn id="26" idx="4"/>
            <a:endCxn id="30" idx="0"/>
          </p:cNvCxnSpPr>
          <p:nvPr/>
        </p:nvCxnSpPr>
        <p:spPr bwMode="auto">
          <a:xfrm rot="16200000" flipH="1">
            <a:off x="2468563" y="4795838"/>
            <a:ext cx="660400" cy="11620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" name="AutoShape 40"/>
          <p:cNvCxnSpPr>
            <a:cxnSpLocks noChangeShapeType="1"/>
            <a:stCxn id="26" idx="4"/>
            <a:endCxn id="34" idx="0"/>
          </p:cNvCxnSpPr>
          <p:nvPr/>
        </p:nvCxnSpPr>
        <p:spPr bwMode="auto">
          <a:xfrm rot="5400000">
            <a:off x="1435894" y="4925219"/>
            <a:ext cx="660400" cy="9032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166688" y="1717675"/>
            <a:ext cx="88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latin typeface="Times New Roman" pitchFamily="18" charset="0"/>
              </a:rPr>
              <a:t>Level 0</a:t>
            </a: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166688" y="2557463"/>
            <a:ext cx="889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latin typeface="Times New Roman" pitchFamily="18" charset="0"/>
              </a:rPr>
              <a:t>Level 1</a:t>
            </a:r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166688" y="3627438"/>
            <a:ext cx="889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latin typeface="Times New Roman" pitchFamily="18" charset="0"/>
              </a:rPr>
              <a:t>Level 2</a:t>
            </a:r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auto">
          <a:xfrm>
            <a:off x="182563" y="4562475"/>
            <a:ext cx="88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latin typeface="Times New Roman" pitchFamily="18" charset="0"/>
              </a:rPr>
              <a:t>Level 3</a:t>
            </a:r>
          </a:p>
        </p:txBody>
      </p:sp>
      <p:sp>
        <p:nvSpPr>
          <p:cNvPr id="48" name="Text Box 45"/>
          <p:cNvSpPr txBox="1">
            <a:spLocks noChangeArrowheads="1"/>
          </p:cNvSpPr>
          <p:nvPr/>
        </p:nvSpPr>
        <p:spPr bwMode="auto">
          <a:xfrm>
            <a:off x="182563" y="5765800"/>
            <a:ext cx="88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latin typeface="Times New Roman" pitchFamily="18" charset="0"/>
              </a:rPr>
              <a:t>Level 4</a:t>
            </a:r>
          </a:p>
        </p:txBody>
      </p:sp>
      <p:sp>
        <p:nvSpPr>
          <p:cNvPr id="49" name="Text Box 46"/>
          <p:cNvSpPr txBox="1">
            <a:spLocks noChangeArrowheads="1"/>
          </p:cNvSpPr>
          <p:nvPr/>
        </p:nvSpPr>
        <p:spPr bwMode="auto">
          <a:xfrm>
            <a:off x="5334000" y="2236788"/>
            <a:ext cx="3271838" cy="3201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Legend: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S/A = subassembly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PP = purchased part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MP = manufactured part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RM = raw material</a:t>
            </a:r>
          </a:p>
        </p:txBody>
      </p:sp>
      <p:grpSp>
        <p:nvGrpSpPr>
          <p:cNvPr id="50" name="Group 47"/>
          <p:cNvGrpSpPr>
            <a:grpSpLocks/>
          </p:cNvGrpSpPr>
          <p:nvPr/>
        </p:nvGrpSpPr>
        <p:grpSpPr bwMode="auto">
          <a:xfrm>
            <a:off x="6002338" y="4375150"/>
            <a:ext cx="1258887" cy="850900"/>
            <a:chOff x="4528" y="3573"/>
            <a:chExt cx="793" cy="536"/>
          </a:xfrm>
        </p:grpSpPr>
        <p:sp>
          <p:nvSpPr>
            <p:cNvPr id="51" name="Oval 48"/>
            <p:cNvSpPr>
              <a:spLocks noChangeArrowheads="1"/>
            </p:cNvSpPr>
            <p:nvPr/>
          </p:nvSpPr>
          <p:spPr bwMode="auto">
            <a:xfrm>
              <a:off x="4528" y="3573"/>
              <a:ext cx="305" cy="3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b="1">
                <a:latin typeface="Times New Roman" pitchFamily="18" charset="0"/>
              </a:endParaRPr>
            </a:p>
          </p:txBody>
        </p:sp>
        <p:sp>
          <p:nvSpPr>
            <p:cNvPr id="52" name="Text Box 49"/>
            <p:cNvSpPr txBox="1">
              <a:spLocks noChangeArrowheads="1"/>
            </p:cNvSpPr>
            <p:nvPr/>
          </p:nvSpPr>
          <p:spPr bwMode="auto">
            <a:xfrm>
              <a:off x="4833" y="3610"/>
              <a:ext cx="4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>
                  <a:latin typeface="Times New Roman" pitchFamily="18" charset="0"/>
                </a:rPr>
                <a:t>part #</a:t>
              </a:r>
            </a:p>
          </p:txBody>
        </p:sp>
        <p:sp>
          <p:nvSpPr>
            <p:cNvPr id="53" name="Text Box 50"/>
            <p:cNvSpPr txBox="1">
              <a:spLocks noChangeArrowheads="1"/>
            </p:cNvSpPr>
            <p:nvPr/>
          </p:nvSpPr>
          <p:spPr bwMode="auto">
            <a:xfrm>
              <a:off x="4645" y="3878"/>
              <a:ext cx="6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b="1">
                  <a:latin typeface="Times New Roman" pitchFamily="18" charset="0"/>
                </a:rPr>
                <a:t>quantity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Telephone (BOM) Example 7-6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6</a:t>
            </a:fld>
            <a:endParaRPr lang="de-AT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843338" y="1873250"/>
            <a:ext cx="1438275" cy="342900"/>
            <a:chOff x="3173" y="1327"/>
            <a:chExt cx="906" cy="216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173" y="1337"/>
              <a:ext cx="726" cy="206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latin typeface="Times New Roman" pitchFamily="18" charset="0"/>
                </a:rPr>
                <a:t>Telephone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899" y="1327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117725" y="2752725"/>
            <a:ext cx="1414463" cy="920750"/>
            <a:chOff x="2583" y="1832"/>
            <a:chExt cx="812" cy="364"/>
          </a:xfrm>
        </p:grpSpPr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2583" y="1842"/>
              <a:ext cx="590" cy="206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latin typeface="Times New Roman" pitchFamily="18" charset="0"/>
                </a:rPr>
                <a:t>Hand Set</a:t>
              </a:r>
              <a:br>
                <a:rPr lang="en-US" sz="1600" b="1">
                  <a:latin typeface="Times New Roman" pitchFamily="18" charset="0"/>
                </a:rPr>
              </a:br>
              <a:r>
                <a:rPr lang="en-US" sz="1600" b="1">
                  <a:latin typeface="Times New Roman" pitchFamily="18" charset="0"/>
                </a:rPr>
                <a:t>Assembly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173" y="1832"/>
              <a:ext cx="22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891" y="2063"/>
              <a:ext cx="16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1</a:t>
              </a:r>
            </a:p>
          </p:txBody>
        </p:sp>
      </p:grpSp>
      <p:cxnSp>
        <p:nvCxnSpPr>
          <p:cNvPr id="13" name="AutoShape 11"/>
          <p:cNvCxnSpPr>
            <a:cxnSpLocks noChangeShapeType="1"/>
            <a:stCxn id="7" idx="2"/>
            <a:endCxn id="10" idx="0"/>
          </p:cNvCxnSpPr>
          <p:nvPr/>
        </p:nvCxnSpPr>
        <p:spPr bwMode="auto">
          <a:xfrm rot="5400000">
            <a:off x="3244850" y="1603375"/>
            <a:ext cx="561975" cy="17875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5502275" y="2803525"/>
            <a:ext cx="1414463" cy="920750"/>
            <a:chOff x="2583" y="1832"/>
            <a:chExt cx="812" cy="364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2583" y="1842"/>
              <a:ext cx="590" cy="206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latin typeface="Times New Roman" pitchFamily="18" charset="0"/>
                </a:rPr>
                <a:t>Base</a:t>
              </a:r>
              <a:br>
                <a:rPr lang="en-US" sz="1600" b="1">
                  <a:latin typeface="Times New Roman" pitchFamily="18" charset="0"/>
                </a:rPr>
              </a:br>
              <a:r>
                <a:rPr lang="en-US" sz="1600" b="1">
                  <a:latin typeface="Times New Roman" pitchFamily="18" charset="0"/>
                </a:rPr>
                <a:t>Assembly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173" y="1832"/>
              <a:ext cx="22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2891" y="2063"/>
              <a:ext cx="16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1</a:t>
              </a:r>
            </a:p>
          </p:txBody>
        </p:sp>
      </p:grpSp>
      <p:cxnSp>
        <p:nvCxnSpPr>
          <p:cNvPr id="18" name="AutoShape 16"/>
          <p:cNvCxnSpPr>
            <a:cxnSpLocks noChangeShapeType="1"/>
            <a:stCxn id="7" idx="2"/>
            <a:endCxn id="15" idx="0"/>
          </p:cNvCxnSpPr>
          <p:nvPr/>
        </p:nvCxnSpPr>
        <p:spPr bwMode="auto">
          <a:xfrm rot="16200000" flipH="1">
            <a:off x="4911725" y="1724025"/>
            <a:ext cx="612775" cy="1597025"/>
          </a:xfrm>
          <a:prstGeom prst="bentConnector3">
            <a:avLst>
              <a:gd name="adj1" fmla="val 45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7789863" y="2803525"/>
            <a:ext cx="1311275" cy="1154113"/>
            <a:chOff x="2693" y="2390"/>
            <a:chExt cx="548" cy="399"/>
          </a:xfrm>
        </p:grpSpPr>
        <p:sp>
          <p:nvSpPr>
            <p:cNvPr id="20" name="AutoShape 18"/>
            <p:cNvSpPr>
              <a:spLocks noChangeArrowheads="1"/>
            </p:cNvSpPr>
            <p:nvPr/>
          </p:nvSpPr>
          <p:spPr bwMode="auto">
            <a:xfrm>
              <a:off x="2693" y="2390"/>
              <a:ext cx="480" cy="268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latin typeface="Times New Roman" pitchFamily="18" charset="0"/>
                </a:rPr>
                <a:t>Hand</a:t>
              </a:r>
              <a:br>
                <a:rPr lang="en-US" sz="1600" b="1">
                  <a:latin typeface="Times New Roman" pitchFamily="18" charset="0"/>
                </a:rPr>
              </a:br>
              <a:r>
                <a:rPr lang="en-US" sz="1600" b="1">
                  <a:latin typeface="Times New Roman" pitchFamily="18" charset="0"/>
                </a:rPr>
                <a:t>Set Cord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3079" y="2442"/>
              <a:ext cx="1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13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2839" y="2673"/>
              <a:ext cx="11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1</a:t>
              </a:r>
            </a:p>
          </p:txBody>
        </p:sp>
      </p:grpSp>
      <p:cxnSp>
        <p:nvCxnSpPr>
          <p:cNvPr id="23" name="AutoShape 21"/>
          <p:cNvCxnSpPr>
            <a:cxnSpLocks noChangeShapeType="1"/>
            <a:stCxn id="7" idx="2"/>
            <a:endCxn id="20" idx="0"/>
          </p:cNvCxnSpPr>
          <p:nvPr/>
        </p:nvCxnSpPr>
        <p:spPr bwMode="auto">
          <a:xfrm rot="16200000" flipH="1">
            <a:off x="6098381" y="537369"/>
            <a:ext cx="587375" cy="3944938"/>
          </a:xfrm>
          <a:prstGeom prst="bentConnector3">
            <a:avLst>
              <a:gd name="adj1" fmla="val 483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3903663" y="3814763"/>
            <a:ext cx="1516062" cy="920750"/>
            <a:chOff x="2583" y="1832"/>
            <a:chExt cx="870" cy="364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auto">
            <a:xfrm>
              <a:off x="2583" y="1842"/>
              <a:ext cx="590" cy="206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latin typeface="Times New Roman" pitchFamily="18" charset="0"/>
                </a:rPr>
                <a:t>Housing</a:t>
              </a:r>
              <a:br>
                <a:rPr lang="en-US" sz="1600" b="1">
                  <a:latin typeface="Times New Roman" pitchFamily="18" charset="0"/>
                </a:rPr>
              </a:br>
              <a:r>
                <a:rPr lang="en-US" sz="1600" b="1">
                  <a:latin typeface="Times New Roman" pitchFamily="18" charset="0"/>
                </a:rPr>
                <a:t>S/A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3173" y="1832"/>
              <a:ext cx="28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121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2891" y="2063"/>
              <a:ext cx="16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5211763" y="4332288"/>
            <a:ext cx="1635125" cy="920750"/>
            <a:chOff x="2583" y="1832"/>
            <a:chExt cx="841" cy="364"/>
          </a:xfrm>
        </p:grpSpPr>
        <p:sp>
          <p:nvSpPr>
            <p:cNvPr id="29" name="AutoShape 27"/>
            <p:cNvSpPr>
              <a:spLocks noChangeArrowheads="1"/>
            </p:cNvSpPr>
            <p:nvPr/>
          </p:nvSpPr>
          <p:spPr bwMode="auto">
            <a:xfrm>
              <a:off x="2583" y="1842"/>
              <a:ext cx="590" cy="206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latin typeface="Times New Roman" pitchFamily="18" charset="0"/>
                </a:rPr>
                <a:t>Board Pack</a:t>
              </a:r>
              <a:br>
                <a:rPr lang="en-US" sz="1600" b="1">
                  <a:latin typeface="Times New Roman" pitchFamily="18" charset="0"/>
                </a:rPr>
              </a:br>
              <a:r>
                <a:rPr lang="en-US" sz="1600" b="1">
                  <a:latin typeface="Times New Roman" pitchFamily="18" charset="0"/>
                </a:rPr>
                <a:t>S/A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3173" y="1832"/>
              <a:ext cx="25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122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2891" y="2063"/>
              <a:ext cx="14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32" name="Group 30"/>
          <p:cNvGrpSpPr>
            <a:grpSpLocks/>
          </p:cNvGrpSpPr>
          <p:nvPr/>
        </p:nvGrpSpPr>
        <p:grpSpPr bwMode="auto">
          <a:xfrm>
            <a:off x="6750050" y="4073525"/>
            <a:ext cx="1411288" cy="1154113"/>
            <a:chOff x="2693" y="2390"/>
            <a:chExt cx="590" cy="399"/>
          </a:xfrm>
        </p:grpSpPr>
        <p:sp>
          <p:nvSpPr>
            <p:cNvPr id="33" name="AutoShape 31"/>
            <p:cNvSpPr>
              <a:spLocks noChangeArrowheads="1"/>
            </p:cNvSpPr>
            <p:nvPr/>
          </p:nvSpPr>
          <p:spPr bwMode="auto">
            <a:xfrm>
              <a:off x="2693" y="2390"/>
              <a:ext cx="480" cy="268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b="1">
                  <a:latin typeface="Times New Roman" pitchFamily="18" charset="0"/>
                </a:rPr>
                <a:t>Rubber</a:t>
              </a:r>
              <a:br>
                <a:rPr lang="en-US" sz="1400" b="1">
                  <a:latin typeface="Times New Roman" pitchFamily="18" charset="0"/>
                </a:rPr>
              </a:br>
              <a:r>
                <a:rPr lang="en-US" sz="1400" b="1">
                  <a:latin typeface="Times New Roman" pitchFamily="18" charset="0"/>
                </a:rPr>
                <a:t>Pad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3079" y="2442"/>
              <a:ext cx="20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123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2839" y="2673"/>
              <a:ext cx="11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4</a:t>
              </a:r>
            </a:p>
          </p:txBody>
        </p:sp>
      </p:grpSp>
      <p:grpSp>
        <p:nvGrpSpPr>
          <p:cNvPr id="36" name="Group 34"/>
          <p:cNvGrpSpPr>
            <a:grpSpLocks/>
          </p:cNvGrpSpPr>
          <p:nvPr/>
        </p:nvGrpSpPr>
        <p:grpSpPr bwMode="auto">
          <a:xfrm>
            <a:off x="7616825" y="4584700"/>
            <a:ext cx="1411288" cy="1154113"/>
            <a:chOff x="2693" y="2390"/>
            <a:chExt cx="590" cy="399"/>
          </a:xfrm>
        </p:grpSpPr>
        <p:sp>
          <p:nvSpPr>
            <p:cNvPr id="37" name="AutoShape 35"/>
            <p:cNvSpPr>
              <a:spLocks noChangeArrowheads="1"/>
            </p:cNvSpPr>
            <p:nvPr/>
          </p:nvSpPr>
          <p:spPr bwMode="auto">
            <a:xfrm>
              <a:off x="2693" y="2390"/>
              <a:ext cx="480" cy="268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b="1">
                  <a:latin typeface="Times New Roman" pitchFamily="18" charset="0"/>
                </a:rPr>
                <a:t>Tapping</a:t>
              </a:r>
              <a:br>
                <a:rPr lang="en-US" sz="1400" b="1">
                  <a:latin typeface="Times New Roman" pitchFamily="18" charset="0"/>
                </a:rPr>
              </a:br>
              <a:r>
                <a:rPr lang="en-US" sz="1400" b="1">
                  <a:latin typeface="Times New Roman" pitchFamily="18" charset="0"/>
                </a:rPr>
                <a:t>Screw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3079" y="2442"/>
              <a:ext cx="20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124</a:t>
              </a:r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2839" y="2673"/>
              <a:ext cx="11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4</a:t>
              </a:r>
            </a:p>
          </p:txBody>
        </p:sp>
      </p:grpSp>
      <p:cxnSp>
        <p:nvCxnSpPr>
          <p:cNvPr id="40" name="AutoShape 38"/>
          <p:cNvCxnSpPr>
            <a:cxnSpLocks noChangeShapeType="1"/>
            <a:stCxn id="15" idx="2"/>
            <a:endCxn id="25" idx="0"/>
          </p:cNvCxnSpPr>
          <p:nvPr/>
        </p:nvCxnSpPr>
        <p:spPr bwMode="auto">
          <a:xfrm rot="5400000">
            <a:off x="4972050" y="2795588"/>
            <a:ext cx="490538" cy="1598612"/>
          </a:xfrm>
          <a:prstGeom prst="bentConnector3">
            <a:avLst>
              <a:gd name="adj1" fmla="val 7151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" name="AutoShape 39"/>
          <p:cNvCxnSpPr>
            <a:cxnSpLocks noChangeShapeType="1"/>
            <a:stCxn id="15" idx="2"/>
            <a:endCxn id="29" idx="0"/>
          </p:cNvCxnSpPr>
          <p:nvPr/>
        </p:nvCxnSpPr>
        <p:spPr bwMode="auto">
          <a:xfrm rot="5400000">
            <a:off x="5397500" y="3738563"/>
            <a:ext cx="1008063" cy="230187"/>
          </a:xfrm>
          <a:prstGeom prst="bentConnector3">
            <a:avLst>
              <a:gd name="adj1" fmla="val 3495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" name="AutoShape 40"/>
          <p:cNvCxnSpPr>
            <a:cxnSpLocks noChangeShapeType="1"/>
            <a:stCxn id="15" idx="2"/>
            <a:endCxn id="33" idx="0"/>
          </p:cNvCxnSpPr>
          <p:nvPr/>
        </p:nvCxnSpPr>
        <p:spPr bwMode="auto">
          <a:xfrm rot="16200000" flipH="1">
            <a:off x="6308725" y="3057525"/>
            <a:ext cx="723900" cy="1308100"/>
          </a:xfrm>
          <a:prstGeom prst="bentConnector3">
            <a:avLst>
              <a:gd name="adj1" fmla="val 4824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" name="AutoShape 41"/>
          <p:cNvCxnSpPr>
            <a:cxnSpLocks noChangeShapeType="1"/>
            <a:stCxn id="15" idx="2"/>
            <a:endCxn id="37" idx="0"/>
          </p:cNvCxnSpPr>
          <p:nvPr/>
        </p:nvCxnSpPr>
        <p:spPr bwMode="auto">
          <a:xfrm rot="16200000" flipH="1">
            <a:off x="6486525" y="2879725"/>
            <a:ext cx="1235075" cy="2174875"/>
          </a:xfrm>
          <a:prstGeom prst="bentConnector3">
            <a:avLst>
              <a:gd name="adj1" fmla="val 2801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44" name="Group 42"/>
          <p:cNvGrpSpPr>
            <a:grpSpLocks/>
          </p:cNvGrpSpPr>
          <p:nvPr/>
        </p:nvGrpSpPr>
        <p:grpSpPr bwMode="auto">
          <a:xfrm>
            <a:off x="5145088" y="5613400"/>
            <a:ext cx="1514475" cy="1154113"/>
            <a:chOff x="2693" y="2390"/>
            <a:chExt cx="633" cy="399"/>
          </a:xfrm>
        </p:grpSpPr>
        <p:sp>
          <p:nvSpPr>
            <p:cNvPr id="45" name="AutoShape 43"/>
            <p:cNvSpPr>
              <a:spLocks noChangeArrowheads="1"/>
            </p:cNvSpPr>
            <p:nvPr/>
          </p:nvSpPr>
          <p:spPr bwMode="auto">
            <a:xfrm>
              <a:off x="2693" y="2390"/>
              <a:ext cx="480" cy="268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b="1">
                  <a:latin typeface="Times New Roman" pitchFamily="18" charset="0"/>
                </a:rPr>
                <a:t>Key</a:t>
              </a:r>
              <a:br>
                <a:rPr lang="en-US" sz="1400" b="1">
                  <a:latin typeface="Times New Roman" pitchFamily="18" charset="0"/>
                </a:rPr>
              </a:br>
              <a:r>
                <a:rPr lang="en-US" sz="1400" b="1">
                  <a:latin typeface="Times New Roman" pitchFamily="18" charset="0"/>
                </a:rPr>
                <a:t>Pad</a:t>
              </a:r>
            </a:p>
          </p:txBody>
        </p:sp>
        <p:sp>
          <p:nvSpPr>
            <p:cNvPr id="46" name="Text Box 44"/>
            <p:cNvSpPr txBox="1">
              <a:spLocks noChangeArrowheads="1"/>
            </p:cNvSpPr>
            <p:nvPr/>
          </p:nvSpPr>
          <p:spPr bwMode="auto">
            <a:xfrm>
              <a:off x="3079" y="2442"/>
              <a:ext cx="24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1211</a:t>
              </a:r>
            </a:p>
          </p:txBody>
        </p:sp>
        <p:sp>
          <p:nvSpPr>
            <p:cNvPr id="47" name="Text Box 45"/>
            <p:cNvSpPr txBox="1">
              <a:spLocks noChangeArrowheads="1"/>
            </p:cNvSpPr>
            <p:nvPr/>
          </p:nvSpPr>
          <p:spPr bwMode="auto">
            <a:xfrm>
              <a:off x="2839" y="2673"/>
              <a:ext cx="11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48" name="Group 46"/>
          <p:cNvGrpSpPr>
            <a:grpSpLocks/>
          </p:cNvGrpSpPr>
          <p:nvPr/>
        </p:nvGrpSpPr>
        <p:grpSpPr bwMode="auto">
          <a:xfrm>
            <a:off x="6808788" y="5613400"/>
            <a:ext cx="1514475" cy="1154113"/>
            <a:chOff x="2693" y="2390"/>
            <a:chExt cx="633" cy="399"/>
          </a:xfrm>
        </p:grpSpPr>
        <p:sp>
          <p:nvSpPr>
            <p:cNvPr id="49" name="AutoShape 47"/>
            <p:cNvSpPr>
              <a:spLocks noChangeArrowheads="1"/>
            </p:cNvSpPr>
            <p:nvPr/>
          </p:nvSpPr>
          <p:spPr bwMode="auto">
            <a:xfrm>
              <a:off x="2693" y="2390"/>
              <a:ext cx="480" cy="268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b="1">
                  <a:latin typeface="Times New Roman" pitchFamily="18" charset="0"/>
                </a:rPr>
                <a:t>Key</a:t>
              </a:r>
              <a:br>
                <a:rPr lang="en-US" sz="1400" b="1">
                  <a:latin typeface="Times New Roman" pitchFamily="18" charset="0"/>
                </a:rPr>
              </a:br>
              <a:r>
                <a:rPr lang="en-US" sz="1400" b="1">
                  <a:latin typeface="Times New Roman" pitchFamily="18" charset="0"/>
                </a:rPr>
                <a:t>Pad Cord</a:t>
              </a:r>
            </a:p>
          </p:txBody>
        </p:sp>
        <p:sp>
          <p:nvSpPr>
            <p:cNvPr id="50" name="Text Box 48"/>
            <p:cNvSpPr txBox="1">
              <a:spLocks noChangeArrowheads="1"/>
            </p:cNvSpPr>
            <p:nvPr/>
          </p:nvSpPr>
          <p:spPr bwMode="auto">
            <a:xfrm>
              <a:off x="3079" y="2442"/>
              <a:ext cx="24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1212</a:t>
              </a:r>
            </a:p>
          </p:txBody>
        </p:sp>
        <p:sp>
          <p:nvSpPr>
            <p:cNvPr id="51" name="Text Box 49"/>
            <p:cNvSpPr txBox="1">
              <a:spLocks noChangeArrowheads="1"/>
            </p:cNvSpPr>
            <p:nvPr/>
          </p:nvSpPr>
          <p:spPr bwMode="auto">
            <a:xfrm>
              <a:off x="2839" y="2673"/>
              <a:ext cx="11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1</a:t>
              </a:r>
            </a:p>
          </p:txBody>
        </p:sp>
      </p:grpSp>
      <p:cxnSp>
        <p:nvCxnSpPr>
          <p:cNvPr id="52" name="AutoShape 50"/>
          <p:cNvCxnSpPr>
            <a:cxnSpLocks noChangeShapeType="1"/>
            <a:stCxn id="25" idx="2"/>
            <a:endCxn id="45" idx="0"/>
          </p:cNvCxnSpPr>
          <p:nvPr/>
        </p:nvCxnSpPr>
        <p:spPr bwMode="auto">
          <a:xfrm rot="16200000" flipH="1">
            <a:off x="4442619" y="4336257"/>
            <a:ext cx="1252537" cy="1301750"/>
          </a:xfrm>
          <a:prstGeom prst="bentConnector3">
            <a:avLst>
              <a:gd name="adj1" fmla="val 9518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" name="AutoShape 51"/>
          <p:cNvCxnSpPr>
            <a:cxnSpLocks noChangeShapeType="1"/>
            <a:stCxn id="25" idx="2"/>
            <a:endCxn id="49" idx="0"/>
          </p:cNvCxnSpPr>
          <p:nvPr/>
        </p:nvCxnSpPr>
        <p:spPr bwMode="auto">
          <a:xfrm rot="16200000" flipH="1">
            <a:off x="5274469" y="3504407"/>
            <a:ext cx="1252537" cy="2965450"/>
          </a:xfrm>
          <a:prstGeom prst="bentConnector3">
            <a:avLst>
              <a:gd name="adj1" fmla="val 9480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54" name="Group 52"/>
          <p:cNvGrpSpPr>
            <a:grpSpLocks/>
          </p:cNvGrpSpPr>
          <p:nvPr/>
        </p:nvGrpSpPr>
        <p:grpSpPr bwMode="auto">
          <a:xfrm>
            <a:off x="120650" y="3849688"/>
            <a:ext cx="1601788" cy="920750"/>
            <a:chOff x="2583" y="1832"/>
            <a:chExt cx="852" cy="364"/>
          </a:xfrm>
        </p:grpSpPr>
        <p:sp>
          <p:nvSpPr>
            <p:cNvPr id="55" name="AutoShape 53"/>
            <p:cNvSpPr>
              <a:spLocks noChangeArrowheads="1"/>
            </p:cNvSpPr>
            <p:nvPr/>
          </p:nvSpPr>
          <p:spPr bwMode="auto">
            <a:xfrm>
              <a:off x="2583" y="1842"/>
              <a:ext cx="590" cy="206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latin typeface="Times New Roman" pitchFamily="18" charset="0"/>
                </a:rPr>
                <a:t>Microphone</a:t>
              </a:r>
              <a:br>
                <a:rPr lang="en-US" sz="1600" b="1">
                  <a:latin typeface="Times New Roman" pitchFamily="18" charset="0"/>
                </a:rPr>
              </a:br>
              <a:r>
                <a:rPr lang="en-US" sz="1600" b="1">
                  <a:latin typeface="Times New Roman" pitchFamily="18" charset="0"/>
                </a:rPr>
                <a:t>S/A</a:t>
              </a:r>
            </a:p>
          </p:txBody>
        </p:sp>
        <p:sp>
          <p:nvSpPr>
            <p:cNvPr id="56" name="Text Box 54"/>
            <p:cNvSpPr txBox="1">
              <a:spLocks noChangeArrowheads="1"/>
            </p:cNvSpPr>
            <p:nvPr/>
          </p:nvSpPr>
          <p:spPr bwMode="auto">
            <a:xfrm>
              <a:off x="3174" y="1832"/>
              <a:ext cx="26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111</a:t>
              </a:r>
            </a:p>
          </p:txBody>
        </p:sp>
        <p:sp>
          <p:nvSpPr>
            <p:cNvPr id="57" name="Text Box 55"/>
            <p:cNvSpPr txBox="1">
              <a:spLocks noChangeArrowheads="1"/>
            </p:cNvSpPr>
            <p:nvPr/>
          </p:nvSpPr>
          <p:spPr bwMode="auto">
            <a:xfrm>
              <a:off x="2891" y="2063"/>
              <a:ext cx="15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58" name="Group 56"/>
          <p:cNvGrpSpPr>
            <a:grpSpLocks/>
          </p:cNvGrpSpPr>
          <p:nvPr/>
        </p:nvGrpSpPr>
        <p:grpSpPr bwMode="auto">
          <a:xfrm>
            <a:off x="193675" y="5029200"/>
            <a:ext cx="1635125" cy="920750"/>
            <a:chOff x="2583" y="1832"/>
            <a:chExt cx="841" cy="364"/>
          </a:xfrm>
        </p:grpSpPr>
        <p:sp>
          <p:nvSpPr>
            <p:cNvPr id="59" name="AutoShape 57"/>
            <p:cNvSpPr>
              <a:spLocks noChangeArrowheads="1"/>
            </p:cNvSpPr>
            <p:nvPr/>
          </p:nvSpPr>
          <p:spPr bwMode="auto">
            <a:xfrm>
              <a:off x="2583" y="1842"/>
              <a:ext cx="590" cy="206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latin typeface="Times New Roman" pitchFamily="18" charset="0"/>
                </a:rPr>
                <a:t>Receiver</a:t>
              </a:r>
              <a:br>
                <a:rPr lang="en-US" sz="1600" b="1">
                  <a:latin typeface="Times New Roman" pitchFamily="18" charset="0"/>
                </a:rPr>
              </a:br>
              <a:r>
                <a:rPr lang="en-US" sz="1600" b="1">
                  <a:latin typeface="Times New Roman" pitchFamily="18" charset="0"/>
                </a:rPr>
                <a:t>S/A</a:t>
              </a:r>
            </a:p>
          </p:txBody>
        </p:sp>
        <p:sp>
          <p:nvSpPr>
            <p:cNvPr id="60" name="Text Box 58"/>
            <p:cNvSpPr txBox="1">
              <a:spLocks noChangeArrowheads="1"/>
            </p:cNvSpPr>
            <p:nvPr/>
          </p:nvSpPr>
          <p:spPr bwMode="auto">
            <a:xfrm>
              <a:off x="3173" y="1832"/>
              <a:ext cx="25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112</a:t>
              </a:r>
            </a:p>
          </p:txBody>
        </p:sp>
        <p:sp>
          <p:nvSpPr>
            <p:cNvPr id="61" name="Text Box 59"/>
            <p:cNvSpPr txBox="1">
              <a:spLocks noChangeArrowheads="1"/>
            </p:cNvSpPr>
            <p:nvPr/>
          </p:nvSpPr>
          <p:spPr bwMode="auto">
            <a:xfrm>
              <a:off x="2891" y="2063"/>
              <a:ext cx="14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62" name="Group 60"/>
          <p:cNvGrpSpPr>
            <a:grpSpLocks/>
          </p:cNvGrpSpPr>
          <p:nvPr/>
        </p:nvGrpSpPr>
        <p:grpSpPr bwMode="auto">
          <a:xfrm>
            <a:off x="1000125" y="5613400"/>
            <a:ext cx="1411288" cy="1154113"/>
            <a:chOff x="2693" y="2390"/>
            <a:chExt cx="590" cy="399"/>
          </a:xfrm>
        </p:grpSpPr>
        <p:sp>
          <p:nvSpPr>
            <p:cNvPr id="63" name="AutoShape 61"/>
            <p:cNvSpPr>
              <a:spLocks noChangeArrowheads="1"/>
            </p:cNvSpPr>
            <p:nvPr/>
          </p:nvSpPr>
          <p:spPr bwMode="auto">
            <a:xfrm>
              <a:off x="2693" y="2390"/>
              <a:ext cx="480" cy="268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b="1">
                  <a:latin typeface="Times New Roman" pitchFamily="18" charset="0"/>
                </a:rPr>
                <a:t>Upper</a:t>
              </a:r>
              <a:br>
                <a:rPr lang="en-US" sz="1400" b="1">
                  <a:latin typeface="Times New Roman" pitchFamily="18" charset="0"/>
                </a:rPr>
              </a:br>
              <a:r>
                <a:rPr lang="en-US" sz="1400" b="1">
                  <a:latin typeface="Times New Roman" pitchFamily="18" charset="0"/>
                </a:rPr>
                <a:t>Cover</a:t>
              </a:r>
            </a:p>
          </p:txBody>
        </p:sp>
        <p:sp>
          <p:nvSpPr>
            <p:cNvPr id="64" name="Text Box 62"/>
            <p:cNvSpPr txBox="1">
              <a:spLocks noChangeArrowheads="1"/>
            </p:cNvSpPr>
            <p:nvPr/>
          </p:nvSpPr>
          <p:spPr bwMode="auto">
            <a:xfrm>
              <a:off x="3079" y="2442"/>
              <a:ext cx="20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113</a:t>
              </a:r>
            </a:p>
          </p:txBody>
        </p:sp>
        <p:sp>
          <p:nvSpPr>
            <p:cNvPr id="65" name="Text Box 63"/>
            <p:cNvSpPr txBox="1">
              <a:spLocks noChangeArrowheads="1"/>
            </p:cNvSpPr>
            <p:nvPr/>
          </p:nvSpPr>
          <p:spPr bwMode="auto">
            <a:xfrm>
              <a:off x="2839" y="2673"/>
              <a:ext cx="11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1</a:t>
              </a:r>
            </a:p>
          </p:txBody>
        </p:sp>
      </p:grpSp>
      <p:cxnSp>
        <p:nvCxnSpPr>
          <p:cNvPr id="66" name="AutoShape 64"/>
          <p:cNvCxnSpPr>
            <a:cxnSpLocks noChangeShapeType="1"/>
            <a:stCxn id="10" idx="2"/>
            <a:endCxn id="55" idx="0"/>
          </p:cNvCxnSpPr>
          <p:nvPr/>
        </p:nvCxnSpPr>
        <p:spPr bwMode="auto">
          <a:xfrm rot="5400000">
            <a:off x="1366043" y="2609057"/>
            <a:ext cx="576263" cy="1955800"/>
          </a:xfrm>
          <a:prstGeom prst="bent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7" name="AutoShape 65"/>
          <p:cNvCxnSpPr>
            <a:cxnSpLocks noChangeShapeType="1"/>
            <a:stCxn id="10" idx="2"/>
            <a:endCxn id="59" idx="0"/>
          </p:cNvCxnSpPr>
          <p:nvPr/>
        </p:nvCxnSpPr>
        <p:spPr bwMode="auto">
          <a:xfrm rot="5400000">
            <a:off x="822325" y="3244850"/>
            <a:ext cx="1755775" cy="1863725"/>
          </a:xfrm>
          <a:prstGeom prst="bentConnector3">
            <a:avLst>
              <a:gd name="adj1" fmla="val 8806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8" name="AutoShape 66"/>
          <p:cNvCxnSpPr>
            <a:cxnSpLocks noChangeShapeType="1"/>
            <a:stCxn id="10" idx="2"/>
            <a:endCxn id="63" idx="0"/>
          </p:cNvCxnSpPr>
          <p:nvPr/>
        </p:nvCxnSpPr>
        <p:spPr bwMode="auto">
          <a:xfrm rot="5400000">
            <a:off x="946150" y="3927475"/>
            <a:ext cx="2314575" cy="1057275"/>
          </a:xfrm>
          <a:prstGeom prst="bentConnector3">
            <a:avLst>
              <a:gd name="adj1" fmla="val 9958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9" name="AutoShape 67"/>
          <p:cNvCxnSpPr>
            <a:cxnSpLocks noChangeShapeType="1"/>
            <a:stCxn id="10" idx="2"/>
            <a:endCxn id="71" idx="0"/>
          </p:cNvCxnSpPr>
          <p:nvPr/>
        </p:nvCxnSpPr>
        <p:spPr bwMode="auto">
          <a:xfrm rot="16200000" flipH="1">
            <a:off x="1735931" y="4194969"/>
            <a:ext cx="2352675" cy="560388"/>
          </a:xfrm>
          <a:prstGeom prst="bentConnector3">
            <a:avLst>
              <a:gd name="adj1" fmla="val 9736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70" name="Group 68"/>
          <p:cNvGrpSpPr>
            <a:grpSpLocks/>
          </p:cNvGrpSpPr>
          <p:nvPr/>
        </p:nvGrpSpPr>
        <p:grpSpPr bwMode="auto">
          <a:xfrm>
            <a:off x="2617788" y="5651500"/>
            <a:ext cx="1411287" cy="1154113"/>
            <a:chOff x="2693" y="2390"/>
            <a:chExt cx="590" cy="399"/>
          </a:xfrm>
        </p:grpSpPr>
        <p:sp>
          <p:nvSpPr>
            <p:cNvPr id="71" name="AutoShape 69"/>
            <p:cNvSpPr>
              <a:spLocks noChangeArrowheads="1"/>
            </p:cNvSpPr>
            <p:nvPr/>
          </p:nvSpPr>
          <p:spPr bwMode="auto">
            <a:xfrm>
              <a:off x="2693" y="2390"/>
              <a:ext cx="480" cy="268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b="1">
                  <a:latin typeface="Times New Roman" pitchFamily="18" charset="0"/>
                </a:rPr>
                <a:t>Lower</a:t>
              </a:r>
              <a:br>
                <a:rPr lang="en-US" sz="1400" b="1">
                  <a:latin typeface="Times New Roman" pitchFamily="18" charset="0"/>
                </a:rPr>
              </a:br>
              <a:r>
                <a:rPr lang="en-US" sz="1400" b="1">
                  <a:latin typeface="Times New Roman" pitchFamily="18" charset="0"/>
                </a:rPr>
                <a:t>Cover</a:t>
              </a:r>
            </a:p>
          </p:txBody>
        </p:sp>
        <p:sp>
          <p:nvSpPr>
            <p:cNvPr id="72" name="Text Box 70"/>
            <p:cNvSpPr txBox="1">
              <a:spLocks noChangeArrowheads="1"/>
            </p:cNvSpPr>
            <p:nvPr/>
          </p:nvSpPr>
          <p:spPr bwMode="auto">
            <a:xfrm>
              <a:off x="3079" y="2442"/>
              <a:ext cx="20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114</a:t>
              </a:r>
            </a:p>
          </p:txBody>
        </p:sp>
        <p:sp>
          <p:nvSpPr>
            <p:cNvPr id="73" name="Text Box 71"/>
            <p:cNvSpPr txBox="1">
              <a:spLocks noChangeArrowheads="1"/>
            </p:cNvSpPr>
            <p:nvPr/>
          </p:nvSpPr>
          <p:spPr bwMode="auto">
            <a:xfrm>
              <a:off x="2839" y="2673"/>
              <a:ext cx="11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74" name="Group 72"/>
          <p:cNvGrpSpPr>
            <a:grpSpLocks/>
          </p:cNvGrpSpPr>
          <p:nvPr/>
        </p:nvGrpSpPr>
        <p:grpSpPr bwMode="auto">
          <a:xfrm>
            <a:off x="2940050" y="4584700"/>
            <a:ext cx="1411288" cy="1154113"/>
            <a:chOff x="2693" y="2390"/>
            <a:chExt cx="590" cy="399"/>
          </a:xfrm>
        </p:grpSpPr>
        <p:sp>
          <p:nvSpPr>
            <p:cNvPr id="75" name="AutoShape 73"/>
            <p:cNvSpPr>
              <a:spLocks noChangeArrowheads="1"/>
            </p:cNvSpPr>
            <p:nvPr/>
          </p:nvSpPr>
          <p:spPr bwMode="auto">
            <a:xfrm>
              <a:off x="2693" y="2390"/>
              <a:ext cx="480" cy="268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b="1">
                  <a:latin typeface="Times New Roman" pitchFamily="18" charset="0"/>
                </a:rPr>
                <a:t>Tapping</a:t>
              </a:r>
              <a:br>
                <a:rPr lang="en-US" sz="1400" b="1">
                  <a:latin typeface="Times New Roman" pitchFamily="18" charset="0"/>
                </a:rPr>
              </a:br>
              <a:r>
                <a:rPr lang="en-US" sz="1400" b="1">
                  <a:latin typeface="Times New Roman" pitchFamily="18" charset="0"/>
                </a:rPr>
                <a:t>Screw</a:t>
              </a:r>
            </a:p>
          </p:txBody>
        </p:sp>
        <p:sp>
          <p:nvSpPr>
            <p:cNvPr id="76" name="Text Box 74"/>
            <p:cNvSpPr txBox="1">
              <a:spLocks noChangeArrowheads="1"/>
            </p:cNvSpPr>
            <p:nvPr/>
          </p:nvSpPr>
          <p:spPr bwMode="auto">
            <a:xfrm>
              <a:off x="3079" y="2442"/>
              <a:ext cx="20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115</a:t>
              </a:r>
            </a:p>
          </p:txBody>
        </p:sp>
        <p:sp>
          <p:nvSpPr>
            <p:cNvPr id="77" name="Text Box 75"/>
            <p:cNvSpPr txBox="1">
              <a:spLocks noChangeArrowheads="1"/>
            </p:cNvSpPr>
            <p:nvPr/>
          </p:nvSpPr>
          <p:spPr bwMode="auto">
            <a:xfrm>
              <a:off x="2839" y="2673"/>
              <a:ext cx="11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2</a:t>
              </a:r>
            </a:p>
          </p:txBody>
        </p:sp>
      </p:grpSp>
      <p:cxnSp>
        <p:nvCxnSpPr>
          <p:cNvPr id="78" name="AutoShape 76"/>
          <p:cNvCxnSpPr>
            <a:cxnSpLocks noChangeShapeType="1"/>
            <a:stCxn id="10" idx="2"/>
            <a:endCxn id="75" idx="0"/>
          </p:cNvCxnSpPr>
          <p:nvPr/>
        </p:nvCxnSpPr>
        <p:spPr bwMode="auto">
          <a:xfrm rot="16200000" flipH="1">
            <a:off x="2430462" y="3500438"/>
            <a:ext cx="1285875" cy="8826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Telephone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MPS for phone (final product)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no on hand inventory </a:t>
            </a:r>
          </a:p>
          <a:p>
            <a:pPr lvl="2"/>
            <a:r>
              <a:rPr lang="en-US" dirty="0" smtClean="0"/>
              <a:t>MPS = gross requirements for components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7</a:t>
            </a:fld>
            <a:endParaRPr lang="de-AT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1421650" y="2483895"/>
          <a:ext cx="688576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085"/>
                <a:gridCol w="765085"/>
                <a:gridCol w="765085"/>
                <a:gridCol w="765085"/>
                <a:gridCol w="765085"/>
                <a:gridCol w="765085"/>
                <a:gridCol w="765085"/>
                <a:gridCol w="765085"/>
                <a:gridCol w="76508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Week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MPS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MRP – example (part 11)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54112" y="1989138"/>
            <a:ext cx="7989887" cy="4319587"/>
          </a:xfrm>
        </p:spPr>
        <p:txBody>
          <a:bodyPr/>
          <a:lstStyle/>
          <a:p>
            <a:pPr>
              <a:buNone/>
            </a:pPr>
            <a:r>
              <a:rPr lang="en-US" b="0" dirty="0" smtClean="0"/>
              <a:t>lead time = 2 weeks, initial inventory = 1200, batch size = 3000</a:t>
            </a:r>
          </a:p>
          <a:p>
            <a:pPr>
              <a:buNone/>
            </a:pPr>
            <a:r>
              <a:rPr lang="en-US" b="0" dirty="0" smtClean="0"/>
              <a:t>	NR</a:t>
            </a:r>
            <a:r>
              <a:rPr lang="en-US" b="0" baseline="-25000" dirty="0" smtClean="0"/>
              <a:t>1</a:t>
            </a:r>
            <a:r>
              <a:rPr lang="en-US" b="0" dirty="0" smtClean="0"/>
              <a:t> = max(0, 0-1600) = 0 	PIB</a:t>
            </a:r>
            <a:r>
              <a:rPr lang="en-US" b="0" baseline="-25000" dirty="0" smtClean="0"/>
              <a:t>1</a:t>
            </a:r>
            <a:r>
              <a:rPr lang="en-US" b="0" dirty="0" smtClean="0"/>
              <a:t> = 1200 + 400 - 0 = 1600 </a:t>
            </a:r>
          </a:p>
          <a:p>
            <a:pPr>
              <a:buNone/>
            </a:pPr>
            <a:r>
              <a:rPr lang="en-US" b="0" dirty="0" smtClean="0"/>
              <a:t>  	NR</a:t>
            </a:r>
            <a:r>
              <a:rPr lang="en-US" b="0" baseline="-25000" dirty="0" smtClean="0"/>
              <a:t>2</a:t>
            </a:r>
            <a:r>
              <a:rPr lang="en-US" b="0" dirty="0" smtClean="0"/>
              <a:t> = max(0, 600-(1600+700)) = 0	</a:t>
            </a:r>
          </a:p>
          <a:p>
            <a:pPr>
              <a:buNone/>
            </a:pPr>
            <a:r>
              <a:rPr lang="en-US" b="0" dirty="0" smtClean="0"/>
              <a:t>	PIB</a:t>
            </a:r>
            <a:r>
              <a:rPr lang="en-US" b="0" baseline="-25000" dirty="0" smtClean="0"/>
              <a:t>2</a:t>
            </a:r>
            <a:r>
              <a:rPr lang="en-US" b="0" dirty="0" smtClean="0"/>
              <a:t> = 1600 + 700 – 600 = 1700	</a:t>
            </a:r>
            <a:endParaRPr lang="en-US" b="0" dirty="0"/>
          </a:p>
        </p:txBody>
      </p:sp>
      <p:graphicFrame>
        <p:nvGraphicFramePr>
          <p:cNvPr id="21" name="Tabelle 20"/>
          <p:cNvGraphicFramePr>
            <a:graphicFrameLocks noGrp="1"/>
          </p:cNvGraphicFramePr>
          <p:nvPr/>
        </p:nvGraphicFramePr>
        <p:xfrm>
          <a:off x="225024" y="3688338"/>
          <a:ext cx="8757466" cy="2891012"/>
        </p:xfrm>
        <a:graphic>
          <a:graphicData uri="http://schemas.openxmlformats.org/drawingml/2006/table">
            <a:tbl>
              <a:tblPr/>
              <a:tblGrid>
                <a:gridCol w="1736684"/>
                <a:gridCol w="630070"/>
                <a:gridCol w="661527"/>
                <a:gridCol w="818455"/>
                <a:gridCol w="818455"/>
                <a:gridCol w="818455"/>
                <a:gridCol w="818455"/>
                <a:gridCol w="818455"/>
                <a:gridCol w="818455"/>
                <a:gridCol w="818455"/>
              </a:tblGrid>
              <a:tr h="341431">
                <a:tc>
                  <a:txBody>
                    <a:bodyPr/>
                    <a:lstStyle/>
                    <a:p>
                      <a:pPr algn="l" fontAlgn="b"/>
                      <a:r>
                        <a:rPr lang="de-AT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05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current</a:t>
                      </a:r>
                      <a:endParaRPr lang="de-AT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23148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gross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requirements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48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scheduled receipts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48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projected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inventory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balance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1200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1600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1700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2900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1900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2900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48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net requirements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1100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48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planned receipts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3000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3000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3000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48"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planned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order </a:t>
                      </a:r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release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3000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3000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3000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" name="Rechteck 33"/>
          <p:cNvSpPr/>
          <p:nvPr/>
        </p:nvSpPr>
        <p:spPr>
          <a:xfrm>
            <a:off x="3626895" y="4194085"/>
            <a:ext cx="5355595" cy="22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2186735" y="2393886"/>
            <a:ext cx="2340260" cy="31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2861809" y="5409220"/>
            <a:ext cx="405045" cy="31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2861809" y="5814266"/>
            <a:ext cx="405045" cy="31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2861809" y="4959171"/>
            <a:ext cx="405045" cy="31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5697125" y="2393885"/>
            <a:ext cx="2655295" cy="31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2096725" y="2753925"/>
            <a:ext cx="3420380" cy="31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3716906" y="5409220"/>
            <a:ext cx="360040" cy="31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50"/>
          <p:cNvSpPr/>
          <p:nvPr/>
        </p:nvSpPr>
        <p:spPr>
          <a:xfrm>
            <a:off x="3716906" y="5814266"/>
            <a:ext cx="360040" cy="31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hteck 54"/>
          <p:cNvSpPr/>
          <p:nvPr/>
        </p:nvSpPr>
        <p:spPr>
          <a:xfrm>
            <a:off x="3671899" y="4959171"/>
            <a:ext cx="405045" cy="31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hteck 64"/>
          <p:cNvSpPr/>
          <p:nvPr/>
        </p:nvSpPr>
        <p:spPr>
          <a:xfrm>
            <a:off x="2231740" y="3113966"/>
            <a:ext cx="3060341" cy="31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hteck 65"/>
          <p:cNvSpPr/>
          <p:nvPr/>
        </p:nvSpPr>
        <p:spPr>
          <a:xfrm>
            <a:off x="4526995" y="5409220"/>
            <a:ext cx="360040" cy="31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hteck 66"/>
          <p:cNvSpPr/>
          <p:nvPr/>
        </p:nvSpPr>
        <p:spPr>
          <a:xfrm>
            <a:off x="4526995" y="5814266"/>
            <a:ext cx="360040" cy="31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hteck 67"/>
          <p:cNvSpPr/>
          <p:nvPr/>
        </p:nvSpPr>
        <p:spPr>
          <a:xfrm>
            <a:off x="4526995" y="4959171"/>
            <a:ext cx="360040" cy="31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hteck 68"/>
          <p:cNvSpPr/>
          <p:nvPr/>
        </p:nvSpPr>
        <p:spPr>
          <a:xfrm>
            <a:off x="5292080" y="5409219"/>
            <a:ext cx="405045" cy="31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hteck 69"/>
          <p:cNvSpPr/>
          <p:nvPr/>
        </p:nvSpPr>
        <p:spPr>
          <a:xfrm>
            <a:off x="5190819" y="5814265"/>
            <a:ext cx="506306" cy="31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hteck 70"/>
          <p:cNvSpPr/>
          <p:nvPr/>
        </p:nvSpPr>
        <p:spPr>
          <a:xfrm>
            <a:off x="5292080" y="4959170"/>
            <a:ext cx="405045" cy="31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hteck 71"/>
          <p:cNvSpPr/>
          <p:nvPr/>
        </p:nvSpPr>
        <p:spPr>
          <a:xfrm>
            <a:off x="3536885" y="6264315"/>
            <a:ext cx="540060" cy="31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hteck 72"/>
          <p:cNvSpPr/>
          <p:nvPr/>
        </p:nvSpPr>
        <p:spPr>
          <a:xfrm>
            <a:off x="6102170" y="5409220"/>
            <a:ext cx="405045" cy="31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hteck 73"/>
          <p:cNvSpPr/>
          <p:nvPr/>
        </p:nvSpPr>
        <p:spPr>
          <a:xfrm>
            <a:off x="6000909" y="5814266"/>
            <a:ext cx="506306" cy="31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hteck 74"/>
          <p:cNvSpPr/>
          <p:nvPr/>
        </p:nvSpPr>
        <p:spPr>
          <a:xfrm>
            <a:off x="6102170" y="4959171"/>
            <a:ext cx="405045" cy="31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hteck 75"/>
          <p:cNvSpPr/>
          <p:nvPr/>
        </p:nvSpPr>
        <p:spPr>
          <a:xfrm>
            <a:off x="5157065" y="6264315"/>
            <a:ext cx="540060" cy="31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hteck 76"/>
          <p:cNvSpPr/>
          <p:nvPr/>
        </p:nvSpPr>
        <p:spPr>
          <a:xfrm>
            <a:off x="6912260" y="5409219"/>
            <a:ext cx="405045" cy="31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hteck 77"/>
          <p:cNvSpPr/>
          <p:nvPr/>
        </p:nvSpPr>
        <p:spPr>
          <a:xfrm>
            <a:off x="6810999" y="5814265"/>
            <a:ext cx="506306" cy="31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hteck 78"/>
          <p:cNvSpPr/>
          <p:nvPr/>
        </p:nvSpPr>
        <p:spPr>
          <a:xfrm>
            <a:off x="6912260" y="4959170"/>
            <a:ext cx="405045" cy="31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hteck 79"/>
          <p:cNvSpPr/>
          <p:nvPr/>
        </p:nvSpPr>
        <p:spPr>
          <a:xfrm>
            <a:off x="7722350" y="5409220"/>
            <a:ext cx="405045" cy="31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hteck 80"/>
          <p:cNvSpPr/>
          <p:nvPr/>
        </p:nvSpPr>
        <p:spPr>
          <a:xfrm>
            <a:off x="7621089" y="5814266"/>
            <a:ext cx="506306" cy="31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hteck 81"/>
          <p:cNvSpPr/>
          <p:nvPr/>
        </p:nvSpPr>
        <p:spPr>
          <a:xfrm>
            <a:off x="7722350" y="4959171"/>
            <a:ext cx="405045" cy="31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hteck 82"/>
          <p:cNvSpPr/>
          <p:nvPr/>
        </p:nvSpPr>
        <p:spPr>
          <a:xfrm>
            <a:off x="6000909" y="6264315"/>
            <a:ext cx="506306" cy="31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hteck 83"/>
          <p:cNvSpPr/>
          <p:nvPr/>
        </p:nvSpPr>
        <p:spPr>
          <a:xfrm>
            <a:off x="8543691" y="5409220"/>
            <a:ext cx="405045" cy="31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hteck 84"/>
          <p:cNvSpPr/>
          <p:nvPr/>
        </p:nvSpPr>
        <p:spPr>
          <a:xfrm>
            <a:off x="8442430" y="5814266"/>
            <a:ext cx="506306" cy="31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hteck 85"/>
          <p:cNvSpPr/>
          <p:nvPr/>
        </p:nvSpPr>
        <p:spPr>
          <a:xfrm>
            <a:off x="8543691" y="4959171"/>
            <a:ext cx="405045" cy="315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553200" y="6596633"/>
            <a:ext cx="2133600" cy="196850"/>
          </a:xfrm>
        </p:spPr>
        <p:txBody>
          <a:bodyPr/>
          <a:lstStyle/>
          <a:p>
            <a:fld id="{44E2AE9C-37D4-458E-BF41-812F3C2BD51B}" type="slidenum">
              <a:rPr lang="de-AT" smtClean="0"/>
              <a:pPr/>
              <a:t>8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7" grpId="0" animBg="1"/>
      <p:bldP spid="51" grpId="0" animBg="1"/>
      <p:bldP spid="55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MRP – example (cont)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16606" y="1989138"/>
            <a:ext cx="7965884" cy="4319587"/>
          </a:xfrm>
        </p:spPr>
        <p:txBody>
          <a:bodyPr/>
          <a:lstStyle/>
          <a:p>
            <a:r>
              <a:rPr lang="en-US" dirty="0" smtClean="0"/>
              <a:t>Multilevel explosion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lead time is one week for all parts</a:t>
            </a:r>
          </a:p>
          <a:p>
            <a:pPr lvl="1"/>
            <a:r>
              <a:rPr lang="en-US" dirty="0" smtClean="0"/>
              <a:t>lot for lot for parts 121, 123, 1211 (produce/order net requirement)</a:t>
            </a:r>
          </a:p>
          <a:p>
            <a:pPr lvl="1"/>
            <a:r>
              <a:rPr lang="en-US" dirty="0" smtClean="0"/>
              <a:t>part 12: fixed lot size of 3000</a:t>
            </a:r>
          </a:p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E2AE9C-37D4-458E-BF41-812F3C2BD51B}" type="slidenum">
              <a:rPr lang="de-AT" smtClean="0"/>
              <a:pPr/>
              <a:t>9</a:t>
            </a:fld>
            <a:endParaRPr lang="de-AT" dirty="0"/>
          </a:p>
        </p:txBody>
      </p:sp>
      <p:graphicFrame>
        <p:nvGraphicFramePr>
          <p:cNvPr id="384002" name="Object 4"/>
          <p:cNvGraphicFramePr>
            <a:graphicFrameLocks noChangeAspect="1"/>
          </p:cNvGraphicFramePr>
          <p:nvPr/>
        </p:nvGraphicFramePr>
        <p:xfrm>
          <a:off x="1524000" y="2438400"/>
          <a:ext cx="4724400" cy="1476375"/>
        </p:xfrm>
        <a:graphic>
          <a:graphicData uri="http://schemas.openxmlformats.org/presentationml/2006/ole">
            <p:oleObj spid="_x0000_s384002" name="Tabelle" r:id="rId4" imgW="3712680" imgH="143136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VERENA@EKHKOMOFUVWYY57I" val="4084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O_{mt} \geq 0 \qquad \forall m, t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9"/>
  <p:tag name="PICTUREFILESIZE" val="300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_{1t} = I_{1,t-1} + x_{1t} - 1 x_{3t} - D_{1t}  \qquad \forall t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63"/>
  <p:tag name="PICTUREFILESIZE" val="437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_{2t} = I_{2,t-1} + x_{2t} - 1 x_{1t} - 2 x_{3t} - D_{2t}  \qquad \forall t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3"/>
  <p:tag name="PICTUREFILESIZE" val="586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_{3t} = I_{3,t-1} + x_{3t} - D_{3t}  \qquad \forall t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3"/>
  <p:tag name="PICTUREFILESIZE" val="38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C = \frac{q}{2} h + \frac{D}{q}s \to \min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9"/>
  <p:tag name="PICTUREFILESIZE" val="38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q^* = \sqrt{\frac{2Ds}{h}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0"/>
  <p:tag name="PICTUREFILESIZE" val="23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um_{i=1}^P \sum_{t=1}^T (C^S_i y_{it} + C^H_i I_{it}) + \sum_{t=1}^T \sum_{m=1}^M C^O_m O_{mt} \to \min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14"/>
  <p:tag name="PICTUREFILESIZE" val="133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_{it} = I_{i,t-1} + x_{it} - \sum_{j \in \Gamma(i)} c_{ij}x_{jt} - D_{it}  \qquad \forall i, t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7"/>
  <p:tag name="PICTUREFILESIZE" val="813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x_{it} \leq M y_{it} \qquad \forall i, t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5"/>
  <p:tag name="PICTUREFILESIZE" val="349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um_{i=1}^P (a_{mi} x_{it} + b_{mi} y_{it} ) \leq L_{mt} + O_{mt} \qquad \forall m, t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1"/>
  <p:tag name="PICTUREFILESIZE" val="989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_{it}, x_{it}, y_{it} \geq 0 \qquad \forall i, t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9"/>
  <p:tag name="PICTUREFILESIZE" val="3858"/>
</p:tagLst>
</file>

<file path=ppt/theme/theme1.xml><?xml version="1.0" encoding="utf-8"?>
<a:theme xmlns:a="http://schemas.openxmlformats.org/drawingml/2006/main" name="Vorlage_8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ivie-master-mit-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vie-master-mit-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ie-master-mit-bi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ie-master-mit-bi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ie-master-mit-bi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ie-master-mit-bi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ie-master-mit-bi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ie-master-mit-bi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ie-master-mit-bi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ie-master-mit-bi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ie-master-mit-bi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ie-master-mit-bi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ie-master-mit-bi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Vorlage_8</Template>
  <TotalTime>0</TotalTime>
  <Words>748</Words>
  <Application>Microsoft Office PowerPoint</Application>
  <PresentationFormat>Bildschirmpräsentation (4:3)</PresentationFormat>
  <Paragraphs>364</Paragraphs>
  <Slides>17</Slides>
  <Notes>16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17</vt:i4>
      </vt:variant>
    </vt:vector>
  </HeadingPairs>
  <TitlesOfParts>
    <vt:vector size="32" baseType="lpstr">
      <vt:lpstr>Arial</vt:lpstr>
      <vt:lpstr>CMMI10</vt:lpstr>
      <vt:lpstr>CMMI7</vt:lpstr>
      <vt:lpstr>CMR10</vt:lpstr>
      <vt:lpstr>CMSY10ORIG</vt:lpstr>
      <vt:lpstr>CMEX10</vt:lpstr>
      <vt:lpstr>CMSY7</vt:lpstr>
      <vt:lpstr>CMR7</vt:lpstr>
      <vt:lpstr>Times New Roman</vt:lpstr>
      <vt:lpstr>Symbol</vt:lpstr>
      <vt:lpstr>Calibri</vt:lpstr>
      <vt:lpstr>Vorlage_8</vt:lpstr>
      <vt:lpstr>Tabelle</vt:lpstr>
      <vt:lpstr>Microsoft Office Excel 97-2003-Arbeitsblatt</vt:lpstr>
      <vt:lpstr>Bild</vt:lpstr>
      <vt:lpstr>Material requirement planning (MRP)</vt:lpstr>
      <vt:lpstr>Production, Capacity and Material  Planning</vt:lpstr>
      <vt:lpstr>Material Requirements Planning</vt:lpstr>
      <vt:lpstr>Material Requirements Planning</vt:lpstr>
      <vt:lpstr>MRP Example</vt:lpstr>
      <vt:lpstr>Example Telephone (BOM) Example 7-6</vt:lpstr>
      <vt:lpstr>Example Telephone</vt:lpstr>
      <vt:lpstr>MRP – example (part 11)</vt:lpstr>
      <vt:lpstr>MRP – example (cont)</vt:lpstr>
      <vt:lpstr>Folie 10</vt:lpstr>
      <vt:lpstr>Lotsizing</vt:lpstr>
      <vt:lpstr>Inventory in the EOQ model</vt:lpstr>
      <vt:lpstr>Lotsizing in MRP</vt:lpstr>
      <vt:lpstr>MIP Formulation for MRP</vt:lpstr>
      <vt:lpstr>MIP Formulation for MRP</vt:lpstr>
      <vt:lpstr>MIP Formulation for MRP</vt:lpstr>
      <vt:lpstr>Example MIP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Verena</dc:creator>
  <cp:lastModifiedBy>Hartl</cp:lastModifiedBy>
  <cp:revision>410</cp:revision>
  <dcterms:created xsi:type="dcterms:W3CDTF">2011-03-02T15:41:41Z</dcterms:created>
  <dcterms:modified xsi:type="dcterms:W3CDTF">2013-06-10T10:58:06Z</dcterms:modified>
</cp:coreProperties>
</file>