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82" r:id="rId2"/>
    <p:sldId id="283" r:id="rId3"/>
    <p:sldId id="262" r:id="rId4"/>
    <p:sldId id="263" r:id="rId5"/>
    <p:sldId id="267" r:id="rId6"/>
    <p:sldId id="268" r:id="rId7"/>
    <p:sldId id="269" r:id="rId8"/>
    <p:sldId id="284" r:id="rId9"/>
    <p:sldId id="270" r:id="rId10"/>
    <p:sldId id="271" r:id="rId11"/>
    <p:sldId id="272" r:id="rId12"/>
    <p:sldId id="273" r:id="rId13"/>
    <p:sldId id="274" r:id="rId14"/>
    <p:sldId id="285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797675" cy="9928225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995C0-A25C-4D9D-9F62-7D68C7189C6E}" type="datetimeFigureOut">
              <a:rPr lang="de-AT" smtClean="0"/>
              <a:pPr/>
              <a:t>20.06.2011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EF03-F358-40F2-9360-912679F71C4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izen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</a:t>
            </a:r>
            <a:r>
              <a:rPr lang="en-US" baseline="0" dirty="0" smtClean="0"/>
              <a:t> the past two </a:t>
            </a:r>
            <a:r>
              <a:rPr lang="en-US" baseline="0" dirty="0" err="1" smtClean="0"/>
              <a:t>decandes</a:t>
            </a:r>
            <a:r>
              <a:rPr lang="en-US" baseline="0" dirty="0" smtClean="0"/>
              <a:t> many industrial companies changed their inventory systems -&gt; from reorder point systems (independent-demand system) to MRP systems (</a:t>
            </a:r>
            <a:r>
              <a:rPr lang="en-US" baseline="0" dirty="0" err="1" smtClean="0"/>
              <a:t>dependend</a:t>
            </a:r>
            <a:r>
              <a:rPr lang="en-US" baseline="0" dirty="0" smtClean="0"/>
              <a:t>-demand systems). approach was developed in early 70s</a:t>
            </a:r>
          </a:p>
          <a:p>
            <a:r>
              <a:rPr lang="en-US" baseline="0" dirty="0" smtClean="0"/>
              <a:t>appropriate for considering complex products, assembled of various components and subassemblies</a:t>
            </a:r>
          </a:p>
          <a:p>
            <a:r>
              <a:rPr lang="en-US" baseline="0" dirty="0" smtClean="0"/>
              <a:t>major objective: determine requirements (discrete demand for each component in each time bucket) -&gt; used to generate </a:t>
            </a:r>
            <a:r>
              <a:rPr lang="en-US" baseline="0" dirty="0" err="1" smtClean="0"/>
              <a:t>infomration</a:t>
            </a:r>
            <a:r>
              <a:rPr lang="en-US" baseline="0" dirty="0" smtClean="0"/>
              <a:t> required for correct material purchasing or shop-floor production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/>
              <a:t>QEM- </a:t>
            </a:r>
            <a:r>
              <a:rPr lang="de-AT" dirty="0" err="1" smtClean="0"/>
              <a:t>Mgmt</a:t>
            </a:r>
            <a:r>
              <a:rPr lang="de-AT" dirty="0" smtClean="0"/>
              <a:t> </a:t>
            </a:r>
            <a:r>
              <a:rPr lang="de-AT" dirty="0" err="1" smtClean="0"/>
              <a:t>Sci</a:t>
            </a:r>
            <a:endParaRPr lang="de-AT" dirty="0" smtClean="0"/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pPr algn="ctr"/>
            <a:r>
              <a:rPr lang="de-AT" dirty="0" smtClean="0"/>
              <a:t>Chapter 6/</a:t>
            </a:r>
            <a:fld id="{B3329073-1404-4B22-86B4-1C163EFC8B03}" type="slidenum">
              <a:rPr lang="de-AT" smtClean="0"/>
              <a:pPr algn="ctr"/>
              <a:t>‹Nr.›</a:t>
            </a:fld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/>
              <a:t>QEM- </a:t>
            </a:r>
            <a:r>
              <a:rPr lang="de-AT" dirty="0" err="1" smtClean="0"/>
              <a:t>Mgmt</a:t>
            </a:r>
            <a:r>
              <a:rPr lang="de-AT" dirty="0" smtClean="0"/>
              <a:t> </a:t>
            </a:r>
            <a:r>
              <a:rPr lang="de-AT" dirty="0" err="1" smtClean="0"/>
              <a:t>Sci</a:t>
            </a:r>
            <a:endParaRPr lang="de-AT" dirty="0" smtClean="0"/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Chapter 6/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QEM- </a:t>
            </a:r>
            <a:r>
              <a:rPr lang="de-AT" dirty="0" err="1" smtClean="0"/>
              <a:t>Mgmt</a:t>
            </a:r>
            <a:r>
              <a:rPr lang="de-AT" dirty="0" smtClean="0"/>
              <a:t> </a:t>
            </a:r>
            <a:r>
              <a:rPr lang="de-AT" dirty="0" err="1" smtClean="0"/>
              <a:t>Sci</a:t>
            </a:r>
            <a:endParaRPr lang="de-AT" dirty="0" smtClean="0"/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dirty="0" smtClean="0"/>
              <a:t>Chapter 6/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497263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AT" sz="1000" dirty="0" smtClean="0">
                <a:solidFill>
                  <a:schemeClr val="tx1"/>
                </a:solidFill>
              </a:rPr>
              <a:t>QEM – Management Science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6/</a:t>
            </a:r>
            <a:fld id="{B3329073-1404-4B22-86B4-1C163EFC8B0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/>
              <a:t>QEM- </a:t>
            </a:r>
            <a:r>
              <a:rPr lang="de-AT" dirty="0" err="1" smtClean="0"/>
              <a:t>Mgmt</a:t>
            </a:r>
            <a:r>
              <a:rPr lang="de-AT" dirty="0" smtClean="0"/>
              <a:t> </a:t>
            </a:r>
            <a:r>
              <a:rPr lang="de-AT" dirty="0" err="1" smtClean="0"/>
              <a:t>Sci</a:t>
            </a:r>
            <a:endParaRPr lang="de-AT" dirty="0" smtClean="0"/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QEM – </a:t>
            </a:r>
            <a:r>
              <a:rPr lang="de-AT" dirty="0" err="1" smtClean="0"/>
              <a:t>Mgmt</a:t>
            </a:r>
            <a:r>
              <a:rPr lang="de-AT" dirty="0" smtClean="0"/>
              <a:t> </a:t>
            </a:r>
            <a:r>
              <a:rPr lang="de-AT" dirty="0" err="1" smtClean="0"/>
              <a:t>Sci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4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EK Produktion &amp; Logistik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Kapitel 10/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51520" y="6596632"/>
            <a:ext cx="7848872" cy="216744"/>
          </a:xfrm>
        </p:spPr>
        <p:txBody>
          <a:bodyPr/>
          <a:lstStyle/>
          <a:p>
            <a:r>
              <a:rPr lang="de-AT" dirty="0" err="1" smtClean="0"/>
              <a:t>Summarized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course</a:t>
            </a:r>
            <a:r>
              <a:rPr lang="de-AT" dirty="0" smtClean="0"/>
              <a:t> „EK ABWL Produktion &amp; Logistik“ </a:t>
            </a:r>
            <a:r>
              <a:rPr lang="de-AT" dirty="0" err="1" smtClean="0"/>
              <a:t>and</a:t>
            </a:r>
            <a:r>
              <a:rPr lang="de-AT" dirty="0" smtClean="0"/>
              <a:t> „KFK </a:t>
            </a:r>
            <a:r>
              <a:rPr lang="de-AT" dirty="0" err="1" smtClean="0"/>
              <a:t>Production</a:t>
            </a:r>
            <a:r>
              <a:rPr lang="de-AT" dirty="0" smtClean="0"/>
              <a:t> Analysis“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A725-69AA-42AF-A93A-C92D5A4C0377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Other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Tardiness</a:t>
            </a:r>
            <a:endParaRPr lang="de-AT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/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b="1" dirty="0" err="1" smtClean="0"/>
              <a:t>sum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all </a:t>
            </a:r>
            <a:r>
              <a:rPr lang="de-DE" b="1" dirty="0" err="1" smtClean="0"/>
              <a:t>tardinesses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de-DE" i="1" dirty="0" smtClean="0"/>
              <a:t>total </a:t>
            </a:r>
            <a:r>
              <a:rPr lang="de-DE" i="1" dirty="0" err="1" smtClean="0"/>
              <a:t>tardiness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i="1" dirty="0" smtClean="0"/>
              <a:t>total </a:t>
            </a:r>
            <a:r>
              <a:rPr lang="de-DE" i="1" dirty="0" err="1" smtClean="0"/>
              <a:t>tardiness</a:t>
            </a:r>
            <a:r>
              <a:rPr lang="de-DE" i="1" dirty="0" smtClean="0"/>
              <a:t> = </a:t>
            </a:r>
            <a:r>
              <a:rPr lang="de-DE" dirty="0" smtClean="0">
                <a:solidFill>
                  <a:srgbClr val="3333FF"/>
                </a:solidFill>
              </a:rPr>
              <a:t>1</a:t>
            </a:r>
            <a:r>
              <a:rPr lang="de-DE" dirty="0" smtClean="0"/>
              <a:t> + </a:t>
            </a:r>
            <a:r>
              <a:rPr lang="de-DE" dirty="0" smtClean="0">
                <a:solidFill>
                  <a:srgbClr val="00CC00"/>
                </a:solidFill>
              </a:rPr>
              <a:t>5</a:t>
            </a:r>
            <a:r>
              <a:rPr lang="de-DE" dirty="0" smtClean="0"/>
              <a:t> = 6</a:t>
            </a:r>
            <a:br>
              <a:rPr lang="de-DE" dirty="0" smtClean="0"/>
            </a:b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np-hard</a:t>
            </a:r>
            <a:r>
              <a:rPr lang="de-DE" dirty="0" smtClean="0"/>
              <a:t> (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weighted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>EDD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i="1" dirty="0" err="1" smtClean="0"/>
              <a:t>heuristic</a:t>
            </a:r>
            <a:endParaRPr lang="de-DE" i="1" dirty="0" smtClean="0"/>
          </a:p>
          <a:p>
            <a:pPr marL="266700" indent="-266700"/>
            <a:endParaRPr lang="de-DE" dirty="0" smtClean="0"/>
          </a:p>
          <a:p>
            <a:pPr marL="266700" indent="-266700"/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b="1" dirty="0" err="1" smtClean="0"/>
              <a:t>number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tardy</a:t>
            </a:r>
            <a:r>
              <a:rPr lang="de-DE" b="1" dirty="0" smtClean="0"/>
              <a:t> </a:t>
            </a:r>
            <a:r>
              <a:rPr lang="de-DE" b="1" dirty="0" err="1" smtClean="0"/>
              <a:t>jobs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tardy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  <a:r>
              <a:rPr lang="de-DE" i="1" dirty="0" smtClean="0"/>
              <a:t>= </a:t>
            </a:r>
            <a:r>
              <a:rPr lang="de-DE" dirty="0" smtClean="0">
                <a:solidFill>
                  <a:srgbClr val="3333FF"/>
                </a:solidFill>
              </a:rPr>
              <a:t>2</a:t>
            </a:r>
            <a:endParaRPr lang="de-DE" dirty="0" smtClean="0"/>
          </a:p>
          <a:p>
            <a:pPr marL="266700" indent="-266700"/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optimality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Hodgson‘s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:</a:t>
            </a:r>
          </a:p>
          <a:p>
            <a:pPr marL="266700" indent="-266700"/>
            <a:r>
              <a:rPr lang="de-DE" dirty="0" err="1" smtClean="0"/>
              <a:t>Apply</a:t>
            </a:r>
            <a:r>
              <a:rPr lang="de-DE" dirty="0" smtClean="0"/>
              <a:t> EDD </a:t>
            </a:r>
            <a:r>
              <a:rPr lang="de-DE" dirty="0" err="1" smtClean="0"/>
              <a:t>rule</a:t>
            </a:r>
            <a:endParaRPr lang="de-DE" dirty="0" smtClean="0"/>
          </a:p>
          <a:p>
            <a:pPr marL="266700" indent="-266700"/>
            <a:r>
              <a:rPr lang="de-DE" dirty="0" err="1" smtClean="0"/>
              <a:t>If</a:t>
            </a:r>
            <a:r>
              <a:rPr lang="de-DE" dirty="0" smtClean="0"/>
              <a:t> a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late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ym typeface="Symbol"/>
              </a:rPr>
              <a:t> </a:t>
            </a:r>
            <a:r>
              <a:rPr lang="de-DE" dirty="0" err="1" smtClean="0"/>
              <a:t>remove</a:t>
            </a:r>
            <a:r>
              <a:rPr lang="de-DE" dirty="0" smtClean="0"/>
              <a:t> </a:t>
            </a:r>
            <a:r>
              <a:rPr lang="de-DE" dirty="0" err="1" smtClean="0"/>
              <a:t>scheduled</a:t>
            </a:r>
            <a:r>
              <a:rPr lang="de-DE" dirty="0" smtClean="0"/>
              <a:t> </a:t>
            </a:r>
            <a:r>
              <a:rPr lang="de-DE" i="1" dirty="0" err="1" smtClean="0"/>
              <a:t>task</a:t>
            </a:r>
            <a:r>
              <a:rPr lang="de-DE" i="1" dirty="0" smtClean="0"/>
              <a:t> </a:t>
            </a:r>
            <a:r>
              <a:rPr lang="de-DE" i="1" dirty="0" err="1" smtClean="0"/>
              <a:t>with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longest</a:t>
            </a:r>
            <a:r>
              <a:rPr lang="de-DE" i="1" dirty="0" smtClean="0"/>
              <a:t> </a:t>
            </a:r>
            <a:r>
              <a:rPr lang="de-DE" i="1" dirty="0" err="1" smtClean="0"/>
              <a:t>operation</a:t>
            </a:r>
            <a:r>
              <a:rPr lang="de-DE" i="1" dirty="0" smtClean="0"/>
              <a:t> time </a:t>
            </a:r>
          </a:p>
          <a:p>
            <a:pPr marL="266700" indent="-266700"/>
            <a:r>
              <a:rPr lang="de-DE" dirty="0" smtClean="0"/>
              <a:t>All </a:t>
            </a:r>
            <a:r>
              <a:rPr lang="de-DE" dirty="0" err="1" smtClean="0"/>
              <a:t>removed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schedules</a:t>
            </a:r>
            <a:r>
              <a:rPr lang="de-DE" dirty="0" smtClean="0"/>
              <a:t> last </a:t>
            </a:r>
            <a:r>
              <a:rPr lang="de-DE" dirty="0" err="1" smtClean="0"/>
              <a:t>and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tardy</a:t>
            </a:r>
            <a:endParaRPr lang="de-DE" dirty="0" smtClean="0"/>
          </a:p>
          <a:p>
            <a:pPr marL="266700" indent="-266700"/>
            <a:r>
              <a:rPr lang="de-DE" dirty="0" smtClean="0"/>
              <a:t>All </a:t>
            </a:r>
            <a:r>
              <a:rPr lang="de-DE" dirty="0" err="1" smtClean="0"/>
              <a:t>scheduled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removed</a:t>
            </a:r>
            <a:r>
              <a:rPr lang="de-DE" dirty="0" smtClean="0"/>
              <a:t>) </a:t>
            </a:r>
            <a:r>
              <a:rPr lang="de-DE" dirty="0" err="1" smtClean="0"/>
              <a:t>tasks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Minimize</a:t>
            </a:r>
            <a:r>
              <a:rPr lang="de-DE" dirty="0" smtClean="0"/>
              <a:t> Cycle Time </a:t>
            </a:r>
            <a:r>
              <a:rPr lang="de-DE" i="1" dirty="0" smtClean="0"/>
              <a:t>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eaLnBrk="1" hangingPunct="1"/>
            <a:endParaRPr lang="en-US" sz="2400" dirty="0" smtClean="0"/>
          </a:p>
          <a:p>
            <a:pPr marL="266700" indent="-266700"/>
            <a:r>
              <a:rPr lang="en-US" sz="2400" dirty="0" smtClean="0"/>
              <a:t>Cycle Time (</a:t>
            </a:r>
            <a:r>
              <a:rPr lang="en-US" sz="2400" i="1" dirty="0" err="1" smtClean="0"/>
              <a:t>makespan</a:t>
            </a:r>
            <a:r>
              <a:rPr lang="en-US" sz="2400" dirty="0" smtClean="0"/>
              <a:t>) </a:t>
            </a:r>
            <a:r>
              <a:rPr lang="en-US" sz="2400" i="1" dirty="0" smtClean="0"/>
              <a:t>= </a:t>
            </a:r>
            <a:r>
              <a:rPr lang="en-US" sz="2400" dirty="0" smtClean="0"/>
              <a:t>maximum completion time of all jobs</a:t>
            </a:r>
          </a:p>
          <a:p>
            <a:pPr marL="266700" indent="-266700"/>
            <a:r>
              <a:rPr lang="en-US" sz="2400" dirty="0" smtClean="0"/>
              <a:t>„Minimize Cycle Time“ is typically conflicting with all other objectives</a:t>
            </a:r>
          </a:p>
          <a:p>
            <a:pPr marL="266700" indent="-266700" eaLnBrk="1" hangingPunct="1"/>
            <a:r>
              <a:rPr lang="en-US" sz="2400" dirty="0" smtClean="0"/>
              <a:t>Single machine scheduling:</a:t>
            </a:r>
            <a:br>
              <a:rPr lang="en-US" sz="2400" dirty="0" smtClean="0"/>
            </a:br>
            <a:r>
              <a:rPr lang="en-US" sz="2400" dirty="0" smtClean="0"/>
              <a:t>problem is trivial: every schedule without idle times is </a:t>
            </a:r>
            <a:r>
              <a:rPr lang="en-US" sz="2400" b="1" dirty="0" smtClean="0"/>
              <a:t>optimal</a:t>
            </a:r>
            <a:endParaRPr lang="en-US" sz="2400" dirty="0" smtClean="0"/>
          </a:p>
          <a:p>
            <a:pPr marL="266700" indent="-266700" eaLnBrk="1" hangingPunct="1">
              <a:buNone/>
            </a:pPr>
            <a:endParaRPr lang="en-US" sz="2400" dirty="0" smtClean="0"/>
          </a:p>
          <a:p>
            <a:pPr marL="266700" indent="-266700" eaLnBrk="1" hangingPunct="1"/>
            <a:r>
              <a:rPr lang="en-US" sz="2400" u="sng" dirty="0" smtClean="0"/>
              <a:t>Above </a:t>
            </a:r>
            <a:r>
              <a:rPr lang="en-US" sz="2400" u="sng" dirty="0" smtClean="0">
                <a:hlinkClick r:id="rId2" action="ppaction://hlinksldjump"/>
              </a:rPr>
              <a:t>Example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i="1" dirty="0" smtClean="0"/>
              <a:t>Z</a:t>
            </a:r>
            <a:r>
              <a:rPr lang="en-US" sz="2400" dirty="0" smtClean="0"/>
              <a:t> is always 26, unless idle times are scheduled</a:t>
            </a:r>
          </a:p>
          <a:p>
            <a:pPr marL="266700" indent="-266700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" name="Rectangle 122"/>
          <p:cNvSpPr>
            <a:spLocks noChangeArrowheads="1"/>
          </p:cNvSpPr>
          <p:nvPr/>
        </p:nvSpPr>
        <p:spPr bwMode="auto">
          <a:xfrm>
            <a:off x="395288" y="1671638"/>
            <a:ext cx="821848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de-DE" sz="2400" b="1" dirty="0" smtClean="0"/>
              <a:t>Optimal Solution: </a:t>
            </a:r>
            <a:r>
              <a:rPr lang="de-DE" sz="2400" dirty="0" smtClean="0"/>
              <a:t>SPT </a:t>
            </a:r>
            <a:r>
              <a:rPr lang="de-DE" sz="2400" dirty="0" err="1" smtClean="0"/>
              <a:t>rule</a:t>
            </a:r>
            <a:r>
              <a:rPr lang="de-DE" sz="2400" dirty="0" smtClean="0"/>
              <a:t> (</a:t>
            </a:r>
            <a:r>
              <a:rPr lang="de-DE" sz="2400" i="1" dirty="0" err="1"/>
              <a:t>shortest</a:t>
            </a:r>
            <a:r>
              <a:rPr lang="de-DE" sz="2400" i="1" dirty="0"/>
              <a:t> </a:t>
            </a:r>
            <a:r>
              <a:rPr lang="de-DE" sz="2400" i="1" dirty="0" err="1"/>
              <a:t>processing</a:t>
            </a:r>
            <a:r>
              <a:rPr lang="de-DE" sz="2400" i="1" dirty="0"/>
              <a:t> </a:t>
            </a:r>
            <a:r>
              <a:rPr lang="de-DE" sz="2400" i="1" dirty="0" smtClean="0"/>
              <a:t>time)</a:t>
            </a:r>
            <a:endParaRPr lang="de-AT" sz="2400" i="1" dirty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i="1" dirty="0" err="1" smtClean="0"/>
              <a:t>Average</a:t>
            </a:r>
            <a:r>
              <a:rPr lang="de-DE" dirty="0" smtClean="0"/>
              <a:t> Flow Time</a:t>
            </a:r>
            <a:endParaRPr lang="de-AT" dirty="0" smtClean="0"/>
          </a:p>
        </p:txBody>
      </p:sp>
      <p:graphicFrame>
        <p:nvGraphicFramePr>
          <p:cNvPr id="13426" name="Group 114"/>
          <p:cNvGraphicFramePr>
            <a:graphicFrameLocks noGrp="1"/>
          </p:cNvGraphicFramePr>
          <p:nvPr>
            <p:ph sz="half" idx="2"/>
          </p:nvPr>
        </p:nvGraphicFramePr>
        <p:xfrm>
          <a:off x="431800" y="2565400"/>
          <a:ext cx="8388350" cy="2657475"/>
        </p:xfrm>
        <a:graphic>
          <a:graphicData uri="http://schemas.openxmlformats.org/drawingml/2006/table">
            <a:tbl>
              <a:tblPr/>
              <a:tblGrid>
                <a:gridCol w="1012825"/>
                <a:gridCol w="1851025"/>
                <a:gridCol w="703263"/>
                <a:gridCol w="1762125"/>
                <a:gridCol w="1727200"/>
                <a:gridCol w="1331912"/>
              </a:tblGrid>
              <a:tr h="6475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  <a:endParaRPr kumimoji="0" lang="de-AT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</a:t>
                      </a: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completion</a:t>
                      </a: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time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3492500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3492500" y="40401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3492500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5.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3492500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2.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3492500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4.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3421" name="Text Box 109"/>
          <p:cNvSpPr txBox="1">
            <a:spLocks noChangeArrowheads="1"/>
          </p:cNvSpPr>
          <p:nvPr/>
        </p:nvSpPr>
        <p:spPr bwMode="auto">
          <a:xfrm>
            <a:off x="6445250" y="43656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3422" name="Text Box 110"/>
          <p:cNvSpPr txBox="1">
            <a:spLocks noChangeArrowheads="1"/>
          </p:cNvSpPr>
          <p:nvPr/>
        </p:nvSpPr>
        <p:spPr bwMode="auto">
          <a:xfrm>
            <a:off x="6443663" y="508476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18</a:t>
            </a:r>
            <a:endParaRPr lang="de-AT" sz="1800" b="1"/>
          </a:p>
        </p:txBody>
      </p:sp>
      <p:sp>
        <p:nvSpPr>
          <p:cNvPr id="13423" name="Text Box 111"/>
          <p:cNvSpPr txBox="1">
            <a:spLocks noChangeArrowheads="1"/>
          </p:cNvSpPr>
          <p:nvPr/>
        </p:nvSpPr>
        <p:spPr bwMode="auto">
          <a:xfrm>
            <a:off x="65166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/>
              <a:t>5</a:t>
            </a:r>
            <a:endParaRPr lang="de-AT" sz="1800" b="1" dirty="0"/>
          </a:p>
        </p:txBody>
      </p:sp>
      <p:sp>
        <p:nvSpPr>
          <p:cNvPr id="13424" name="Text Box 112"/>
          <p:cNvSpPr txBox="1">
            <a:spLocks noChangeArrowheads="1"/>
          </p:cNvSpPr>
          <p:nvPr/>
        </p:nvSpPr>
        <p:spPr bwMode="auto">
          <a:xfrm>
            <a:off x="6516688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6443663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3427" name="Text Box 115"/>
          <p:cNvSpPr txBox="1">
            <a:spLocks noChangeArrowheads="1"/>
          </p:cNvSpPr>
          <p:nvPr/>
        </p:nvSpPr>
        <p:spPr bwMode="auto">
          <a:xfrm>
            <a:off x="8027988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8027988" y="39989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29" name="Text Box 117"/>
          <p:cNvSpPr txBox="1">
            <a:spLocks noChangeArrowheads="1"/>
          </p:cNvSpPr>
          <p:nvPr/>
        </p:nvSpPr>
        <p:spPr bwMode="auto">
          <a:xfrm>
            <a:off x="8027988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8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80279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8027988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2" name="Text Box 120"/>
          <p:cNvSpPr txBox="1">
            <a:spLocks noChangeArrowheads="1"/>
          </p:cNvSpPr>
          <p:nvPr/>
        </p:nvSpPr>
        <p:spPr bwMode="auto">
          <a:xfrm>
            <a:off x="395288" y="5734050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smtClean="0"/>
              <a:t>Optimal </a:t>
            </a:r>
            <a:r>
              <a:rPr lang="de-DE" sz="2000" dirty="0" err="1" smtClean="0"/>
              <a:t>sequence</a:t>
            </a:r>
            <a:r>
              <a:rPr lang="de-DE" sz="2000" dirty="0" smtClean="0"/>
              <a:t>:</a:t>
            </a:r>
            <a:endParaRPr lang="de-AT" sz="2000" dirty="0"/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2699792" y="5733256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chemeClr val="folHlink"/>
                </a:solidFill>
              </a:rPr>
              <a:t>B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olidFill>
                  <a:srgbClr val="FF0000"/>
                </a:solidFill>
              </a:rPr>
              <a:t>D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olidFill>
                  <a:srgbClr val="FF9900"/>
                </a:solidFill>
              </a:rPr>
              <a:t>A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olidFill>
                  <a:srgbClr val="00CC00"/>
                </a:solidFill>
              </a:rPr>
              <a:t>E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>
                <a:solidFill>
                  <a:srgbClr val="3333FF"/>
                </a:solidFill>
              </a:rPr>
              <a:t> C 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QEM</a:t>
            </a:r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6/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 Box 315"/>
          <p:cNvSpPr txBox="1">
            <a:spLocks noChangeArrowheads="1"/>
          </p:cNvSpPr>
          <p:nvPr/>
        </p:nvSpPr>
        <p:spPr bwMode="auto">
          <a:xfrm>
            <a:off x="7380312" y="332656"/>
            <a:ext cx="1304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err="1" smtClean="0">
                <a:hlinkClick r:id="rId2" action="ppaction://hlinksldjump"/>
              </a:rPr>
              <a:t>overview</a:t>
            </a:r>
            <a:endParaRPr lang="de-AT" sz="2000" dirty="0"/>
          </a:p>
        </p:txBody>
      </p:sp>
      <p:sp>
        <p:nvSpPr>
          <p:cNvPr id="28" name="Text Box 315"/>
          <p:cNvSpPr txBox="1">
            <a:spLocks noChangeArrowheads="1"/>
          </p:cNvSpPr>
          <p:nvPr/>
        </p:nvSpPr>
        <p:spPr bwMode="auto">
          <a:xfrm>
            <a:off x="5788025" y="5733256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err="1" smtClean="0"/>
              <a:t>Completion</a:t>
            </a:r>
            <a:r>
              <a:rPr lang="de-DE" sz="2000" dirty="0" smtClean="0"/>
              <a:t> </a:t>
            </a:r>
            <a:r>
              <a:rPr lang="de-DE" sz="2000" dirty="0" err="1" smtClean="0"/>
              <a:t>times</a:t>
            </a:r>
            <a:r>
              <a:rPr lang="de-DE" sz="2000" dirty="0" smtClean="0"/>
              <a:t>?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/>
              <a:t>Tardiness</a:t>
            </a:r>
            <a:r>
              <a:rPr lang="de-DE" sz="2000" dirty="0" smtClean="0"/>
              <a:t>? </a:t>
            </a:r>
            <a:r>
              <a:rPr lang="de-DE" sz="2000" dirty="0" smtClean="0">
                <a:sym typeface="Symbol"/>
              </a:rPr>
              <a:t> </a:t>
            </a:r>
            <a:r>
              <a:rPr lang="de-DE" sz="2000" dirty="0" smtClean="0">
                <a:sym typeface="Symbol"/>
                <a:hlinkClick r:id="rId3" action="ppaction://hlinksldjump"/>
              </a:rPr>
              <a:t>Gantt </a:t>
            </a:r>
            <a:r>
              <a:rPr lang="de-DE" sz="2000" dirty="0" err="1" smtClean="0">
                <a:sym typeface="Symbol"/>
                <a:hlinkClick r:id="rId3" action="ppaction://hlinksldjump"/>
              </a:rPr>
              <a:t>chart</a:t>
            </a:r>
            <a:endParaRPr lang="de-A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" grpId="0" build="p"/>
      <p:bldP spid="13416" grpId="0"/>
      <p:bldP spid="13417" grpId="0"/>
      <p:bldP spid="13418" grpId="0"/>
      <p:bldP spid="13419" grpId="0"/>
      <p:bldP spid="13420" grpId="0"/>
      <p:bldP spid="13421" grpId="0"/>
      <p:bldP spid="13422" grpId="0"/>
      <p:bldP spid="13423" grpId="0"/>
      <p:bldP spid="13424" grpId="0"/>
      <p:bldP spid="13425" grpId="0"/>
      <p:bldP spid="13427" grpId="0"/>
      <p:bldP spid="13428" grpId="0"/>
      <p:bldP spid="13429" grpId="0"/>
      <p:bldP spid="13430" grpId="0"/>
      <p:bldP spid="13431" grpId="0"/>
      <p:bldP spid="13432" grpId="0"/>
      <p:bldP spid="13433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95313" y="2220913"/>
            <a:ext cx="476250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>SPT </a:t>
            </a:r>
            <a:r>
              <a:rPr lang="de-DE" dirty="0" err="1" smtClean="0">
                <a:hlinkClick r:id="rId3" action="ppaction://hlinksldjump"/>
              </a:rPr>
              <a:t>Example</a:t>
            </a:r>
            <a:r>
              <a:rPr lang="de-DE" dirty="0" smtClean="0"/>
              <a:t> – Gantt Chart</a:t>
            </a:r>
            <a:endParaRPr lang="de-AT" dirty="0" smtClean="0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71563" y="2214563"/>
            <a:ext cx="731837" cy="5191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00225" y="2220913"/>
            <a:ext cx="1460500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59138" y="2211388"/>
            <a:ext cx="1712912" cy="5222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70463" y="2220913"/>
            <a:ext cx="1952625" cy="5127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31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676400" y="27574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090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787900" y="27241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18</a:t>
            </a:r>
            <a:endParaRPr lang="de-AT" sz="160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748463" y="27320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68313" y="393382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V</a:t>
            </a:r>
            <a:r>
              <a:rPr lang="de-DE" sz="2000" dirty="0"/>
              <a:t> = </a:t>
            </a:r>
            <a:r>
              <a:rPr lang="de-DE" sz="2000" dirty="0" err="1" smtClean="0"/>
              <a:t>maximum</a:t>
            </a:r>
            <a:r>
              <a:rPr lang="de-DE" sz="2000" dirty="0" smtClean="0"/>
              <a:t> </a:t>
            </a:r>
            <a:r>
              <a:rPr lang="de-DE" sz="2000" dirty="0" err="1" smtClean="0"/>
              <a:t>tardiness</a:t>
            </a:r>
            <a:r>
              <a:rPr lang="de-DE" sz="2000" dirty="0" smtClean="0"/>
              <a:t> = </a:t>
            </a:r>
            <a:endParaRPr lang="de-AT" sz="2000" dirty="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635375" y="39497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8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924300" y="3949700"/>
            <a:ext cx="197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/>
              <a:t>( &gt; 5 </a:t>
            </a:r>
            <a:r>
              <a:rPr lang="de-DE" sz="2000" dirty="0" err="1" smtClean="0"/>
              <a:t>with</a:t>
            </a:r>
            <a:r>
              <a:rPr lang="de-DE" sz="2000" dirty="0" smtClean="0"/>
              <a:t> EDD</a:t>
            </a:r>
            <a:r>
              <a:rPr lang="de-DE" sz="2000" b="1" dirty="0"/>
              <a:t>)</a:t>
            </a:r>
            <a:endParaRPr lang="de-AT" sz="2000" b="1" dirty="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8313" y="447198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 dirty="0"/>
              <a:t>D</a:t>
            </a:r>
            <a:r>
              <a:rPr lang="de-DE" sz="2000" dirty="0"/>
              <a:t> = </a:t>
            </a:r>
            <a:r>
              <a:rPr lang="de-DE" sz="2000" u="sng" dirty="0" err="1" smtClean="0"/>
              <a:t>average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flow</a:t>
            </a:r>
            <a:r>
              <a:rPr lang="de-DE" sz="2000" u="sng" dirty="0" smtClean="0"/>
              <a:t> time </a:t>
            </a:r>
            <a:r>
              <a:rPr lang="de-DE" sz="2000" dirty="0" smtClean="0"/>
              <a:t>= </a:t>
            </a:r>
            <a:endParaRPr lang="de-AT" sz="2000" dirty="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716463" y="4476750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rgbClr val="FF9900"/>
                </a:solidFill>
              </a:rPr>
              <a:t>11</a:t>
            </a:r>
            <a:r>
              <a:rPr lang="de-DE" sz="2000"/>
              <a:t>+</a:t>
            </a:r>
            <a:r>
              <a:rPr lang="de-DE" sz="2000">
                <a:solidFill>
                  <a:schemeClr val="folHlink"/>
                </a:solidFill>
              </a:rPr>
              <a:t>2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26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5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18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877050" y="44688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12,4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669213" y="4471988"/>
            <a:ext cx="147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&lt; 13,2)</a:t>
            </a:r>
            <a:endParaRPr lang="de-AT" sz="2000" b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87363" y="5175250"/>
            <a:ext cx="7993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sz="2000" dirty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max</a:t>
            </a:r>
            <a:r>
              <a:rPr lang="de-DE" sz="2000" dirty="0" smtClean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tardiness</a:t>
            </a:r>
            <a:r>
              <a:rPr lang="de-DE" sz="2000" dirty="0" smtClean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and</a:t>
            </a:r>
            <a:r>
              <a:rPr lang="de-DE" sz="2000" dirty="0" smtClean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average</a:t>
            </a:r>
            <a:r>
              <a:rPr lang="de-DE" sz="2000" dirty="0" smtClean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flow</a:t>
            </a:r>
            <a:r>
              <a:rPr lang="de-DE" sz="2000" dirty="0" smtClean="0">
                <a:sym typeface="Wingdings" pitchFamily="2" charset="2"/>
              </a:rPr>
              <a:t> time </a:t>
            </a:r>
            <a:r>
              <a:rPr lang="de-DE" sz="2000" dirty="0" err="1" smtClean="0">
                <a:sym typeface="Wingdings" pitchFamily="2" charset="2"/>
              </a:rPr>
              <a:t>are</a:t>
            </a:r>
            <a:r>
              <a:rPr lang="de-DE" sz="2000" dirty="0" smtClean="0">
                <a:sym typeface="Wingdings" pitchFamily="2" charset="2"/>
              </a:rPr>
              <a:t> </a:t>
            </a:r>
            <a:r>
              <a:rPr lang="de-DE" sz="2000" dirty="0" err="1" smtClean="0">
                <a:sym typeface="Wingdings" pitchFamily="2" charset="2"/>
              </a:rPr>
              <a:t>conflicting</a:t>
            </a:r>
            <a:endParaRPr lang="de-AT" sz="20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635125"/>
          <a:ext cx="8207375" cy="1497013"/>
        </p:xfrm>
        <a:graphic>
          <a:graphicData uri="http://schemas.openxmlformats.org/presentationml/2006/ole">
            <p:oleObj spid="_x0000_s2050" name="Picture" r:id="rId4" imgW="3607920" imgH="6541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58" grpId="0"/>
      <p:bldP spid="143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Scheduling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Multiple Machines</a:t>
            </a:r>
            <a:endParaRPr lang="de-A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7413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None/>
            </a:pPr>
            <a:r>
              <a:rPr lang="en-US" sz="2400" b="1" dirty="0" smtClean="0"/>
              <a:t>Main classes of problems:</a:t>
            </a:r>
          </a:p>
          <a:p>
            <a:pPr marL="266700" indent="-266700">
              <a:lnSpc>
                <a:spcPct val="90000"/>
              </a:lnSpc>
            </a:pPr>
            <a:endParaRPr lang="en-US" sz="2400" b="1" dirty="0" smtClean="0"/>
          </a:p>
          <a:p>
            <a:pPr marL="266700" indent="-266700">
              <a:lnSpc>
                <a:spcPct val="90000"/>
              </a:lnSpc>
            </a:pPr>
            <a:r>
              <a:rPr lang="en-US" sz="2400" b="1" dirty="0" smtClean="0"/>
              <a:t>Flow shop </a:t>
            </a:r>
            <a:r>
              <a:rPr lang="en-US" sz="2400" dirty="0" smtClean="0"/>
              <a:t>… same sequence of machines for all jobs (but sequence of jobs at machines can be different – to be optimized)</a:t>
            </a:r>
          </a:p>
          <a:p>
            <a:pPr marL="266700" indent="-266700">
              <a:lnSpc>
                <a:spcPct val="90000"/>
              </a:lnSpc>
            </a:pPr>
            <a:r>
              <a:rPr lang="en-US" sz="2400" b="1" dirty="0" smtClean="0"/>
              <a:t>Permutation Flow shop </a:t>
            </a:r>
            <a:r>
              <a:rPr lang="en-US" sz="2400" dirty="0" smtClean="0"/>
              <a:t>… no overtaking is possible (same sequence of jobs at all machines – to be optimized)</a:t>
            </a:r>
          </a:p>
          <a:p>
            <a:pPr marL="266700" indent="-266700">
              <a:lnSpc>
                <a:spcPct val="90000"/>
              </a:lnSpc>
            </a:pPr>
            <a:r>
              <a:rPr lang="en-US" sz="2400" b="1" dirty="0" smtClean="0"/>
              <a:t>Job shop </a:t>
            </a:r>
            <a:r>
              <a:rPr lang="en-US" sz="2400" dirty="0" smtClean="0"/>
              <a:t>… each job can have a different required sequence of machines</a:t>
            </a:r>
            <a:endParaRPr lang="en-US" sz="2400" b="1" dirty="0" smtClean="0"/>
          </a:p>
          <a:p>
            <a:pPr marL="266700" indent="-266700">
              <a:lnSpc>
                <a:spcPct val="90000"/>
              </a:lnSpc>
            </a:pPr>
            <a:r>
              <a:rPr lang="en-US" sz="2400" b="1" dirty="0" smtClean="0"/>
              <a:t>Open shop </a:t>
            </a:r>
            <a:r>
              <a:rPr lang="en-US" sz="2400" dirty="0" smtClean="0"/>
              <a:t>…</a:t>
            </a:r>
            <a:r>
              <a:rPr lang="en-US" sz="2400" b="1" dirty="0" smtClean="0"/>
              <a:t> </a:t>
            </a:r>
            <a:r>
              <a:rPr lang="en-US" sz="2400" dirty="0" smtClean="0"/>
              <a:t>required sequence of machines is free</a:t>
            </a:r>
          </a:p>
          <a:p>
            <a:pPr marL="266700" indent="-266700" eaLnBrk="1" hangingPunct="1">
              <a:lnSpc>
                <a:spcPct val="90000"/>
              </a:lnSpc>
              <a:buFont typeface="Symbol" pitchFamily="18" charset="2"/>
              <a:buChar char="Þ"/>
            </a:pPr>
            <a:endParaRPr lang="en-US" sz="2400" dirty="0" smtClean="0"/>
          </a:p>
          <a:p>
            <a:pPr marL="266700" indent="-26670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266700" lvl="1" indent="-2667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Scheduling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Multiple Machines</a:t>
            </a:r>
            <a:endParaRPr lang="de-A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7413"/>
          </a:xfrm>
        </p:spPr>
        <p:txBody>
          <a:bodyPr/>
          <a:lstStyle/>
          <a:p>
            <a:pPr marL="266700" indent="-266700" eaLnBrk="1" hangingPunct="1">
              <a:lnSpc>
                <a:spcPct val="90000"/>
              </a:lnSpc>
            </a:pPr>
            <a:r>
              <a:rPr lang="en-US" sz="2300" b="1" dirty="0" smtClean="0"/>
              <a:t>Each job must be processed on several machines</a:t>
            </a:r>
          </a:p>
          <a:p>
            <a:pPr marL="266700" indent="-266700"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2300" dirty="0" smtClean="0"/>
              <a:t> Typically </a:t>
            </a:r>
            <a:r>
              <a:rPr lang="en-US" sz="2300" dirty="0" err="1" smtClean="0"/>
              <a:t>np</a:t>
            </a:r>
            <a:r>
              <a:rPr lang="en-US" sz="2300" dirty="0" smtClean="0"/>
              <a:t>-hard </a:t>
            </a:r>
            <a:r>
              <a:rPr lang="en-US" sz="2300" dirty="0" smtClean="0">
                <a:sym typeface="Symbol" pitchFamily="18" charset="2"/>
              </a:rPr>
              <a:t> </a:t>
            </a:r>
            <a:r>
              <a:rPr lang="en-US" sz="2300" dirty="0" smtClean="0"/>
              <a:t>heuristic solution</a:t>
            </a:r>
          </a:p>
          <a:p>
            <a:pPr marL="266700" indent="-266700" eaLnBrk="1" hangingPunct="1">
              <a:lnSpc>
                <a:spcPct val="90000"/>
              </a:lnSpc>
            </a:pPr>
            <a:r>
              <a:rPr lang="en-US" sz="2300" b="1" dirty="0" smtClean="0"/>
              <a:t>SPT</a:t>
            </a:r>
            <a:r>
              <a:rPr lang="en-US" sz="2300" dirty="0" smtClean="0"/>
              <a:t>: shortest (total) processing time</a:t>
            </a:r>
            <a:br>
              <a:rPr lang="en-US" sz="2300" dirty="0" smtClean="0"/>
            </a:br>
            <a:r>
              <a:rPr lang="en-US" sz="2300" dirty="0" smtClean="0"/>
              <a:t>good for average flow time (optimal for single machine)</a:t>
            </a:r>
          </a:p>
          <a:p>
            <a:pPr marL="266700" indent="-266700">
              <a:lnSpc>
                <a:spcPct val="90000"/>
              </a:lnSpc>
            </a:pPr>
            <a:r>
              <a:rPr lang="en-US" sz="2300" b="1" dirty="0" smtClean="0"/>
              <a:t>SOT</a:t>
            </a:r>
            <a:r>
              <a:rPr lang="en-US" sz="2300" dirty="0" smtClean="0"/>
              <a:t>: shortest operation time</a:t>
            </a:r>
            <a:br>
              <a:rPr lang="en-US" sz="2300" dirty="0" smtClean="0"/>
            </a:br>
            <a:r>
              <a:rPr lang="en-US" sz="2300" dirty="0" smtClean="0"/>
              <a:t>good for average flow time (optimal for single machine)</a:t>
            </a:r>
          </a:p>
          <a:p>
            <a:pPr marL="266700" indent="-266700">
              <a:lnSpc>
                <a:spcPct val="90000"/>
              </a:lnSpc>
            </a:pPr>
            <a:r>
              <a:rPr lang="en-US" sz="2300" b="1" dirty="0" smtClean="0"/>
              <a:t>SRPT</a:t>
            </a:r>
            <a:r>
              <a:rPr lang="en-US" sz="2300" dirty="0" smtClean="0"/>
              <a:t>: shortest </a:t>
            </a:r>
            <a:r>
              <a:rPr lang="en-US" sz="2300" b="1" dirty="0" smtClean="0"/>
              <a:t>remaining</a:t>
            </a:r>
            <a:r>
              <a:rPr lang="en-US" sz="2300" dirty="0" smtClean="0"/>
              <a:t> processing time</a:t>
            </a:r>
            <a:br>
              <a:rPr lang="en-US" sz="2300" dirty="0" smtClean="0"/>
            </a:br>
            <a:r>
              <a:rPr lang="en-US" sz="2300" dirty="0" smtClean="0"/>
              <a:t>total processing time on remaining machines</a:t>
            </a:r>
            <a:br>
              <a:rPr lang="en-US" sz="2300" dirty="0" smtClean="0"/>
            </a:br>
            <a:r>
              <a:rPr lang="en-US" sz="2300" dirty="0" smtClean="0"/>
              <a:t>often best for average flow time </a:t>
            </a:r>
            <a:endParaRPr lang="en-US" sz="2300" i="1" dirty="0" smtClean="0"/>
          </a:p>
          <a:p>
            <a:pPr marL="266700" indent="-266700" eaLnBrk="1" hangingPunct="1">
              <a:lnSpc>
                <a:spcPct val="90000"/>
              </a:lnSpc>
            </a:pPr>
            <a:r>
              <a:rPr lang="en-US" sz="2300" b="1" dirty="0" smtClean="0"/>
              <a:t>LPT, LOT</a:t>
            </a:r>
            <a:r>
              <a:rPr lang="en-US" sz="2300" dirty="0" smtClean="0"/>
              <a:t>: longest processing/operation time </a:t>
            </a:r>
            <a:br>
              <a:rPr lang="en-US" sz="2300" dirty="0" smtClean="0"/>
            </a:br>
            <a:r>
              <a:rPr lang="en-US" sz="2300" dirty="0" smtClean="0"/>
              <a:t>sometimes good for cycle time </a:t>
            </a:r>
            <a:r>
              <a:rPr lang="en-US" sz="2300" i="1" dirty="0" smtClean="0"/>
              <a:t>Z</a:t>
            </a:r>
            <a:endParaRPr lang="en-US" sz="2300" dirty="0" smtClean="0"/>
          </a:p>
          <a:p>
            <a:pPr marL="266700" indent="-266700" eaLnBrk="1" hangingPunct="1">
              <a:lnSpc>
                <a:spcPct val="90000"/>
              </a:lnSpc>
            </a:pPr>
            <a:r>
              <a:rPr lang="en-US" sz="2300" b="1" dirty="0" smtClean="0"/>
              <a:t>EDD:</a:t>
            </a:r>
            <a:r>
              <a:rPr lang="en-US" sz="2300" dirty="0" smtClean="0"/>
              <a:t> (</a:t>
            </a:r>
            <a:r>
              <a:rPr lang="en-US" sz="2300" i="1" dirty="0" smtClean="0"/>
              <a:t>earliest due date</a:t>
            </a:r>
            <a:r>
              <a:rPr lang="en-US" sz="2300" dirty="0" smtClean="0"/>
              <a:t>) – all due date related objectives</a:t>
            </a:r>
          </a:p>
          <a:p>
            <a:pPr marL="266700" indent="-266700" eaLnBrk="1" hangingPunct="1">
              <a:lnSpc>
                <a:spcPct val="90000"/>
              </a:lnSpc>
            </a:pPr>
            <a:r>
              <a:rPr lang="en-US" sz="2300" b="1" dirty="0" smtClean="0"/>
              <a:t>Critical ratio</a:t>
            </a:r>
            <a:r>
              <a:rPr lang="en-US" sz="2300" dirty="0" smtClean="0"/>
              <a:t>: clever variant of EDD rule</a:t>
            </a:r>
            <a:br>
              <a:rPr lang="en-US" sz="2300" dirty="0" smtClean="0"/>
            </a:br>
            <a:r>
              <a:rPr lang="en-US" sz="2300" dirty="0" smtClean="0"/>
              <a:t>(remaining time to due date)/(remaining processing time)</a:t>
            </a:r>
          </a:p>
          <a:p>
            <a:pPr marL="266700" lvl="1" indent="-266700" eaLnBrk="1" hangingPunct="1">
              <a:lnSpc>
                <a:spcPct val="90000"/>
              </a:lnSpc>
              <a:buFontTx/>
              <a:buNone/>
            </a:pP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Scheduling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Machines</a:t>
            </a:r>
            <a:endParaRPr lang="de-AT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spcBef>
                <a:spcPct val="0"/>
              </a:spcBef>
            </a:pPr>
            <a:r>
              <a:rPr lang="en-US" sz="2400" dirty="0" smtClean="0"/>
              <a:t>2 machines</a:t>
            </a:r>
          </a:p>
          <a:p>
            <a:pPr marL="381000" indent="-381000">
              <a:spcBef>
                <a:spcPct val="0"/>
              </a:spcBef>
            </a:pPr>
            <a:r>
              <a:rPr lang="en-US" sz="2400" dirty="0" smtClean="0"/>
              <a:t>flow shop (same sequence of machines for all jobs) </a:t>
            </a:r>
          </a:p>
          <a:p>
            <a:pPr marL="381000" indent="-381000">
              <a:spcBef>
                <a:spcPct val="0"/>
              </a:spcBef>
            </a:pPr>
            <a:r>
              <a:rPr lang="en-US" sz="2400" dirty="0" smtClean="0"/>
              <a:t>Objective </a:t>
            </a:r>
            <a:r>
              <a:rPr lang="en-US" sz="2400" b="1" dirty="0" smtClean="0"/>
              <a:t>“minimize cycle time”</a:t>
            </a:r>
          </a:p>
          <a:p>
            <a:pPr marL="381000" indent="-381000">
              <a:spcBef>
                <a:spcPct val="0"/>
              </a:spcBef>
            </a:pPr>
            <a:endParaRPr lang="en-US" sz="2400" b="1" dirty="0" smtClean="0"/>
          </a:p>
          <a:p>
            <a:pPr marL="381000" indent="-381000">
              <a:spcBef>
                <a:spcPct val="0"/>
              </a:spcBef>
              <a:buNone/>
            </a:pPr>
            <a:r>
              <a:rPr lang="en-US" sz="2400" b="1" dirty="0" smtClean="0">
                <a:sym typeface="Symbol"/>
              </a:rPr>
              <a:t> </a:t>
            </a:r>
            <a:r>
              <a:rPr lang="en-US" sz="2400" dirty="0" smtClean="0"/>
              <a:t>Optimal solution is a permutation schedule:</a:t>
            </a:r>
          </a:p>
          <a:p>
            <a:pPr marL="381000" indent="-381000" eaLnBrk="1" hangingPunct="1">
              <a:buFontTx/>
              <a:buNone/>
            </a:pPr>
            <a:endParaRPr lang="en-US" sz="2400" b="1" i="1" dirty="0" smtClean="0"/>
          </a:p>
          <a:p>
            <a:pPr marL="381000" indent="-381000" eaLnBrk="1" hangingPunct="1">
              <a:buFontTx/>
              <a:buNone/>
            </a:pPr>
            <a:r>
              <a:rPr lang="en-US" sz="2400" b="1" i="1" dirty="0" smtClean="0"/>
              <a:t>Johnson Algorithm:</a:t>
            </a:r>
            <a:endParaRPr lang="en-US" sz="2400" dirty="0" smtClean="0"/>
          </a:p>
          <a:p>
            <a:pPr marL="381000" indent="-381000">
              <a:buNone/>
            </a:pPr>
            <a:r>
              <a:rPr lang="en-US" sz="2400" dirty="0" smtClean="0"/>
              <a:t>1.	Find </a:t>
            </a:r>
            <a:r>
              <a:rPr lang="en-US" sz="2400" b="1" dirty="0" smtClean="0"/>
              <a:t>smallest element </a:t>
            </a:r>
            <a:r>
              <a:rPr lang="en-US" sz="2400" dirty="0" smtClean="0"/>
              <a:t>in table of operation times. </a:t>
            </a:r>
            <a:br>
              <a:rPr lang="en-US" sz="2400" dirty="0" smtClean="0"/>
            </a:br>
            <a:r>
              <a:rPr lang="en-US" sz="2400" dirty="0" smtClean="0"/>
              <a:t>If this occurs with machine 1, schedule on first available position, otherwise schedule on last available position. </a:t>
            </a:r>
          </a:p>
          <a:p>
            <a:pPr marL="381000" indent="-381000" eaLnBrk="1" hangingPunct="1">
              <a:buFontTx/>
              <a:buNone/>
            </a:pPr>
            <a:r>
              <a:rPr lang="en-US" sz="2400" dirty="0" smtClean="0"/>
              <a:t>2. 	Delete schedules jobs from list of open jobs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953375" y="577215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err="1" smtClean="0">
                <a:hlinkClick r:id="rId2" action="ppaction://hlinksldjump"/>
              </a:rPr>
              <a:t>Example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Example</a:t>
            </a:r>
            <a:r>
              <a:rPr lang="de-DE" dirty="0" smtClean="0"/>
              <a:t> - Johnson </a:t>
            </a:r>
            <a:r>
              <a:rPr lang="de-DE" dirty="0" err="1" smtClean="0">
                <a:hlinkClick r:id="rId2" action="ppaction://hlinksldjump"/>
              </a:rPr>
              <a:t>Al</a:t>
            </a:r>
            <a:r>
              <a:rPr lang="de-DE" dirty="0" err="1" smtClean="0">
                <a:hlinkClick r:id="rId3" action="ppaction://hlinksldjump"/>
              </a:rPr>
              <a:t>gorithm</a:t>
            </a:r>
            <a:endParaRPr lang="de-A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Given: 5 jobs </a:t>
            </a:r>
            <a:r>
              <a:rPr lang="en-US" dirty="0" err="1" smtClean="0"/>
              <a:t>ans</a:t>
            </a:r>
            <a:r>
              <a:rPr lang="en-US" dirty="0" smtClean="0"/>
              <a:t> 2 machines M1 and M2</a:t>
            </a:r>
          </a:p>
          <a:p>
            <a:pPr marL="0" indent="0" eaLnBrk="1" hangingPunct="1">
              <a:buFontTx/>
              <a:buNone/>
            </a:pPr>
            <a:r>
              <a:rPr lang="en-US" dirty="0" smtClean="0"/>
              <a:t>Minimize cycle time!</a:t>
            </a:r>
          </a:p>
        </p:txBody>
      </p:sp>
      <p:graphicFrame>
        <p:nvGraphicFramePr>
          <p:cNvPr id="17480" name="Group 72"/>
          <p:cNvGraphicFramePr>
            <a:graphicFrameLocks noGrp="1"/>
          </p:cNvGraphicFramePr>
          <p:nvPr>
            <p:ph sz="half" idx="2"/>
          </p:nvPr>
        </p:nvGraphicFramePr>
        <p:xfrm>
          <a:off x="468313" y="2492375"/>
          <a:ext cx="8207375" cy="2468880"/>
        </p:xfrm>
        <a:graphic>
          <a:graphicData uri="http://schemas.openxmlformats.org/drawingml/2006/table">
            <a:tbl>
              <a:tblPr/>
              <a:tblGrid>
                <a:gridCol w="1008062"/>
                <a:gridCol w="719138"/>
                <a:gridCol w="792162"/>
                <a:gridCol w="1800225"/>
                <a:gridCol w="2016125"/>
                <a:gridCol w="1871663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Flow time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Johnson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(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remaining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processing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time 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Flow time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SRPT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385763" y="529272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 smtClean="0"/>
              <a:t>Optimal </a:t>
            </a:r>
            <a:r>
              <a:rPr lang="de-DE" sz="2000" b="1" dirty="0" err="1" smtClean="0"/>
              <a:t>sequence</a:t>
            </a:r>
            <a:r>
              <a:rPr lang="de-DE" sz="2000" b="1" dirty="0" smtClean="0"/>
              <a:t>:</a:t>
            </a:r>
            <a:endParaRPr lang="de-AT" sz="2000" b="1" dirty="0"/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3267075" y="5256213"/>
            <a:ext cx="525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2000"/>
              <a:t>[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]  </a:t>
            </a: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2433638" y="3132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2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681163" y="34972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3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243522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4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1684338" y="4591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7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3482975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endParaRPr lang="de-AT" sz="2000" b="1">
              <a:solidFill>
                <a:schemeClr val="folHlink"/>
              </a:solidFill>
            </a:endParaRP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5859463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9900"/>
                </a:solidFill>
              </a:rPr>
              <a:t>C</a:t>
            </a:r>
            <a:endParaRPr lang="de-AT" sz="2000" b="1">
              <a:solidFill>
                <a:srgbClr val="FF9900"/>
              </a:solidFill>
            </a:endParaRPr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4275138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00CC00"/>
                </a:solidFill>
              </a:rPr>
              <a:t>E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50673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0000"/>
                </a:solidFill>
              </a:rPr>
              <a:t>D</a:t>
            </a:r>
            <a:endParaRPr lang="de-AT" sz="2000" b="1">
              <a:solidFill>
                <a:srgbClr val="FF0000"/>
              </a:solidFill>
            </a:endParaRPr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65786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A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7494" name="Text Box 86"/>
          <p:cNvSpPr txBox="1">
            <a:spLocks noChangeArrowheads="1"/>
          </p:cNvSpPr>
          <p:nvPr/>
        </p:nvSpPr>
        <p:spPr bwMode="auto">
          <a:xfrm>
            <a:off x="5651500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495" name="Text Box 87"/>
          <p:cNvSpPr txBox="1">
            <a:spLocks noChangeArrowheads="1"/>
          </p:cNvSpPr>
          <p:nvPr/>
        </p:nvSpPr>
        <p:spPr bwMode="auto">
          <a:xfrm>
            <a:off x="5580063" y="4221163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17</a:t>
            </a:r>
            <a:endParaRPr lang="de-AT" sz="1800"/>
          </a:p>
        </p:txBody>
      </p:sp>
      <p:sp>
        <p:nvSpPr>
          <p:cNvPr id="17496" name="Text Box 88"/>
          <p:cNvSpPr txBox="1">
            <a:spLocks noChangeArrowheads="1"/>
          </p:cNvSpPr>
          <p:nvPr/>
        </p:nvSpPr>
        <p:spPr bwMode="auto">
          <a:xfrm>
            <a:off x="5651500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497" name="Text Box 89"/>
          <p:cNvSpPr txBox="1">
            <a:spLocks noChangeArrowheads="1"/>
          </p:cNvSpPr>
          <p:nvPr/>
        </p:nvSpPr>
        <p:spPr bwMode="auto">
          <a:xfrm>
            <a:off x="5580063" y="38544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12</a:t>
            </a:r>
            <a:endParaRPr lang="de-AT" sz="1800"/>
          </a:p>
        </p:txBody>
      </p:sp>
      <p:sp>
        <p:nvSpPr>
          <p:cNvPr id="17498" name="Text Box 90"/>
          <p:cNvSpPr txBox="1">
            <a:spLocks noChangeArrowheads="1"/>
          </p:cNvSpPr>
          <p:nvPr/>
        </p:nvSpPr>
        <p:spPr bwMode="auto">
          <a:xfrm>
            <a:off x="5580063" y="45751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19</a:t>
            </a:r>
            <a:endParaRPr lang="de-AT" sz="1800"/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3635375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35</a:t>
            </a:r>
            <a:endParaRPr lang="de-AT" sz="1800"/>
          </a:p>
        </p:txBody>
      </p:sp>
      <p:sp>
        <p:nvSpPr>
          <p:cNvPr id="17500" name="Text Box 92"/>
          <p:cNvSpPr txBox="1">
            <a:spLocks noChangeArrowheads="1"/>
          </p:cNvSpPr>
          <p:nvPr/>
        </p:nvSpPr>
        <p:spPr bwMode="auto">
          <a:xfrm>
            <a:off x="370840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3635375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3635375" y="42148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29</a:t>
            </a:r>
            <a:endParaRPr lang="de-AT" sz="1800"/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3635375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22</a:t>
            </a:r>
            <a:endParaRPr lang="de-AT" sz="1800"/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7596188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7524750" y="34940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14</a:t>
            </a:r>
            <a:endParaRPr lang="de-AT" sz="1800"/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>
            <a:off x="7524750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20</a:t>
            </a:r>
            <a:endParaRPr lang="de-AT" sz="1800"/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7524750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7524750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45</a:t>
            </a:r>
            <a:endParaRPr lang="de-AT" sz="1800"/>
          </a:p>
        </p:txBody>
      </p:sp>
      <p:sp>
        <p:nvSpPr>
          <p:cNvPr id="17509" name="Line 101"/>
          <p:cNvSpPr>
            <a:spLocks noChangeShapeType="1"/>
          </p:cNvSpPr>
          <p:nvPr/>
        </p:nvSpPr>
        <p:spPr bwMode="auto">
          <a:xfrm>
            <a:off x="1609725" y="33147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0" name="Line 102"/>
          <p:cNvSpPr>
            <a:spLocks noChangeShapeType="1"/>
          </p:cNvSpPr>
          <p:nvPr/>
        </p:nvSpPr>
        <p:spPr bwMode="auto">
          <a:xfrm>
            <a:off x="1609725" y="36830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1" name="Line 103"/>
          <p:cNvSpPr>
            <a:spLocks noChangeShapeType="1"/>
          </p:cNvSpPr>
          <p:nvPr/>
        </p:nvSpPr>
        <p:spPr bwMode="auto">
          <a:xfrm>
            <a:off x="1619250" y="4048125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1619250" y="4773613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395288" y="569277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 err="1" smtClean="0"/>
              <a:t>flow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times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cycle</a:t>
            </a:r>
            <a:r>
              <a:rPr lang="de-DE" sz="2000" b="1" dirty="0" smtClean="0"/>
              <a:t> time?</a:t>
            </a:r>
            <a:endParaRPr lang="de-AT" sz="2000" b="1" dirty="0"/>
          </a:p>
        </p:txBody>
      </p:sp>
      <p:sp>
        <p:nvSpPr>
          <p:cNvPr id="39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10/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AT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82" grpId="0"/>
      <p:bldP spid="17483" grpId="0"/>
      <p:bldP spid="17484" grpId="0"/>
      <p:bldP spid="17486" grpId="0"/>
      <p:bldP spid="17489" grpId="0"/>
      <p:bldP spid="17490" grpId="0"/>
      <p:bldP spid="17491" grpId="0"/>
      <p:bldP spid="17492" grpId="0"/>
      <p:bldP spid="17493" grpId="0"/>
      <p:bldP spid="17494" grpId="0"/>
      <p:bldP spid="17495" grpId="0"/>
      <p:bldP spid="17496" grpId="0"/>
      <p:bldP spid="17497" grpId="0"/>
      <p:bldP spid="17498" grpId="0"/>
      <p:bldP spid="17499" grpId="0"/>
      <p:bldP spid="17501" grpId="0"/>
      <p:bldP spid="17502" grpId="0"/>
      <p:bldP spid="17503" grpId="0"/>
      <p:bldP spid="17504" grpId="0"/>
      <p:bldP spid="17505" grpId="0"/>
      <p:bldP spid="17506" grpId="0"/>
      <p:bldP spid="17507" grpId="0"/>
      <p:bldP spid="17508" grpId="0"/>
      <p:bldP spid="17509" grpId="0" animBg="1"/>
      <p:bldP spid="17510" grpId="0" animBg="1"/>
      <p:bldP spid="17511" grpId="0" animBg="1"/>
      <p:bldP spid="17512" grpId="0" animBg="1"/>
      <p:bldP spid="175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>
                <a:hlinkClick r:id="rId3" action="ppaction://hlinksldjump"/>
              </a:rPr>
              <a:t>Example</a:t>
            </a:r>
            <a:r>
              <a:rPr lang="de-DE" dirty="0" smtClean="0"/>
              <a:t> – Gantt Chart</a:t>
            </a:r>
            <a:endParaRPr lang="de-AT" dirty="0" smtClean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03300" y="2814638"/>
            <a:ext cx="5842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87500" y="2817813"/>
            <a:ext cx="1222375" cy="4953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814638" y="2814638"/>
            <a:ext cx="1747837" cy="492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562475" y="2817813"/>
            <a:ext cx="1397000" cy="49847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961063" y="2816225"/>
            <a:ext cx="873125" cy="5000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85913" y="2316163"/>
            <a:ext cx="1046162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811463" y="2314575"/>
            <a:ext cx="2098675" cy="4984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135688" y="2316163"/>
            <a:ext cx="700087" cy="4984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37363" y="2314575"/>
            <a:ext cx="344487" cy="501650"/>
          </a:xfrm>
          <a:prstGeom prst="rect">
            <a:avLst/>
          </a:prstGeom>
          <a:solidFill>
            <a:srgbClr val="333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458913" y="34369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780088" y="343535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28</a:t>
            </a:r>
            <a:endParaRPr lang="de-AT" sz="16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356100" y="34290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627313" y="343693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88175" y="20447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35</a:t>
            </a:r>
            <a:endParaRPr lang="de-AT" sz="1600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627813" y="204470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883275" y="2052638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29</a:t>
            </a:r>
            <a:endParaRPr lang="de-AT" sz="16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668838" y="2052638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22</a:t>
            </a:r>
            <a:endParaRPr lang="de-AT" sz="1600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643188" y="20367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46856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9</a:t>
            </a:r>
            <a:endParaRPr lang="de-AT" sz="1600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45891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643688" y="342900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46113" y="51816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Z</a:t>
            </a:r>
            <a:r>
              <a:rPr lang="de-DE" sz="2000" dirty="0"/>
              <a:t> = </a:t>
            </a:r>
            <a:r>
              <a:rPr lang="de-DE" sz="2000" u="sng" dirty="0" err="1" smtClean="0"/>
              <a:t>cycle</a:t>
            </a:r>
            <a:r>
              <a:rPr lang="de-DE" sz="2000" u="sng" dirty="0" smtClean="0"/>
              <a:t> time </a:t>
            </a:r>
            <a:r>
              <a:rPr lang="de-DE" sz="2000" dirty="0" smtClean="0"/>
              <a:t>= </a:t>
            </a:r>
            <a:endParaRPr lang="de-AT" sz="2000" dirty="0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46113" y="571976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D</a:t>
            </a:r>
            <a:r>
              <a:rPr lang="de-DE" sz="2000" dirty="0"/>
              <a:t> = </a:t>
            </a:r>
            <a:r>
              <a:rPr lang="de-DE" sz="2000" dirty="0" err="1" smtClean="0"/>
              <a:t>average</a:t>
            </a:r>
            <a:r>
              <a:rPr lang="de-DE" sz="2000" dirty="0" smtClean="0"/>
              <a:t> </a:t>
            </a:r>
            <a:r>
              <a:rPr lang="de-DE" sz="2000" dirty="0" err="1" smtClean="0"/>
              <a:t>flow</a:t>
            </a:r>
            <a:r>
              <a:rPr lang="de-DE" sz="2000" dirty="0" smtClean="0"/>
              <a:t> time = </a:t>
            </a:r>
            <a:endParaRPr lang="de-AT" sz="2000" dirty="0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894263" y="5724525"/>
            <a:ext cx="341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chemeClr val="folHlink"/>
                </a:solidFill>
              </a:rPr>
              <a:t>9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22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29</a:t>
            </a:r>
            <a:r>
              <a:rPr lang="de-DE" sz="2000"/>
              <a:t>+</a:t>
            </a:r>
            <a:r>
              <a:rPr lang="de-DE" sz="2000">
                <a:solidFill>
                  <a:srgbClr val="FF9900"/>
                </a:solidFill>
              </a:rPr>
              <a:t>33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35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199313" y="5716588"/>
            <a:ext cx="124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25,6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2517775" y="519747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35 </a:t>
            </a:r>
            <a:r>
              <a:rPr lang="de-DE" sz="2000"/>
              <a:t>ZE</a:t>
            </a:r>
            <a:endParaRPr lang="de-AT" sz="2000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913313" y="2319338"/>
            <a:ext cx="1217612" cy="495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9900" y="1714500"/>
          <a:ext cx="8204200" cy="2012950"/>
        </p:xfrm>
        <a:graphic>
          <a:graphicData uri="http://schemas.openxmlformats.org/presentationml/2006/ole">
            <p:oleObj spid="_x0000_s3074" name="Bild" r:id="rId4" imgW="3788280" imgH="923760" progId="Word.Picture.8">
              <p:embed/>
            </p:oleObj>
          </a:graphicData>
        </a:graphic>
      </p:graphicFrame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36588" y="3781425"/>
            <a:ext cx="7731125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/>
              <a:t>Job B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start</a:t>
            </a:r>
            <a:r>
              <a:rPr lang="de-DE" sz="1800" dirty="0" smtClean="0"/>
              <a:t> on </a:t>
            </a:r>
            <a:r>
              <a:rPr lang="de-DE" sz="1800" dirty="0" err="1" smtClean="0"/>
              <a:t>machine</a:t>
            </a:r>
            <a:r>
              <a:rPr lang="de-DE" sz="1800" dirty="0" smtClean="0"/>
              <a:t> M2,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soon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finished</a:t>
            </a:r>
            <a:r>
              <a:rPr lang="de-DE" sz="1800" dirty="0" smtClean="0"/>
              <a:t> on M1 (M2 </a:t>
            </a:r>
            <a:r>
              <a:rPr lang="de-DE" sz="1800" dirty="0" err="1" smtClean="0"/>
              <a:t>idle</a:t>
            </a:r>
            <a:r>
              <a:rPr lang="de-DE" sz="1800" dirty="0" smtClean="0"/>
              <a:t>)</a:t>
            </a:r>
            <a:endParaRPr lang="de-AT" sz="1800" dirty="0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636588" y="4124325"/>
            <a:ext cx="7721600" cy="36933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/>
              <a:t>Job </a:t>
            </a:r>
            <a:r>
              <a:rPr lang="de-DE" dirty="0" smtClean="0"/>
              <a:t>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on </a:t>
            </a:r>
            <a:r>
              <a:rPr lang="de-DE" dirty="0" err="1" smtClean="0"/>
              <a:t>machine</a:t>
            </a:r>
            <a:r>
              <a:rPr lang="de-DE" dirty="0" smtClean="0"/>
              <a:t> M2,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finished</a:t>
            </a:r>
            <a:r>
              <a:rPr lang="de-DE" dirty="0" smtClean="0"/>
              <a:t> on </a:t>
            </a:r>
            <a:r>
              <a:rPr lang="de-DE" sz="1800" dirty="0" smtClean="0"/>
              <a:t>M1 (M2 </a:t>
            </a:r>
            <a:r>
              <a:rPr lang="de-DE" sz="1800" dirty="0" err="1" smtClean="0"/>
              <a:t>idle</a:t>
            </a:r>
            <a:r>
              <a:rPr lang="de-DE" sz="1800" dirty="0" smtClean="0"/>
              <a:t>)</a:t>
            </a:r>
            <a:endParaRPr lang="de-AT" sz="1800" dirty="0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27063" y="4486275"/>
            <a:ext cx="772160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/>
              <a:t>Job D </a:t>
            </a:r>
            <a:r>
              <a:rPr lang="de-DE" sz="1800" b="1" dirty="0" err="1" smtClean="0"/>
              <a:t>cannot</a:t>
            </a:r>
            <a:r>
              <a:rPr lang="de-DE" sz="1800" dirty="0" smtClean="0"/>
              <a:t> </a:t>
            </a:r>
            <a:r>
              <a:rPr lang="de-DE" sz="1800" dirty="0" err="1" smtClean="0"/>
              <a:t>start</a:t>
            </a:r>
            <a:r>
              <a:rPr lang="de-DE" sz="1800" dirty="0" smtClean="0"/>
              <a:t> on M2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finished</a:t>
            </a:r>
            <a:r>
              <a:rPr lang="de-DE" dirty="0" smtClean="0"/>
              <a:t> on </a:t>
            </a:r>
            <a:r>
              <a:rPr lang="de-DE" sz="1800" dirty="0" smtClean="0"/>
              <a:t>M1 </a:t>
            </a:r>
            <a:r>
              <a:rPr lang="de-DE" sz="1800" dirty="0"/>
              <a:t>fertig </a:t>
            </a:r>
            <a:r>
              <a:rPr lang="de-DE" sz="1800" dirty="0" smtClean="0"/>
              <a:t>(</a:t>
            </a:r>
            <a:r>
              <a:rPr lang="de-DE" sz="1800" b="1" dirty="0" smtClean="0"/>
              <a:t>M2 </a:t>
            </a:r>
            <a:r>
              <a:rPr lang="de-DE" sz="1800" b="1" dirty="0" err="1" smtClean="0"/>
              <a:t>occupied</a:t>
            </a:r>
            <a:r>
              <a:rPr lang="de-DE" sz="1800" dirty="0" smtClean="0"/>
              <a:t>)</a:t>
            </a:r>
            <a:endParaRPr lang="de-AT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1" grpId="0" animBg="1"/>
      <p:bldP spid="19472" grpId="0" animBg="1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  <p:bldP spid="19486" grpId="0"/>
      <p:bldP spid="19487" grpId="0"/>
      <p:bldP spid="19488" grpId="0"/>
      <p:bldP spid="19489" grpId="0"/>
      <p:bldP spid="19490" grpId="0"/>
      <p:bldP spid="19491" grpId="0" animBg="1"/>
      <p:bldP spid="19498" grpId="0" animBg="1"/>
      <p:bldP spid="19499" grpId="0" animBg="1"/>
      <p:bldP spid="195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>
                <a:hlinkClick r:id="rId3" action="ppaction://hlinksldjump"/>
              </a:rPr>
              <a:t>Example</a:t>
            </a:r>
            <a:r>
              <a:rPr lang="de-DE" dirty="0" smtClean="0"/>
              <a:t> – SRPT </a:t>
            </a:r>
            <a:r>
              <a:rPr lang="de-DE" dirty="0" err="1" smtClean="0"/>
              <a:t>Rule</a:t>
            </a:r>
            <a:endParaRPr lang="de-AT" dirty="0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  </a:t>
            </a:r>
            <a:r>
              <a:rPr lang="de-DE" dirty="0" err="1" smtClean="0"/>
              <a:t>Apply</a:t>
            </a:r>
            <a:r>
              <a:rPr lang="de-DE" dirty="0" smtClean="0"/>
              <a:t> SRPT </a:t>
            </a:r>
            <a:r>
              <a:rPr lang="de-DE" dirty="0" err="1" smtClean="0"/>
              <a:t>rule</a:t>
            </a:r>
            <a:r>
              <a:rPr lang="de-DE" dirty="0" smtClean="0"/>
              <a:t> (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a </a:t>
            </a:r>
            <a:r>
              <a:rPr lang="de-DE" dirty="0" err="1" smtClean="0"/>
              <a:t>shorter</a:t>
            </a:r>
            <a:r>
              <a:rPr lang="de-DE" dirty="0" smtClean="0"/>
              <a:t> </a:t>
            </a:r>
            <a:r>
              <a:rPr lang="de-DE" u="sng" dirty="0" err="1" smtClean="0"/>
              <a:t>average</a:t>
            </a:r>
            <a:r>
              <a:rPr lang="de-DE" u="sng" dirty="0" smtClean="0"/>
              <a:t> </a:t>
            </a:r>
            <a:r>
              <a:rPr lang="de-DE" u="sng" dirty="0" err="1" smtClean="0"/>
              <a:t>flow</a:t>
            </a:r>
            <a:r>
              <a:rPr lang="de-DE" u="sng" dirty="0" smtClean="0"/>
              <a:t> time)</a:t>
            </a:r>
            <a:r>
              <a:rPr lang="de-DE" dirty="0" smtClean="0"/>
              <a:t/>
            </a:r>
            <a:br>
              <a:rPr lang="de-DE" dirty="0" smtClean="0"/>
            </a:br>
            <a:endParaRPr lang="de-AT" dirty="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755576" y="2492896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 err="1" smtClean="0"/>
              <a:t>sequence</a:t>
            </a:r>
            <a:r>
              <a:rPr lang="de-DE" sz="2000" dirty="0" smtClean="0"/>
              <a:t>: </a:t>
            </a:r>
            <a:r>
              <a:rPr lang="de-AT" sz="2000" dirty="0"/>
              <a:t>[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]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39206" y="2492896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3333FF"/>
                </a:solidFill>
              </a:rPr>
              <a:t>A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3079" y="245772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chemeClr val="folHlink"/>
                </a:solidFill>
              </a:rPr>
              <a:t>B</a:t>
            </a:r>
            <a:endParaRPr lang="de-AT" sz="2000" b="1" dirty="0">
              <a:solidFill>
                <a:schemeClr val="folHlink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39431" y="2492896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9900"/>
                </a:solidFill>
              </a:rPr>
              <a:t>C</a:t>
            </a:r>
            <a:endParaRPr lang="de-AT" sz="2000" b="1" dirty="0">
              <a:solidFill>
                <a:srgbClr val="FF99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47494" y="2492896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0000"/>
                </a:solidFill>
              </a:rPr>
              <a:t>D</a:t>
            </a:r>
            <a:endParaRPr lang="de-AT" sz="2000" b="1" dirty="0">
              <a:solidFill>
                <a:srgbClr val="FF00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11094" y="2492896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0CC00"/>
                </a:solidFill>
              </a:rPr>
              <a:t>E</a:t>
            </a:r>
            <a:endParaRPr lang="de-AT" sz="2000" b="1" dirty="0">
              <a:solidFill>
                <a:srgbClr val="00CC00"/>
              </a:solidFill>
            </a:endParaRP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909638" y="4014788"/>
            <a:ext cx="946150" cy="5159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862138" y="4017963"/>
            <a:ext cx="522287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580063" y="4021138"/>
            <a:ext cx="1241425" cy="50641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387600" y="4021138"/>
            <a:ext cx="1416050" cy="5159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03650" y="4017963"/>
            <a:ext cx="1774825" cy="5159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862138" y="3487738"/>
            <a:ext cx="347662" cy="52705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387600" y="3482975"/>
            <a:ext cx="1062038" cy="5318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800475" y="3482975"/>
            <a:ext cx="712788" cy="5286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581650" y="3486150"/>
            <a:ext cx="1239838" cy="525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727200" y="4660900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246313" y="4660900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614738" y="46767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399088" y="46767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638925" y="467677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214688" y="32035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14</a:t>
            </a:r>
            <a:endParaRPr lang="de-AT" sz="1600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295775" y="3195638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391150" y="3203575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630988" y="321310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604250" y="3175000"/>
            <a:ext cx="53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45</a:t>
            </a:r>
            <a:endParaRPr lang="de-AT" sz="1600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717675" y="319722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046288" y="319722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7</a:t>
            </a:r>
            <a:endParaRPr lang="de-AT" sz="1600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263775" y="3195638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590925" y="31972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11188" y="508476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Z</a:t>
            </a:r>
            <a:r>
              <a:rPr lang="de-DE" sz="2000" dirty="0"/>
              <a:t> = </a:t>
            </a:r>
            <a:r>
              <a:rPr lang="de-DE" sz="2000" dirty="0" err="1" smtClean="0"/>
              <a:t>cycle</a:t>
            </a:r>
            <a:r>
              <a:rPr lang="de-DE" sz="2000" dirty="0" smtClean="0"/>
              <a:t> time = </a:t>
            </a:r>
            <a:endParaRPr lang="de-AT" sz="2000" dirty="0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11188" y="562451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/>
              <a:t>D</a:t>
            </a:r>
            <a:r>
              <a:rPr lang="de-DE" sz="2000"/>
              <a:t> =  </a:t>
            </a:r>
            <a:endParaRPr lang="de-AT" sz="2000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482850" y="51038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45</a:t>
            </a:r>
            <a:r>
              <a:rPr lang="de-DE" sz="2000"/>
              <a:t> ZE</a:t>
            </a:r>
            <a:endParaRPr lang="de-AT" sz="2000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155700" y="5629275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(7+14+20+33+45)/5 = </a:t>
            </a:r>
            <a:endParaRPr lang="de-AT" sz="2000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3708400" y="56292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23,8</a:t>
            </a:r>
            <a:r>
              <a:rPr lang="de-DE" sz="2000"/>
              <a:t> </a:t>
            </a:r>
            <a:endParaRPr lang="de-AT" sz="2000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362325" y="5083175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/>
              <a:t>( &gt; 35 </a:t>
            </a:r>
            <a:r>
              <a:rPr lang="de-DE" sz="2000" dirty="0" smtClean="0"/>
              <a:t>Johnson</a:t>
            </a:r>
            <a:r>
              <a:rPr lang="de-DE" sz="2000" b="1" dirty="0"/>
              <a:t>)</a:t>
            </a:r>
            <a:endParaRPr lang="de-AT" sz="2000" b="1" dirty="0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4371975" y="5607050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/>
              <a:t>( &lt; 25,6 </a:t>
            </a:r>
            <a:r>
              <a:rPr lang="de-DE" sz="2000" dirty="0" smtClean="0"/>
              <a:t>Johnson</a:t>
            </a:r>
            <a:r>
              <a:rPr lang="de-DE" sz="2000" b="1" dirty="0"/>
              <a:t>)</a:t>
            </a:r>
            <a:endParaRPr lang="de-AT" sz="2000" b="1" dirty="0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95536" y="2852936"/>
          <a:ext cx="8313738" cy="2109787"/>
        </p:xfrm>
        <a:graphic>
          <a:graphicData uri="http://schemas.openxmlformats.org/presentationml/2006/ole">
            <p:oleObj spid="_x0000_s4098" name="Picture" r:id="rId4" imgW="3788280" imgH="923760" progId="Word.Picture.8">
              <p:embed/>
            </p:oleObj>
          </a:graphicData>
        </a:graphic>
      </p:graphicFrame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27838" y="3482975"/>
            <a:ext cx="2136775" cy="5254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2" grpId="0"/>
      <p:bldP spid="20503" grpId="0"/>
      <p:bldP spid="20504" grpId="0"/>
      <p:bldP spid="20505" grpId="0"/>
      <p:bldP spid="20507" grpId="0"/>
      <p:bldP spid="20508" grpId="0"/>
      <p:bldP spid="20510" grpId="0"/>
      <p:bldP spid="20511" grpId="0"/>
      <p:bldP spid="20512" grpId="0"/>
      <p:bldP spid="20513" grpId="0"/>
      <p:bldP spid="20514" grpId="0"/>
      <p:bldP spid="20515" grpId="0"/>
      <p:bldP spid="20517" grpId="0"/>
      <p:bldP spid="20518" grpId="0"/>
      <p:bldP spid="20519" grpId="0"/>
      <p:bldP spid="20520" grpId="0"/>
      <p:bldP spid="20521" grpId="0"/>
      <p:bldP spid="20522" grpId="0"/>
      <p:bldP spid="20523" grpId="0"/>
      <p:bldP spid="20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Production</a:t>
            </a:r>
            <a:r>
              <a:rPr lang="de-AT" dirty="0" smtClean="0"/>
              <a:t> </a:t>
            </a:r>
            <a:r>
              <a:rPr lang="de-AT" dirty="0" err="1" smtClean="0"/>
              <a:t>Planning</a:t>
            </a:r>
            <a:r>
              <a:rPr lang="de-AT" dirty="0" smtClean="0"/>
              <a:t> &amp; </a:t>
            </a:r>
            <a:r>
              <a:rPr lang="de-AT" dirty="0" err="1" smtClean="0"/>
              <a:t>Control</a:t>
            </a:r>
            <a:r>
              <a:rPr lang="de-AT" dirty="0" smtClean="0"/>
              <a:t> (PPC)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/>
            <a:r>
              <a:rPr lang="de-AT" i="1" dirty="0" smtClean="0"/>
              <a:t>Produktionsplanung &amp; </a:t>
            </a:r>
            <a:r>
              <a:rPr lang="de-AT" i="1" dirty="0" err="1" smtClean="0"/>
              <a:t>Steuering</a:t>
            </a:r>
            <a:r>
              <a:rPr lang="de-AT" i="1" dirty="0" smtClean="0"/>
              <a:t> (PPS)</a:t>
            </a:r>
          </a:p>
          <a:p>
            <a:pPr marL="266700" indent="-266700"/>
            <a:r>
              <a:rPr lang="de-AT" dirty="0" err="1" smtClean="0"/>
              <a:t>Production</a:t>
            </a:r>
            <a:r>
              <a:rPr lang="de-AT" dirty="0" smtClean="0"/>
              <a:t> </a:t>
            </a:r>
            <a:r>
              <a:rPr lang="de-AT" dirty="0" err="1" smtClean="0"/>
              <a:t>planning</a:t>
            </a:r>
            <a:endParaRPr lang="de-AT" dirty="0" smtClean="0"/>
          </a:p>
          <a:p>
            <a:pPr marL="446088" lvl="1" indent="-266700"/>
            <a:r>
              <a:rPr lang="de-AT" dirty="0" smtClean="0"/>
              <a:t>MPS</a:t>
            </a:r>
          </a:p>
          <a:p>
            <a:pPr marL="446088" lvl="1" indent="-266700"/>
            <a:r>
              <a:rPr lang="de-AT" dirty="0" smtClean="0"/>
              <a:t>MRP</a:t>
            </a:r>
          </a:p>
          <a:p>
            <a:pPr marL="446088" lvl="1" indent="-266700"/>
            <a:r>
              <a:rPr lang="de-AT" dirty="0" err="1" smtClean="0"/>
              <a:t>Lotsizing</a:t>
            </a:r>
            <a:endParaRPr lang="de-AT" dirty="0" smtClean="0"/>
          </a:p>
          <a:p>
            <a:pPr marL="446088" lvl="1" indent="-266700"/>
            <a:r>
              <a:rPr lang="de-AT" dirty="0" err="1" smtClean="0"/>
              <a:t>Capacity</a:t>
            </a:r>
            <a:r>
              <a:rPr lang="de-AT" dirty="0" smtClean="0"/>
              <a:t> </a:t>
            </a:r>
            <a:r>
              <a:rPr lang="de-AT" dirty="0" err="1" smtClean="0"/>
              <a:t>checks</a:t>
            </a:r>
            <a:r>
              <a:rPr lang="de-AT" dirty="0" smtClean="0"/>
              <a:t>…</a:t>
            </a:r>
          </a:p>
          <a:p>
            <a:pPr marL="266700" indent="-266700"/>
            <a:r>
              <a:rPr lang="de-AT" dirty="0" err="1" smtClean="0"/>
              <a:t>Production</a:t>
            </a:r>
            <a:r>
              <a:rPr lang="de-AT" dirty="0" smtClean="0"/>
              <a:t> </a:t>
            </a:r>
            <a:r>
              <a:rPr lang="de-AT" dirty="0" err="1" smtClean="0"/>
              <a:t>control</a:t>
            </a:r>
            <a:endParaRPr lang="de-AT" dirty="0" smtClean="0"/>
          </a:p>
          <a:p>
            <a:pPr marL="446088" lvl="1" indent="-266700"/>
            <a:r>
              <a:rPr lang="de-AT" dirty="0" smtClean="0"/>
              <a:t>Job </a:t>
            </a:r>
            <a:r>
              <a:rPr lang="de-AT" dirty="0" err="1" smtClean="0"/>
              <a:t>release</a:t>
            </a:r>
            <a:endParaRPr lang="de-AT" dirty="0" smtClean="0"/>
          </a:p>
          <a:p>
            <a:pPr marL="446088" lvl="1" indent="-266700"/>
            <a:r>
              <a:rPr lang="de-AT" dirty="0" err="1" smtClean="0"/>
              <a:t>Scheduling</a:t>
            </a:r>
            <a:endParaRPr lang="de-AT" dirty="0" smtClean="0"/>
          </a:p>
          <a:p>
            <a:pPr marL="266700" indent="-266700"/>
            <a:endParaRPr lang="de-AT" dirty="0" smtClean="0"/>
          </a:p>
          <a:p>
            <a:pPr marL="266700" indent="-266700"/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Job Release</a:t>
            </a:r>
            <a:endParaRPr lang="de-AT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en-US" sz="2400" dirty="0" smtClean="0"/>
              <a:t>Flow time = completion time – release time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endParaRPr lang="en-US" sz="2400" dirty="0" smtClean="0"/>
          </a:p>
          <a:p>
            <a:pPr marL="457200" indent="-457200">
              <a:tabLst>
                <a:tab pos="809625" algn="l"/>
              </a:tabLst>
            </a:pPr>
            <a:r>
              <a:rPr lang="en-US" sz="2400" dirty="0" smtClean="0"/>
              <a:t>If jobs are released too early (e.g. based on historical data on flow times + some safety times)</a:t>
            </a:r>
          </a:p>
          <a:p>
            <a:pPr marL="457200" indent="-457200" eaLnBrk="1" hangingPunct="1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Long queues before machines (esp. bottlenecks)</a:t>
            </a: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Long observed flow times</a:t>
            </a: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Jobs are released even earlier</a:t>
            </a: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Even longer queues before machines</a:t>
            </a: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Even longer observed flow times</a:t>
            </a: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Etc.   … </a:t>
            </a:r>
            <a:r>
              <a:rPr lang="de-AT" sz="2400" dirty="0" err="1" smtClean="0">
                <a:solidFill>
                  <a:schemeClr val="bg1">
                    <a:lumMod val="75000"/>
                  </a:schemeClr>
                </a:solidFill>
              </a:rPr>
              <a:t>vicious</a:t>
            </a:r>
            <a:r>
              <a:rPr lang="de-AT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AT" sz="2400" dirty="0" err="1" smtClean="0">
                <a:solidFill>
                  <a:schemeClr val="bg1">
                    <a:lumMod val="75000"/>
                  </a:schemeClr>
                </a:solidFill>
              </a:rPr>
              <a:t>circle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Ø"/>
              <a:tabLst>
                <a:tab pos="809625" algn="l"/>
              </a:tabLs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Job </a:t>
            </a:r>
            <a:r>
              <a:rPr lang="de-DE" dirty="0" err="1" smtClean="0"/>
              <a:t>release</a:t>
            </a:r>
            <a:endParaRPr lang="de-AT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marL="358775" indent="-358775" defTabSz="173038">
              <a:tabLst>
                <a:tab pos="180000" algn="l"/>
              </a:tabLst>
            </a:pPr>
            <a:r>
              <a:rPr lang="en-US" sz="2400" dirty="0" smtClean="0"/>
              <a:t>To break this vicious circle </a:t>
            </a:r>
            <a:r>
              <a:rPr lang="en-US" sz="2400" dirty="0" smtClean="0">
                <a:sym typeface="Symbol"/>
              </a:rPr>
              <a:t> systematic job release</a:t>
            </a:r>
          </a:p>
          <a:p>
            <a:pPr marL="358775" indent="-358775" defTabSz="173038">
              <a:tabLst>
                <a:tab pos="180000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Basic idea: „release job only when the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utimization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of the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sysstem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is below a certain threshold“</a:t>
            </a:r>
          </a:p>
          <a:p>
            <a:pPr marL="358775" indent="-358775" defTabSz="173038">
              <a:tabLst>
                <a:tab pos="180000" algn="l"/>
              </a:tabLst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sym typeface="Symbol"/>
              </a:rPr>
              <a:t>2 simple strategies:</a:t>
            </a:r>
          </a:p>
          <a:p>
            <a:pPr marL="450850" lvl="1" indent="-271463">
              <a:lnSpc>
                <a:spcPct val="10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CONWIP = </a:t>
            </a:r>
            <a:r>
              <a:rPr lang="en-US" sz="2400" i="1" dirty="0" err="1" smtClean="0">
                <a:solidFill>
                  <a:schemeClr val="bg1">
                    <a:lumMod val="75000"/>
                  </a:schemeClr>
                </a:solidFill>
              </a:rPr>
              <a:t>CONstant</a:t>
            </a:r>
            <a:r>
              <a:rPr lang="en-US" sz="2400" i="1" dirty="0" smtClean="0">
                <a:solidFill>
                  <a:schemeClr val="bg1">
                    <a:lumMod val="75000"/>
                  </a:schemeClr>
                </a:solidFill>
              </a:rPr>
              <a:t> Work In Process</a:t>
            </a:r>
            <a:br>
              <a:rPr lang="en-US" sz="2400" i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simple, used in US literature</a:t>
            </a:r>
            <a:b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„keep „work in process“ (WIP) constant, </a:t>
            </a:r>
            <a:b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i.e. release a new job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eas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soon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assome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job is finished</a:t>
            </a:r>
          </a:p>
          <a:p>
            <a:pPr marL="450850" lvl="1" indent="-271463">
              <a:lnSpc>
                <a:spcPct val="10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belastungsorientierte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Auftragsfreigabe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“ (BOA, BORA)</a:t>
            </a:r>
            <a:b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(„</a:t>
            </a:r>
            <a:r>
              <a:rPr lang="en-US" sz="2400" i="1" dirty="0" err="1" smtClean="0">
                <a:solidFill>
                  <a:schemeClr val="bg1">
                    <a:lumMod val="75000"/>
                  </a:schemeClr>
                </a:solidFill>
              </a:rPr>
              <a:t>utilitazion</a:t>
            </a:r>
            <a:r>
              <a:rPr lang="en-US" sz="2400" i="1" dirty="0" smtClean="0">
                <a:solidFill>
                  <a:schemeClr val="bg1">
                    <a:lumMod val="75000"/>
                  </a:schemeClr>
                </a:solidFill>
              </a:rPr>
              <a:t> based job release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“)</a:t>
            </a:r>
            <a:b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more complicated measure for utilization of the system</a:t>
            </a:r>
            <a:b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mainly German literature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  <a:sym typeface="Symbol"/>
            </a:endParaRPr>
          </a:p>
          <a:p>
            <a:pPr marL="358775" indent="-358775" defTabSz="173038">
              <a:tabLst>
                <a:tab pos="180000" algn="l"/>
              </a:tabLs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Scheduling</a:t>
            </a:r>
            <a:endParaRPr lang="de-AT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eaLnBrk="1" hangingPunct="1"/>
            <a:r>
              <a:rPr lang="en-US" sz="2400" dirty="0" smtClean="0"/>
              <a:t>After job release there are queues of jobs in front of the various </a:t>
            </a:r>
            <a:r>
              <a:rPr lang="en-US" sz="2400" dirty="0" err="1" smtClean="0"/>
              <a:t>machiens</a:t>
            </a:r>
            <a:endParaRPr lang="en-US" sz="2400" dirty="0" smtClean="0"/>
          </a:p>
          <a:p>
            <a:pPr marL="266700" indent="-266700"/>
            <a:r>
              <a:rPr lang="en-US" sz="2400" dirty="0" smtClean="0"/>
              <a:t>Decide in which order these are processed (and also the starting times)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b="1" dirty="0" smtClean="0">
                <a:sym typeface="Symbol"/>
              </a:rPr>
              <a:t>scheduling</a:t>
            </a:r>
          </a:p>
          <a:p>
            <a:pPr marL="266700" indent="-266700"/>
            <a:endParaRPr lang="en-US" sz="2400" b="1" dirty="0" smtClean="0"/>
          </a:p>
          <a:p>
            <a:pPr marL="266700" indent="-266700" defTabSz="180000" eaLnBrk="1" hangingPunct="1">
              <a:tabLst>
                <a:tab pos="266700" algn="l"/>
              </a:tabLst>
            </a:pPr>
            <a:r>
              <a:rPr lang="en-US" sz="2400" dirty="0" smtClean="0"/>
              <a:t> Various objectives are reasonable, e.g.</a:t>
            </a:r>
          </a:p>
          <a:p>
            <a:pPr marL="625475" lvl="3" indent="-266700"/>
            <a:r>
              <a:rPr lang="en-US" sz="2200" dirty="0" smtClean="0"/>
              <a:t>Minimize total tardiness</a:t>
            </a:r>
            <a:r>
              <a:rPr lang="en-US" sz="2200" i="1" dirty="0" smtClean="0"/>
              <a:t>,</a:t>
            </a:r>
            <a:endParaRPr lang="en-US" sz="2200" dirty="0" smtClean="0"/>
          </a:p>
          <a:p>
            <a:pPr marL="625475" lvl="3" indent="-266700"/>
            <a:r>
              <a:rPr lang="en-US" sz="2200" dirty="0" smtClean="0"/>
              <a:t>Minimize cycle time (max completion time) Z</a:t>
            </a:r>
          </a:p>
          <a:p>
            <a:pPr marL="625475" lvl="3" indent="-266700"/>
            <a:r>
              <a:rPr lang="en-US" sz="2200" dirty="0" smtClean="0"/>
              <a:t>Minimize average (or total) flow time </a:t>
            </a:r>
            <a:r>
              <a:rPr lang="en-US" sz="2200" i="1" dirty="0" smtClean="0"/>
              <a:t>D.</a:t>
            </a:r>
          </a:p>
          <a:p>
            <a:pPr marL="266700" indent="-266700" defTabSz="180000" eaLnBrk="1" hangingPunct="1">
              <a:buFontTx/>
              <a:buNone/>
              <a:tabLst>
                <a:tab pos="180000" algn="l"/>
              </a:tabLst>
            </a:pPr>
            <a:r>
              <a:rPr lang="en-US" sz="2400" dirty="0" smtClean="0">
                <a:sym typeface="Wingdings" pitchFamily="2" charset="2"/>
              </a:rPr>
              <a:t> Unfortunately most objectives are conflicting!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Single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Scheduling</a:t>
            </a:r>
            <a:endParaRPr lang="de-AT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/>
            <a:r>
              <a:rPr lang="en-US" sz="2400" dirty="0" smtClean="0"/>
              <a:t>Scheduling is typically </a:t>
            </a:r>
            <a:r>
              <a:rPr lang="en-US" sz="2400" dirty="0" err="1" smtClean="0"/>
              <a:t>np</a:t>
            </a:r>
            <a:r>
              <a:rPr lang="en-US" sz="2400" dirty="0" smtClean="0"/>
              <a:t>-hard</a:t>
            </a:r>
          </a:p>
          <a:p>
            <a:pPr marL="266700" indent="-266700"/>
            <a:r>
              <a:rPr lang="en-US" sz="2400" dirty="0" smtClean="0"/>
              <a:t>Single machine scheduling is relatively easy</a:t>
            </a:r>
          </a:p>
          <a:p>
            <a:pPr marL="266700" indent="-266700"/>
            <a:r>
              <a:rPr lang="en-US" sz="2400" dirty="0" smtClean="0"/>
              <a:t>Many problems can be solved to optimality </a:t>
            </a:r>
            <a:br>
              <a:rPr lang="en-US" sz="2400" dirty="0" smtClean="0"/>
            </a:br>
            <a:r>
              <a:rPr lang="en-US" sz="2400" dirty="0" smtClean="0"/>
              <a:t>(exact algorithm) using some </a:t>
            </a:r>
            <a:br>
              <a:rPr lang="en-US" sz="2400" dirty="0" smtClean="0"/>
            </a:br>
            <a:r>
              <a:rPr lang="en-US" sz="2400" dirty="0" smtClean="0"/>
              <a:t>simple </a:t>
            </a:r>
            <a:r>
              <a:rPr lang="en-US" sz="2400" b="1" dirty="0" smtClean="0"/>
              <a:t>priority rules </a:t>
            </a:r>
            <a:r>
              <a:rPr lang="en-US" sz="2400" dirty="0" smtClean="0"/>
              <a:t>(list scheduling)</a:t>
            </a:r>
          </a:p>
          <a:p>
            <a:pPr marL="266700" indent="-266700" eaLnBrk="1" hangingPunct="1">
              <a:buFontTx/>
              <a:buNone/>
            </a:pPr>
            <a:r>
              <a:rPr lang="en-US" sz="2400" u="sng" dirty="0" smtClean="0"/>
              <a:t>Examples</a:t>
            </a:r>
            <a:r>
              <a:rPr lang="en-US" sz="2400" dirty="0" smtClean="0"/>
              <a:t>:</a:t>
            </a:r>
          </a:p>
          <a:p>
            <a:pPr marL="266700" indent="-266700" eaLnBrk="1" hangingPunct="1"/>
            <a:r>
              <a:rPr lang="en-US" sz="2400" dirty="0" smtClean="0"/>
              <a:t>Minimize </a:t>
            </a:r>
            <a:r>
              <a:rPr lang="en-US" sz="2400" dirty="0" smtClean="0">
                <a:hlinkClick r:id="rId2" action="ppaction://hlinksldjump"/>
              </a:rPr>
              <a:t>maximum tardiness</a:t>
            </a:r>
            <a:endParaRPr lang="en-US" sz="2400" dirty="0" smtClean="0"/>
          </a:p>
          <a:p>
            <a:pPr marL="266700" indent="-266700"/>
            <a:r>
              <a:rPr lang="en-US" sz="2400" dirty="0" smtClean="0"/>
              <a:t>Minimize  </a:t>
            </a:r>
            <a:r>
              <a:rPr lang="en-US" sz="2400" dirty="0" smtClean="0">
                <a:hlinkClick r:id="rId3" action="ppaction://hlinksldjump"/>
              </a:rPr>
              <a:t>cycle time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</a:p>
          <a:p>
            <a:pPr marL="266700" indent="-266700"/>
            <a:r>
              <a:rPr lang="en-US" sz="2400" dirty="0" smtClean="0"/>
              <a:t>Minimize </a:t>
            </a:r>
            <a:r>
              <a:rPr lang="en-US" sz="2400" dirty="0" smtClean="0">
                <a:hlinkClick r:id="rId4" action="ppaction://hlinksldjump"/>
              </a:rPr>
              <a:t>average flow time</a:t>
            </a:r>
            <a:r>
              <a:rPr lang="en-US" sz="2400" dirty="0" smtClean="0"/>
              <a:t> D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Tardiness</a:t>
            </a:r>
            <a:endParaRPr lang="de-AT" dirty="0" smtClean="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z="1200" dirty="0" smtClean="0"/>
              <a:t>QEM- </a:t>
            </a:r>
            <a:r>
              <a:rPr lang="de-AT" sz="1200" dirty="0" err="1" smtClean="0"/>
              <a:t>Mgmt</a:t>
            </a:r>
            <a:r>
              <a:rPr lang="de-AT" sz="1200" dirty="0" smtClean="0"/>
              <a:t> </a:t>
            </a:r>
            <a:r>
              <a:rPr lang="de-AT" sz="1200" dirty="0" err="1" smtClean="0"/>
              <a:t>Sci</a:t>
            </a:r>
            <a:endParaRPr lang="de-AT" sz="1200" dirty="0" smtClean="0"/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6/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marL="266700" indent="-266700"/>
            <a:r>
              <a:rPr lang="en-US" sz="2400" dirty="0" smtClean="0"/>
              <a:t>Given: </a:t>
            </a:r>
            <a:r>
              <a:rPr lang="en-US" sz="2400" b="1" dirty="0" smtClean="0"/>
              <a:t>due date </a:t>
            </a:r>
            <a:r>
              <a:rPr lang="en-US" sz="2400" dirty="0" smtClean="0"/>
              <a:t>(desired completion time)</a:t>
            </a:r>
          </a:p>
          <a:p>
            <a:pPr marL="266700" indent="-266700"/>
            <a:r>
              <a:rPr lang="en-US" sz="2400" dirty="0" smtClean="0"/>
              <a:t>Observed after scheduling: actual </a:t>
            </a:r>
            <a:r>
              <a:rPr lang="en-US" sz="2400" b="1" dirty="0" smtClean="0"/>
              <a:t>completion time </a:t>
            </a:r>
          </a:p>
          <a:p>
            <a:pPr marL="266700" indent="-266700"/>
            <a:r>
              <a:rPr lang="en-US" sz="2400" b="1" dirty="0" smtClean="0"/>
              <a:t>Lateness = completion time - due date </a:t>
            </a:r>
          </a:p>
          <a:p>
            <a:pPr marL="266700" indent="-266700"/>
            <a:r>
              <a:rPr lang="en-US" sz="2400" dirty="0" smtClean="0"/>
              <a:t>Can be positive or negative</a:t>
            </a:r>
          </a:p>
          <a:p>
            <a:pPr marL="446088" lvl="1" indent="-266700"/>
            <a:r>
              <a:rPr lang="en-US" sz="2200" dirty="0" smtClean="0"/>
              <a:t>If lateness &gt; 0 … job is late </a:t>
            </a:r>
            <a:br>
              <a:rPr lang="en-US" sz="2200" dirty="0" smtClean="0"/>
            </a:br>
            <a:r>
              <a:rPr lang="en-US" sz="2200" b="1" dirty="0" smtClean="0"/>
              <a:t>Tardiness</a:t>
            </a:r>
            <a:r>
              <a:rPr lang="en-US" sz="2200" dirty="0" smtClean="0"/>
              <a:t> = max {0, lateness}</a:t>
            </a:r>
          </a:p>
          <a:p>
            <a:pPr marL="446088" lvl="1" indent="-266700"/>
            <a:r>
              <a:rPr lang="en-US" sz="2200" dirty="0" smtClean="0"/>
              <a:t>If lateness &lt; 0 … job is early</a:t>
            </a:r>
            <a:br>
              <a:rPr lang="en-US" sz="2200" dirty="0" smtClean="0"/>
            </a:br>
            <a:r>
              <a:rPr lang="en-US" sz="2200" b="1" dirty="0" smtClean="0"/>
              <a:t>Earliness </a:t>
            </a:r>
            <a:r>
              <a:rPr lang="en-US" sz="2200" dirty="0" smtClean="0"/>
              <a:t>= max {0, -</a:t>
            </a:r>
            <a:r>
              <a:rPr lang="en-US" sz="2200" b="1" dirty="0" smtClean="0"/>
              <a:t> </a:t>
            </a:r>
            <a:r>
              <a:rPr lang="en-US" sz="2200" dirty="0" smtClean="0"/>
              <a:t>lateness}</a:t>
            </a:r>
          </a:p>
          <a:p>
            <a:pPr marL="266700" indent="-266700"/>
            <a:r>
              <a:rPr lang="en-US" sz="2400" dirty="0" smtClean="0"/>
              <a:t>Simple rule good for all tardiness related objectives:</a:t>
            </a:r>
          </a:p>
          <a:p>
            <a:pPr marL="266700" indent="-266700"/>
            <a:r>
              <a:rPr lang="de-DE" sz="2400" i="1" dirty="0" err="1" smtClean="0"/>
              <a:t>Earliest</a:t>
            </a:r>
            <a:r>
              <a:rPr lang="de-DE" sz="2400" i="1" dirty="0" smtClean="0"/>
              <a:t> Due Date </a:t>
            </a:r>
            <a:r>
              <a:rPr lang="de-DE" sz="2400" dirty="0" smtClean="0"/>
              <a:t>(</a:t>
            </a:r>
            <a:r>
              <a:rPr lang="de-DE" sz="2400" b="1" dirty="0" smtClean="0"/>
              <a:t>EDD</a:t>
            </a:r>
            <a:r>
              <a:rPr lang="de-DE" sz="2400" dirty="0" smtClean="0"/>
              <a:t>) </a:t>
            </a:r>
            <a:r>
              <a:rPr lang="de-DE" sz="2400" dirty="0" err="1" smtClean="0"/>
              <a:t>rule</a:t>
            </a:r>
            <a:endParaRPr lang="en-US" sz="2400" dirty="0" smtClean="0"/>
          </a:p>
          <a:p>
            <a:pPr marL="266700" indent="-26670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Minimize</a:t>
            </a:r>
            <a:r>
              <a:rPr lang="de-DE" dirty="0" smtClean="0"/>
              <a:t> Maximum </a:t>
            </a:r>
            <a:r>
              <a:rPr lang="de-DE" dirty="0" err="1" smtClean="0"/>
              <a:t>Tardiness</a:t>
            </a:r>
            <a:endParaRPr lang="de-AT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557338"/>
            <a:ext cx="8218487" cy="1223962"/>
          </a:xfrm>
        </p:spPr>
        <p:txBody>
          <a:bodyPr/>
          <a:lstStyle/>
          <a:p>
            <a:pPr marL="266700" indent="-266700" eaLnBrk="1" hangingPunct="1"/>
            <a:r>
              <a:rPr lang="de-DE" sz="2400" dirty="0" smtClean="0"/>
              <a:t>EDD </a:t>
            </a:r>
            <a:r>
              <a:rPr lang="de-DE" sz="2400" dirty="0" err="1" smtClean="0"/>
              <a:t>rule</a:t>
            </a:r>
            <a:r>
              <a:rPr lang="de-DE" sz="2400" dirty="0" smtClean="0"/>
              <a:t>, </a:t>
            </a:r>
            <a:r>
              <a:rPr lang="de-DE" sz="2400" dirty="0" err="1" smtClean="0"/>
              <a:t>always</a:t>
            </a:r>
            <a:r>
              <a:rPr lang="de-DE" sz="2400" dirty="0" smtClean="0"/>
              <a:t> </a:t>
            </a:r>
            <a:r>
              <a:rPr lang="de-DE" sz="2400" dirty="0" err="1" smtClean="0"/>
              <a:t>schedule</a:t>
            </a:r>
            <a:r>
              <a:rPr lang="de-DE" sz="2400" dirty="0" smtClean="0"/>
              <a:t> </a:t>
            </a:r>
            <a:r>
              <a:rPr lang="de-DE" sz="2400" dirty="0" err="1" smtClean="0"/>
              <a:t>job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earliest</a:t>
            </a:r>
            <a:r>
              <a:rPr lang="de-DE" sz="2400" dirty="0" smtClean="0"/>
              <a:t> due </a:t>
            </a:r>
            <a:r>
              <a:rPr lang="de-DE" sz="2400" dirty="0" err="1" smtClean="0"/>
              <a:t>date</a:t>
            </a:r>
            <a:r>
              <a:rPr lang="de-DE" sz="2400" dirty="0" smtClean="0"/>
              <a:t> </a:t>
            </a:r>
            <a:r>
              <a:rPr lang="de-DE" sz="2400" dirty="0" err="1" smtClean="0"/>
              <a:t>first</a:t>
            </a:r>
            <a:endParaRPr lang="de-DE" sz="2400" dirty="0" smtClean="0"/>
          </a:p>
          <a:p>
            <a:pPr marL="266700" indent="-266700" eaLnBrk="1" hangingPunct="1"/>
            <a:r>
              <a:rPr lang="de-DE" sz="2400" dirty="0" smtClean="0"/>
              <a:t>Is an </a:t>
            </a:r>
            <a:r>
              <a:rPr lang="de-DE" sz="2400" b="1" dirty="0" err="1" smtClean="0"/>
              <a:t>exact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algorithm</a:t>
            </a:r>
            <a:r>
              <a:rPr lang="de-DE" sz="2400" b="1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maximum</a:t>
            </a:r>
            <a:r>
              <a:rPr lang="de-DE" sz="2400" dirty="0" smtClean="0"/>
              <a:t> </a:t>
            </a:r>
            <a:r>
              <a:rPr lang="de-DE" sz="2400" dirty="0" err="1" smtClean="0"/>
              <a:t>tardiness</a:t>
            </a:r>
            <a:endParaRPr lang="de-DE" sz="2400" dirty="0" smtClean="0"/>
          </a:p>
          <a:p>
            <a:pPr marL="266700" indent="-266700" eaLnBrk="1" hangingPunct="1"/>
            <a:r>
              <a:rPr lang="de-DE" sz="2400" b="1" dirty="0" err="1" smtClean="0"/>
              <a:t>Example</a:t>
            </a:r>
            <a:r>
              <a:rPr lang="de-DE" sz="2400" b="1" dirty="0" smtClean="0"/>
              <a:t>:</a:t>
            </a:r>
          </a:p>
        </p:txBody>
      </p:sp>
      <p:graphicFrame>
        <p:nvGraphicFramePr>
          <p:cNvPr id="10554" name="Group 314"/>
          <p:cNvGraphicFramePr>
            <a:graphicFrameLocks noGrp="1"/>
          </p:cNvGraphicFramePr>
          <p:nvPr>
            <p:ph sz="half" idx="2"/>
          </p:nvPr>
        </p:nvGraphicFramePr>
        <p:xfrm>
          <a:off x="467544" y="3140968"/>
          <a:ext cx="8231187" cy="2447737"/>
        </p:xfrm>
        <a:graphic>
          <a:graphicData uri="http://schemas.openxmlformats.org/drawingml/2006/table">
            <a:tbl>
              <a:tblPr/>
              <a:tblGrid>
                <a:gridCol w="1000125"/>
                <a:gridCol w="1820862"/>
                <a:gridCol w="1709738"/>
                <a:gridCol w="690562"/>
                <a:gridCol w="1709738"/>
                <a:gridCol w="1300162"/>
              </a:tblGrid>
              <a:tr h="6116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  <a:endParaRPr kumimoji="0" lang="de-AT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</a:t>
                      </a: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Completion</a:t>
                      </a: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time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6" name="Text Box 286"/>
          <p:cNvSpPr txBox="1">
            <a:spLocks noChangeArrowheads="1"/>
          </p:cNvSpPr>
          <p:nvPr/>
        </p:nvSpPr>
        <p:spPr bwMode="auto">
          <a:xfrm>
            <a:off x="514826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0527" name="Text Box 287"/>
          <p:cNvSpPr txBox="1">
            <a:spLocks noChangeArrowheads="1"/>
          </p:cNvSpPr>
          <p:nvPr/>
        </p:nvSpPr>
        <p:spPr bwMode="auto">
          <a:xfrm>
            <a:off x="5148263" y="4473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4.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28" name="Text Box 288"/>
          <p:cNvSpPr txBox="1">
            <a:spLocks noChangeArrowheads="1"/>
          </p:cNvSpPr>
          <p:nvPr/>
        </p:nvSpPr>
        <p:spPr bwMode="auto">
          <a:xfrm>
            <a:off x="5148263" y="51879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29" name="Text Box 289"/>
          <p:cNvSpPr txBox="1">
            <a:spLocks noChangeArrowheads="1"/>
          </p:cNvSpPr>
          <p:nvPr/>
        </p:nvSpPr>
        <p:spPr bwMode="auto">
          <a:xfrm>
            <a:off x="51482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3.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0530" name="Text Box 290"/>
          <p:cNvSpPr txBox="1">
            <a:spLocks noChangeArrowheads="1"/>
          </p:cNvSpPr>
          <p:nvPr/>
        </p:nvSpPr>
        <p:spPr bwMode="auto">
          <a:xfrm>
            <a:off x="514826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2.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0531" name="Text Box 291"/>
          <p:cNvSpPr txBox="1">
            <a:spLocks noChangeArrowheads="1"/>
          </p:cNvSpPr>
          <p:nvPr/>
        </p:nvSpPr>
        <p:spPr bwMode="auto">
          <a:xfrm>
            <a:off x="6300788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8</a:t>
            </a:r>
            <a:endParaRPr lang="de-AT" sz="1800" b="1"/>
          </a:p>
        </p:txBody>
      </p:sp>
      <p:sp>
        <p:nvSpPr>
          <p:cNvPr id="10533" name="Text Box 293"/>
          <p:cNvSpPr txBox="1">
            <a:spLocks noChangeArrowheads="1"/>
          </p:cNvSpPr>
          <p:nvPr/>
        </p:nvSpPr>
        <p:spPr bwMode="auto">
          <a:xfrm>
            <a:off x="6300788" y="41068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0534" name="Text Box 294"/>
          <p:cNvSpPr txBox="1">
            <a:spLocks noChangeArrowheads="1"/>
          </p:cNvSpPr>
          <p:nvPr/>
        </p:nvSpPr>
        <p:spPr bwMode="auto">
          <a:xfrm>
            <a:off x="62277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0535" name="Text Box 295"/>
          <p:cNvSpPr txBox="1">
            <a:spLocks noChangeArrowheads="1"/>
          </p:cNvSpPr>
          <p:nvPr/>
        </p:nvSpPr>
        <p:spPr bwMode="auto">
          <a:xfrm>
            <a:off x="622776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19</a:t>
            </a:r>
            <a:endParaRPr lang="de-AT" sz="1800" b="1"/>
          </a:p>
        </p:txBody>
      </p:sp>
      <p:sp>
        <p:nvSpPr>
          <p:cNvPr id="10536" name="Text Box 296"/>
          <p:cNvSpPr txBox="1">
            <a:spLocks noChangeArrowheads="1"/>
          </p:cNvSpPr>
          <p:nvPr/>
        </p:nvSpPr>
        <p:spPr bwMode="auto">
          <a:xfrm>
            <a:off x="6229350" y="51879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0537" name="Text Box 297"/>
          <p:cNvSpPr txBox="1">
            <a:spLocks noChangeArrowheads="1"/>
          </p:cNvSpPr>
          <p:nvPr/>
        </p:nvSpPr>
        <p:spPr bwMode="auto">
          <a:xfrm>
            <a:off x="788511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8" name="Text Box 298"/>
          <p:cNvSpPr txBox="1">
            <a:spLocks noChangeArrowheads="1"/>
          </p:cNvSpPr>
          <p:nvPr/>
        </p:nvSpPr>
        <p:spPr bwMode="auto">
          <a:xfrm>
            <a:off x="788511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9" name="Text Box 299"/>
          <p:cNvSpPr txBox="1">
            <a:spLocks noChangeArrowheads="1"/>
          </p:cNvSpPr>
          <p:nvPr/>
        </p:nvSpPr>
        <p:spPr bwMode="auto">
          <a:xfrm>
            <a:off x="788511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40" name="Text Box 300"/>
          <p:cNvSpPr txBox="1">
            <a:spLocks noChangeArrowheads="1"/>
          </p:cNvSpPr>
          <p:nvPr/>
        </p:nvSpPr>
        <p:spPr bwMode="auto">
          <a:xfrm>
            <a:off x="788511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1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41" name="Text Box 301"/>
          <p:cNvSpPr txBox="1">
            <a:spLocks noChangeArrowheads="1"/>
          </p:cNvSpPr>
          <p:nvPr/>
        </p:nvSpPr>
        <p:spPr bwMode="auto">
          <a:xfrm>
            <a:off x="7885113" y="5194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43" name="Text Box 303"/>
          <p:cNvSpPr txBox="1">
            <a:spLocks noChangeArrowheads="1"/>
          </p:cNvSpPr>
          <p:nvPr/>
        </p:nvSpPr>
        <p:spPr bwMode="auto">
          <a:xfrm>
            <a:off x="395536" y="5805264"/>
            <a:ext cx="3600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smtClean="0"/>
              <a:t>Optimal </a:t>
            </a:r>
            <a:r>
              <a:rPr lang="de-DE" sz="2000" dirty="0" err="1" smtClean="0"/>
              <a:t>sequence</a:t>
            </a:r>
            <a:r>
              <a:rPr lang="de-DE" sz="2000" dirty="0" smtClean="0"/>
              <a:t>:</a:t>
            </a:r>
            <a:endParaRPr lang="de-AT" sz="2000" dirty="0"/>
          </a:p>
        </p:txBody>
      </p:sp>
      <p:sp>
        <p:nvSpPr>
          <p:cNvPr id="10544" name="Text Box 304"/>
          <p:cNvSpPr txBox="1">
            <a:spLocks noChangeArrowheads="1"/>
          </p:cNvSpPr>
          <p:nvPr/>
        </p:nvSpPr>
        <p:spPr bwMode="auto">
          <a:xfrm>
            <a:off x="2771800" y="5805264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chemeClr val="folHlink"/>
                </a:solidFill>
              </a:rPr>
              <a:t>B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FF9900"/>
                </a:solidFill>
              </a:rPr>
              <a:t>A</a:t>
            </a:r>
            <a:r>
              <a:rPr lang="de-DE" sz="2000" b="1" dirty="0"/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FF0000"/>
                </a:solidFill>
              </a:rPr>
              <a:t>D</a:t>
            </a:r>
            <a:r>
              <a:rPr lang="de-DE" sz="2000" b="1" dirty="0"/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3333FF"/>
                </a:solidFill>
              </a:rPr>
              <a:t>C</a:t>
            </a:r>
            <a:r>
              <a:rPr lang="de-DE" sz="2000" b="1" dirty="0"/>
              <a:t> </a:t>
            </a:r>
            <a:r>
              <a:rPr lang="de-DE" sz="2000" b="1" dirty="0">
                <a:sym typeface="Symbol" pitchFamily="18" charset="2"/>
              </a:rPr>
              <a:t></a:t>
            </a:r>
            <a:r>
              <a:rPr lang="de-DE" sz="2000" b="1" dirty="0">
                <a:solidFill>
                  <a:srgbClr val="3333FF"/>
                </a:solidFill>
              </a:rPr>
              <a:t> </a:t>
            </a:r>
            <a:r>
              <a:rPr lang="de-DE" sz="2000" b="1" dirty="0">
                <a:solidFill>
                  <a:srgbClr val="00CC00"/>
                </a:solidFill>
              </a:rPr>
              <a:t>E</a:t>
            </a:r>
            <a:endParaRPr lang="de-AT" sz="2000" b="1" dirty="0">
              <a:solidFill>
                <a:srgbClr val="00CC00"/>
              </a:solidFill>
            </a:endParaRPr>
          </a:p>
        </p:txBody>
      </p:sp>
      <p:sp>
        <p:nvSpPr>
          <p:cNvPr id="10555" name="Text Box 315"/>
          <p:cNvSpPr txBox="1">
            <a:spLocks noChangeArrowheads="1"/>
          </p:cNvSpPr>
          <p:nvPr/>
        </p:nvSpPr>
        <p:spPr bwMode="auto">
          <a:xfrm>
            <a:off x="5652120" y="5733256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err="1" smtClean="0"/>
              <a:t>Completion</a:t>
            </a:r>
            <a:r>
              <a:rPr lang="de-DE" sz="2000" dirty="0" smtClean="0"/>
              <a:t> </a:t>
            </a:r>
            <a:r>
              <a:rPr lang="de-DE" sz="2000" dirty="0" err="1" smtClean="0"/>
              <a:t>times</a:t>
            </a:r>
            <a:r>
              <a:rPr lang="de-DE" sz="2000" dirty="0" smtClean="0"/>
              <a:t>?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/>
              <a:t>Tardiness</a:t>
            </a:r>
            <a:r>
              <a:rPr lang="de-DE" sz="2000" dirty="0" smtClean="0"/>
              <a:t>? </a:t>
            </a:r>
            <a:r>
              <a:rPr lang="de-DE" sz="2000" dirty="0" smtClean="0">
                <a:sym typeface="Symbol"/>
              </a:rPr>
              <a:t> </a:t>
            </a:r>
            <a:r>
              <a:rPr lang="de-DE" sz="2000" dirty="0" smtClean="0">
                <a:sym typeface="Symbol"/>
                <a:hlinkClick r:id="rId2" action="ppaction://hlinksldjump"/>
              </a:rPr>
              <a:t>Gantt </a:t>
            </a:r>
            <a:r>
              <a:rPr lang="de-DE" sz="2000" dirty="0" err="1" smtClean="0">
                <a:sym typeface="Symbol"/>
                <a:hlinkClick r:id="rId2" action="ppaction://hlinksldjump"/>
              </a:rPr>
              <a:t>chart</a:t>
            </a:r>
            <a:endParaRPr lang="de-AT" sz="2000" dirty="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z="1200" dirty="0" smtClean="0"/>
              <a:t>QEM- </a:t>
            </a:r>
            <a:r>
              <a:rPr lang="de-AT" sz="1200" dirty="0" err="1" smtClean="0"/>
              <a:t>Mgmt</a:t>
            </a:r>
            <a:r>
              <a:rPr lang="de-AT" sz="1200" dirty="0" smtClean="0"/>
              <a:t> </a:t>
            </a:r>
            <a:r>
              <a:rPr lang="de-AT" sz="1200" dirty="0" err="1" smtClean="0"/>
              <a:t>Sci</a:t>
            </a:r>
            <a:endParaRPr lang="de-AT" sz="1200" dirty="0" smtClean="0"/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Chapter 6/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 Box 315"/>
          <p:cNvSpPr txBox="1">
            <a:spLocks noChangeArrowheads="1"/>
          </p:cNvSpPr>
          <p:nvPr/>
        </p:nvSpPr>
        <p:spPr bwMode="auto">
          <a:xfrm>
            <a:off x="7380312" y="332656"/>
            <a:ext cx="1304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err="1" smtClean="0">
                <a:hlinkClick r:id="rId3" action="ppaction://hlinksldjump"/>
              </a:rPr>
              <a:t>overview</a:t>
            </a:r>
            <a:endParaRPr lang="de-A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526" grpId="0"/>
      <p:bldP spid="10527" grpId="0"/>
      <p:bldP spid="10528" grpId="0"/>
      <p:bldP spid="10529" grpId="0"/>
      <p:bldP spid="10530" grpId="0"/>
      <p:bldP spid="10531" grpId="0"/>
      <p:bldP spid="10533" grpId="0"/>
      <p:bldP spid="10534" grpId="0"/>
      <p:bldP spid="10535" grpId="0"/>
      <p:bldP spid="10536" grpId="0"/>
      <p:bldP spid="10537" grpId="0"/>
      <p:bldP spid="10538" grpId="0"/>
      <p:bldP spid="10539" grpId="0"/>
      <p:bldP spid="10540" grpId="0"/>
      <p:bldP spid="10541" grpId="0"/>
      <p:bldP spid="10543" grpId="0"/>
      <p:bldP spid="10544" grpId="0"/>
      <p:bldP spid="105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20788" y="2493963"/>
            <a:ext cx="1455737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364163" y="2492375"/>
            <a:ext cx="1698625" cy="5270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417888" y="2486025"/>
            <a:ext cx="1946275" cy="5238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670175" y="2493963"/>
            <a:ext cx="739775" cy="5318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35013" y="2493963"/>
            <a:ext cx="488950" cy="531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1188" y="1916113"/>
          <a:ext cx="8208962" cy="1498600"/>
        </p:xfrm>
        <a:graphic>
          <a:graphicData uri="http://schemas.openxmlformats.org/presentationml/2006/ole">
            <p:oleObj spid="_x0000_s1026" name="Picture" r:id="rId3" imgW="3607920" imgH="654120" progId="Word.Picture.8">
              <p:embed/>
            </p:oleObj>
          </a:graphicData>
        </a:graphic>
      </p:graphicFrame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4" action="ppaction://hlinksldjump"/>
              </a:rPr>
              <a:t>EDD </a:t>
            </a:r>
            <a:r>
              <a:rPr lang="de-DE" dirty="0" err="1" smtClean="0">
                <a:hlinkClick r:id="rId4" action="ppaction://hlinksldjump"/>
              </a:rPr>
              <a:t>Example</a:t>
            </a:r>
            <a:r>
              <a:rPr lang="de-DE" dirty="0" smtClean="0"/>
              <a:t> – Gantt Chart</a:t>
            </a:r>
            <a:endParaRPr lang="de-AT" dirty="0" smtClean="0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1892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170488" y="30543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19</a:t>
            </a:r>
            <a:endParaRPr lang="de-AT" sz="160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8595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03263" y="371475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V</a:t>
            </a:r>
            <a:r>
              <a:rPr lang="de-DE" sz="2000" dirty="0"/>
              <a:t> = </a:t>
            </a:r>
            <a:r>
              <a:rPr lang="de-DE" sz="2000" u="sng" dirty="0" err="1" smtClean="0"/>
              <a:t>maximum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tardiness</a:t>
            </a:r>
            <a:r>
              <a:rPr lang="de-DE" sz="2000" u="sng" dirty="0" smtClean="0"/>
              <a:t> </a:t>
            </a:r>
            <a:r>
              <a:rPr lang="de-DE" sz="2000" dirty="0" smtClean="0"/>
              <a:t>= </a:t>
            </a:r>
            <a:endParaRPr lang="de-AT" sz="2000" dirty="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03263" y="425291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 smtClean="0"/>
              <a:t>T 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smtClean="0"/>
              <a:t>total </a:t>
            </a:r>
            <a:r>
              <a:rPr lang="de-DE" sz="2000" dirty="0" err="1" smtClean="0"/>
              <a:t>tardiness</a:t>
            </a:r>
            <a:r>
              <a:rPr lang="de-DE" sz="2000" dirty="0" smtClean="0"/>
              <a:t> = </a:t>
            </a:r>
            <a:endParaRPr lang="de-AT" sz="2000" dirty="0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851920" y="3717032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0CC00"/>
                </a:solidFill>
              </a:rPr>
              <a:t>5</a:t>
            </a:r>
            <a:endParaRPr lang="de-AT" sz="2000" b="1" dirty="0">
              <a:solidFill>
                <a:srgbClr val="00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779912" y="422108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smtClean="0"/>
              <a:t>5+1</a:t>
            </a:r>
            <a:endParaRPr lang="de-AT" sz="2000" dirty="0"/>
          </a:p>
        </p:txBody>
      </p:sp>
      <p:sp>
        <p:nvSpPr>
          <p:cNvPr id="1045" name="Rectangle 28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6" name="Rectangle 2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8" name="Rectangle 31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355976" y="422108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= </a:t>
            </a:r>
            <a:r>
              <a:rPr lang="de-DE" sz="2000" b="1" dirty="0" smtClean="0">
                <a:solidFill>
                  <a:srgbClr val="3333FF"/>
                </a:solidFill>
              </a:rPr>
              <a:t>6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055688" y="302577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411538" y="3105150"/>
            <a:ext cx="96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5113338" y="3105150"/>
            <a:ext cx="2413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H="1">
            <a:off x="5840413" y="3105150"/>
            <a:ext cx="122237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656263" y="316230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00CC00"/>
                </a:solidFill>
              </a:rPr>
              <a:t>21</a:t>
            </a:r>
            <a:endParaRPr lang="de-AT" sz="1600">
              <a:solidFill>
                <a:srgbClr val="00CC00"/>
              </a:solidFill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906963" y="31400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3333FF"/>
                </a:solidFill>
              </a:rPr>
              <a:t>18</a:t>
            </a:r>
            <a:endParaRPr lang="de-AT" sz="1600">
              <a:solidFill>
                <a:srgbClr val="3333FF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192588" y="31146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0000"/>
                </a:solidFill>
              </a:rPr>
              <a:t>15</a:t>
            </a:r>
            <a:endParaRPr lang="de-AT" sz="1600">
              <a:solidFill>
                <a:srgbClr val="FF0000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9900"/>
                </a:solidFill>
              </a:rPr>
              <a:t>8</a:t>
            </a:r>
            <a:endParaRPr lang="de-AT" sz="1600">
              <a:solidFill>
                <a:srgbClr val="FF9900"/>
              </a:solidFill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052638" y="308292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folHlink"/>
                </a:solidFill>
              </a:rPr>
              <a:t>6</a:t>
            </a:r>
            <a:endParaRPr lang="de-AT" sz="1600">
              <a:solidFill>
                <a:schemeClr val="folHlink"/>
              </a:solidFill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225550" y="3100388"/>
            <a:ext cx="965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697163" y="3095625"/>
            <a:ext cx="38100" cy="31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062" name="Text Box 44"/>
          <p:cNvSpPr txBox="1">
            <a:spLocks noChangeArrowheads="1"/>
          </p:cNvSpPr>
          <p:nvPr/>
        </p:nvSpPr>
        <p:spPr bwMode="auto">
          <a:xfrm>
            <a:off x="7705725" y="5857875"/>
            <a:ext cx="124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err="1" smtClean="0">
                <a:hlinkClick r:id="rId5" action="ppaction://hlinksldjump"/>
              </a:rPr>
              <a:t>cycle</a:t>
            </a:r>
            <a:r>
              <a:rPr lang="de-DE" sz="1600" dirty="0" smtClean="0">
                <a:hlinkClick r:id="rId5" action="ppaction://hlinksldjump"/>
              </a:rPr>
              <a:t> time</a:t>
            </a:r>
            <a:endParaRPr lang="de-DE" sz="1600" dirty="0"/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83568" y="530120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D</a:t>
            </a:r>
            <a:r>
              <a:rPr lang="de-DE" sz="2000" dirty="0"/>
              <a:t> = </a:t>
            </a:r>
            <a:r>
              <a:rPr lang="de-DE" sz="2000" dirty="0" err="1" smtClean="0"/>
              <a:t>average</a:t>
            </a:r>
            <a:r>
              <a:rPr lang="de-DE" sz="2000" dirty="0" smtClean="0"/>
              <a:t> </a:t>
            </a:r>
            <a:r>
              <a:rPr lang="de-DE" sz="2000" dirty="0" err="1" smtClean="0"/>
              <a:t>flow</a:t>
            </a:r>
            <a:r>
              <a:rPr lang="de-DE" sz="2000" dirty="0" smtClean="0"/>
              <a:t> time = </a:t>
            </a:r>
            <a:endParaRPr lang="de-AT" sz="2000" dirty="0"/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760217" y="526938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(8+2+19+11+26)/5</a:t>
            </a:r>
            <a:endParaRPr lang="de-AT" sz="2000" dirty="0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5920234" y="5261446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= </a:t>
            </a:r>
            <a:r>
              <a:rPr lang="de-DE" sz="2000" b="1" dirty="0" smtClean="0">
                <a:solidFill>
                  <a:srgbClr val="3333FF"/>
                </a:solidFill>
              </a:rPr>
              <a:t>13,2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683568" y="4797152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 smtClean="0"/>
              <a:t>#T 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tardy</a:t>
            </a:r>
            <a:r>
              <a:rPr lang="de-DE" sz="2000" dirty="0" smtClean="0"/>
              <a:t> </a:t>
            </a:r>
            <a:r>
              <a:rPr lang="de-DE" sz="2000" dirty="0" err="1" smtClean="0"/>
              <a:t>jobs</a:t>
            </a:r>
            <a:endParaRPr lang="de-AT" sz="2000" dirty="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3995936" y="4797152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= </a:t>
            </a:r>
            <a:r>
              <a:rPr lang="de-DE" sz="2000" b="1" dirty="0" smtClean="0">
                <a:solidFill>
                  <a:srgbClr val="3333FF"/>
                </a:solidFill>
              </a:rPr>
              <a:t>2</a:t>
            </a:r>
            <a:endParaRPr lang="de-AT" sz="20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7" grpId="0" animBg="1"/>
      <p:bldP spid="11276" grpId="0" animBg="1"/>
      <p:bldP spid="11275" grpId="0" animBg="1"/>
      <p:bldP spid="11273" grpId="0" animBg="1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6" grpId="0"/>
      <p:bldP spid="11283" grpId="0"/>
      <p:bldP spid="11299" grpId="0" animBg="1"/>
      <p:bldP spid="11300" grpId="0" animBg="1"/>
      <p:bldP spid="11301" grpId="0" animBg="1"/>
      <p:bldP spid="11302" grpId="0"/>
      <p:bldP spid="11303" grpId="0"/>
      <p:bldP spid="11304" grpId="0"/>
      <p:bldP spid="11305" grpId="0"/>
      <p:bldP spid="11306" grpId="0"/>
      <p:bldP spid="11297" grpId="0" animBg="1"/>
      <p:bldP spid="11298" grpId="0" animBg="1"/>
      <p:bldP spid="36" grpId="0"/>
      <p:bldP spid="37" grpId="0"/>
      <p:bldP spid="38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1083</Words>
  <Application>Microsoft Office PowerPoint</Application>
  <PresentationFormat>Bildschirmpräsentation (4:3)</PresentationFormat>
  <Paragraphs>370</Paragraphs>
  <Slides>19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2" baseType="lpstr">
      <vt:lpstr>Vorlage_6</vt:lpstr>
      <vt:lpstr>Picture</vt:lpstr>
      <vt:lpstr>Bild</vt:lpstr>
      <vt:lpstr>Scheduling</vt:lpstr>
      <vt:lpstr>Production Planning &amp; Control (PPC)</vt:lpstr>
      <vt:lpstr>Job Release</vt:lpstr>
      <vt:lpstr>Job release</vt:lpstr>
      <vt:lpstr>Scheduling</vt:lpstr>
      <vt:lpstr>Single Machine Scheduling</vt:lpstr>
      <vt:lpstr>  Tardiness</vt:lpstr>
      <vt:lpstr> Minimize Maximum Tardiness</vt:lpstr>
      <vt:lpstr>EDD Example – Gantt Chart</vt:lpstr>
      <vt:lpstr>Other Objectives Related to Tardiness</vt:lpstr>
      <vt:lpstr>Minimize Cycle Time Z</vt:lpstr>
      <vt:lpstr> Minimize Average Flow Time</vt:lpstr>
      <vt:lpstr>SPT Example – Gantt Chart</vt:lpstr>
      <vt:lpstr>Scheduling With Multiple Machines</vt:lpstr>
      <vt:lpstr>Scheduling With Multiple Machines</vt:lpstr>
      <vt:lpstr>Scheduling With Two Machines</vt:lpstr>
      <vt:lpstr> Example - Johnson Algorithm</vt:lpstr>
      <vt:lpstr>Example – Gantt Chart</vt:lpstr>
      <vt:lpstr>Example – SRPT Rule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48</cp:revision>
  <dcterms:created xsi:type="dcterms:W3CDTF">2011-04-28T12:25:33Z</dcterms:created>
  <dcterms:modified xsi:type="dcterms:W3CDTF">2011-06-20T09:01:35Z</dcterms:modified>
</cp:coreProperties>
</file>