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28"/>
  </p:notesMasterIdLst>
  <p:sldIdLst>
    <p:sldId id="259" r:id="rId2"/>
    <p:sldId id="261" r:id="rId3"/>
    <p:sldId id="260" r:id="rId4"/>
    <p:sldId id="262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81" r:id="rId13"/>
    <p:sldId id="271" r:id="rId14"/>
    <p:sldId id="272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cmmi10" pitchFamily="34" charset="2"/>
      <p:regular r:id="rId33"/>
    </p:embeddedFont>
  </p:embeddedFontLst>
  <p:custDataLst>
    <p:tags r:id="rId34"/>
  </p:custDataLst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00FF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8" autoAdjust="0"/>
    <p:restoredTop sz="91071" autoAdjust="0"/>
  </p:normalViewPr>
  <p:slideViewPr>
    <p:cSldViewPr>
      <p:cViewPr varScale="1">
        <p:scale>
          <a:sx n="98" d="100"/>
          <a:sy n="98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2736" y="-114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54B04-4134-46EC-A718-98F98F1D93E7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9765F-6A30-48AE-B46A-44DA613AC77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39888" y="1812925"/>
            <a:ext cx="6300787" cy="576263"/>
          </a:xfrm>
        </p:spPr>
        <p:txBody>
          <a:bodyPr wrap="none" anchor="t"/>
          <a:lstStyle>
            <a:lvl1pPr>
              <a:defRPr sz="3600">
                <a:solidFill>
                  <a:srgbClr val="00669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9888" y="2389188"/>
            <a:ext cx="6335712" cy="431800"/>
          </a:xfrm>
        </p:spPr>
        <p:txBody>
          <a:bodyPr wrap="none"/>
          <a:lstStyle>
            <a:lvl1pPr>
              <a:buFontTx/>
              <a:buNone/>
              <a:defRPr sz="2400">
                <a:solidFill>
                  <a:srgbClr val="006699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pic>
        <p:nvPicPr>
          <p:cNvPr id="5144" name="Picture 24" descr="Balken blau Kopie"/>
          <p:cNvPicPr>
            <a:picLocks noChangeAspect="1" noChangeArrowheads="1"/>
          </p:cNvPicPr>
          <p:nvPr/>
        </p:nvPicPr>
        <p:blipFill>
          <a:blip r:embed="rId2" cstate="print"/>
          <a:srcRect r="15331"/>
          <a:stretch>
            <a:fillRect/>
          </a:stretch>
        </p:blipFill>
        <p:spPr bwMode="auto">
          <a:xfrm>
            <a:off x="0" y="0"/>
            <a:ext cx="9145588" cy="1798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040899 &gt; Production Analysis &gt; SS2011 &gt; Dr. Verena Schmid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FEF82-D126-4149-ADC5-C068C40147EA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040899 &gt; Production Analysis &gt; SS2011 &gt; Dr. Verena Schmid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6C0C2-C8D2-4489-85EC-C33333AC733B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5D46F-5FF1-447A-B581-3D9FF284906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040899 &gt; Production Analysis &gt; SS2011 &gt; Dr. Verena Schmid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57200" y="1885950"/>
            <a:ext cx="8178800" cy="41719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Production Management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234C1-0595-409C-BA18-07714A9CC7C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20" y="6597352"/>
            <a:ext cx="7848872" cy="216744"/>
          </a:xfrm>
        </p:spPr>
        <p:txBody>
          <a:bodyPr/>
          <a:lstStyle>
            <a:lvl1pPr>
              <a:defRPr sz="800">
                <a:solidFill>
                  <a:srgbClr val="006699"/>
                </a:solidFill>
              </a:defRPr>
            </a:lvl1pPr>
          </a:lstStyle>
          <a:p>
            <a:r>
              <a:rPr lang="de-AT" smtClean="0"/>
              <a:t>040899 &gt; Production Analysis &gt; SS2011 &gt; Dr. Verena Schmid</a:t>
            </a:r>
            <a:endParaRPr lang="de-AT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96633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6699"/>
                </a:solidFill>
              </a:defRPr>
            </a:lvl1pPr>
          </a:lstStyle>
          <a:p>
            <a:fld id="{44E2AE9C-37D4-458E-BF41-812F3C2BD51B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00669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rgbClr val="00669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040899 &gt; Production Analysis &gt; SS2011 &gt; Dr. Verena Schmid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5A725-69AA-42AF-A93A-C92D5A4C0377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54113" y="1989138"/>
            <a:ext cx="37211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040899 &gt; Production Analysis &gt; SS2011 &gt; Dr. Verena Schmid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3271A-3EF5-4939-9378-99AB9402C50B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040899 &gt; Production Analysis &gt; SS2011 &gt; Dr. Verena Schmid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1CE4E-BE8E-4E51-AE7E-57D98A5A30C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040899 &gt; Production Analysis &gt; SS2011 &gt; Dr. Verena Schmid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946CC-A8CA-45CE-9206-AA4393D9925F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040899 &gt; Production Analysis &gt; SS2011 &gt; Dr. Verena Schmid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DF5E8-4F5D-4024-8A01-A7E0F2AC2EC9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040899 &gt; Production Analysis &gt; SS2011 &gt; Dr. Verena Schmid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480F6-CEEF-43D7-B413-3459F1C4EA2D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040899 &gt; Production Analysis &gt; SS2011 &gt; Dr. Verena Schmid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B892C-14EF-440C-9364-2F5206CC4686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5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20" descr="Balken blau Kopie"/>
          <p:cNvPicPr>
            <a:picLocks noChangeAspect="1" noChangeArrowheads="1"/>
          </p:cNvPicPr>
          <p:nvPr/>
        </p:nvPicPr>
        <p:blipFill>
          <a:blip r:embed="rId16" cstate="print"/>
          <a:srcRect l="1666" t="10010" r="2333" b="14014"/>
          <a:stretch>
            <a:fillRect/>
          </a:stretch>
        </p:blipFill>
        <p:spPr bwMode="auto">
          <a:xfrm>
            <a:off x="0" y="0"/>
            <a:ext cx="9147175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4113" y="1989138"/>
            <a:ext cx="75946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DDDDDD"/>
                </a:solidFill>
              </a:defRPr>
            </a:lvl1pPr>
          </a:lstStyle>
          <a:p>
            <a:endParaRPr lang="de-A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520" y="6596632"/>
            <a:ext cx="7848872" cy="21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006699"/>
                </a:solidFill>
              </a:defRPr>
            </a:lvl1pPr>
          </a:lstStyle>
          <a:p>
            <a:r>
              <a:rPr lang="de-AT" smtClean="0"/>
              <a:t>040899 &gt; Production Analysis &gt; SS2011 &gt; Dr. Verena Schmid</a:t>
            </a:r>
            <a:endParaRPr lang="de-AT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96633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6699"/>
                </a:solidFill>
              </a:defRPr>
            </a:lvl1pPr>
          </a:lstStyle>
          <a:p>
            <a:fld id="{44E2AE9C-37D4-458E-BF41-812F3C2BD51B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1268413"/>
            <a:ext cx="7594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541338" indent="-18256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720725" indent="-18256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901700" indent="-1841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6.png"/><Relationship Id="rId5" Type="http://schemas.openxmlformats.org/officeDocument/2006/relationships/hyperlink" Target="3%20AP%20MultipleProducts.xlsx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5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2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.png"/><Relationship Id="rId5" Type="http://schemas.openxmlformats.org/officeDocument/2006/relationships/tags" Target="../tags/tag17.xml"/><Relationship Id="rId10" Type="http://schemas.openxmlformats.org/officeDocument/2006/relationships/image" Target="../media/image19.png"/><Relationship Id="rId4" Type="http://schemas.openxmlformats.org/officeDocument/2006/relationships/tags" Target="../tags/tag16.xml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oleObject" Target="../embeddings/Microsoft_Office_Excel_97-2003-Arbeitsblatt1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6.png"/><Relationship Id="rId5" Type="http://schemas.openxmlformats.org/officeDocument/2006/relationships/hyperlink" Target="3%20AP%20MultipleProductsProcesses.xlsx" TargetMode="Externa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1.xml"/><Relationship Id="rId7" Type="http://schemas.openxmlformats.org/officeDocument/2006/relationships/image" Target="../media/image27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tags" Target="../tags/tag5.xml"/><Relationship Id="rId16" Type="http://schemas.openxmlformats.org/officeDocument/2006/relationships/image" Target="../media/image10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5.png"/><Relationship Id="rId5" Type="http://schemas.openxmlformats.org/officeDocument/2006/relationships/tags" Target="../tags/tag8.xml"/><Relationship Id="rId15" Type="http://schemas.openxmlformats.org/officeDocument/2006/relationships/image" Target="../media/image9.png"/><Relationship Id="rId10" Type="http://schemas.openxmlformats.org/officeDocument/2006/relationships/notesSlide" Target="../notesSlides/notesSlide7.xml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</a:t>
            </a:r>
            <a:r>
              <a:rPr lang="en-US" dirty="0" smtClean="0"/>
              <a:t>Planning</a:t>
            </a:r>
            <a:br>
              <a:rPr lang="en-US" dirty="0" smtClean="0"/>
            </a:br>
            <a:r>
              <a:rPr lang="en-US" sz="2000" cap="none" dirty="0" smtClean="0">
                <a:latin typeface="+mn-lt"/>
              </a:rPr>
              <a:t>(from Course Production Analysis</a:t>
            </a:r>
            <a:r>
              <a:rPr lang="en-US" sz="2000" dirty="0" smtClean="0"/>
              <a:t>)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Advanced Production Planning Models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A725-69AA-42AF-A93A-C92D5A4C0377}" type="slidenum">
              <a:rPr lang="de-AT" smtClean="0"/>
              <a:pPr/>
              <a:t>1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(cont.)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54112" y="1989138"/>
            <a:ext cx="7828377" cy="4319587"/>
          </a:xfrm>
        </p:spPr>
        <p:txBody>
          <a:bodyPr/>
          <a:lstStyle/>
          <a:p>
            <a:pPr>
              <a:buNone/>
            </a:pPr>
            <a:r>
              <a:rPr lang="en-US" b="0" dirty="0" smtClean="0"/>
              <a:t>The number of units that can be made by one worker per period (n</a:t>
            </a:r>
            <a:r>
              <a:rPr lang="en-US" b="0" baseline="-25000" dirty="0" smtClean="0"/>
              <a:t>it</a:t>
            </a:r>
            <a:r>
              <a:rPr lang="en-US" b="0" dirty="0" smtClean="0"/>
              <a:t>)</a:t>
            </a:r>
          </a:p>
          <a:p>
            <a:pPr>
              <a:buNone/>
            </a:pPr>
            <a:endParaRPr lang="en-US" b="0" dirty="0" smtClean="0"/>
          </a:p>
          <a:p>
            <a:pPr>
              <a:buNone/>
            </a:pPr>
            <a:endParaRPr lang="en-US" b="0" dirty="0" smtClean="0"/>
          </a:p>
          <a:p>
            <a:pPr>
              <a:buNone/>
            </a:pPr>
            <a:endParaRPr lang="en-US" b="0" dirty="0" smtClean="0"/>
          </a:p>
          <a:p>
            <a:pPr>
              <a:buNone/>
            </a:pPr>
            <a:endParaRPr lang="en-US" b="0" dirty="0" smtClean="0"/>
          </a:p>
          <a:p>
            <a:pPr>
              <a:buNone/>
            </a:pPr>
            <a:endParaRPr lang="en-US" b="0" dirty="0" smtClean="0"/>
          </a:p>
          <a:p>
            <a:pPr>
              <a:buNone/>
            </a:pPr>
            <a:r>
              <a:rPr lang="en-US" b="0" dirty="0" smtClean="0"/>
              <a:t>forecasted demand (</a:t>
            </a:r>
            <a:r>
              <a:rPr lang="en-US" b="0" dirty="0" err="1" smtClean="0"/>
              <a:t>D</a:t>
            </a:r>
            <a:r>
              <a:rPr lang="en-US" b="0" baseline="-25000" dirty="0" err="1" smtClean="0"/>
              <a:t>it</a:t>
            </a:r>
            <a:r>
              <a:rPr lang="en-US" b="0" dirty="0" smtClean="0"/>
              <a:t>)</a:t>
            </a:r>
          </a:p>
          <a:p>
            <a:pPr>
              <a:buNone/>
            </a:pPr>
            <a:r>
              <a:rPr lang="en-US" b="0" dirty="0" smtClean="0"/>
              <a:t>unit cost (</a:t>
            </a:r>
            <a:r>
              <a:rPr lang="en-US" b="0" dirty="0" err="1" smtClean="0"/>
              <a:t>C</a:t>
            </a:r>
            <a:r>
              <a:rPr lang="en-US" b="0" baseline="-25000" dirty="0" err="1" smtClean="0"/>
              <a:t>it</a:t>
            </a:r>
            <a:r>
              <a:rPr lang="en-US" b="0" baseline="30000" dirty="0" err="1" smtClean="0"/>
              <a:t>P</a:t>
            </a:r>
            <a:r>
              <a:rPr lang="en-US" b="0" dirty="0" smtClean="0"/>
              <a:t>) and holding cost (</a:t>
            </a:r>
            <a:r>
              <a:rPr lang="en-US" b="0" dirty="0" err="1" smtClean="0"/>
              <a:t>C</a:t>
            </a:r>
            <a:r>
              <a:rPr lang="en-US" b="0" baseline="-25000" dirty="0" err="1" smtClean="0"/>
              <a:t>it</a:t>
            </a:r>
            <a:r>
              <a:rPr lang="en-US" b="0" baseline="30000" dirty="0" err="1" smtClean="0"/>
              <a:t>H</a:t>
            </a:r>
            <a:r>
              <a:rPr lang="en-US" b="0" dirty="0" smtClean="0"/>
              <a:t>) per unit</a:t>
            </a:r>
            <a:endParaRPr lang="en-US" b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10</a:t>
            </a:fld>
            <a:endParaRPr lang="de-AT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6635" y="2393885"/>
            <a:ext cx="301625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3430" y="5010190"/>
            <a:ext cx="72390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11</a:t>
            </a:fld>
            <a:endParaRPr lang="de-AT" dirty="0"/>
          </a:p>
        </p:txBody>
      </p:sp>
      <p:pic>
        <p:nvPicPr>
          <p:cNvPr id="6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3" y="1988840"/>
            <a:ext cx="8926512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feil nach rechts 6"/>
          <p:cNvSpPr/>
          <p:nvPr/>
        </p:nvSpPr>
        <p:spPr>
          <a:xfrm flipH="1">
            <a:off x="926595" y="1673805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feil nach rechts 7"/>
          <p:cNvSpPr/>
          <p:nvPr/>
        </p:nvSpPr>
        <p:spPr>
          <a:xfrm flipH="1">
            <a:off x="4211960" y="3248980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feil nach rechts 8"/>
          <p:cNvSpPr/>
          <p:nvPr/>
        </p:nvSpPr>
        <p:spPr>
          <a:xfrm flipH="1">
            <a:off x="7002270" y="3834045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feil nach rechts 9"/>
          <p:cNvSpPr/>
          <p:nvPr/>
        </p:nvSpPr>
        <p:spPr>
          <a:xfrm flipH="1">
            <a:off x="7013972" y="4419110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feil nach rechts 10"/>
          <p:cNvSpPr/>
          <p:nvPr/>
        </p:nvSpPr>
        <p:spPr>
          <a:xfrm flipH="1">
            <a:off x="7002270" y="5004175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7203" y="6365650"/>
            <a:ext cx="475307" cy="4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Solution:		total costs  $ </a:t>
            </a:r>
            <a:r>
              <a:rPr lang="de-AT" b="0" dirty="0" smtClean="0"/>
              <a:t>8354165.72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12</a:t>
            </a:fld>
            <a:endParaRPr lang="de-AT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1442623" y="2438890"/>
          <a:ext cx="5919687" cy="4053840"/>
        </p:xfrm>
        <a:graphic>
          <a:graphicData uri="http://schemas.openxmlformats.org/drawingml/2006/table">
            <a:tbl>
              <a:tblPr/>
              <a:tblGrid>
                <a:gridCol w="1681879"/>
                <a:gridCol w="1059452"/>
                <a:gridCol w="1059452"/>
                <a:gridCol w="1059452"/>
                <a:gridCol w="1059452"/>
              </a:tblGrid>
              <a:tr h="207377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Workers</a:t>
                      </a:r>
                      <a:endParaRPr lang="de-A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377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Hired</a:t>
                      </a:r>
                      <a:r>
                        <a:rPr lang="de-A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de-AT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Ht</a:t>
                      </a:r>
                      <a:r>
                        <a:rPr lang="de-A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07377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Laid Off (</a:t>
                      </a:r>
                      <a:r>
                        <a:rPr lang="de-AT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Lt</a:t>
                      </a:r>
                      <a:r>
                        <a:rPr lang="de-A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07377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Workers</a:t>
                      </a:r>
                      <a:r>
                        <a:rPr lang="de-A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de-AT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Wt</a:t>
                      </a:r>
                      <a:r>
                        <a:rPr lang="de-A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47.69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47.69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53.32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07377">
                <a:tc>
                  <a:txBody>
                    <a:bodyPr/>
                    <a:lstStyle/>
                    <a:p>
                      <a:pPr algn="l" fontAlgn="b"/>
                      <a:endParaRPr lang="de-A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377">
                <a:tc>
                  <a:txBody>
                    <a:bodyPr/>
                    <a:lstStyle/>
                    <a:p>
                      <a:pPr algn="l" fontAlgn="b"/>
                      <a:endParaRPr lang="de-A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377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Production</a:t>
                      </a:r>
                      <a:r>
                        <a:rPr lang="de-A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(Pit)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377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Table 1 (i=1)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07377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Table 2 (i=2)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5280.00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07377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Table 3 (i=3)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4420.00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07377">
                <a:tc>
                  <a:txBody>
                    <a:bodyPr/>
                    <a:lstStyle/>
                    <a:p>
                      <a:pPr algn="l" fontAlgn="b"/>
                      <a:endParaRPr lang="de-A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377">
                <a:tc>
                  <a:txBody>
                    <a:bodyPr/>
                    <a:lstStyle/>
                    <a:p>
                      <a:pPr algn="l" fontAlgn="b"/>
                      <a:endParaRPr lang="de-A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377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Inventory (Iit)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377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Table 1 (i=1)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07377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Table 2 (i=2)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07377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Table 3 (i=3)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2: Multiple Processes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products</a:t>
            </a:r>
          </a:p>
          <a:p>
            <a:pPr lvl="1"/>
            <a:r>
              <a:rPr lang="en-US" dirty="0" smtClean="0"/>
              <a:t>each of which may be manufactured in a different way</a:t>
            </a:r>
          </a:p>
          <a:p>
            <a:pPr lvl="1"/>
            <a:r>
              <a:rPr lang="en-US" dirty="0" smtClean="0"/>
              <a:t>different </a:t>
            </a:r>
            <a:r>
              <a:rPr lang="en-US" b="1" dirty="0" smtClean="0">
                <a:solidFill>
                  <a:schemeClr val="tx2"/>
                </a:solidFill>
              </a:rPr>
              <a:t>processes</a:t>
            </a:r>
            <a:r>
              <a:rPr lang="en-US" dirty="0" smtClean="0"/>
              <a:t> (with zero setup times)</a:t>
            </a:r>
          </a:p>
          <a:p>
            <a:pPr lvl="2"/>
            <a:r>
              <a:rPr lang="en-US" dirty="0" smtClean="0"/>
              <a:t>possibly at different locations</a:t>
            </a:r>
          </a:p>
          <a:p>
            <a:pPr lvl="2"/>
            <a:r>
              <a:rPr lang="en-US" dirty="0" smtClean="0"/>
              <a:t>m</a:t>
            </a:r>
            <a:r>
              <a:rPr lang="en-US" baseline="-25000" dirty="0" smtClean="0"/>
              <a:t>i</a:t>
            </a:r>
            <a:r>
              <a:rPr lang="en-US" dirty="0" smtClean="0"/>
              <a:t> ways to produce product </a:t>
            </a:r>
            <a:r>
              <a:rPr lang="en-US" dirty="0" err="1" smtClean="0"/>
              <a:t>i</a:t>
            </a:r>
            <a:endParaRPr lang="en-US" dirty="0" smtClean="0"/>
          </a:p>
          <a:p>
            <a:pPr lvl="1"/>
            <a:r>
              <a:rPr lang="en-US" dirty="0" smtClean="0"/>
              <a:t>different </a:t>
            </a:r>
            <a:r>
              <a:rPr lang="en-US" b="1" dirty="0" smtClean="0">
                <a:solidFill>
                  <a:schemeClr val="tx2"/>
                </a:solidFill>
              </a:rPr>
              <a:t>resources</a:t>
            </a:r>
          </a:p>
          <a:p>
            <a:pPr lvl="2"/>
            <a:r>
              <a:rPr lang="en-US" dirty="0" smtClean="0"/>
              <a:t>workers, machines, </a:t>
            </a:r>
            <a:r>
              <a:rPr lang="en-US" dirty="0" err="1" smtClean="0"/>
              <a:t>departement</a:t>
            </a:r>
            <a:endParaRPr lang="en-US" dirty="0" smtClean="0"/>
          </a:p>
          <a:p>
            <a:pPr lvl="2"/>
            <a:r>
              <a:rPr lang="en-US" dirty="0" smtClean="0"/>
              <a:t>making one unit of product </a:t>
            </a:r>
            <a:r>
              <a:rPr lang="en-US" dirty="0" err="1" smtClean="0"/>
              <a:t>i</a:t>
            </a:r>
            <a:r>
              <a:rPr lang="en-US" dirty="0" smtClean="0"/>
              <a:t> using process j</a:t>
            </a:r>
          </a:p>
          <a:p>
            <a:pPr lvl="2">
              <a:buNone/>
            </a:pPr>
            <a:r>
              <a:rPr lang="en-US" dirty="0" smtClean="0"/>
              <a:t>	requires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ijk</a:t>
            </a:r>
            <a:r>
              <a:rPr lang="en-US" dirty="0" smtClean="0"/>
              <a:t> units of resource k</a:t>
            </a:r>
          </a:p>
          <a:p>
            <a:pPr lvl="1"/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13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2: Multiple Processes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154112" y="1989138"/>
            <a:ext cx="7989887" cy="4319587"/>
          </a:xfrm>
        </p:spPr>
        <p:txBody>
          <a:bodyPr/>
          <a:lstStyle/>
          <a:p>
            <a:r>
              <a:rPr lang="en-US" dirty="0" smtClean="0"/>
              <a:t>Parameters</a:t>
            </a:r>
          </a:p>
          <a:p>
            <a:pPr lvl="1"/>
            <a:r>
              <a:rPr lang="en-US" dirty="0" smtClean="0"/>
              <a:t>T		length of planning horizon</a:t>
            </a:r>
          </a:p>
          <a:p>
            <a:pPr lvl="1"/>
            <a:r>
              <a:rPr lang="en-US" dirty="0" smtClean="0"/>
              <a:t>N</a:t>
            </a:r>
            <a:r>
              <a:rPr lang="en-US" b="1" dirty="0" smtClean="0"/>
              <a:t>		</a:t>
            </a:r>
            <a:r>
              <a:rPr lang="en-US" dirty="0" smtClean="0"/>
              <a:t>number of products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K		number of resource types</a:t>
            </a:r>
          </a:p>
          <a:p>
            <a:pPr lvl="1"/>
            <a:r>
              <a:rPr lang="en-US" dirty="0" smtClean="0"/>
              <a:t>t		Index of periods t = 1,2,…, T</a:t>
            </a:r>
          </a:p>
          <a:p>
            <a:pPr lvl="1"/>
            <a:r>
              <a:rPr lang="en-US" dirty="0" err="1" smtClean="0"/>
              <a:t>i</a:t>
            </a:r>
            <a:r>
              <a:rPr lang="en-US" b="1" dirty="0" smtClean="0"/>
              <a:t>		</a:t>
            </a:r>
            <a:r>
              <a:rPr lang="en-US" dirty="0" smtClean="0"/>
              <a:t>Index of products </a:t>
            </a:r>
            <a:r>
              <a:rPr lang="en-US" dirty="0" err="1" smtClean="0"/>
              <a:t>i</a:t>
            </a:r>
            <a:r>
              <a:rPr lang="en-US" dirty="0" smtClean="0"/>
              <a:t> = 1,2,…,N</a:t>
            </a:r>
          </a:p>
          <a:p>
            <a:pPr lvl="1"/>
            <a:r>
              <a:rPr lang="en-US" dirty="0" smtClean="0"/>
              <a:t>k		Index of resource types k = 1,…,K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m</a:t>
            </a:r>
            <a:r>
              <a:rPr lang="en-US" baseline="-25000" dirty="0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		number of different processes available for making 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15A725-69AA-42AF-A93A-C92D5A4C0377}" type="slidenum">
              <a:rPr lang="de-AT" smtClean="0"/>
              <a:pPr/>
              <a:t>14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2: Multiple Processes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154112" y="1989138"/>
            <a:ext cx="7989887" cy="4319587"/>
          </a:xfrm>
        </p:spPr>
        <p:txBody>
          <a:bodyPr/>
          <a:lstStyle/>
          <a:p>
            <a:r>
              <a:rPr lang="en-US" dirty="0" smtClean="0"/>
              <a:t>Parameters (cont.)</a:t>
            </a:r>
          </a:p>
          <a:p>
            <a:pPr lvl="1"/>
            <a:r>
              <a:rPr lang="en-US" dirty="0" err="1" smtClean="0"/>
              <a:t>D</a:t>
            </a:r>
            <a:r>
              <a:rPr lang="en-US" b="1" baseline="-25000" dirty="0" err="1" smtClean="0">
                <a:solidFill>
                  <a:schemeClr val="tx2"/>
                </a:solidFill>
              </a:rPr>
              <a:t>i</a:t>
            </a:r>
            <a:r>
              <a:rPr lang="en-US" baseline="-25000" dirty="0" err="1" smtClean="0"/>
              <a:t>t</a:t>
            </a:r>
            <a:r>
              <a:rPr lang="en-US" dirty="0" smtClean="0"/>
              <a:t>		forecasted demand </a:t>
            </a:r>
            <a:r>
              <a:rPr lang="en-US" dirty="0" smtClean="0">
                <a:solidFill>
                  <a:schemeClr val="tx2"/>
                </a:solidFill>
              </a:rPr>
              <a:t>of product 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in period t (in units)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</a:t>
            </a:r>
            <a:r>
              <a:rPr lang="en-US" baseline="-25000" dirty="0" smtClean="0">
                <a:solidFill>
                  <a:schemeClr val="tx2"/>
                </a:solidFill>
              </a:rPr>
              <a:t>kt</a:t>
            </a:r>
            <a:r>
              <a:rPr lang="en-US" dirty="0" smtClean="0">
                <a:solidFill>
                  <a:schemeClr val="tx2"/>
                </a:solidFill>
              </a:rPr>
              <a:t>		amount of resource k available in period t</a:t>
            </a: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a</a:t>
            </a:r>
            <a:r>
              <a:rPr lang="en-US" baseline="-25000" dirty="0" err="1" smtClean="0">
                <a:solidFill>
                  <a:schemeClr val="tx2"/>
                </a:solidFill>
              </a:rPr>
              <a:t>ijk</a:t>
            </a:r>
            <a:r>
              <a:rPr lang="en-US" baseline="-25000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	amount of resource k required to produce one unit of 		product 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if produced by process j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C</a:t>
            </a:r>
            <a:r>
              <a:rPr lang="en-US" baseline="-25000" dirty="0" err="1" smtClean="0"/>
              <a:t>it</a:t>
            </a:r>
            <a:r>
              <a:rPr lang="en-US" baseline="30000" dirty="0" err="1" smtClean="0"/>
              <a:t>P</a:t>
            </a:r>
            <a:r>
              <a:rPr lang="en-US" dirty="0" smtClean="0"/>
              <a:t>		costs to produce one unit of product </a:t>
            </a:r>
            <a:r>
              <a:rPr lang="en-US" dirty="0" err="1" smtClean="0"/>
              <a:t>i</a:t>
            </a:r>
            <a:r>
              <a:rPr lang="en-US" dirty="0" smtClean="0"/>
              <a:t> in t</a:t>
            </a:r>
          </a:p>
          <a:p>
            <a:pPr lvl="1"/>
            <a:r>
              <a:rPr lang="en-US" dirty="0" err="1" smtClean="0"/>
              <a:t>C</a:t>
            </a:r>
            <a:r>
              <a:rPr lang="en-US" baseline="-25000" dirty="0" err="1" smtClean="0"/>
              <a:t>it</a:t>
            </a:r>
            <a:r>
              <a:rPr lang="en-US" baseline="30000" dirty="0" err="1" smtClean="0"/>
              <a:t>I</a:t>
            </a:r>
            <a:r>
              <a:rPr lang="en-US" dirty="0" smtClean="0"/>
              <a:t>		inventory holding costs in t</a:t>
            </a:r>
          </a:p>
          <a:p>
            <a:pPr lvl="1">
              <a:buNone/>
            </a:pPr>
            <a:r>
              <a:rPr lang="en-US" dirty="0" smtClean="0"/>
              <a:t>			(per unit of product </a:t>
            </a:r>
            <a:r>
              <a:rPr lang="en-US" dirty="0" err="1" smtClean="0"/>
              <a:t>i</a:t>
            </a:r>
            <a:r>
              <a:rPr lang="en-US" dirty="0" smtClean="0"/>
              <a:t> and period)</a:t>
            </a:r>
          </a:p>
          <a:p>
            <a:pPr lvl="1"/>
            <a:endParaRPr lang="en-US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15A725-69AA-42AF-A93A-C92D5A4C0377}" type="slidenum">
              <a:rPr lang="de-AT" smtClean="0"/>
              <a:pPr/>
              <a:t>15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2: Multiple Processes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decision variables</a:t>
            </a:r>
          </a:p>
          <a:p>
            <a:pPr lvl="1"/>
            <a:r>
              <a:rPr lang="en-US" dirty="0" err="1" smtClean="0"/>
              <a:t>P</a:t>
            </a:r>
            <a:r>
              <a:rPr lang="en-US" baseline="-25000" dirty="0" err="1" smtClean="0"/>
              <a:t>ijt</a:t>
            </a:r>
            <a:r>
              <a:rPr lang="en-US" dirty="0" smtClean="0"/>
              <a:t>		number of units of product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produced by process 		j</a:t>
            </a:r>
            <a:r>
              <a:rPr lang="en-US" dirty="0" smtClean="0"/>
              <a:t> in period t</a:t>
            </a:r>
          </a:p>
          <a:p>
            <a:pPr lvl="1"/>
            <a:r>
              <a:rPr lang="en-US" dirty="0" err="1" smtClean="0"/>
              <a:t>I</a:t>
            </a:r>
            <a:r>
              <a:rPr lang="en-US" baseline="-25000" dirty="0" err="1" smtClean="0"/>
              <a:t>it</a:t>
            </a:r>
            <a:r>
              <a:rPr lang="en-US" dirty="0" smtClean="0"/>
              <a:t>		number of units of product </a:t>
            </a:r>
            <a:r>
              <a:rPr lang="en-US" dirty="0" err="1" smtClean="0"/>
              <a:t>i</a:t>
            </a:r>
            <a:r>
              <a:rPr lang="en-US" dirty="0" smtClean="0"/>
              <a:t> held in stock at end 			of period t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16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2: Multiple Processes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capacity restriction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inventory balance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non-negativity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17</a:t>
            </a:fld>
            <a:endParaRPr lang="de-AT" dirty="0"/>
          </a:p>
        </p:txBody>
      </p:sp>
      <p:pic>
        <p:nvPicPr>
          <p:cNvPr id="14" name="Grafik 13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1940" y="1898830"/>
            <a:ext cx="4622319" cy="812297"/>
          </a:xfrm>
          <a:prstGeom prst="rect">
            <a:avLst/>
          </a:prstGeom>
          <a:noFill/>
          <a:ln/>
          <a:effectLst/>
        </p:spPr>
      </p:pic>
      <p:pic>
        <p:nvPicPr>
          <p:cNvPr id="9" name="Grafik 8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86835" y="3471800"/>
            <a:ext cx="5664730" cy="812295"/>
          </a:xfrm>
          <a:prstGeom prst="rect">
            <a:avLst/>
          </a:prstGeom>
          <a:noFill/>
          <a:ln/>
          <a:effectLst/>
        </p:spPr>
      </p:pic>
      <p:pic>
        <p:nvPicPr>
          <p:cNvPr id="11" name="Grafik 1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63464" y="4557137"/>
            <a:ext cx="6248996" cy="762073"/>
          </a:xfrm>
          <a:prstGeom prst="rect">
            <a:avLst/>
          </a:prstGeom>
          <a:noFill/>
          <a:ln/>
          <a:effectLst/>
        </p:spPr>
      </p:pic>
      <p:pic>
        <p:nvPicPr>
          <p:cNvPr id="13" name="Grafik 12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57435" y="5805376"/>
            <a:ext cx="5765853" cy="278919"/>
          </a:xfrm>
          <a:prstGeom prst="rect">
            <a:avLst/>
          </a:prstGeom>
          <a:noFill/>
          <a:ln/>
          <a:effectLst/>
        </p:spPr>
      </p:pic>
      <p:pic>
        <p:nvPicPr>
          <p:cNvPr id="15" name="Grafik 14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96825" y="6144820"/>
            <a:ext cx="3988352" cy="25451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Cactus Cycles</a:t>
            </a:r>
          </a:p>
          <a:p>
            <a:pPr marL="361950" lvl="2"/>
            <a:r>
              <a:rPr lang="en-US" dirty="0" smtClean="0">
                <a:ea typeface="+mn-ea"/>
                <a:cs typeface="+mn-cs"/>
              </a:rPr>
              <a:t>2 types of bicycles, street and road			N = 2</a:t>
            </a:r>
          </a:p>
          <a:p>
            <a:pPr marL="361950" lvl="2"/>
            <a:r>
              <a:rPr lang="en-US" dirty="0" smtClean="0">
                <a:ea typeface="+mn-ea"/>
                <a:cs typeface="+mn-cs"/>
              </a:rPr>
              <a:t>plan production for next 3 months			T = 3</a:t>
            </a:r>
          </a:p>
          <a:p>
            <a:pPr marL="361950" lvl="2"/>
            <a:r>
              <a:rPr lang="en-US" dirty="0" smtClean="0">
                <a:ea typeface="+mn-ea"/>
                <a:cs typeface="+mn-cs"/>
              </a:rPr>
              <a:t>two resources (worker + machines)			K = 2</a:t>
            </a:r>
          </a:p>
          <a:p>
            <a:pPr marL="361950" lvl="2"/>
            <a:r>
              <a:rPr lang="en-US" dirty="0" smtClean="0">
                <a:ea typeface="+mn-ea"/>
                <a:cs typeface="+mn-cs"/>
              </a:rPr>
              <a:t>two different processes				m</a:t>
            </a:r>
            <a:r>
              <a:rPr lang="en-US" baseline="-25000" dirty="0" smtClean="0">
                <a:ea typeface="+mn-ea"/>
                <a:cs typeface="+mn-cs"/>
              </a:rPr>
              <a:t>i</a:t>
            </a:r>
            <a:r>
              <a:rPr lang="en-US" dirty="0" smtClean="0">
                <a:ea typeface="+mn-ea"/>
                <a:cs typeface="+mn-cs"/>
              </a:rPr>
              <a:t> = 2</a:t>
            </a:r>
          </a:p>
          <a:p>
            <a:pPr marL="361950" lvl="2"/>
            <a:endParaRPr lang="en-US" dirty="0" smtClean="0">
              <a:ea typeface="+mn-ea"/>
              <a:cs typeface="+mn-cs"/>
            </a:endParaRPr>
          </a:p>
          <a:p>
            <a:pPr marL="361950" lvl="2"/>
            <a:r>
              <a:rPr lang="en-US" dirty="0" smtClean="0">
                <a:ea typeface="+mn-ea"/>
                <a:cs typeface="+mn-cs"/>
              </a:rPr>
              <a:t>estimated demand and current inventory:		</a:t>
            </a:r>
            <a:r>
              <a:rPr lang="en-US" dirty="0" err="1" smtClean="0">
                <a:ea typeface="+mn-ea"/>
                <a:cs typeface="+mn-cs"/>
              </a:rPr>
              <a:t>D</a:t>
            </a:r>
            <a:r>
              <a:rPr lang="en-US" baseline="-25000" dirty="0" err="1" smtClean="0">
                <a:ea typeface="+mn-ea"/>
                <a:cs typeface="+mn-cs"/>
              </a:rPr>
              <a:t>it</a:t>
            </a:r>
            <a:r>
              <a:rPr lang="en-US" dirty="0" smtClean="0">
                <a:ea typeface="+mn-ea"/>
                <a:cs typeface="+mn-cs"/>
              </a:rPr>
              <a:t> / I</a:t>
            </a:r>
            <a:r>
              <a:rPr lang="en-US" baseline="-25000" dirty="0" smtClean="0">
                <a:ea typeface="+mn-ea"/>
                <a:cs typeface="+mn-cs"/>
              </a:rPr>
              <a:t>i0</a:t>
            </a:r>
          </a:p>
          <a:p>
            <a:pPr marL="361950" lvl="2"/>
            <a:endParaRPr lang="en-US" dirty="0" smtClean="0">
              <a:ea typeface="+mn-ea"/>
              <a:cs typeface="+mn-cs"/>
            </a:endParaRPr>
          </a:p>
          <a:p>
            <a:pPr marL="361950" lvl="2"/>
            <a:endParaRPr lang="en-US" dirty="0" smtClean="0">
              <a:ea typeface="+mn-ea"/>
              <a:cs typeface="+mn-cs"/>
            </a:endParaRPr>
          </a:p>
          <a:p>
            <a:pPr marL="361950" lvl="2"/>
            <a:endParaRPr lang="en-US" dirty="0" smtClean="0">
              <a:ea typeface="+mn-ea"/>
              <a:cs typeface="+mn-cs"/>
            </a:endParaRPr>
          </a:p>
          <a:p>
            <a:pPr marL="361950" lvl="2"/>
            <a:endParaRPr lang="en-US" dirty="0" smtClean="0"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18</a:t>
            </a:fld>
            <a:endParaRPr lang="de-AT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670" y="4680558"/>
            <a:ext cx="38100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(cont.)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lvl="2" indent="-180975"/>
            <a:r>
              <a:rPr lang="en-US" dirty="0" smtClean="0"/>
              <a:t>available capacity A</a:t>
            </a:r>
            <a:r>
              <a:rPr lang="en-US" baseline="-25000" dirty="0" smtClean="0"/>
              <a:t>kt</a:t>
            </a:r>
            <a:r>
              <a:rPr lang="en-US" dirty="0" smtClean="0"/>
              <a:t> (hours) and holding costs per bike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it</a:t>
            </a:r>
            <a:endParaRPr lang="en-US" baseline="-25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0" dirty="0" smtClean="0"/>
              <a:t>process costs (</a:t>
            </a:r>
            <a:r>
              <a:rPr lang="en-US" b="0" dirty="0" err="1" smtClean="0"/>
              <a:t>P</a:t>
            </a:r>
            <a:r>
              <a:rPr lang="en-US" b="0" baseline="-25000" dirty="0" err="1" smtClean="0"/>
              <a:t>ijt</a:t>
            </a:r>
            <a:r>
              <a:rPr lang="en-US" b="0" dirty="0" smtClean="0"/>
              <a:t>) and resource requirement (</a:t>
            </a:r>
            <a:r>
              <a:rPr lang="en-US" b="0" dirty="0" err="1" smtClean="0"/>
              <a:t>a</a:t>
            </a:r>
            <a:r>
              <a:rPr lang="en-US" b="0" baseline="-25000" dirty="0" err="1" smtClean="0"/>
              <a:t>ijk</a:t>
            </a:r>
            <a:r>
              <a:rPr lang="en-US" b="0" dirty="0" smtClean="0"/>
              <a:t>) per unit</a:t>
            </a:r>
            <a:endParaRPr lang="en-US" b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19</a:t>
            </a:fld>
            <a:endParaRPr lang="de-AT" dirty="0"/>
          </a:p>
        </p:txBody>
      </p:sp>
      <p:graphicFrame>
        <p:nvGraphicFramePr>
          <p:cNvPr id="243714" name="Object 2"/>
          <p:cNvGraphicFramePr>
            <a:graphicFrameLocks noChangeAspect="1"/>
          </p:cNvGraphicFramePr>
          <p:nvPr/>
        </p:nvGraphicFramePr>
        <p:xfrm>
          <a:off x="1511660" y="2528900"/>
          <a:ext cx="3305175" cy="1295400"/>
        </p:xfrm>
        <a:graphic>
          <a:graphicData uri="http://schemas.openxmlformats.org/presentationml/2006/ole">
            <p:oleObj spid="_x0000_s243714" name="Worksheet" r:id="rId4" imgW="3294720" imgH="1289160" progId="Excel.Sheet.8">
              <p:embed/>
            </p:oleObj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7687" y="4534017"/>
            <a:ext cx="5589588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products</a:t>
            </a:r>
          </a:p>
          <a:p>
            <a:r>
              <a:rPr lang="en-US" dirty="0" smtClean="0"/>
              <a:t>different resource capacities</a:t>
            </a:r>
          </a:p>
          <a:p>
            <a:pPr lvl="1"/>
            <a:r>
              <a:rPr lang="en-US" dirty="0" smtClean="0"/>
              <a:t>backorders</a:t>
            </a:r>
          </a:p>
          <a:p>
            <a:pPr lvl="1"/>
            <a:r>
              <a:rPr lang="en-US" dirty="0" smtClean="0"/>
              <a:t>overtime</a:t>
            </a:r>
          </a:p>
          <a:p>
            <a:pPr lvl="1"/>
            <a:r>
              <a:rPr lang="en-US" dirty="0" smtClean="0"/>
              <a:t>subcontracting</a:t>
            </a:r>
          </a:p>
          <a:p>
            <a:r>
              <a:rPr lang="en-US" dirty="0" smtClean="0"/>
              <a:t>capacities in different production areas</a:t>
            </a:r>
          </a:p>
          <a:p>
            <a:pPr lvl="1"/>
            <a:r>
              <a:rPr lang="en-US" dirty="0" smtClean="0"/>
              <a:t>alternative routing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15A725-69AA-42AF-A93A-C92D5A4C0377}" type="slidenum">
              <a:rPr lang="de-AT" smtClean="0"/>
              <a:pPr/>
              <a:t>2</a:t>
            </a:fld>
            <a:endParaRPr lang="de-A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20</a:t>
            </a:fld>
            <a:endParaRPr lang="de-AT" dirty="0"/>
          </a:p>
        </p:txBody>
      </p:sp>
      <p:pic>
        <p:nvPicPr>
          <p:cNvPr id="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113" y="1770063"/>
            <a:ext cx="83899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feil nach rechts 6"/>
          <p:cNvSpPr/>
          <p:nvPr/>
        </p:nvSpPr>
        <p:spPr>
          <a:xfrm flipH="1">
            <a:off x="5303782" y="2269293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feil nach rechts 7"/>
          <p:cNvSpPr/>
          <p:nvPr/>
        </p:nvSpPr>
        <p:spPr>
          <a:xfrm rot="18900000" flipH="1" flipV="1">
            <a:off x="7300358" y="2758842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feil nach rechts 8"/>
          <p:cNvSpPr/>
          <p:nvPr/>
        </p:nvSpPr>
        <p:spPr>
          <a:xfrm flipH="1">
            <a:off x="7002270" y="4824155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feil nach rechts 9"/>
          <p:cNvSpPr/>
          <p:nvPr/>
        </p:nvSpPr>
        <p:spPr>
          <a:xfrm flipH="1">
            <a:off x="7002270" y="5599663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7203" y="6365650"/>
            <a:ext cx="475307" cy="4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objective (min costs) $</a:t>
            </a:r>
            <a:r>
              <a:rPr lang="de-AT" b="1" dirty="0" smtClean="0"/>
              <a:t> 368756.25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21</a:t>
            </a:fld>
            <a:endParaRPr lang="de-AT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1286635" y="3023955"/>
          <a:ext cx="7098450" cy="2333168"/>
        </p:xfrm>
        <a:graphic>
          <a:graphicData uri="http://schemas.openxmlformats.org/drawingml/2006/table">
            <a:tbl>
              <a:tblPr/>
              <a:tblGrid>
                <a:gridCol w="1286854"/>
                <a:gridCol w="830228"/>
                <a:gridCol w="830228"/>
                <a:gridCol w="830228"/>
                <a:gridCol w="830228"/>
                <a:gridCol w="830228"/>
                <a:gridCol w="830228"/>
                <a:gridCol w="830228"/>
              </a:tblGrid>
              <a:tr h="291646"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Produce</a:t>
                      </a:r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(Pi1t)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Produce (Pi2t)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646"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646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Street (i=1)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900.00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1050.00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1100.00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91646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Road (i=2)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118.75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406.25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550.00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525.00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91646"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646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Inventory</a:t>
                      </a:r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de-AT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Iit</a:t>
                      </a:r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646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Street (i=1)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646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Road (i=2)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193.75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3: Overtime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54112" y="1989138"/>
            <a:ext cx="7989887" cy="4319587"/>
          </a:xfrm>
        </p:spPr>
        <p:txBody>
          <a:bodyPr/>
          <a:lstStyle/>
          <a:p>
            <a:r>
              <a:rPr lang="en-US" dirty="0" smtClean="0"/>
              <a:t>Overtime</a:t>
            </a:r>
          </a:p>
          <a:p>
            <a:pPr lvl="1"/>
            <a:r>
              <a:rPr lang="en-US" dirty="0" smtClean="0"/>
              <a:t>so far: workstation k in time t available for fixed amount of time A</a:t>
            </a:r>
            <a:r>
              <a:rPr lang="en-US" baseline="-25000" dirty="0" smtClean="0"/>
              <a:t>kt</a:t>
            </a:r>
          </a:p>
          <a:p>
            <a:pPr lvl="2"/>
            <a:r>
              <a:rPr lang="en-US" dirty="0" smtClean="0"/>
              <a:t>might be increased at additional costs 	</a:t>
            </a:r>
            <a:r>
              <a:rPr lang="en-US" dirty="0" err="1" smtClean="0"/>
              <a:t>C</a:t>
            </a:r>
            <a:r>
              <a:rPr lang="en-US" baseline="30000" dirty="0" err="1" smtClean="0"/>
              <a:t>O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2"/>
            <a:r>
              <a:rPr lang="en-US" dirty="0" smtClean="0"/>
              <a:t>capacity limited 				</a:t>
            </a:r>
            <a:r>
              <a:rPr lang="en-US" dirty="0" err="1" smtClean="0"/>
              <a:t>O</a:t>
            </a:r>
            <a:r>
              <a:rPr lang="en-US" baseline="-25000" dirty="0" err="1" smtClean="0"/>
              <a:t>kt</a:t>
            </a:r>
            <a:r>
              <a:rPr lang="en-US" baseline="30000" dirty="0" err="1" smtClean="0"/>
              <a:t>max</a:t>
            </a:r>
            <a:endParaRPr lang="en-US" dirty="0" smtClean="0"/>
          </a:p>
          <a:p>
            <a:pPr lvl="1"/>
            <a:r>
              <a:rPr lang="en-US" dirty="0" smtClean="0"/>
              <a:t>introduce new decision variable </a:t>
            </a:r>
            <a:r>
              <a:rPr lang="en-US" dirty="0" err="1" smtClean="0"/>
              <a:t>O</a:t>
            </a:r>
            <a:r>
              <a:rPr lang="en-US" baseline="-25000" dirty="0" err="1" smtClean="0"/>
              <a:t>kt</a:t>
            </a:r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1"/>
            <a:r>
              <a:rPr lang="en-US" dirty="0" smtClean="0"/>
              <a:t>modify capacity restriction</a:t>
            </a:r>
          </a:p>
          <a:p>
            <a:pPr lvl="1"/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limit its availability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22</a:t>
            </a:fld>
            <a:endParaRPr lang="de-AT" dirty="0"/>
          </a:p>
        </p:txBody>
      </p:sp>
      <p:pic>
        <p:nvPicPr>
          <p:cNvPr id="20" name="Grafik 19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75703" y="6165460"/>
            <a:ext cx="4545062" cy="278828"/>
          </a:xfrm>
          <a:prstGeom prst="rect">
            <a:avLst/>
          </a:prstGeom>
          <a:noFill/>
          <a:ln/>
          <a:effectLst/>
        </p:spPr>
      </p:pic>
      <p:pic>
        <p:nvPicPr>
          <p:cNvPr id="19" name="Grafik 18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67816" y="4647094"/>
            <a:ext cx="5208368" cy="762126"/>
          </a:xfrm>
          <a:prstGeom prst="rect">
            <a:avLst/>
          </a:prstGeom>
          <a:noFill/>
          <a:ln/>
          <a:effectLst/>
        </p:spPr>
      </p:pic>
      <p:pic>
        <p:nvPicPr>
          <p:cNvPr id="17" name="Grafik 16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713173" y="4644135"/>
            <a:ext cx="5919167" cy="76219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4: Yield Loss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Yield Loss</a:t>
            </a:r>
          </a:p>
          <a:p>
            <a:pPr lvl="1"/>
            <a:r>
              <a:rPr lang="en-US" dirty="0" smtClean="0"/>
              <a:t>products may be </a:t>
            </a:r>
            <a:r>
              <a:rPr lang="en-US" b="1" dirty="0" smtClean="0">
                <a:solidFill>
                  <a:schemeClr val="tx2"/>
                </a:solidFill>
              </a:rPr>
              <a:t>scrapped</a:t>
            </a:r>
            <a:r>
              <a:rPr lang="en-US" dirty="0" smtClean="0"/>
              <a:t> at various points in the production line (quality problems)</a:t>
            </a:r>
          </a:p>
          <a:p>
            <a:pPr lvl="1"/>
            <a:r>
              <a:rPr lang="en-US" dirty="0" smtClean="0"/>
              <a:t>release additional material to </a:t>
            </a:r>
            <a:r>
              <a:rPr lang="en-US" b="1" dirty="0" smtClean="0">
                <a:solidFill>
                  <a:schemeClr val="tx2"/>
                </a:solidFill>
              </a:rPr>
              <a:t>compensate</a:t>
            </a:r>
            <a:r>
              <a:rPr lang="en-US" dirty="0" smtClean="0"/>
              <a:t> for loss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upstream</a:t>
            </a:r>
            <a:r>
              <a:rPr lang="en-US" dirty="0" smtClean="0"/>
              <a:t> workstations more </a:t>
            </a:r>
            <a:r>
              <a:rPr lang="en-US" b="1" dirty="0" smtClean="0">
                <a:solidFill>
                  <a:schemeClr val="tx2"/>
                </a:solidFill>
              </a:rPr>
              <a:t>heavily</a:t>
            </a:r>
            <a:r>
              <a:rPr lang="en-US" dirty="0" smtClean="0"/>
              <a:t> utilized</a:t>
            </a:r>
          </a:p>
          <a:p>
            <a:pPr lvl="1"/>
            <a:endParaRPr lang="en-US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23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4: Yield Loss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®</a:t>
            </a:r>
            <a:r>
              <a:rPr lang="en-US" dirty="0" smtClean="0"/>
              <a:t>, </a:t>
            </a:r>
            <a:r>
              <a:rPr lang="en-US" dirty="0" smtClean="0">
                <a:latin typeface="cmmi10"/>
              </a:rPr>
              <a:t>¯</a:t>
            </a:r>
            <a:r>
              <a:rPr lang="en-US" dirty="0" smtClean="0"/>
              <a:t>, 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	fraction of output that is lost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desired output for product </a:t>
            </a:r>
            <a:r>
              <a:rPr lang="en-US" dirty="0" err="1" smtClean="0"/>
              <a:t>i</a:t>
            </a:r>
            <a:r>
              <a:rPr lang="en-US" dirty="0" smtClean="0"/>
              <a:t> from C	d</a:t>
            </a:r>
          </a:p>
          <a:p>
            <a:pPr lvl="1"/>
            <a:r>
              <a:rPr lang="en-US" dirty="0" smtClean="0"/>
              <a:t>cumulative yield from station k onward (including station k)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ik</a:t>
            </a:r>
            <a:endParaRPr lang="en-US" baseline="-25000" dirty="0" smtClean="0"/>
          </a:p>
          <a:p>
            <a:pPr lvl="1"/>
            <a:r>
              <a:rPr lang="en-US" dirty="0" smtClean="0"/>
              <a:t> release </a:t>
            </a:r>
            <a:r>
              <a:rPr lang="en-US" b="1" dirty="0" smtClean="0">
                <a:solidFill>
                  <a:schemeClr val="tx2"/>
                </a:solidFill>
              </a:rPr>
              <a:t>d / </a:t>
            </a:r>
            <a:r>
              <a:rPr lang="en-US" b="1" dirty="0" err="1" smtClean="0">
                <a:solidFill>
                  <a:schemeClr val="tx2"/>
                </a:solidFill>
              </a:rPr>
              <a:t>y</a:t>
            </a:r>
            <a:r>
              <a:rPr lang="en-US" b="1" baseline="-25000" dirty="0" err="1" smtClean="0">
                <a:solidFill>
                  <a:schemeClr val="tx2"/>
                </a:solidFill>
              </a:rPr>
              <a:t>ik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units of product </a:t>
            </a:r>
            <a:r>
              <a:rPr lang="en-US" dirty="0" err="1" smtClean="0"/>
              <a:t>i</a:t>
            </a:r>
            <a:r>
              <a:rPr lang="en-US" dirty="0" smtClean="0"/>
              <a:t> into station 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24</a:t>
            </a:fld>
            <a:endParaRPr lang="de-AT" dirty="0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646675" y="3186100"/>
            <a:ext cx="5638800" cy="1143000"/>
            <a:chOff x="672" y="1680"/>
            <a:chExt cx="3552" cy="720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672" y="1680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dirty="0" smtClean="0"/>
                <a:t>A</a:t>
              </a:r>
              <a:endParaRPr lang="de-DE" dirty="0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920" y="1680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dirty="0" smtClean="0"/>
                <a:t>B</a:t>
              </a:r>
              <a:endParaRPr lang="de-DE" dirty="0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216" y="1680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dirty="0" smtClean="0"/>
                <a:t>C</a:t>
              </a:r>
              <a:endParaRPr lang="de-DE" dirty="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200" y="187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448" y="187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3744" y="187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440" y="18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32" y="18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3936" y="18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81602" name="Object 16"/>
          <p:cNvGraphicFramePr>
            <a:graphicFrameLocks noChangeAspect="1"/>
          </p:cNvGraphicFramePr>
          <p:nvPr/>
        </p:nvGraphicFramePr>
        <p:xfrm>
          <a:off x="2726795" y="3048943"/>
          <a:ext cx="533400" cy="285750"/>
        </p:xfrm>
        <a:graphic>
          <a:graphicData uri="http://schemas.openxmlformats.org/presentationml/2006/ole">
            <p:oleObj spid="_x0000_s282626" name="Formel" r:id="rId4" imgW="330120" imgH="177480" progId="Equation.3">
              <p:embed/>
            </p:oleObj>
          </a:graphicData>
        </a:graphic>
      </p:graphicFrame>
      <p:graphicFrame>
        <p:nvGraphicFramePr>
          <p:cNvPr id="281603" name="Object 18"/>
          <p:cNvGraphicFramePr>
            <a:graphicFrameLocks noChangeAspect="1"/>
          </p:cNvGraphicFramePr>
          <p:nvPr/>
        </p:nvGraphicFramePr>
        <p:xfrm>
          <a:off x="4784195" y="3006080"/>
          <a:ext cx="552450" cy="327025"/>
        </p:xfrm>
        <a:graphic>
          <a:graphicData uri="http://schemas.openxmlformats.org/presentationml/2006/ole">
            <p:oleObj spid="_x0000_s282627" name="Formel" r:id="rId5" imgW="342720" imgH="203040" progId="Equation.3">
              <p:embed/>
            </p:oleObj>
          </a:graphicData>
        </a:graphic>
      </p:graphicFrame>
      <p:graphicFrame>
        <p:nvGraphicFramePr>
          <p:cNvPr id="281604" name="Object 19"/>
          <p:cNvGraphicFramePr>
            <a:graphicFrameLocks noChangeAspect="1"/>
          </p:cNvGraphicFramePr>
          <p:nvPr/>
        </p:nvGraphicFramePr>
        <p:xfrm>
          <a:off x="5112060" y="3861175"/>
          <a:ext cx="285750" cy="381000"/>
        </p:xfrm>
        <a:graphic>
          <a:graphicData uri="http://schemas.openxmlformats.org/presentationml/2006/ole">
            <p:oleObj spid="_x0000_s282628" name="Formel" r:id="rId6" imgW="152280" imgH="203040" progId="Equation.3">
              <p:embed/>
            </p:oleObj>
          </a:graphicData>
        </a:graphic>
      </p:graphicFrame>
      <p:graphicFrame>
        <p:nvGraphicFramePr>
          <p:cNvPr id="281605" name="Object 20"/>
          <p:cNvGraphicFramePr>
            <a:graphicFrameLocks noChangeAspect="1"/>
          </p:cNvGraphicFramePr>
          <p:nvPr/>
        </p:nvGraphicFramePr>
        <p:xfrm>
          <a:off x="6841595" y="3020368"/>
          <a:ext cx="533400" cy="339725"/>
        </p:xfrm>
        <a:graphic>
          <a:graphicData uri="http://schemas.openxmlformats.org/presentationml/2006/ole">
            <p:oleObj spid="_x0000_s282629" name="Formel" r:id="rId7" imgW="317160" imgH="203040" progId="Equation.3">
              <p:embed/>
            </p:oleObj>
          </a:graphicData>
        </a:graphic>
      </p:graphicFrame>
      <p:graphicFrame>
        <p:nvGraphicFramePr>
          <p:cNvPr id="281606" name="Object 21"/>
          <p:cNvGraphicFramePr>
            <a:graphicFrameLocks noChangeAspect="1"/>
          </p:cNvGraphicFramePr>
          <p:nvPr/>
        </p:nvGraphicFramePr>
        <p:xfrm>
          <a:off x="6939402" y="3906180"/>
          <a:ext cx="242888" cy="315913"/>
        </p:xfrm>
        <a:graphic>
          <a:graphicData uri="http://schemas.openxmlformats.org/presentationml/2006/ole">
            <p:oleObj spid="_x0000_s282630" name="Formel" r:id="rId8" imgW="126720" imgH="164880" progId="Equation.3">
              <p:embed/>
            </p:oleObj>
          </a:graphicData>
        </a:graphic>
      </p:graphicFrame>
      <p:graphicFrame>
        <p:nvGraphicFramePr>
          <p:cNvPr id="281607" name="Object 22"/>
          <p:cNvGraphicFramePr>
            <a:graphicFrameLocks noChangeAspect="1"/>
          </p:cNvGraphicFramePr>
          <p:nvPr/>
        </p:nvGraphicFramePr>
        <p:xfrm>
          <a:off x="2951820" y="3906180"/>
          <a:ext cx="290513" cy="266700"/>
        </p:xfrm>
        <a:graphic>
          <a:graphicData uri="http://schemas.openxmlformats.org/presentationml/2006/ole">
            <p:oleObj spid="_x0000_s282631" name="Formel" r:id="rId9" imgW="152280" imgH="139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4: Yield Loss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54112" y="1989138"/>
            <a:ext cx="7989887" cy="4319587"/>
          </a:xfrm>
        </p:spPr>
        <p:txBody>
          <a:bodyPr/>
          <a:lstStyle/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®</a:t>
            </a:r>
            <a:r>
              <a:rPr lang="en-US" dirty="0" smtClean="0"/>
              <a:t> = 10%, </a:t>
            </a:r>
            <a:r>
              <a:rPr lang="en-US" dirty="0" smtClean="0">
                <a:latin typeface="cmmi10"/>
              </a:rPr>
              <a:t>¯</a:t>
            </a:r>
            <a:r>
              <a:rPr lang="en-US" dirty="0" smtClean="0"/>
              <a:t> = 3%, 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 = 5´%</a:t>
            </a:r>
          </a:p>
          <a:p>
            <a:pPr lvl="1"/>
            <a:r>
              <a:rPr lang="en-US" dirty="0" smtClean="0"/>
              <a:t>desired output from C			</a:t>
            </a:r>
            <a:r>
              <a:rPr lang="en-US" b="1" dirty="0" smtClean="0"/>
              <a:t>100</a:t>
            </a:r>
          </a:p>
          <a:p>
            <a:pPr lvl="1"/>
            <a:r>
              <a:rPr lang="en-US" dirty="0" smtClean="0"/>
              <a:t>cumulative yields				release</a:t>
            </a:r>
          </a:p>
          <a:p>
            <a:pPr lvl="2"/>
            <a:r>
              <a:rPr lang="en-US" dirty="0" smtClean="0"/>
              <a:t>y</a:t>
            </a:r>
            <a:r>
              <a:rPr lang="en-US" baseline="-25000" dirty="0" smtClean="0"/>
              <a:t>1C</a:t>
            </a:r>
            <a:r>
              <a:rPr lang="en-US" dirty="0" smtClean="0"/>
              <a:t> = (1 – 0.05) = 95%			 100 / 0.95 = 105.26</a:t>
            </a:r>
          </a:p>
          <a:p>
            <a:pPr lvl="2"/>
            <a:r>
              <a:rPr lang="en-US" dirty="0" smtClean="0"/>
              <a:t>y</a:t>
            </a:r>
            <a:r>
              <a:rPr lang="en-US" baseline="-25000" dirty="0" smtClean="0"/>
              <a:t>1B</a:t>
            </a:r>
            <a:r>
              <a:rPr lang="en-US" dirty="0" smtClean="0"/>
              <a:t> = (1 – 0.05)(1 – 0.03) = 92.15%		 100 / 0.92 = 108.69</a:t>
            </a:r>
          </a:p>
          <a:p>
            <a:pPr lvl="2"/>
            <a:r>
              <a:rPr lang="en-US" dirty="0" smtClean="0"/>
              <a:t>y</a:t>
            </a:r>
            <a:r>
              <a:rPr lang="en-US" baseline="-25000" dirty="0" smtClean="0"/>
              <a:t>1A</a:t>
            </a:r>
            <a:r>
              <a:rPr lang="en-US" dirty="0" smtClean="0"/>
              <a:t> = (1 – 0.05)(1 – 0.04)(1 – 0.1) = 82.935% 100 / 0.83 = 120.5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25</a:t>
            </a:fld>
            <a:endParaRPr lang="de-AT" dirty="0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646675" y="5256330"/>
            <a:ext cx="5638800" cy="1143000"/>
            <a:chOff x="672" y="1680"/>
            <a:chExt cx="3552" cy="720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672" y="1680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dirty="0" smtClean="0"/>
                <a:t>A</a:t>
              </a:r>
              <a:endParaRPr lang="de-DE" dirty="0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920" y="1680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dirty="0" smtClean="0"/>
                <a:t>B</a:t>
              </a:r>
              <a:endParaRPr lang="de-DE" dirty="0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216" y="1680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dirty="0" smtClean="0"/>
                <a:t>C</a:t>
              </a:r>
              <a:endParaRPr lang="de-DE" dirty="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200" y="187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448" y="187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3744" y="187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440" y="18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32" y="18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3936" y="18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81602" name="Object 16"/>
          <p:cNvGraphicFramePr>
            <a:graphicFrameLocks noChangeAspect="1"/>
          </p:cNvGraphicFramePr>
          <p:nvPr/>
        </p:nvGraphicFramePr>
        <p:xfrm>
          <a:off x="2726795" y="5119173"/>
          <a:ext cx="533400" cy="285750"/>
        </p:xfrm>
        <a:graphic>
          <a:graphicData uri="http://schemas.openxmlformats.org/presentationml/2006/ole">
            <p:oleObj spid="_x0000_s283650" name="Formel" r:id="rId4" imgW="330120" imgH="177480" progId="Equation.3">
              <p:embed/>
            </p:oleObj>
          </a:graphicData>
        </a:graphic>
      </p:graphicFrame>
      <p:graphicFrame>
        <p:nvGraphicFramePr>
          <p:cNvPr id="281603" name="Object 18"/>
          <p:cNvGraphicFramePr>
            <a:graphicFrameLocks noChangeAspect="1"/>
          </p:cNvGraphicFramePr>
          <p:nvPr/>
        </p:nvGraphicFramePr>
        <p:xfrm>
          <a:off x="4784195" y="5076310"/>
          <a:ext cx="552450" cy="327025"/>
        </p:xfrm>
        <a:graphic>
          <a:graphicData uri="http://schemas.openxmlformats.org/presentationml/2006/ole">
            <p:oleObj spid="_x0000_s283651" name="Formel" r:id="rId5" imgW="342720" imgH="203040" progId="Equation.3">
              <p:embed/>
            </p:oleObj>
          </a:graphicData>
        </a:graphic>
      </p:graphicFrame>
      <p:graphicFrame>
        <p:nvGraphicFramePr>
          <p:cNvPr id="281604" name="Object 19"/>
          <p:cNvGraphicFramePr>
            <a:graphicFrameLocks noChangeAspect="1"/>
          </p:cNvGraphicFramePr>
          <p:nvPr/>
        </p:nvGraphicFramePr>
        <p:xfrm>
          <a:off x="5112060" y="5931405"/>
          <a:ext cx="285750" cy="381000"/>
        </p:xfrm>
        <a:graphic>
          <a:graphicData uri="http://schemas.openxmlformats.org/presentationml/2006/ole">
            <p:oleObj spid="_x0000_s283652" name="Formel" r:id="rId6" imgW="152280" imgH="203040" progId="Equation.3">
              <p:embed/>
            </p:oleObj>
          </a:graphicData>
        </a:graphic>
      </p:graphicFrame>
      <p:graphicFrame>
        <p:nvGraphicFramePr>
          <p:cNvPr id="281605" name="Object 20"/>
          <p:cNvGraphicFramePr>
            <a:graphicFrameLocks noChangeAspect="1"/>
          </p:cNvGraphicFramePr>
          <p:nvPr/>
        </p:nvGraphicFramePr>
        <p:xfrm>
          <a:off x="6841595" y="5090598"/>
          <a:ext cx="533400" cy="339725"/>
        </p:xfrm>
        <a:graphic>
          <a:graphicData uri="http://schemas.openxmlformats.org/presentationml/2006/ole">
            <p:oleObj spid="_x0000_s283653" name="Formel" r:id="rId7" imgW="317160" imgH="203040" progId="Equation.3">
              <p:embed/>
            </p:oleObj>
          </a:graphicData>
        </a:graphic>
      </p:graphicFrame>
      <p:graphicFrame>
        <p:nvGraphicFramePr>
          <p:cNvPr id="281606" name="Object 21"/>
          <p:cNvGraphicFramePr>
            <a:graphicFrameLocks noChangeAspect="1"/>
          </p:cNvGraphicFramePr>
          <p:nvPr/>
        </p:nvGraphicFramePr>
        <p:xfrm>
          <a:off x="6939402" y="5976410"/>
          <a:ext cx="242888" cy="315913"/>
        </p:xfrm>
        <a:graphic>
          <a:graphicData uri="http://schemas.openxmlformats.org/presentationml/2006/ole">
            <p:oleObj spid="_x0000_s283654" name="Formel" r:id="rId8" imgW="126720" imgH="164880" progId="Equation.3">
              <p:embed/>
            </p:oleObj>
          </a:graphicData>
        </a:graphic>
      </p:graphicFrame>
      <p:graphicFrame>
        <p:nvGraphicFramePr>
          <p:cNvPr id="281607" name="Object 22"/>
          <p:cNvGraphicFramePr>
            <a:graphicFrameLocks noChangeAspect="1"/>
          </p:cNvGraphicFramePr>
          <p:nvPr/>
        </p:nvGraphicFramePr>
        <p:xfrm>
          <a:off x="2951820" y="5976410"/>
          <a:ext cx="290513" cy="266700"/>
        </p:xfrm>
        <a:graphic>
          <a:graphicData uri="http://schemas.openxmlformats.org/presentationml/2006/ole">
            <p:oleObj spid="_x0000_s283655" name="Formel" r:id="rId9" imgW="152280" imgH="139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91680" y="2663915"/>
            <a:ext cx="5208368" cy="762126"/>
          </a:xfrm>
          <a:prstGeom prst="rect">
            <a:avLst/>
          </a:prstGeom>
          <a:noFill/>
          <a:ln/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4: Yield Loss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LP Formulation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26</a:t>
            </a:fld>
            <a:endParaRPr lang="de-AT" dirty="0"/>
          </a:p>
        </p:txBody>
      </p:sp>
      <p:pic>
        <p:nvPicPr>
          <p:cNvPr id="11" name="Grafik 10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608586" y="2666874"/>
            <a:ext cx="5258669" cy="76212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1: multiple products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154112" y="1989138"/>
            <a:ext cx="7989887" cy="4319587"/>
          </a:xfrm>
        </p:spPr>
        <p:txBody>
          <a:bodyPr/>
          <a:lstStyle/>
          <a:p>
            <a:r>
              <a:rPr lang="en-US" dirty="0" smtClean="0"/>
              <a:t>Parameters</a:t>
            </a:r>
          </a:p>
          <a:p>
            <a:pPr lvl="1"/>
            <a:r>
              <a:rPr lang="en-US" dirty="0" smtClean="0"/>
              <a:t>T		length of planning horizon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N</a:t>
            </a:r>
            <a:r>
              <a:rPr lang="en-US" b="1" dirty="0" smtClean="0">
                <a:solidFill>
                  <a:schemeClr val="tx2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number of products</a:t>
            </a:r>
          </a:p>
          <a:p>
            <a:pPr lvl="1"/>
            <a:r>
              <a:rPr lang="en-US" dirty="0" smtClean="0"/>
              <a:t>t		Index of periods t = 1,2,…, T</a:t>
            </a: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b="1" dirty="0" smtClean="0">
                <a:solidFill>
                  <a:schemeClr val="tx2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Index of products 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= 1,2,…,N</a:t>
            </a:r>
          </a:p>
          <a:p>
            <a:pPr lvl="1"/>
            <a:r>
              <a:rPr lang="en-US" dirty="0" err="1" smtClean="0">
                <a:latin typeface="Arial"/>
              </a:rPr>
              <a:t>D</a:t>
            </a:r>
            <a:r>
              <a:rPr lang="en-US" b="1" baseline="-25000" dirty="0" err="1" smtClean="0">
                <a:solidFill>
                  <a:schemeClr val="tx2"/>
                </a:solidFill>
                <a:latin typeface="Arial"/>
              </a:rPr>
              <a:t>i</a:t>
            </a:r>
            <a:r>
              <a:rPr lang="en-US" baseline="-25000" dirty="0" err="1" smtClean="0">
                <a:latin typeface="Arial"/>
              </a:rPr>
              <a:t>t</a:t>
            </a:r>
            <a:r>
              <a:rPr lang="en-US" dirty="0" smtClean="0"/>
              <a:t>		forecasted demand </a:t>
            </a:r>
            <a:r>
              <a:rPr lang="en-US" dirty="0" smtClean="0">
                <a:solidFill>
                  <a:schemeClr val="tx2"/>
                </a:solidFill>
              </a:rPr>
              <a:t>of product 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in period t (in units)</a:t>
            </a:r>
          </a:p>
          <a:p>
            <a:pPr lvl="1"/>
            <a:r>
              <a:rPr lang="en-US" dirty="0" smtClean="0">
                <a:latin typeface="Arial"/>
              </a:rPr>
              <a:t>n</a:t>
            </a:r>
            <a:r>
              <a:rPr lang="en-US" b="1" baseline="-25000" dirty="0" smtClean="0">
                <a:solidFill>
                  <a:schemeClr val="tx2"/>
                </a:solidFill>
                <a:latin typeface="Arial"/>
              </a:rPr>
              <a:t>i</a:t>
            </a:r>
            <a:r>
              <a:rPr lang="en-US" baseline="-25000" dirty="0" smtClean="0">
                <a:latin typeface="Arial"/>
              </a:rPr>
              <a:t>t</a:t>
            </a:r>
            <a:r>
              <a:rPr lang="en-US" dirty="0" smtClean="0"/>
              <a:t>		number of units of </a:t>
            </a:r>
            <a:r>
              <a:rPr lang="en-US" dirty="0" smtClean="0">
                <a:solidFill>
                  <a:schemeClr val="tx2"/>
                </a:solidFill>
              </a:rPr>
              <a:t>product 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that can be made </a:t>
            </a:r>
          </a:p>
          <a:p>
            <a:pPr lvl="1">
              <a:buNone/>
            </a:pPr>
            <a:r>
              <a:rPr lang="en-US" dirty="0" smtClean="0"/>
              <a:t>			(per period and worker)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15A725-69AA-42AF-A93A-C92D5A4C0377}" type="slidenum">
              <a:rPr lang="de-AT" smtClean="0"/>
              <a:pPr/>
              <a:t>3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1: multiple products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154112" y="1989138"/>
            <a:ext cx="7989887" cy="4319587"/>
          </a:xfrm>
        </p:spPr>
        <p:txBody>
          <a:bodyPr/>
          <a:lstStyle/>
          <a:p>
            <a:r>
              <a:rPr lang="en-US" dirty="0" smtClean="0"/>
              <a:t>Parameters (cont)</a:t>
            </a:r>
          </a:p>
          <a:p>
            <a:pPr lvl="1"/>
            <a:r>
              <a:rPr lang="en-US" dirty="0" err="1" smtClean="0"/>
              <a:t>C</a:t>
            </a:r>
            <a:r>
              <a:rPr lang="en-US" baseline="-25000" dirty="0" err="1" smtClean="0">
                <a:solidFill>
                  <a:schemeClr val="tx2"/>
                </a:solidFill>
              </a:rPr>
              <a:t>i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P</a:t>
            </a:r>
            <a:r>
              <a:rPr lang="en-US" dirty="0" smtClean="0"/>
              <a:t>		costs to produce one unit </a:t>
            </a:r>
            <a:r>
              <a:rPr lang="en-US" dirty="0" smtClean="0">
                <a:solidFill>
                  <a:schemeClr val="tx2"/>
                </a:solidFill>
              </a:rPr>
              <a:t>of product 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/>
              <a:t> in t</a:t>
            </a:r>
          </a:p>
          <a:p>
            <a:pPr lvl="1"/>
            <a:r>
              <a:rPr lang="en-US" dirty="0" err="1" smtClean="0"/>
              <a:t>C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W</a:t>
            </a:r>
            <a:r>
              <a:rPr lang="en-US" dirty="0" smtClean="0"/>
              <a:t>		cost of one worker in period t</a:t>
            </a:r>
          </a:p>
          <a:p>
            <a:pPr lvl="1"/>
            <a:r>
              <a:rPr lang="en-US" dirty="0" err="1" smtClean="0"/>
              <a:t>C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H</a:t>
            </a:r>
            <a:r>
              <a:rPr lang="en-US" dirty="0" smtClean="0"/>
              <a:t>		cost of hiring one worker in t</a:t>
            </a:r>
          </a:p>
          <a:p>
            <a:pPr lvl="1"/>
            <a:r>
              <a:rPr lang="en-US" dirty="0" err="1" smtClean="0"/>
              <a:t>C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L</a:t>
            </a:r>
            <a:r>
              <a:rPr lang="en-US" dirty="0" smtClean="0"/>
              <a:t>		costs to lay one worker off in t</a:t>
            </a:r>
          </a:p>
          <a:p>
            <a:pPr lvl="1"/>
            <a:r>
              <a:rPr lang="en-US" dirty="0" err="1" smtClean="0"/>
              <a:t>C</a:t>
            </a:r>
            <a:r>
              <a:rPr lang="en-US" baseline="-25000" dirty="0" err="1" smtClean="0">
                <a:solidFill>
                  <a:schemeClr val="tx2"/>
                </a:solidFill>
              </a:rPr>
              <a:t>i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I</a:t>
            </a:r>
            <a:r>
              <a:rPr lang="en-US" dirty="0" smtClean="0"/>
              <a:t>		inventory holding costs in t</a:t>
            </a:r>
          </a:p>
          <a:p>
            <a:pPr lvl="1">
              <a:buNone/>
            </a:pPr>
            <a:r>
              <a:rPr lang="en-US" dirty="0" smtClean="0"/>
              <a:t>			(per unit of </a:t>
            </a:r>
            <a:r>
              <a:rPr lang="en-US" dirty="0" smtClean="0">
                <a:solidFill>
                  <a:schemeClr val="tx2"/>
                </a:solidFill>
              </a:rPr>
              <a:t>product 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and period)</a:t>
            </a:r>
          </a:p>
          <a:p>
            <a:pPr lvl="1"/>
            <a:r>
              <a:rPr lang="en-US" dirty="0" err="1" smtClean="0"/>
              <a:t>C</a:t>
            </a:r>
            <a:r>
              <a:rPr lang="en-US" baseline="-25000" dirty="0" err="1" smtClean="0">
                <a:solidFill>
                  <a:schemeClr val="tx2"/>
                </a:solidFill>
              </a:rPr>
              <a:t>i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B</a:t>
            </a:r>
            <a:r>
              <a:rPr lang="en-US" dirty="0" smtClean="0"/>
              <a:t>		backorder costs in t</a:t>
            </a:r>
          </a:p>
          <a:p>
            <a:pPr lvl="1">
              <a:buNone/>
            </a:pPr>
            <a:r>
              <a:rPr lang="en-US" dirty="0" smtClean="0"/>
              <a:t>			(per unit of </a:t>
            </a:r>
            <a:r>
              <a:rPr lang="en-US" dirty="0" smtClean="0">
                <a:solidFill>
                  <a:schemeClr val="tx2"/>
                </a:solidFill>
              </a:rPr>
              <a:t>product 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and period)</a:t>
            </a:r>
          </a:p>
          <a:p>
            <a:pPr lvl="1"/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15A725-69AA-42AF-A93A-C92D5A4C0377}" type="slidenum">
              <a:rPr lang="de-AT" smtClean="0"/>
              <a:pPr/>
              <a:t>4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1: multiple products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154112" y="1989138"/>
            <a:ext cx="7989887" cy="4319587"/>
          </a:xfrm>
        </p:spPr>
        <p:txBody>
          <a:bodyPr/>
          <a:lstStyle/>
          <a:p>
            <a:pPr lvl="1"/>
            <a:r>
              <a:rPr lang="en-US" dirty="0" smtClean="0"/>
              <a:t>P</a:t>
            </a:r>
            <a:r>
              <a:rPr lang="en-US" baseline="-25000" dirty="0" smtClean="0">
                <a:solidFill>
                  <a:schemeClr val="tx2"/>
                </a:solidFill>
              </a:rPr>
              <a:t>i</a:t>
            </a:r>
            <a:r>
              <a:rPr lang="en-US" baseline="-25000" dirty="0" smtClean="0"/>
              <a:t>t</a:t>
            </a:r>
            <a:r>
              <a:rPr lang="en-US" dirty="0" smtClean="0"/>
              <a:t>		number of units of </a:t>
            </a:r>
            <a:r>
              <a:rPr lang="en-US" dirty="0" smtClean="0">
                <a:solidFill>
                  <a:schemeClr val="tx2"/>
                </a:solidFill>
              </a:rPr>
              <a:t>product 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produced in period 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</a:t>
            </a:r>
            <a:r>
              <a:rPr lang="en-US" baseline="-25000" dirty="0" smtClean="0"/>
              <a:t>t</a:t>
            </a:r>
            <a:r>
              <a:rPr lang="en-US" dirty="0" smtClean="0"/>
              <a:t>		number of workers available in period t</a:t>
            </a:r>
          </a:p>
          <a:p>
            <a:pPr lvl="1"/>
            <a:r>
              <a:rPr lang="en-US" dirty="0" smtClean="0"/>
              <a:t>H</a:t>
            </a:r>
            <a:r>
              <a:rPr lang="en-US" baseline="-25000" dirty="0" smtClean="0"/>
              <a:t>t</a:t>
            </a:r>
            <a:r>
              <a:rPr lang="en-US" dirty="0" smtClean="0"/>
              <a:t>		number of workers hired in period t</a:t>
            </a:r>
          </a:p>
          <a:p>
            <a:pPr lvl="1"/>
            <a:r>
              <a:rPr lang="en-US" dirty="0" smtClean="0"/>
              <a:t>L</a:t>
            </a:r>
            <a:r>
              <a:rPr lang="en-US" baseline="-25000" dirty="0" smtClean="0"/>
              <a:t>t</a:t>
            </a:r>
            <a:r>
              <a:rPr lang="en-US" dirty="0" smtClean="0"/>
              <a:t>		number of workers laid off in period t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I</a:t>
            </a:r>
            <a:r>
              <a:rPr lang="en-US" baseline="-25000" dirty="0" err="1" smtClean="0">
                <a:solidFill>
                  <a:schemeClr val="tx2"/>
                </a:solidFill>
              </a:rPr>
              <a:t>i</a:t>
            </a:r>
            <a:r>
              <a:rPr lang="en-US" baseline="-25000" dirty="0" err="1" smtClean="0"/>
              <a:t>t</a:t>
            </a:r>
            <a:r>
              <a:rPr lang="en-US" dirty="0" smtClean="0"/>
              <a:t>		number of units of </a:t>
            </a:r>
            <a:r>
              <a:rPr lang="en-US" dirty="0" smtClean="0">
                <a:solidFill>
                  <a:schemeClr val="tx2"/>
                </a:solidFill>
              </a:rPr>
              <a:t>product 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/>
              <a:t> held in inventory at end 		of period t</a:t>
            </a:r>
          </a:p>
          <a:p>
            <a:pPr lvl="1"/>
            <a:r>
              <a:rPr lang="en-US" dirty="0" smtClean="0"/>
              <a:t>B</a:t>
            </a:r>
            <a:r>
              <a:rPr lang="en-US" baseline="-25000" dirty="0" smtClean="0">
                <a:solidFill>
                  <a:schemeClr val="tx2"/>
                </a:solidFill>
              </a:rPr>
              <a:t>i</a:t>
            </a:r>
            <a:r>
              <a:rPr lang="en-US" baseline="-25000" dirty="0" smtClean="0"/>
              <a:t>t</a:t>
            </a:r>
            <a:r>
              <a:rPr lang="en-US" dirty="0" smtClean="0"/>
              <a:t>		number of units of </a:t>
            </a:r>
            <a:r>
              <a:rPr lang="en-US" dirty="0" smtClean="0">
                <a:solidFill>
                  <a:schemeClr val="tx2"/>
                </a:solidFill>
              </a:rPr>
              <a:t>product 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backordered at end of 		period t</a:t>
            </a:r>
          </a:p>
          <a:p>
            <a:pPr lvl="1"/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15A725-69AA-42AF-A93A-C92D5A4C0377}" type="slidenum">
              <a:rPr lang="de-AT" smtClean="0"/>
              <a:pPr/>
              <a:t>5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1: multiple products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 function: minimize total costs</a:t>
            </a:r>
          </a:p>
          <a:p>
            <a:pPr lvl="1"/>
            <a:r>
              <a:rPr lang="en-US" dirty="0" smtClean="0"/>
              <a:t>personnel: wages + hiring + firing</a:t>
            </a:r>
          </a:p>
          <a:p>
            <a:pPr lvl="1"/>
            <a:r>
              <a:rPr lang="en-US" dirty="0" smtClean="0"/>
              <a:t>production</a:t>
            </a:r>
          </a:p>
          <a:p>
            <a:pPr lvl="1"/>
            <a:r>
              <a:rPr lang="en-US" dirty="0" smtClean="0"/>
              <a:t>inventory + backorders</a:t>
            </a:r>
          </a:p>
          <a:p>
            <a:pPr lvl="1"/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6</a:t>
            </a:fld>
            <a:endParaRPr lang="de-AT" dirty="0"/>
          </a:p>
        </p:txBody>
      </p:sp>
      <p:pic>
        <p:nvPicPr>
          <p:cNvPr id="6" name="Grafik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21650" y="4107157"/>
            <a:ext cx="6781827" cy="762003"/>
          </a:xfrm>
          <a:prstGeom prst="rect">
            <a:avLst/>
          </a:prstGeom>
          <a:noFill/>
          <a:ln/>
          <a:effectLst/>
        </p:spPr>
      </p:pic>
      <p:pic>
        <p:nvPicPr>
          <p:cNvPr id="9" name="Grafik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114825" y="4104075"/>
            <a:ext cx="7417876" cy="76205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1: multiple products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</a:p>
          <a:p>
            <a:pPr lvl="1"/>
            <a:r>
              <a:rPr lang="en-US" dirty="0" smtClean="0"/>
              <a:t>capacity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inventory balance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workforce balance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non-negativity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7</a:t>
            </a:fld>
            <a:endParaRPr lang="de-AT" dirty="0"/>
          </a:p>
        </p:txBody>
      </p:sp>
      <p:pic>
        <p:nvPicPr>
          <p:cNvPr id="13" name="Grafik 12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01770" y="4644135"/>
            <a:ext cx="4139553" cy="254437"/>
          </a:xfrm>
          <a:prstGeom prst="rect">
            <a:avLst/>
          </a:prstGeom>
          <a:noFill/>
          <a:ln/>
          <a:effectLst/>
        </p:spPr>
      </p:pic>
      <p:pic>
        <p:nvPicPr>
          <p:cNvPr id="18" name="Grafik 17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16905" y="2544414"/>
            <a:ext cx="2869792" cy="254516"/>
          </a:xfrm>
          <a:prstGeom prst="rect">
            <a:avLst/>
          </a:prstGeom>
          <a:noFill/>
          <a:ln/>
          <a:effectLst/>
        </p:spPr>
      </p:pic>
      <p:pic>
        <p:nvPicPr>
          <p:cNvPr id="20" name="Grafik 19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90614" y="3714623"/>
            <a:ext cx="5306611" cy="254437"/>
          </a:xfrm>
          <a:prstGeom prst="rect">
            <a:avLst/>
          </a:prstGeom>
          <a:noFill/>
          <a:ln/>
          <a:effectLst/>
        </p:spPr>
      </p:pic>
      <p:pic>
        <p:nvPicPr>
          <p:cNvPr id="23" name="Grafik 22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36885" y="5589240"/>
            <a:ext cx="3123730" cy="254469"/>
          </a:xfrm>
          <a:prstGeom prst="rect">
            <a:avLst/>
          </a:prstGeom>
          <a:noFill/>
          <a:ln/>
          <a:effectLst/>
        </p:spPr>
      </p:pic>
      <p:pic>
        <p:nvPicPr>
          <p:cNvPr id="25" name="Grafik 24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11123" y="6129300"/>
            <a:ext cx="3276112" cy="254470"/>
          </a:xfrm>
          <a:prstGeom prst="rect">
            <a:avLst/>
          </a:prstGeom>
          <a:noFill/>
          <a:ln/>
          <a:effectLst/>
        </p:spPr>
      </p:pic>
      <p:pic>
        <p:nvPicPr>
          <p:cNvPr id="29" name="Grafik 28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3321335" y="2352075"/>
            <a:ext cx="3149184" cy="761777"/>
          </a:xfrm>
          <a:prstGeom prst="rect">
            <a:avLst/>
          </a:prstGeom>
          <a:noFill/>
          <a:ln/>
          <a:effectLst/>
        </p:spPr>
      </p:pic>
      <p:pic>
        <p:nvPicPr>
          <p:cNvPr id="27" name="Grafik 26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738055" y="3699030"/>
            <a:ext cx="7389340" cy="278814"/>
          </a:xfrm>
          <a:prstGeom prst="rect">
            <a:avLst/>
          </a:prstGeom>
          <a:noFill/>
          <a:ln/>
          <a:effectLst/>
        </p:spPr>
      </p:pic>
      <p:pic>
        <p:nvPicPr>
          <p:cNvPr id="28" name="Grafik 27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3311860" y="5604801"/>
            <a:ext cx="4876058" cy="25446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1: multiple products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Computational Effort:</a:t>
            </a:r>
          </a:p>
          <a:p>
            <a:pPr lvl="1"/>
            <a:r>
              <a:rPr lang="en-US" dirty="0" smtClean="0"/>
              <a:t>number of decision variables: 	3T + 3NT</a:t>
            </a:r>
          </a:p>
          <a:p>
            <a:pPr lvl="1"/>
            <a:r>
              <a:rPr lang="en-US" dirty="0" smtClean="0"/>
              <a:t>number of constraints: 		2T + NT	</a:t>
            </a:r>
          </a:p>
          <a:p>
            <a:endParaRPr lang="en-US" dirty="0" smtClean="0"/>
          </a:p>
          <a:p>
            <a:pPr marL="361950" lvl="2"/>
            <a:r>
              <a:rPr lang="en-US" b="1" dirty="0" smtClean="0">
                <a:ea typeface="+mn-ea"/>
                <a:cs typeface="+mn-cs"/>
              </a:rPr>
              <a:t>10 products, 12 periods: </a:t>
            </a:r>
          </a:p>
          <a:p>
            <a:pPr marL="541337" lvl="3"/>
            <a:r>
              <a:rPr lang="en-US" dirty="0" smtClean="0">
                <a:ea typeface="+mn-ea"/>
                <a:cs typeface="+mn-cs"/>
              </a:rPr>
              <a:t>396 variables, 144 constraints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8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54113" y="1989138"/>
            <a:ext cx="7873382" cy="4319587"/>
          </a:xfrm>
        </p:spPr>
        <p:txBody>
          <a:bodyPr/>
          <a:lstStyle/>
          <a:p>
            <a:r>
              <a:rPr lang="en-US" dirty="0" smtClean="0"/>
              <a:t>Caroline Hardwood Product Mix</a:t>
            </a:r>
          </a:p>
          <a:p>
            <a:pPr lvl="1"/>
            <a:r>
              <a:rPr lang="en-US" dirty="0" smtClean="0"/>
              <a:t>produces 3 types of dining tables </a:t>
            </a:r>
          </a:p>
          <a:p>
            <a:pPr lvl="1"/>
            <a:r>
              <a:rPr lang="en-US" dirty="0" smtClean="0"/>
              <a:t>current workforce: 50 workers employed </a:t>
            </a:r>
          </a:p>
          <a:p>
            <a:pPr lvl="2"/>
            <a:r>
              <a:rPr lang="en-US" dirty="0" smtClean="0"/>
              <a:t>can be hired and laid off at any time</a:t>
            </a:r>
          </a:p>
          <a:p>
            <a:pPr lvl="1"/>
            <a:r>
              <a:rPr lang="en-US" dirty="0" smtClean="0"/>
              <a:t>initial inventory available</a:t>
            </a:r>
          </a:p>
          <a:p>
            <a:pPr lvl="2"/>
            <a:r>
              <a:rPr lang="en-US" dirty="0" smtClean="0"/>
              <a:t>100 units for table1</a:t>
            </a:r>
          </a:p>
          <a:p>
            <a:pPr lvl="2"/>
            <a:r>
              <a:rPr lang="en-US" dirty="0" smtClean="0"/>
              <a:t>120 units for table2 and 80 units for table 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7317305" y="2034738"/>
            <a:ext cx="211523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38175" lvl="1" indent="-180975">
              <a:spcBef>
                <a:spcPct val="20000"/>
              </a:spcBef>
            </a:pPr>
            <a:r>
              <a:rPr lang="en-US" sz="2000" kern="0" dirty="0" smtClean="0">
                <a:latin typeface="+mn-lt"/>
              </a:rPr>
              <a:t>N = 3</a:t>
            </a:r>
          </a:p>
          <a:p>
            <a:pPr marL="638175" lvl="1" indent="-180975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0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= 50</a:t>
            </a:r>
          </a:p>
          <a:p>
            <a:pPr marL="638175" lvl="1" indent="-180975">
              <a:spcBef>
                <a:spcPct val="20000"/>
              </a:spcBef>
            </a:pPr>
            <a:endParaRPr lang="en-US" sz="2000" kern="0" baseline="0" dirty="0" smtClean="0">
              <a:latin typeface="+mn-lt"/>
            </a:endParaRPr>
          </a:p>
          <a:p>
            <a:pPr marL="638175" lvl="1" indent="-180975">
              <a:spcBef>
                <a:spcPct val="20000"/>
              </a:spcBef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38175" lvl="1" indent="-180975">
              <a:spcBef>
                <a:spcPct val="20000"/>
              </a:spcBef>
            </a:pPr>
            <a:r>
              <a:rPr lang="en-US" sz="2000" kern="0" baseline="0" dirty="0" smtClean="0">
                <a:latin typeface="+mn-lt"/>
              </a:rPr>
              <a:t>I</a:t>
            </a:r>
            <a:r>
              <a:rPr lang="en-US" sz="2000" kern="0" baseline="-25000" dirty="0" smtClean="0">
                <a:latin typeface="+mn-lt"/>
              </a:rPr>
              <a:t>10</a:t>
            </a:r>
            <a:r>
              <a:rPr lang="en-US" sz="2000" kern="0" dirty="0" smtClean="0">
                <a:latin typeface="+mn-lt"/>
              </a:rPr>
              <a:t> = 120</a:t>
            </a:r>
          </a:p>
          <a:p>
            <a:pPr marL="638175" lvl="1" indent="-180975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20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= 100</a:t>
            </a:r>
          </a:p>
          <a:p>
            <a:pPr marL="638175" lvl="1" indent="-180975">
              <a:spcBef>
                <a:spcPct val="20000"/>
              </a:spcBef>
            </a:pPr>
            <a:r>
              <a:rPr lang="en-US" sz="2000" kern="0" noProof="0" dirty="0" smtClean="0">
                <a:latin typeface="+mn-lt"/>
              </a:rPr>
              <a:t>I</a:t>
            </a:r>
            <a:r>
              <a:rPr lang="en-US" sz="2000" kern="0" baseline="-25000" noProof="0" dirty="0" smtClean="0">
                <a:latin typeface="+mn-lt"/>
              </a:rPr>
              <a:t>30</a:t>
            </a:r>
            <a:r>
              <a:rPr lang="en-US" sz="2000" kern="0" noProof="0" dirty="0" smtClean="0">
                <a:latin typeface="+mn-lt"/>
              </a:rPr>
              <a:t> = 80</a:t>
            </a:r>
          </a:p>
          <a:p>
            <a:pPr marL="638175" lvl="1" indent="-180975">
              <a:spcBef>
                <a:spcPct val="20000"/>
              </a:spcBef>
            </a:pPr>
            <a:endParaRPr kumimoji="0" lang="en-US" sz="20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38175" lvl="1" indent="-180975">
              <a:spcBef>
                <a:spcPct val="20000"/>
              </a:spcBef>
            </a:pPr>
            <a:r>
              <a:rPr lang="en-US" sz="2000" kern="0" noProof="0" dirty="0" smtClean="0">
                <a:latin typeface="+mn-lt"/>
              </a:rPr>
              <a:t>T = 4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1491335" y="4786035"/>
          <a:ext cx="6096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980"/>
                <a:gridCol w="675075"/>
                <a:gridCol w="720080"/>
                <a:gridCol w="810090"/>
                <a:gridCol w="1022775"/>
              </a:tblGrid>
              <a:tr h="1390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 of hiring (</a:t>
                      </a:r>
                      <a:r>
                        <a:rPr lang="en-US" dirty="0" err="1" smtClean="0"/>
                        <a:t>C</a:t>
                      </a:r>
                      <a:r>
                        <a:rPr lang="en-US" baseline="-25000" dirty="0" err="1" smtClean="0"/>
                        <a:t>t</a:t>
                      </a:r>
                      <a:r>
                        <a:rPr lang="en-US" baseline="30000" dirty="0" err="1" smtClean="0"/>
                        <a:t>H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r>
                        <a:rPr lang="en-US" baseline="0" dirty="0" smtClean="0"/>
                        <a:t> of layoff (</a:t>
                      </a:r>
                      <a:r>
                        <a:rPr lang="en-US" baseline="0" dirty="0" err="1" smtClean="0"/>
                        <a:t>C</a:t>
                      </a:r>
                      <a:r>
                        <a:rPr lang="en-US" baseline="-25000" dirty="0" err="1" smtClean="0"/>
                        <a:t>t</a:t>
                      </a:r>
                      <a:r>
                        <a:rPr lang="en-US" baseline="30000" dirty="0" err="1" smtClean="0"/>
                        <a:t>L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r>
                        <a:rPr lang="en-US" baseline="0" dirty="0" smtClean="0"/>
                        <a:t>s per worker (</a:t>
                      </a:r>
                      <a:r>
                        <a:rPr lang="en-US" baseline="0" dirty="0" err="1" smtClean="0"/>
                        <a:t>C</a:t>
                      </a:r>
                      <a:r>
                        <a:rPr lang="en-US" baseline="-25000" dirty="0" err="1" smtClean="0"/>
                        <a:t>t</a:t>
                      </a:r>
                      <a:r>
                        <a:rPr lang="en-US" baseline="30000" dirty="0" err="1" smtClean="0"/>
                        <a:t>W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VERENA@EKHKOMOFUVWYY57I" val="4084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_{it} - B_{it} = I_{i,t-1} - B_{i,t-1} + P_{it} - D_{it} \quad \forall t = 1,\dots ,T,\ i = 1,\dots,N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91"/>
  <p:tag name="PICTUREFILESIZE" val="11132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P_{it},I_{it}, B_{it} \geq 0 \quad \forall i=1,\dots,N,  \ t = 1,\dots,T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92"/>
  <p:tag name="PICTUREFILESIZE" val="668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Minimize&#10;\begin{equation*}&#10;\begin{split}&#10;&amp;600 W_1 + 620 W_2 + 620 W_3 + 610 W_4 + 420 H_1 + 410 H_2 + 420 H_3 + 405 H_4 + 800 L_1 + 790 L_2 + 790 L_3 + 800 L_4 \\&#10;&amp;+ 120 P_{11} + 150 P_{21} + 200 P_{31} + 125 P_{12} + 150 P_{22} + 210 P_{32} + 120 P_{13} + 145 P_{23} + 205 P_{33} + 125 P_{14} + 148 P_{24} + 205 P_{34} \\&#10;&amp;+ 10 I_{11} + 12 I_{21} + 12 I_{31} + 9 I_{12} + 11 I_{22} + 12 I_{32} + 10 I_{13} + 12 I_{23} + 11 I_{33} + 10 I_{14} + 11 I_{24} + 11 I_{34}&#10;\end{split}&#10;\end{equation*}&#10;subject to&#10;\begin{equation*}&#10;\begin{split}&#10;&amp; \frac{P_{11}}{200} + \frac{P_{21}}{300} + \frac{P_{31}}{260} \leq W_1, \quad \frac{P_{12}}{220} + \frac{P_{22}}{310} + \frac{P_{32}}{255} \leq W_2, \\&#10;&amp; \frac{P_{13}}{210} + \frac{P_{23}}{300} + \frac{P_{33}}{250} \leq W_3, \quad \frac{P_{14}}{200} + \frac{P_{24}}{290} + \frac{P_{34}}{265} \leq W_4,&#10;\end{split}&#10;\end{equation*}&#10;\begin{equation*}&#10;W_1 = 50 + H_1 - L_1, \quad W_2 = W_1 + H_2 - L_2, \quad W_3 = W_2 + H_3 - L_3, \quad W_4 = W_3 + H_4 - L_4,&#10;\end{equation*}&#10;\begin{equation*}&#10;\begin{split}&#10;&amp; I_{11} = 100 + P_{11} - 3500, \quad I_{21} = 120 + P_{21} - 5400, \quad I_{31} = 80 + P_{31} - 4500, \\&#10;&amp; I_{12} = I_{11} + P_{12} - 3100, \quad I_{22} = I_{21} + P_{22} - 5000, \quad I_{32} = I_{31} + P_{32} - 4200, \\&#10;&amp; I_{13} = I_{12} + P_{13} - 3000, \quad I_{23} = I_{22} + P_{23} - 5100, \quad I_{33} = I_{32} + P_{33} - 4100, \\&#10;&amp; I_{14} = I_{13} + P_{14} - 3400, \quad I_{24} = I_{23} + P_{24} - 5500, \quad I_{34} = I_{33} + P_{34} - 4600, \\&#10;\end{split}&#10;\end{equation*}&#10;\begin{equation*}&#10;P_{it}, I_{it}, W_t, H_t, L_t, I_{it} \geq 0&#10;\end{equation*}&#10;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430"/>
  <p:tag name="BOXHEIGHT" val="331"/>
  <p:tag name="BOXFONT" val="10"/>
  <p:tag name="BOXWRAP" val="Falsch"/>
  <p:tag name="WORKAROUNDTRANSPARENCYBUG" val="Falsch"/>
  <p:tag name="ALLOWFONTSUBSTITUTION" val="Falsch"/>
  <p:tag name="BITMAPFORMAT" val="pngmono"/>
  <p:tag name="ORIGWIDTH" val="1203"/>
  <p:tag name="PICTUREFILESIZE" val="3920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um_ {t=1}^T \sum_{i=1}^N \sum_{j = 1}^{m_i} C_{ijt}^P P_{ijt} + \sum_ {t=1}^T \sum_{i=1}^N C_{it}^I I_{it} \to \min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182"/>
  <p:tag name="PICTUREFILESIZE" val="20260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um_{i=1}^N \sum_{j=1}^{m_i} a_{ijk} P_{ijt} \leq A_{kt} \quad \forall t=1,\dots,T, \ k = 1,\dots,K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223"/>
  <p:tag name="PICTUREFILESIZE" val="24950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_{it} = I_{i,t-1} + \sum_{j=1}^{m_i} P_{ijt} - D_{it} \quad \forall t = 1,\dots,T, \ i = 1,\dots,N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246"/>
  <p:tag name="PICTUREFILESIZE" val="25806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P_{ijt} \geq 0 \quad \forall i=1,\dots,N, \ j = 1,\dots, m_i, \ t = 1, \dots, T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227"/>
  <p:tag name="PICTUREFILESIZE" val="8717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_{it} \geq 0 \quad \forall i=1,\dots,N, \ t = 1, \dots, T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157"/>
  <p:tag name="PICTUREFILESIZE" val="5483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Minimize&#10;\begin{equation*}&#10;\begin{split}&#10;&amp;72 P_{111} + 80 P_{121} + 85 P_{211} + 90 P_{221} \\&#10;&amp;+ 74 P_{112} + 78 P_{122} + 88 P_{212} + 95 P_{222} \\&#10;&amp;+ 75 P_{113} + 78 P_{123} + 84 P_{213} + 92 P_{223} \\&#10;&amp;+ 5 I_{11} + 6 I_{12} + 5 I_{13} + 6 I_{21} + 7 I_{22} + 7 I_{23}&#10;\end{split}&#10;\end{equation*}&#10;subject to&#10;\begin{equation*}&#10;\begin{split}&#10;&amp; 5 P_{111} + 4 P_{121} + 8 P_{211} + 6 P_{221} \leq 8600, \quad 10 P_{111} + 8 P_{121} + 12 P_{211} + 9 P_{221} \leq 17000, \\&#10;&amp; 5 P_{112} + 4 P_{122} + 8 P_{212} + 6 P_{222} \leq 8500, \quad 10 P_{112} + 8 P_{122} + 12 P_{212} + 9 P_{222} \leq 16600, \\&#10;&amp; 5 P_{113} + 4 P_{123} + 8 P_{213} + 6 P_{223} \leq 8800, \quad 10 P_{113} + 8 P_{123} + 12 P_{213} + 9 P_{223} \leq 17200,&#10;\end{split}&#10;\end{equation*}&#10;\begin{equation*}&#10;\begin{split}&#10;&amp; I_{11} = 100 + P_{111} + P_{121} - 1000, \quad I_{21} = 50 + P_{211} + P_{221} - 500, \\&#10;&amp; I_{12} = I_{11} + P_{112} + P_{122} - 1050, \quad I_{22} = I_{21} + P_{212} + P_{222} - 600, \\&#10;&amp; I_{13} = I_{12} + P_{113} + P_{123} - 1100, \quad I_{23} = I_{22} + P_{213} + P_{223} - 550, \\&#10;\end{split}&#10;\end{equation*}&#10;\begin{equation*}&#10;P_{ijt}, I_{it} \geq 0 \qquad t=1,2,3; \quad i = 1,2; \quad j = 1,2&#10;\end{equation*}&#10;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430"/>
  <p:tag name="BOXHEIGHT" val="331"/>
  <p:tag name="BOXFONT" val="10"/>
  <p:tag name="BOXWRAP" val="Falsch"/>
  <p:tag name="WORKAROUNDTRANSPARENCYBUG" val="Falsch"/>
  <p:tag name="ALLOWFONTSUBSTITUTION" val="Falsch"/>
  <p:tag name="BITMAPFORMAT" val="pngmono"/>
  <p:tag name="ORIGWIDTH" val="861"/>
  <p:tag name="PICTUREFILESIZE" val="28166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O_{kt} \leq O_{kt}^{max} \quad \forall t=1,\dots,T, k = 1, \dots, K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179"/>
  <p:tag name="PICTUREFILESIZE" val="688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um_{t=1}^T ( C_t^P P_t + C_t^W W_t + C_t^H H_t + C_t^L L_t + C_t^I I_t + C_t^B B_t ) \to \min$$ 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67"/>
  <p:tag name="PICTUREFILESIZE" val="1290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um_{i=1}^N a_{ik} P_{it} \leq A_{kt}  \quad \forall t=1,\dots,T, \ \forall k = 1,\dots, K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205"/>
  <p:tag name="PICTUREFILESIZE" val="21406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um_{i=1}^N a_{ik} P_{it} \leq A_{kt} + O_{kt} \quad \forall t=1,\dots,T, \ \forall k = 1,\dots, K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33"/>
  <p:tag name="PICTUREFILESIZE" val="24406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um_{i=1}^N a_{ik} P_{it} \leq A_{kt}  \quad \forall t=1,\dots,T, \ \forall k = 1,\dots, K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205"/>
  <p:tag name="PICTUREFILESIZE" val="21406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um_{i=1}^N \frac{a_{ik} P_{it}}{y_{ik}} \leq A_{kt}  \quad \forall t=1,\dots,T, \ \forall k = 1,\dots, K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07"/>
  <p:tag name="PICTUREFILESIZE" val="2160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um_{t=1}^T \sum_{i = 1}^N ( C_{it}^P P_{it} + C_t^W W_t + C_t^H H_t + C_t^L L_t + C_{it}^I I_{it} + C_{it}^B B_{it} ) \to \min$$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92"/>
  <p:tag name="PICTUREFILESIZE" val="147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W_t = W_{t-1} + H_t - L_t \quad \forall t=1,\dots, T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163"/>
  <p:tag name="PICTUREFILESIZE" val="5684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P_{t} \leq n_{t} W_t \quad \forall t = 1,\dots,T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113"/>
  <p:tag name="PICTUREFILESIZE" val="3947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_{t} - B_{t} = I_{t-1} - B_{t-1} + P_{t} - D_{t} \quad \forall t = 1,\dots ,T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209"/>
  <p:tag name="PICTUREFILESIZE" val="7287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P_{t},I_{t}, B_{t} \geq 0 \quad \forall t = 1,\dots,T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123"/>
  <p:tag name="PICTUREFILESIZE" val="4348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W_t, H_t, L_t \geq 0 \quad \forall t = 1, \dots, T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129"/>
  <p:tag name="PICTUREFILESIZE" val="4548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$$\sum_{i=1}^N \frac{P_{it} }{n_{it}} \leq  W_t \quad \forall t = 1,\dots,T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24"/>
  <p:tag name="PICTUREFILESIZE" val="130062"/>
</p:tagLst>
</file>

<file path=ppt/theme/theme1.xml><?xml version="1.0" encoding="utf-8"?>
<a:theme xmlns:a="http://schemas.openxmlformats.org/drawingml/2006/main" name="Vorlage_8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ivie-master-mit-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vie-master-mit-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ie-master-mit-bi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ie-master-mit-bi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ie-master-mit-bi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ie-master-mit-bi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ie-master-mit-bi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ie-master-mit-bi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ie-master-mit-bi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ie-master-mit-bi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ie-master-mit-bi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ie-master-mit-bi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ie-master-mit-bi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Vorlage_8</Template>
  <TotalTime>0</TotalTime>
  <Words>680</Words>
  <Application>Microsoft Office PowerPoint</Application>
  <PresentationFormat>Bildschirmpräsentation (4:3)</PresentationFormat>
  <Paragraphs>369</Paragraphs>
  <Slides>26</Slides>
  <Notes>26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Arial</vt:lpstr>
      <vt:lpstr>Calibri</vt:lpstr>
      <vt:lpstr>cmmi10</vt:lpstr>
      <vt:lpstr>Vorlage_8</vt:lpstr>
      <vt:lpstr>Worksheet</vt:lpstr>
      <vt:lpstr>Formel</vt:lpstr>
      <vt:lpstr>Aggregate Planning (from Course Production Analysis)</vt:lpstr>
      <vt:lpstr>Extensions</vt:lpstr>
      <vt:lpstr>Extension 1: multiple products</vt:lpstr>
      <vt:lpstr>Extension 1: multiple products</vt:lpstr>
      <vt:lpstr>Extension 1: multiple products</vt:lpstr>
      <vt:lpstr>Extension 1: multiple products</vt:lpstr>
      <vt:lpstr>Extension 1: multiple products</vt:lpstr>
      <vt:lpstr>Extension 1: multiple products</vt:lpstr>
      <vt:lpstr>Example</vt:lpstr>
      <vt:lpstr>Example (cont.)</vt:lpstr>
      <vt:lpstr>Example</vt:lpstr>
      <vt:lpstr>Example</vt:lpstr>
      <vt:lpstr>Extension 2: Multiple Processes</vt:lpstr>
      <vt:lpstr>Extension 2: Multiple Processes</vt:lpstr>
      <vt:lpstr>Extension 2: Multiple Processes</vt:lpstr>
      <vt:lpstr>Extension 2: Multiple Processes</vt:lpstr>
      <vt:lpstr>Extension 2: Multiple Processes</vt:lpstr>
      <vt:lpstr>Example</vt:lpstr>
      <vt:lpstr>Example (cont.)</vt:lpstr>
      <vt:lpstr>Example</vt:lpstr>
      <vt:lpstr>Example</vt:lpstr>
      <vt:lpstr>Extension 3: Overtime</vt:lpstr>
      <vt:lpstr>Extension 4: Yield Loss</vt:lpstr>
      <vt:lpstr>Extension 4: Yield Loss</vt:lpstr>
      <vt:lpstr>Extension 4: Yield Loss</vt:lpstr>
      <vt:lpstr>Extension 4: Yield Loss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Verena</dc:creator>
  <cp:lastModifiedBy>Hartl</cp:lastModifiedBy>
  <cp:revision>278</cp:revision>
  <dcterms:created xsi:type="dcterms:W3CDTF">2011-03-02T15:41:41Z</dcterms:created>
  <dcterms:modified xsi:type="dcterms:W3CDTF">2011-05-09T09:13:07Z</dcterms:modified>
</cp:coreProperties>
</file>