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"/>
  </p:notesMasterIdLst>
  <p:sldIdLst>
    <p:sldId id="258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B23C4-9B6C-4BD6-83AD-1CF008548A3F}" type="datetimeFigureOut">
              <a:rPr lang="de-AT" smtClean="0"/>
              <a:pPr/>
              <a:t>09.10.2012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A2E06-3C5A-41EC-A810-E9D63DA88247}" type="slidenum">
              <a:rPr lang="de-AT" smtClean="0"/>
              <a:pPr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1196753"/>
            <a:ext cx="6953077" cy="792386"/>
          </a:xfrm>
          <a:ln>
            <a:solidFill>
              <a:schemeClr val="tx2"/>
            </a:solidFill>
          </a:ln>
        </p:spPr>
        <p:txBody>
          <a:bodyPr wrap="none" anchor="t"/>
          <a:lstStyle>
            <a:lvl1pPr algn="ctr"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9913" y="1989138"/>
            <a:ext cx="6335712" cy="431800"/>
          </a:xfrm>
        </p:spPr>
        <p:txBody>
          <a:bodyPr wrap="none"/>
          <a:lstStyle>
            <a:lvl1pPr>
              <a:buFontTx/>
              <a:buNone/>
              <a:defRPr sz="2400"/>
            </a:lvl1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pic>
        <p:nvPicPr>
          <p:cNvPr id="5143" name="Picture 23" descr="logo_farbe_300dpi_7,4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813" y="258763"/>
            <a:ext cx="3311525" cy="906462"/>
          </a:xfrm>
          <a:prstGeom prst="rect">
            <a:avLst/>
          </a:prstGeom>
          <a:noFill/>
        </p:spPr>
      </p:pic>
      <p:sp>
        <p:nvSpPr>
          <p:cNvPr id="5" name="Foliennummernplatzhalter 5"/>
          <p:cNvSpPr>
            <a:spLocks noGrp="1"/>
          </p:cNvSpPr>
          <p:nvPr userDrawn="1">
            <p:ph type="sldNum" sz="quarter" idx="12"/>
          </p:nvPr>
        </p:nvSpPr>
        <p:spPr>
          <a:xfrm>
            <a:off x="6758880" y="6524625"/>
            <a:ext cx="2133600" cy="196850"/>
          </a:xfrm>
          <a:prstGeom prst="rect">
            <a:avLst/>
          </a:prstGeom>
          <a:noFill/>
        </p:spPr>
        <p:txBody>
          <a:bodyPr/>
          <a:lstStyle>
            <a:lvl1pPr>
              <a:defRPr sz="1200"/>
            </a:lvl1pPr>
          </a:lstStyle>
          <a:p>
            <a:r>
              <a:rPr lang="de-AT" dirty="0" smtClean="0"/>
              <a:t>Einleitung/</a:t>
            </a:r>
            <a:fld id="{E7C106C6-7D75-4BDA-81A4-77CD85A5AC40}" type="slidenum">
              <a:rPr lang="de-AT" smtClean="0"/>
              <a:pPr/>
              <a:t>‹Nr.›</a:t>
            </a:fld>
            <a:endParaRPr lang="de-AT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0063" y="1268413"/>
            <a:ext cx="1898650" cy="50403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4113" y="1268413"/>
            <a:ext cx="5543550" cy="504031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792511"/>
          </a:xfrm>
          <a:noFill/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989138"/>
            <a:ext cx="8065145" cy="4319587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989138"/>
            <a:ext cx="4119637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7613" y="1989138"/>
            <a:ext cx="3721100" cy="431958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57606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4040188" cy="639762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544" y="2430040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041775" cy="639762"/>
          </a:xfrm>
        </p:spPr>
        <p:txBody>
          <a:bodyPr anchor="b"/>
          <a:lstStyle>
            <a:lvl1pPr marL="0" indent="0" algn="l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980729"/>
            <a:ext cx="7993137" cy="792510"/>
          </a:xfrm>
          <a:ln>
            <a:solidFill>
              <a:schemeClr val="tx2"/>
            </a:solidFill>
          </a:ln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980728"/>
            <a:ext cx="3008313" cy="6480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ctr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 smtClean="0"/>
              <a:t>Bild durch Klicken auf Symbol hinzufügen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5" name="Picture 19" descr="RZ Signet Uni als Hin#EF13A"/>
          <p:cNvPicPr>
            <a:picLocks noChangeAspect="1" noChangeArrowheads="1"/>
          </p:cNvPicPr>
          <p:nvPr/>
        </p:nvPicPr>
        <p:blipFill>
          <a:blip r:embed="rId13" cstate="print"/>
          <a:srcRect r="22369" b="12675"/>
          <a:stretch>
            <a:fillRect/>
          </a:stretch>
        </p:blipFill>
        <p:spPr bwMode="auto">
          <a:xfrm>
            <a:off x="4110038" y="1124744"/>
            <a:ext cx="50339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584" y="1989138"/>
            <a:ext cx="792112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 Textmasterformate durch Klicken bearbeiten</a:t>
            </a:r>
          </a:p>
          <a:p>
            <a:pPr lvl="1"/>
            <a:r>
              <a:rPr lang="de-AT" dirty="0" smtClean="0"/>
              <a:t> Zweite Ebene</a:t>
            </a:r>
          </a:p>
          <a:p>
            <a:pPr lvl="2"/>
            <a:r>
              <a:rPr lang="de-AT" dirty="0" smtClean="0"/>
              <a:t> Dritte Ebene</a:t>
            </a:r>
          </a:p>
          <a:p>
            <a:pPr lvl="3"/>
            <a:r>
              <a:rPr lang="de-AT" dirty="0" smtClean="0"/>
              <a:t> Vierte Ebene</a:t>
            </a:r>
          </a:p>
          <a:p>
            <a:pPr lvl="4"/>
            <a:r>
              <a:rPr lang="de-AT" dirty="0" smtClean="0"/>
              <a:t> Fünfte Ebene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1268413"/>
            <a:ext cx="7993137" cy="5048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dirty="0" smtClean="0"/>
              <a:t>Titelmasterformat durch Klicken bearbeiten</a:t>
            </a:r>
          </a:p>
        </p:txBody>
      </p:sp>
      <p:pic>
        <p:nvPicPr>
          <p:cNvPr id="4112" name="Picture 16" descr="logo_farbe_300dpi_7,4c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2613" y="366713"/>
            <a:ext cx="2058987" cy="563562"/>
          </a:xfrm>
          <a:prstGeom prst="rect">
            <a:avLst/>
          </a:prstGeom>
          <a:noFill/>
        </p:spPr>
      </p:pic>
      <p:sp>
        <p:nvSpPr>
          <p:cNvPr id="10" name="Foliennummernplatzhalter 5"/>
          <p:cNvSpPr txBox="1">
            <a:spLocks/>
          </p:cNvSpPr>
          <p:nvPr userDrawn="1"/>
        </p:nvSpPr>
        <p:spPr>
          <a:xfrm>
            <a:off x="6444208" y="6453336"/>
            <a:ext cx="2133600" cy="1968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Einleitung/</a:t>
            </a:r>
            <a:fld id="{C810B12C-6ADA-4804-96B5-0E5C2AE72863}" type="slidenum">
              <a:rPr kumimoji="0" lang="de-AT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AT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179388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358775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5381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71755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1747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16319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20891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254635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-Folie1.sld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hartl.richard@univie.ac.at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251520" y="140439"/>
            <a:ext cx="8712968" cy="1200329"/>
          </a:xfrm>
          <a:prstGeom prst="rect">
            <a:avLst/>
          </a:prstGeom>
          <a:solidFill>
            <a:srgbClr val="006699"/>
          </a:solid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de-AT" dirty="0" smtClean="0"/>
          </a:p>
          <a:p>
            <a:endParaRPr lang="de-AT" dirty="0"/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2071678"/>
            <a:ext cx="8229600" cy="3921299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AT" dirty="0" smtClean="0"/>
          </a:p>
          <a:p>
            <a:pPr algn="ctr">
              <a:buNone/>
            </a:pPr>
            <a:r>
              <a:rPr lang="de-AT" sz="2400" dirty="0" smtClean="0"/>
              <a:t>Transportation Logistics</a:t>
            </a:r>
            <a:endParaRPr lang="en-GB" sz="2400" dirty="0" smtClean="0"/>
          </a:p>
          <a:p>
            <a:pPr algn="ctr">
              <a:buNone/>
            </a:pPr>
            <a:endParaRPr lang="en-GB" sz="2400" dirty="0" smtClean="0"/>
          </a:p>
          <a:p>
            <a:pPr algn="ctr">
              <a:buNone/>
            </a:pPr>
            <a:r>
              <a:rPr lang="en-GB" sz="2400" dirty="0" smtClean="0"/>
              <a:t>o. Univ. Prof. Dr Richard </a:t>
            </a:r>
            <a:r>
              <a:rPr lang="en-GB" sz="2400" dirty="0" err="1" smtClean="0"/>
              <a:t>Hartl</a:t>
            </a:r>
            <a:r>
              <a:rPr lang="en-GB" sz="2400" dirty="0" smtClean="0"/>
              <a:t> </a:t>
            </a:r>
            <a:endParaRPr lang="en-US" sz="2400" dirty="0" smtClean="0"/>
          </a:p>
          <a:p>
            <a:pPr algn="ctr">
              <a:buNone/>
            </a:pPr>
            <a:endParaRPr lang="de-AT" sz="2400" dirty="0" smtClean="0"/>
          </a:p>
          <a:p>
            <a:pPr algn="ctr">
              <a:buNone/>
            </a:pPr>
            <a:r>
              <a:rPr lang="de-AT" sz="2400" dirty="0" smtClean="0"/>
              <a:t>Wintersemester 2012</a:t>
            </a:r>
          </a:p>
          <a:p>
            <a:pPr algn="ctr">
              <a:buNone/>
            </a:pPr>
            <a:r>
              <a:rPr lang="de-AT" sz="1800" dirty="0" smtClean="0"/>
              <a:t>http://prolog.univie.ac.at/teaching/LVAs/KFK-TL/WS%2012/index.html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4" y="1628775"/>
            <a:ext cx="8641655" cy="792163"/>
          </a:xfrm>
          <a:ln>
            <a:noFill/>
          </a:ln>
        </p:spPr>
        <p:txBody>
          <a:bodyPr/>
          <a:lstStyle/>
          <a:p>
            <a:r>
              <a:rPr lang="de-DE" sz="3200" b="1" dirty="0" smtClean="0">
                <a:solidFill>
                  <a:srgbClr val="006699"/>
                </a:solidFill>
              </a:rPr>
              <a:t>Einleitung</a:t>
            </a:r>
            <a:endParaRPr lang="de-AT" sz="3200" b="1" dirty="0" smtClean="0">
              <a:solidFill>
                <a:srgbClr val="006699"/>
              </a:solidFill>
            </a:endParaRPr>
          </a:p>
        </p:txBody>
      </p:sp>
      <p:pic>
        <p:nvPicPr>
          <p:cNvPr id="38913" name="Picture 1" descr="C:\Users\Carina\Pictures\RZ_Logo_Uni_negati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260647"/>
            <a:ext cx="3960440" cy="1008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>
                <a:solidFill>
                  <a:srgbClr val="006699"/>
                </a:solidFill>
              </a:rPr>
              <a:t>Further </a:t>
            </a:r>
            <a:r>
              <a:rPr lang="de-AT" sz="2800" dirty="0" err="1" smtClean="0">
                <a:solidFill>
                  <a:srgbClr val="006699"/>
                </a:solidFill>
              </a:rPr>
              <a:t>projects</a:t>
            </a:r>
            <a:endParaRPr lang="de-AT" sz="2800" dirty="0">
              <a:solidFill>
                <a:srgbClr val="006699"/>
              </a:solidFill>
            </a:endParaRPr>
          </a:p>
        </p:txBody>
      </p:sp>
      <p:pic>
        <p:nvPicPr>
          <p:cNvPr id="4608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950"/>
          <a:stretch>
            <a:fillRect/>
          </a:stretch>
        </p:blipFill>
        <p:spPr bwMode="auto">
          <a:xfrm>
            <a:off x="5004048" y="2636912"/>
            <a:ext cx="3028950" cy="176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5652120" y="486916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Routing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packing</a:t>
            </a:r>
            <a:endParaRPr lang="de-AT" dirty="0" smtClean="0"/>
          </a:p>
          <a:p>
            <a:r>
              <a:rPr lang="de-AT" dirty="0" err="1" smtClean="0"/>
              <a:t>Disaster</a:t>
            </a:r>
            <a:r>
              <a:rPr lang="de-AT" dirty="0" smtClean="0"/>
              <a:t> </a:t>
            </a:r>
            <a:r>
              <a:rPr lang="de-AT" dirty="0" err="1" smtClean="0"/>
              <a:t>relief</a:t>
            </a:r>
            <a:r>
              <a:rPr lang="de-AT" dirty="0" smtClean="0"/>
              <a:t> </a:t>
            </a:r>
            <a:r>
              <a:rPr lang="de-AT" dirty="0" err="1" smtClean="0"/>
              <a:t>operations</a:t>
            </a:r>
            <a:endParaRPr lang="de-AT" dirty="0" smtClean="0"/>
          </a:p>
          <a:p>
            <a:r>
              <a:rPr lang="de-AT" dirty="0" err="1" smtClean="0"/>
              <a:t>planning</a:t>
            </a:r>
            <a:endParaRPr lang="de-AT" dirty="0" smtClean="0"/>
          </a:p>
          <a:p>
            <a:r>
              <a:rPr lang="de-AT" dirty="0" err="1" smtClean="0"/>
              <a:t>Inventory</a:t>
            </a:r>
            <a:r>
              <a:rPr lang="de-AT" dirty="0" smtClean="0"/>
              <a:t> </a:t>
            </a:r>
            <a:r>
              <a:rPr lang="de-AT" dirty="0" err="1" smtClean="0"/>
              <a:t>routing</a:t>
            </a:r>
            <a:endParaRPr lang="de-AT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 smtClean="0">
                <a:solidFill>
                  <a:srgbClr val="006699"/>
                </a:solidFill>
              </a:rPr>
              <a:t>Some</a:t>
            </a:r>
            <a:r>
              <a:rPr lang="de-AT" sz="2800" dirty="0" smtClean="0">
                <a:solidFill>
                  <a:srgbClr val="006699"/>
                </a:solidFill>
              </a:rPr>
              <a:t> </a:t>
            </a:r>
            <a:r>
              <a:rPr lang="de-AT" sz="2800" dirty="0" err="1" smtClean="0">
                <a:solidFill>
                  <a:srgbClr val="006699"/>
                </a:solidFill>
              </a:rPr>
              <a:t>numbers</a:t>
            </a:r>
            <a:endParaRPr lang="de-AT" sz="2800" dirty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844824"/>
            <a:ext cx="8065145" cy="4319587"/>
          </a:xfrm>
        </p:spPr>
        <p:txBody>
          <a:bodyPr/>
          <a:lstStyle/>
          <a:p>
            <a:r>
              <a:rPr lang="de-AT" sz="2400" b="1" dirty="0" smtClean="0"/>
              <a:t> Logistics </a:t>
            </a:r>
            <a:r>
              <a:rPr lang="de-AT" sz="2400" b="1" dirty="0" err="1" smtClean="0"/>
              <a:t>costs</a:t>
            </a:r>
            <a:endParaRPr lang="de-AT" sz="2400" b="1" dirty="0" smtClean="0"/>
          </a:p>
          <a:p>
            <a:pPr>
              <a:buNone/>
            </a:pPr>
            <a:r>
              <a:rPr lang="de-AT" sz="1800" dirty="0" smtClean="0"/>
              <a:t>Truck </a:t>
            </a:r>
            <a:r>
              <a:rPr lang="de-AT" sz="1800" dirty="0" err="1" smtClean="0"/>
              <a:t>transport</a:t>
            </a:r>
            <a:r>
              <a:rPr lang="de-AT" sz="1800" dirty="0" smtClean="0"/>
              <a:t> (</a:t>
            </a:r>
            <a:r>
              <a:rPr lang="de-AT" sz="1800" dirty="0" err="1" smtClean="0"/>
              <a:t>long-distance</a:t>
            </a:r>
            <a:r>
              <a:rPr lang="de-AT" sz="1800" dirty="0" smtClean="0"/>
              <a:t>) 	27.1</a:t>
            </a:r>
          </a:p>
          <a:p>
            <a:pPr>
              <a:buNone/>
            </a:pPr>
            <a:r>
              <a:rPr lang="de-AT" sz="1800" dirty="0" smtClean="0"/>
              <a:t>Truck </a:t>
            </a:r>
            <a:r>
              <a:rPr lang="de-AT" sz="1800" dirty="0" err="1" smtClean="0"/>
              <a:t>transport</a:t>
            </a:r>
            <a:r>
              <a:rPr lang="de-AT" sz="1800" dirty="0" smtClean="0"/>
              <a:t> (</a:t>
            </a:r>
            <a:r>
              <a:rPr lang="de-AT" sz="1800" dirty="0" err="1" smtClean="0"/>
              <a:t>short-distance</a:t>
            </a:r>
            <a:r>
              <a:rPr lang="de-AT" sz="1800" dirty="0" smtClean="0"/>
              <a:t>)	 25</a:t>
            </a:r>
          </a:p>
          <a:p>
            <a:pPr>
              <a:buNone/>
            </a:pPr>
            <a:r>
              <a:rPr lang="de-AT" sz="1800" dirty="0" smtClean="0"/>
              <a:t>Train 				3.6</a:t>
            </a:r>
          </a:p>
          <a:p>
            <a:pPr>
              <a:buNone/>
            </a:pPr>
            <a:r>
              <a:rPr lang="de-AT" sz="1800" dirty="0" err="1" smtClean="0"/>
              <a:t>Ship</a:t>
            </a:r>
            <a:r>
              <a:rPr lang="de-AT" sz="1800" dirty="0" smtClean="0"/>
              <a:t>/plane/Pipelines		 7.4</a:t>
            </a:r>
          </a:p>
          <a:p>
            <a:pPr>
              <a:buNone/>
            </a:pPr>
            <a:r>
              <a:rPr lang="de-AT" sz="1800" dirty="0" smtClean="0"/>
              <a:t>Terminal-, stock </a:t>
            </a:r>
            <a:r>
              <a:rPr lang="de-AT" sz="1800" dirty="0" err="1" smtClean="0"/>
              <a:t>management</a:t>
            </a:r>
            <a:r>
              <a:rPr lang="de-AT" sz="1800" dirty="0" smtClean="0"/>
              <a:t> 	 38</a:t>
            </a:r>
          </a:p>
          <a:p>
            <a:pPr>
              <a:buNone/>
            </a:pPr>
            <a:r>
              <a:rPr lang="de-AT" sz="1800" dirty="0" smtClean="0"/>
              <a:t>Order </a:t>
            </a:r>
            <a:r>
              <a:rPr lang="de-AT" sz="1800" dirty="0" err="1" smtClean="0"/>
              <a:t>processing</a:t>
            </a:r>
            <a:r>
              <a:rPr lang="de-AT" sz="1800" dirty="0" smtClean="0"/>
              <a:t> 			8.1 in </a:t>
            </a:r>
            <a:r>
              <a:rPr lang="de-AT" sz="1800" dirty="0" err="1" smtClean="0"/>
              <a:t>billion</a:t>
            </a:r>
            <a:r>
              <a:rPr lang="de-AT" sz="1800" dirty="0" smtClean="0"/>
              <a:t> EUR.</a:t>
            </a:r>
          </a:p>
          <a:p>
            <a:pPr>
              <a:buNone/>
            </a:pPr>
            <a:r>
              <a:rPr lang="de-AT" sz="1800" dirty="0" smtClean="0"/>
              <a:t>Administration/</a:t>
            </a:r>
            <a:r>
              <a:rPr lang="de-AT" sz="1800" dirty="0" err="1" smtClean="0"/>
              <a:t>coordination</a:t>
            </a:r>
            <a:r>
              <a:rPr lang="de-AT" sz="1800" dirty="0" smtClean="0"/>
              <a:t> 	7.8</a:t>
            </a:r>
          </a:p>
          <a:p>
            <a:pPr>
              <a:buNone/>
            </a:pPr>
            <a:r>
              <a:rPr lang="de-AT" sz="1800" dirty="0" err="1" smtClean="0"/>
              <a:t>Inventory</a:t>
            </a:r>
            <a:r>
              <a:rPr lang="de-AT" sz="1800" dirty="0" smtClean="0"/>
              <a:t> 			33</a:t>
            </a:r>
          </a:p>
          <a:p>
            <a:pPr>
              <a:buNone/>
            </a:pPr>
            <a:r>
              <a:rPr lang="de-AT" sz="1800" b="1" dirty="0" err="1" smtClean="0"/>
              <a:t>Mean</a:t>
            </a:r>
            <a:r>
              <a:rPr lang="de-AT" sz="1800" b="1" dirty="0" smtClean="0"/>
              <a:t> 	</a:t>
            </a:r>
            <a:r>
              <a:rPr lang="de-AT" sz="1800" dirty="0" smtClean="0"/>
              <a:t>			150</a:t>
            </a:r>
          </a:p>
          <a:p>
            <a:pPr>
              <a:buNone/>
            </a:pPr>
            <a:r>
              <a:rPr lang="en-US" sz="1800" dirty="0" smtClean="0"/>
              <a:t>outsourced to logistics providers	 67</a:t>
            </a:r>
          </a:p>
          <a:p>
            <a:pPr>
              <a:buNone/>
            </a:pPr>
            <a:r>
              <a:rPr lang="de-AT" sz="1800" dirty="0" smtClean="0"/>
              <a:t>                                             </a:t>
            </a:r>
            <a:r>
              <a:rPr lang="de-AT" b="1" dirty="0" smtClean="0">
                <a:solidFill>
                  <a:srgbClr val="FF0000"/>
                </a:solidFill>
              </a:rPr>
              <a:t>42% ! </a:t>
            </a:r>
            <a:r>
              <a:rPr lang="de-AT" b="1" dirty="0" err="1" smtClean="0">
                <a:solidFill>
                  <a:srgbClr val="FF0000"/>
                </a:solidFill>
              </a:rPr>
              <a:t>transport</a:t>
            </a:r>
            <a:endParaRPr lang="de-AT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de-AT" sz="1400" dirty="0" smtClean="0"/>
              <a:t>P. Klaus, 2004, Marktforschung </a:t>
            </a:r>
            <a:r>
              <a:rPr lang="de-AT" sz="1400" dirty="0" err="1" smtClean="0"/>
              <a:t>fur</a:t>
            </a:r>
            <a:r>
              <a:rPr lang="de-AT" sz="1400" dirty="0" smtClean="0"/>
              <a:t> die Logistik: Journal einer Entdeckungsreise, Logistik Management, </a:t>
            </a:r>
            <a:r>
              <a:rPr lang="de-AT" sz="1400" dirty="0" err="1" smtClean="0"/>
              <a:t>pages</a:t>
            </a:r>
            <a:r>
              <a:rPr lang="de-AT" sz="1400" dirty="0" smtClean="0"/>
              <a:t> 19ff</a:t>
            </a:r>
            <a:r>
              <a:rPr lang="de-AT" sz="1800" dirty="0" smtClean="0"/>
              <a:t>.</a:t>
            </a:r>
            <a:endParaRPr lang="de-AT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smtClean="0">
                <a:solidFill>
                  <a:srgbClr val="006699"/>
                </a:solidFill>
              </a:rPr>
              <a:t>Dates </a:t>
            </a:r>
            <a:r>
              <a:rPr lang="de-AT" sz="2800" dirty="0" err="1" smtClean="0">
                <a:solidFill>
                  <a:srgbClr val="006699"/>
                </a:solidFill>
              </a:rPr>
              <a:t>and</a:t>
            </a:r>
            <a:r>
              <a:rPr lang="de-AT" sz="2800" dirty="0" smtClean="0">
                <a:solidFill>
                  <a:srgbClr val="006699"/>
                </a:solidFill>
              </a:rPr>
              <a:t> </a:t>
            </a:r>
            <a:r>
              <a:rPr lang="de-AT" sz="2800" dirty="0" err="1" smtClean="0">
                <a:solidFill>
                  <a:srgbClr val="006699"/>
                </a:solidFill>
              </a:rPr>
              <a:t>places</a:t>
            </a:r>
            <a:endParaRPr lang="de-AT" sz="2800" dirty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  </a:t>
            </a:r>
            <a:r>
              <a:rPr lang="de-AT" sz="2400" b="1" dirty="0" err="1" smtClean="0"/>
              <a:t>Weekly</a:t>
            </a:r>
            <a:r>
              <a:rPr lang="de-AT" sz="2400" b="1" dirty="0" smtClean="0"/>
              <a:t> </a:t>
            </a:r>
            <a:r>
              <a:rPr lang="de-AT" sz="2400" b="1" dirty="0" err="1" smtClean="0"/>
              <a:t>schedule</a:t>
            </a:r>
            <a:r>
              <a:rPr lang="de-AT" sz="2400" b="1" dirty="0" smtClean="0"/>
              <a:t> Prof. Hartl</a:t>
            </a:r>
          </a:p>
          <a:p>
            <a:r>
              <a:rPr lang="de-AT" dirty="0" smtClean="0"/>
              <a:t> </a:t>
            </a:r>
            <a:r>
              <a:rPr lang="de-AT" dirty="0" err="1" smtClean="0"/>
              <a:t>Tuesday</a:t>
            </a:r>
            <a:r>
              <a:rPr lang="de-AT" dirty="0" smtClean="0"/>
              <a:t>, 10:00-12.00, HS 8</a:t>
            </a:r>
          </a:p>
          <a:p>
            <a:r>
              <a:rPr lang="de-AT" dirty="0" smtClean="0"/>
              <a:t> </a:t>
            </a:r>
            <a:r>
              <a:rPr lang="de-AT" dirty="0" err="1" smtClean="0"/>
              <a:t>Tuesday</a:t>
            </a:r>
            <a:r>
              <a:rPr lang="de-AT" dirty="0" smtClean="0"/>
              <a:t>, 15:30-17:30, HS 8</a:t>
            </a:r>
          </a:p>
          <a:p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</a:t>
            </a:r>
            <a:r>
              <a:rPr lang="de-AT" dirty="0" err="1" smtClean="0"/>
              <a:t>October</a:t>
            </a:r>
            <a:r>
              <a:rPr lang="de-AT" dirty="0" smtClean="0"/>
              <a:t> 9 </a:t>
            </a:r>
            <a:r>
              <a:rPr lang="de-AT" dirty="0" err="1" smtClean="0"/>
              <a:t>until</a:t>
            </a:r>
            <a:r>
              <a:rPr lang="de-AT" dirty="0" smtClean="0"/>
              <a:t> November 27</a:t>
            </a:r>
          </a:p>
          <a:p>
            <a:pPr>
              <a:buNone/>
            </a:pPr>
            <a:endParaRPr lang="de-AT" dirty="0" smtClean="0"/>
          </a:p>
          <a:p>
            <a:r>
              <a:rPr lang="de-AT" dirty="0" smtClean="0"/>
              <a:t> </a:t>
            </a:r>
            <a:r>
              <a:rPr lang="de-AT" sz="2400" b="1" dirty="0" smtClean="0"/>
              <a:t>Schedule Prof. Schönberger </a:t>
            </a:r>
          </a:p>
          <a:p>
            <a:r>
              <a:rPr lang="de-AT" dirty="0" smtClean="0"/>
              <a:t> 29.11-30.11.2012</a:t>
            </a:r>
          </a:p>
          <a:p>
            <a:r>
              <a:rPr lang="de-AT" dirty="0" smtClean="0"/>
              <a:t> 06.12- 07.12.2012</a:t>
            </a:r>
          </a:p>
          <a:p>
            <a:r>
              <a:rPr lang="de-AT" dirty="0" smtClean="0"/>
              <a:t> 13.12- 14.12.2012</a:t>
            </a:r>
          </a:p>
          <a:p>
            <a:r>
              <a:rPr lang="de-AT" dirty="0" smtClean="0"/>
              <a:t> 10.01-11.01.2013</a:t>
            </a:r>
          </a:p>
          <a:p>
            <a:r>
              <a:rPr lang="de-AT" dirty="0" smtClean="0"/>
              <a:t> 17.01- 18.01.2013</a:t>
            </a:r>
            <a:endParaRPr lang="de-A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dirty="0" err="1" smtClean="0">
                <a:solidFill>
                  <a:srgbClr val="006699"/>
                </a:solidFill>
              </a:rPr>
              <a:t>Grading</a:t>
            </a:r>
            <a:endParaRPr lang="de-AT" sz="2800" dirty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r>
              <a:rPr lang="de-AT" sz="2400" b="1" dirty="0" err="1" smtClean="0"/>
              <a:t>Exams</a:t>
            </a:r>
            <a:r>
              <a:rPr lang="de-AT" sz="2400" b="1" dirty="0" smtClean="0"/>
              <a:t> 60%</a:t>
            </a:r>
          </a:p>
          <a:p>
            <a:pPr lvl="1">
              <a:buNone/>
            </a:pPr>
            <a:r>
              <a:rPr lang="de-AT" dirty="0" smtClean="0"/>
              <a:t>tentative </a:t>
            </a:r>
            <a:r>
              <a:rPr lang="de-AT" dirty="0" err="1" smtClean="0"/>
              <a:t>dates</a:t>
            </a:r>
            <a:r>
              <a:rPr lang="de-AT" dirty="0" smtClean="0"/>
              <a:t>:</a:t>
            </a:r>
          </a:p>
          <a:p>
            <a:pPr lvl="1"/>
            <a:r>
              <a:rPr lang="de-AT" dirty="0" smtClean="0"/>
              <a:t> </a:t>
            </a:r>
            <a:r>
              <a:rPr lang="de-AT" dirty="0" err="1" smtClean="0"/>
              <a:t>Exam</a:t>
            </a:r>
            <a:r>
              <a:rPr lang="de-AT" dirty="0" smtClean="0"/>
              <a:t> </a:t>
            </a:r>
            <a:r>
              <a:rPr lang="de-AT" dirty="0" smtClean="0"/>
              <a:t>1: 30%- November 27 10:00-11.30 Uhr</a:t>
            </a:r>
          </a:p>
          <a:p>
            <a:pPr lvl="1"/>
            <a:r>
              <a:rPr lang="de-AT" dirty="0" smtClean="0"/>
              <a:t> </a:t>
            </a:r>
            <a:r>
              <a:rPr lang="de-AT" dirty="0" err="1" smtClean="0"/>
              <a:t>Exam</a:t>
            </a:r>
            <a:r>
              <a:rPr lang="de-AT" dirty="0" smtClean="0"/>
              <a:t> 2: 30% -  </a:t>
            </a:r>
            <a:r>
              <a:rPr lang="de-AT" dirty="0" err="1" smtClean="0"/>
              <a:t>probably</a:t>
            </a:r>
            <a:r>
              <a:rPr lang="de-AT" dirty="0" smtClean="0"/>
              <a:t> </a:t>
            </a:r>
            <a:r>
              <a:rPr lang="de-AT" dirty="0" err="1" smtClean="0"/>
              <a:t>January</a:t>
            </a:r>
            <a:r>
              <a:rPr lang="de-AT" dirty="0" smtClean="0"/>
              <a:t>  17    </a:t>
            </a:r>
          </a:p>
          <a:p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 smtClean="0"/>
              <a:t>Homework</a:t>
            </a:r>
            <a:r>
              <a:rPr lang="de-AT" dirty="0" smtClean="0"/>
              <a:t> </a:t>
            </a:r>
            <a:r>
              <a:rPr lang="de-AT" dirty="0" err="1" smtClean="0"/>
              <a:t>assignments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participation</a:t>
            </a:r>
            <a:r>
              <a:rPr lang="de-AT" dirty="0" smtClean="0"/>
              <a:t> in </a:t>
            </a:r>
            <a:r>
              <a:rPr lang="de-AT" dirty="0" err="1" smtClean="0"/>
              <a:t>class</a:t>
            </a:r>
            <a:r>
              <a:rPr lang="de-AT" dirty="0" smtClean="0"/>
              <a:t> (40%)</a:t>
            </a:r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 min 50% </a:t>
            </a:r>
            <a:r>
              <a:rPr lang="de-AT" dirty="0" err="1" smtClean="0"/>
              <a:t>for</a:t>
            </a:r>
            <a:r>
              <a:rPr lang="de-AT" dirty="0" smtClean="0"/>
              <a:t> a positive grade</a:t>
            </a:r>
            <a:endParaRPr lang="de-A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2339752" y="785638"/>
          <a:ext cx="4208161" cy="6072362"/>
        </p:xfrm>
        <a:graphic>
          <a:graphicData uri="http://schemas.openxmlformats.org/presentationml/2006/ole">
            <p:oleObj spid="_x0000_s4097" name="Folie" r:id="rId3" imgW="3427449" imgH="4951527" progId="PowerPoint.Slide.12">
              <p:embed/>
            </p:oleObj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67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r>
              <a:rPr lang="de-AT" sz="2400" dirty="0" smtClean="0"/>
              <a:t>Email</a:t>
            </a:r>
          </a:p>
          <a:p>
            <a:pPr>
              <a:buNone/>
            </a:pPr>
            <a:r>
              <a:rPr lang="de-AT" dirty="0" smtClean="0"/>
              <a:t> </a:t>
            </a:r>
            <a:r>
              <a:rPr lang="de-AT" dirty="0" smtClean="0">
                <a:hlinkClick r:id="rId2"/>
              </a:rPr>
              <a:t>hartl.richard@univie.ac.at</a:t>
            </a:r>
            <a:endParaRPr lang="de-AT" dirty="0" smtClean="0"/>
          </a:p>
          <a:p>
            <a:endParaRPr lang="de-AT" dirty="0" smtClean="0"/>
          </a:p>
          <a:p>
            <a:endParaRPr lang="de-AT" dirty="0" smtClean="0"/>
          </a:p>
          <a:p>
            <a:r>
              <a:rPr lang="de-AT" dirty="0" smtClean="0"/>
              <a:t> </a:t>
            </a:r>
            <a:r>
              <a:rPr lang="de-AT" sz="2400" b="1" dirty="0" smtClean="0"/>
              <a:t>Office </a:t>
            </a:r>
            <a:r>
              <a:rPr lang="de-AT" sz="2400" b="1" dirty="0" err="1" smtClean="0"/>
              <a:t>hours</a:t>
            </a:r>
            <a:r>
              <a:rPr lang="de-AT" sz="2400" b="1" dirty="0" smtClean="0"/>
              <a:t> </a:t>
            </a:r>
          </a:p>
          <a:p>
            <a:pPr>
              <a:buNone/>
            </a:pPr>
            <a:r>
              <a:rPr lang="de-AT" dirty="0" smtClean="0"/>
              <a:t>   </a:t>
            </a:r>
            <a:r>
              <a:rPr lang="de-AT" dirty="0" err="1" smtClean="0"/>
              <a:t>Wednesday</a:t>
            </a:r>
            <a:r>
              <a:rPr lang="de-AT" dirty="0" smtClean="0"/>
              <a:t> 11:00-12:00 </a:t>
            </a:r>
          </a:p>
          <a:p>
            <a:pPr>
              <a:buNone/>
            </a:pPr>
            <a:r>
              <a:rPr lang="de-AT" dirty="0" smtClean="0"/>
              <a:t>   </a:t>
            </a:r>
            <a:r>
              <a:rPr lang="de-AT" dirty="0" err="1" smtClean="0"/>
              <a:t>Room</a:t>
            </a:r>
            <a:r>
              <a:rPr lang="de-AT" dirty="0" smtClean="0"/>
              <a:t> 178</a:t>
            </a:r>
          </a:p>
          <a:p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 smtClean="0"/>
          </a:p>
          <a:p>
            <a:pPr>
              <a:buNone/>
            </a:pPr>
            <a:endParaRPr lang="de-A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z="2800" b="1" dirty="0" smtClean="0">
                <a:solidFill>
                  <a:srgbClr val="006699"/>
                </a:solidFill>
              </a:rPr>
              <a:t>Content</a:t>
            </a:r>
            <a:endParaRPr lang="de-AT" sz="2800" b="1" dirty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 </a:t>
            </a:r>
            <a:r>
              <a:rPr lang="de-AT" dirty="0" err="1" smtClean="0"/>
              <a:t>Shortest</a:t>
            </a:r>
            <a:r>
              <a:rPr lang="de-AT" dirty="0" smtClean="0"/>
              <a:t> </a:t>
            </a:r>
            <a:r>
              <a:rPr lang="de-AT" dirty="0" err="1" smtClean="0"/>
              <a:t>path</a:t>
            </a:r>
            <a:r>
              <a:rPr lang="de-AT" dirty="0" smtClean="0"/>
              <a:t> </a:t>
            </a:r>
            <a:r>
              <a:rPr lang="de-AT" dirty="0" err="1" smtClean="0"/>
              <a:t>problems</a:t>
            </a:r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 smtClean="0"/>
              <a:t>Traveling</a:t>
            </a:r>
            <a:r>
              <a:rPr lang="de-AT" dirty="0" smtClean="0"/>
              <a:t> </a:t>
            </a:r>
            <a:r>
              <a:rPr lang="de-AT" dirty="0" err="1" smtClean="0"/>
              <a:t>salesman</a:t>
            </a:r>
            <a:r>
              <a:rPr lang="de-AT" dirty="0" smtClean="0"/>
              <a:t> </a:t>
            </a:r>
            <a:r>
              <a:rPr lang="de-AT" dirty="0" err="1" smtClean="0"/>
              <a:t>problems</a:t>
            </a:r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 smtClean="0"/>
              <a:t>Vehicle</a:t>
            </a:r>
            <a:r>
              <a:rPr lang="de-AT" dirty="0" smtClean="0"/>
              <a:t> </a:t>
            </a:r>
            <a:r>
              <a:rPr lang="de-AT" dirty="0" err="1" smtClean="0"/>
              <a:t>routing</a:t>
            </a:r>
            <a:r>
              <a:rPr lang="de-AT" dirty="0" smtClean="0"/>
              <a:t> </a:t>
            </a:r>
            <a:r>
              <a:rPr lang="de-AT" dirty="0" err="1" smtClean="0"/>
              <a:t>problems</a:t>
            </a:r>
            <a:endParaRPr lang="de-AT" dirty="0" smtClean="0"/>
          </a:p>
          <a:p>
            <a:r>
              <a:rPr lang="de-AT" dirty="0" smtClean="0"/>
              <a:t> </a:t>
            </a:r>
            <a:r>
              <a:rPr lang="de-AT" dirty="0" err="1" smtClean="0"/>
              <a:t>Applications</a:t>
            </a:r>
            <a:endParaRPr lang="de-AT" dirty="0" smtClean="0"/>
          </a:p>
          <a:p>
            <a:r>
              <a:rPr lang="de-AT" dirty="0" smtClean="0"/>
              <a:t> Modeling </a:t>
            </a:r>
            <a:r>
              <a:rPr lang="de-AT" dirty="0" err="1" smtClean="0"/>
              <a:t>techniques</a:t>
            </a:r>
            <a:r>
              <a:rPr lang="de-AT" dirty="0" smtClean="0"/>
              <a:t>, </a:t>
            </a:r>
            <a:r>
              <a:rPr lang="de-AT" dirty="0" err="1" smtClean="0"/>
              <a:t>heuristics</a:t>
            </a:r>
            <a:r>
              <a:rPr lang="de-AT" dirty="0" smtClean="0"/>
              <a:t>, </a:t>
            </a:r>
            <a:r>
              <a:rPr lang="de-AT" dirty="0" err="1" smtClean="0"/>
              <a:t>metaheuristics</a:t>
            </a:r>
            <a:r>
              <a:rPr lang="de-AT" dirty="0" smtClean="0"/>
              <a:t>, </a:t>
            </a:r>
            <a:r>
              <a:rPr lang="de-AT" dirty="0" err="1" smtClean="0"/>
              <a:t>exact</a:t>
            </a:r>
            <a:r>
              <a:rPr lang="de-AT" dirty="0" smtClean="0"/>
              <a:t> </a:t>
            </a:r>
            <a:r>
              <a:rPr lang="de-AT" dirty="0" err="1" smtClean="0"/>
              <a:t>solution</a:t>
            </a:r>
            <a:endParaRPr lang="de-AT" dirty="0" smtClean="0"/>
          </a:p>
          <a:p>
            <a:r>
              <a:rPr lang="en-US" dirty="0" smtClean="0"/>
              <a:t> methods tailored to the different problems </a:t>
            </a:r>
            <a:r>
              <a:rPr lang="en-US" dirty="0" smtClean="0"/>
              <a:t>studied</a:t>
            </a:r>
          </a:p>
          <a:p>
            <a:r>
              <a:rPr lang="en-US" dirty="0" smtClean="0"/>
              <a:t> Real world and dynamic problems</a:t>
            </a:r>
            <a:endParaRPr lang="de-A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980727"/>
            <a:ext cx="8065145" cy="360041"/>
          </a:xfrm>
        </p:spPr>
        <p:txBody>
          <a:bodyPr/>
          <a:lstStyle/>
          <a:p>
            <a:r>
              <a:rPr lang="de-AT" sz="2800" b="1" dirty="0" err="1" smtClean="0">
                <a:solidFill>
                  <a:srgbClr val="006699"/>
                </a:solidFill>
              </a:rPr>
              <a:t>Useful</a:t>
            </a:r>
            <a:r>
              <a:rPr lang="de-AT" sz="2800" b="1" dirty="0" smtClean="0">
                <a:solidFill>
                  <a:srgbClr val="006699"/>
                </a:solidFill>
              </a:rPr>
              <a:t> </a:t>
            </a:r>
            <a:r>
              <a:rPr lang="de-AT" sz="2800" b="1" dirty="0" err="1" smtClean="0">
                <a:solidFill>
                  <a:srgbClr val="006699"/>
                </a:solidFill>
              </a:rPr>
              <a:t>literature</a:t>
            </a:r>
            <a:endParaRPr lang="de-AT" sz="2800" b="1" dirty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556792"/>
            <a:ext cx="8065145" cy="4319587"/>
          </a:xfrm>
        </p:spPr>
        <p:txBody>
          <a:bodyPr/>
          <a:lstStyle/>
          <a:p>
            <a:r>
              <a:rPr lang="de-AT" sz="1800" dirty="0" smtClean="0"/>
              <a:t> </a:t>
            </a:r>
            <a:r>
              <a:rPr lang="en-US" sz="1800" dirty="0" smtClean="0"/>
              <a:t>Paolo </a:t>
            </a:r>
            <a:r>
              <a:rPr lang="en-US" sz="1800" dirty="0" err="1" smtClean="0"/>
              <a:t>Toth</a:t>
            </a:r>
            <a:r>
              <a:rPr lang="en-US" sz="1800" dirty="0" smtClean="0"/>
              <a:t>, and Daniele Vigo: The Vehicle Routing Problem,</a:t>
            </a:r>
          </a:p>
          <a:p>
            <a:pPr>
              <a:buNone/>
            </a:pPr>
            <a:r>
              <a:rPr lang="de-AT" sz="1800" dirty="0" smtClean="0"/>
              <a:t>  SIAM, 2002.</a:t>
            </a:r>
          </a:p>
          <a:p>
            <a:r>
              <a:rPr lang="de-AT" sz="1800" dirty="0" smtClean="0"/>
              <a:t> Wolfgang </a:t>
            </a:r>
            <a:r>
              <a:rPr lang="de-AT" sz="1800" dirty="0" err="1" smtClean="0"/>
              <a:t>Domschke</a:t>
            </a:r>
            <a:r>
              <a:rPr lang="de-AT" sz="1800" dirty="0" smtClean="0"/>
              <a:t>, Logistik: Transport, 4. Aufl., </a:t>
            </a:r>
            <a:r>
              <a:rPr lang="de-AT" sz="1800" dirty="0" err="1" smtClean="0"/>
              <a:t>Oldenbourg</a:t>
            </a:r>
            <a:r>
              <a:rPr lang="de-AT" sz="1800" dirty="0" smtClean="0"/>
              <a:t>,</a:t>
            </a:r>
          </a:p>
          <a:p>
            <a:pPr>
              <a:buNone/>
            </a:pPr>
            <a:r>
              <a:rPr lang="de-AT" sz="1800" dirty="0" smtClean="0"/>
              <a:t>  1995. (German)</a:t>
            </a:r>
          </a:p>
          <a:p>
            <a:r>
              <a:rPr lang="de-AT" sz="1800" dirty="0" smtClean="0"/>
              <a:t> Wolfgang </a:t>
            </a:r>
            <a:r>
              <a:rPr lang="de-AT" sz="1800" dirty="0" err="1" smtClean="0"/>
              <a:t>Domschke</a:t>
            </a:r>
            <a:r>
              <a:rPr lang="de-AT" sz="1800" dirty="0" smtClean="0"/>
              <a:t>, Logistik: Rundreisen und Touren, 4. Aufl.,</a:t>
            </a:r>
          </a:p>
          <a:p>
            <a:pPr>
              <a:buNone/>
            </a:pPr>
            <a:r>
              <a:rPr lang="de-AT" sz="1800" dirty="0" smtClean="0"/>
              <a:t>  </a:t>
            </a:r>
            <a:r>
              <a:rPr lang="de-AT" sz="1800" dirty="0" err="1" smtClean="0"/>
              <a:t>Oldenbourg</a:t>
            </a:r>
            <a:r>
              <a:rPr lang="de-AT" sz="1800" dirty="0" smtClean="0"/>
              <a:t>, 1997. (German)</a:t>
            </a:r>
          </a:p>
          <a:p>
            <a:r>
              <a:rPr lang="en-US" sz="1800" dirty="0" smtClean="0"/>
              <a:t> Michel </a:t>
            </a:r>
            <a:r>
              <a:rPr lang="en-US" sz="1800" dirty="0" err="1" smtClean="0"/>
              <a:t>Gendreau</a:t>
            </a:r>
            <a:r>
              <a:rPr lang="en-US" sz="1800" dirty="0" smtClean="0"/>
              <a:t>, Jean-Yves </a:t>
            </a:r>
            <a:r>
              <a:rPr lang="en-US" sz="1800" dirty="0" err="1" smtClean="0"/>
              <a:t>Potvin</a:t>
            </a:r>
            <a:r>
              <a:rPr lang="en-US" sz="1800" dirty="0" smtClean="0"/>
              <a:t> (Eds.): Handbook of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Metaheuristics</a:t>
            </a:r>
            <a:r>
              <a:rPr lang="en-US" sz="1800" dirty="0" smtClean="0"/>
              <a:t>, Springer, 2010. (Online access with ’</a:t>
            </a:r>
            <a:r>
              <a:rPr lang="en-US" sz="1800" dirty="0" err="1" smtClean="0"/>
              <a:t>Uni</a:t>
            </a:r>
            <a:r>
              <a:rPr lang="en-US" sz="1800" dirty="0" smtClean="0"/>
              <a:t> Wien’ IP:</a:t>
            </a:r>
          </a:p>
          <a:p>
            <a:pPr>
              <a:buNone/>
            </a:pPr>
            <a:r>
              <a:rPr lang="de-AT" sz="1800" dirty="0" smtClean="0"/>
              <a:t>  Springer)</a:t>
            </a:r>
          </a:p>
          <a:p>
            <a:r>
              <a:rPr lang="en-US" sz="1800" dirty="0" smtClean="0"/>
              <a:t> Emile </a:t>
            </a:r>
            <a:r>
              <a:rPr lang="en-US" sz="1800" dirty="0" err="1" smtClean="0"/>
              <a:t>Aarts</a:t>
            </a:r>
            <a:r>
              <a:rPr lang="en-US" sz="1800" dirty="0" smtClean="0"/>
              <a:t>, Jan </a:t>
            </a:r>
            <a:r>
              <a:rPr lang="en-US" sz="1800" dirty="0" err="1" smtClean="0"/>
              <a:t>Karel</a:t>
            </a:r>
            <a:r>
              <a:rPr lang="en-US" sz="1800" dirty="0" smtClean="0"/>
              <a:t> </a:t>
            </a:r>
            <a:r>
              <a:rPr lang="en-US" sz="1800" dirty="0" err="1" smtClean="0"/>
              <a:t>Lenstra</a:t>
            </a:r>
            <a:r>
              <a:rPr lang="en-US" sz="1800" dirty="0" smtClean="0"/>
              <a:t>, Eds., Local Search in Combinatorial</a:t>
            </a:r>
          </a:p>
          <a:p>
            <a:pPr>
              <a:buNone/>
            </a:pPr>
            <a:r>
              <a:rPr lang="de-AT" sz="1800" dirty="0" smtClean="0"/>
              <a:t>  </a:t>
            </a:r>
            <a:r>
              <a:rPr lang="de-AT" sz="1800" dirty="0" err="1" smtClean="0"/>
              <a:t>Optimization</a:t>
            </a:r>
            <a:r>
              <a:rPr lang="de-AT" sz="1800" dirty="0" smtClean="0"/>
              <a:t>, </a:t>
            </a:r>
            <a:r>
              <a:rPr lang="de-AT" sz="1800" dirty="0" err="1" smtClean="0"/>
              <a:t>Wiley</a:t>
            </a:r>
            <a:r>
              <a:rPr lang="de-AT" sz="1800" dirty="0" smtClean="0"/>
              <a:t>, 1997.</a:t>
            </a:r>
          </a:p>
          <a:p>
            <a:r>
              <a:rPr lang="de-AT" sz="1800" dirty="0" smtClean="0"/>
              <a:t> E.L. </a:t>
            </a:r>
            <a:r>
              <a:rPr lang="de-AT" sz="1800" dirty="0" err="1" smtClean="0"/>
              <a:t>Lawler</a:t>
            </a:r>
            <a:r>
              <a:rPr lang="de-AT" sz="1800" dirty="0" smtClean="0"/>
              <a:t> et al. (Eds.): The </a:t>
            </a:r>
            <a:r>
              <a:rPr lang="de-AT" sz="1800" dirty="0" err="1" smtClean="0"/>
              <a:t>Traveling</a:t>
            </a:r>
            <a:r>
              <a:rPr lang="de-AT" sz="1800" dirty="0" smtClean="0"/>
              <a:t> </a:t>
            </a:r>
            <a:r>
              <a:rPr lang="de-AT" sz="1800" dirty="0" err="1" smtClean="0"/>
              <a:t>Salesan</a:t>
            </a:r>
            <a:r>
              <a:rPr lang="de-AT" sz="1800" dirty="0" smtClean="0"/>
              <a:t> Problem, </a:t>
            </a:r>
            <a:r>
              <a:rPr lang="de-AT" sz="1800" dirty="0" err="1" smtClean="0"/>
              <a:t>Wiley</a:t>
            </a:r>
            <a:r>
              <a:rPr lang="de-AT" sz="1800" dirty="0" smtClean="0"/>
              <a:t>, 1985 </a:t>
            </a:r>
          </a:p>
          <a:p>
            <a:r>
              <a:rPr lang="de-AT" sz="1800" dirty="0" smtClean="0"/>
              <a:t> </a:t>
            </a:r>
            <a:r>
              <a:rPr lang="en-US" sz="1800" dirty="0" smtClean="0"/>
              <a:t>Frederick Hillier, Gerald Lieberman: Introduction to Operations</a:t>
            </a:r>
          </a:p>
          <a:p>
            <a:r>
              <a:rPr lang="en-US" sz="1800" dirty="0" smtClean="0"/>
              <a:t> Research, McGraw-Hill, 1995. (In German published by </a:t>
            </a:r>
            <a:r>
              <a:rPr lang="en-US" sz="1800" dirty="0" err="1" smtClean="0"/>
              <a:t>Oldenbourg</a:t>
            </a:r>
            <a:r>
              <a:rPr lang="en-US" dirty="0" smtClean="0"/>
              <a:t>)</a:t>
            </a:r>
            <a:endParaRPr lang="de-A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6699"/>
                </a:solidFill>
              </a:rPr>
              <a:t>Projects with the Austrian Red Cross</a:t>
            </a:r>
            <a:endParaRPr lang="de-AT" sz="3200" dirty="0">
              <a:solidFill>
                <a:srgbClr val="006699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endParaRPr lang="de-AT" sz="1200" dirty="0" smtClean="0"/>
          </a:p>
          <a:p>
            <a:pPr>
              <a:buNone/>
            </a:pPr>
            <a:r>
              <a:rPr lang="de-AT" sz="1400" dirty="0" err="1" smtClean="0"/>
              <a:t>Parragh</a:t>
            </a:r>
            <a:r>
              <a:rPr lang="de-AT" sz="1400" dirty="0" smtClean="0"/>
              <a:t>, S.N, </a:t>
            </a:r>
            <a:r>
              <a:rPr lang="de-AT" sz="1400" dirty="0" err="1" smtClean="0"/>
              <a:t>Cordeau</a:t>
            </a:r>
            <a:r>
              <a:rPr lang="de-AT" sz="1400" dirty="0" smtClean="0"/>
              <a:t>, J.-F., </a:t>
            </a:r>
            <a:r>
              <a:rPr lang="de-AT" sz="1400" dirty="0" err="1" smtClean="0"/>
              <a:t>Doerner</a:t>
            </a:r>
            <a:r>
              <a:rPr lang="de-AT" sz="1400" dirty="0" smtClean="0"/>
              <a:t>, K.F., Hartl, R.F. (2011), Models </a:t>
            </a:r>
            <a:r>
              <a:rPr lang="de-AT" sz="1400" dirty="0" err="1" smtClean="0"/>
              <a:t>and</a:t>
            </a:r>
            <a:r>
              <a:rPr lang="de-AT" sz="1400" dirty="0" smtClean="0"/>
              <a:t> </a:t>
            </a:r>
            <a:r>
              <a:rPr lang="en-US" sz="1400" dirty="0" smtClean="0"/>
              <a:t>algorithms for the heterogeneous dial-a-ride problem with driver related constraints. </a:t>
            </a:r>
            <a:r>
              <a:rPr lang="de-AT" sz="1400" dirty="0" smtClean="0"/>
              <a:t> OR </a:t>
            </a:r>
            <a:r>
              <a:rPr lang="de-AT" sz="1400" dirty="0" err="1" smtClean="0"/>
              <a:t>Spectrum</a:t>
            </a:r>
            <a:r>
              <a:rPr lang="de-AT" sz="1400" dirty="0" smtClean="0"/>
              <a:t>, </a:t>
            </a:r>
            <a:r>
              <a:rPr lang="de-AT" sz="1400" dirty="0" err="1" smtClean="0"/>
              <a:t>available</a:t>
            </a:r>
            <a:r>
              <a:rPr lang="de-AT" sz="1400" dirty="0" smtClean="0"/>
              <a:t> online.</a:t>
            </a:r>
          </a:p>
          <a:p>
            <a:pPr>
              <a:buNone/>
            </a:pPr>
            <a:r>
              <a:rPr lang="en-US" sz="1400" dirty="0" err="1" smtClean="0"/>
              <a:t>Schilde</a:t>
            </a:r>
            <a:r>
              <a:rPr lang="en-US" sz="1400" dirty="0" smtClean="0"/>
              <a:t>, M., </a:t>
            </a:r>
            <a:r>
              <a:rPr lang="en-US" sz="1400" dirty="0" err="1" smtClean="0"/>
              <a:t>Doerner</a:t>
            </a:r>
            <a:r>
              <a:rPr lang="en-US" sz="1400" dirty="0" smtClean="0"/>
              <a:t>, K.F., </a:t>
            </a:r>
            <a:r>
              <a:rPr lang="en-US" sz="1400" dirty="0" err="1" smtClean="0"/>
              <a:t>Hartl</a:t>
            </a:r>
            <a:r>
              <a:rPr lang="en-US" sz="1400" dirty="0" smtClean="0"/>
              <a:t>, R.F. (2011), </a:t>
            </a:r>
            <a:r>
              <a:rPr lang="en-US" sz="1400" dirty="0" err="1" smtClean="0"/>
              <a:t>Metaheuristics</a:t>
            </a:r>
            <a:r>
              <a:rPr lang="en-US" sz="1400" dirty="0" smtClean="0"/>
              <a:t> for the dynamic stochastic dial-a-ride problem with expected return transports. Computers &amp;  Operations Research, 38 (12), 1719-1730.</a:t>
            </a:r>
          </a:p>
          <a:p>
            <a:pPr>
              <a:buNone/>
            </a:pPr>
            <a:r>
              <a:rPr lang="en-US" sz="1400" dirty="0" err="1" smtClean="0"/>
              <a:t>Schmid</a:t>
            </a:r>
            <a:r>
              <a:rPr lang="en-US" sz="1400" dirty="0" smtClean="0"/>
              <a:t>, V., </a:t>
            </a:r>
            <a:r>
              <a:rPr lang="en-US" sz="1400" dirty="0" err="1" smtClean="0"/>
              <a:t>Doerner</a:t>
            </a:r>
            <a:r>
              <a:rPr lang="en-US" sz="1400" dirty="0" smtClean="0"/>
              <a:t>, K.F. (2010), Ambulance Location and Relocation Problems with  Time-Dependent Travel Times. European Journal of Operational Research (Volume </a:t>
            </a:r>
            <a:r>
              <a:rPr lang="fr-FR" sz="1400" dirty="0" smtClean="0"/>
              <a:t>207, Issue 3, Pages 1293-1303 )</a:t>
            </a:r>
            <a:endParaRPr lang="de-AT" sz="1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743902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006699"/>
                </a:solidFill>
              </a:rPr>
              <a:t>Projects in the service technician industry</a:t>
            </a:r>
            <a:endParaRPr lang="de-AT" sz="2800" dirty="0">
              <a:solidFill>
                <a:srgbClr val="006699"/>
              </a:solidFill>
            </a:endParaRPr>
          </a:p>
        </p:txBody>
      </p:sp>
      <p:pic>
        <p:nvPicPr>
          <p:cNvPr id="471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723491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611560" y="5445224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dirty="0" smtClean="0"/>
              <a:t>Kovacs, A.A., </a:t>
            </a:r>
            <a:r>
              <a:rPr lang="de-AT" dirty="0" err="1" smtClean="0"/>
              <a:t>Parragh</a:t>
            </a:r>
            <a:r>
              <a:rPr lang="de-AT" dirty="0" smtClean="0"/>
              <a:t>, S.N., </a:t>
            </a:r>
            <a:r>
              <a:rPr lang="de-AT" dirty="0" err="1" smtClean="0"/>
              <a:t>Doerner</a:t>
            </a:r>
            <a:r>
              <a:rPr lang="de-AT" dirty="0" smtClean="0"/>
              <a:t>, K.F., Hartl, R.F. (2011), Adaptive large </a:t>
            </a:r>
            <a:r>
              <a:rPr lang="en-US" dirty="0" smtClean="0"/>
              <a:t>neighborhood search for service technician routing and scheduling problems. Journal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Scheduling</a:t>
            </a:r>
            <a:r>
              <a:rPr lang="de-AT" dirty="0" smtClean="0"/>
              <a:t>, </a:t>
            </a:r>
            <a:r>
              <a:rPr lang="de-AT" dirty="0" err="1" smtClean="0"/>
              <a:t>available</a:t>
            </a:r>
            <a:r>
              <a:rPr lang="de-AT" dirty="0" smtClean="0"/>
              <a:t> online.</a:t>
            </a:r>
            <a:endParaRPr lang="de-A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rlage_6">
  <a:themeElements>
    <a:clrScheme name="Vorlage_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lage_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_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_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Vorlage_6</Template>
  <TotalTime>0</TotalTime>
  <Words>503</Words>
  <Application>Microsoft Office PowerPoint</Application>
  <PresentationFormat>Bildschirmpräsentation (4:3)</PresentationFormat>
  <Paragraphs>100</Paragraphs>
  <Slides>11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Vorlage_6</vt:lpstr>
      <vt:lpstr>Folie</vt:lpstr>
      <vt:lpstr>Einleitung</vt:lpstr>
      <vt:lpstr>Dates and places</vt:lpstr>
      <vt:lpstr>Grading</vt:lpstr>
      <vt:lpstr>Folie 4</vt:lpstr>
      <vt:lpstr>Folie 5</vt:lpstr>
      <vt:lpstr>Content</vt:lpstr>
      <vt:lpstr>Useful literature</vt:lpstr>
      <vt:lpstr>Projects with the Austrian Red Cross</vt:lpstr>
      <vt:lpstr>Projects in the service technician industry</vt:lpstr>
      <vt:lpstr>Further projects</vt:lpstr>
      <vt:lpstr>Some numbers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Carina</dc:creator>
  <cp:lastModifiedBy>Hartl</cp:lastModifiedBy>
  <cp:revision>56</cp:revision>
  <dcterms:created xsi:type="dcterms:W3CDTF">2011-04-28T12:25:33Z</dcterms:created>
  <dcterms:modified xsi:type="dcterms:W3CDTF">2012-10-09T07:58:41Z</dcterms:modified>
</cp:coreProperties>
</file>