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63" r:id="rId3"/>
    <p:sldId id="264" r:id="rId4"/>
    <p:sldId id="1526" r:id="rId5"/>
    <p:sldId id="1720" r:id="rId6"/>
    <p:sldId id="1721" r:id="rId7"/>
    <p:sldId id="1722" r:id="rId8"/>
    <p:sldId id="1739" r:id="rId9"/>
    <p:sldId id="1724" r:id="rId10"/>
    <p:sldId id="1725" r:id="rId11"/>
    <p:sldId id="1727" r:id="rId12"/>
    <p:sldId id="1728" r:id="rId13"/>
    <p:sldId id="1729" r:id="rId14"/>
    <p:sldId id="1730" r:id="rId15"/>
    <p:sldId id="1723" r:id="rId16"/>
    <p:sldId id="1740" r:id="rId17"/>
    <p:sldId id="1733" r:id="rId18"/>
    <p:sldId id="1734" r:id="rId19"/>
  </p:sldIdLst>
  <p:sldSz cx="10693400" cy="7561263"/>
  <p:notesSz cx="10234613" cy="7099300"/>
  <p:defaultTextStyle>
    <a:defPPr>
      <a:defRPr lang="de-DE"/>
    </a:defPPr>
    <a:lvl1pPr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41">
          <p15:clr>
            <a:srgbClr val="A4A3A4"/>
          </p15:clr>
        </p15:guide>
        <p15:guide id="2" orient="horz" pos="521">
          <p15:clr>
            <a:srgbClr val="A4A3A4"/>
          </p15:clr>
        </p15:guide>
        <p15:guide id="3" orient="horz" pos="975">
          <p15:clr>
            <a:srgbClr val="A4A3A4"/>
          </p15:clr>
        </p15:guide>
        <p15:guide id="4" orient="horz" pos="1474">
          <p15:clr>
            <a:srgbClr val="A4A3A4"/>
          </p15:clr>
        </p15:guide>
        <p15:guide id="5" pos="2869">
          <p15:clr>
            <a:srgbClr val="A4A3A4"/>
          </p15:clr>
        </p15:guide>
        <p15:guide id="6" pos="465">
          <p15:clr>
            <a:srgbClr val="A4A3A4"/>
          </p15:clr>
        </p15:guide>
        <p15:guide id="7" pos="6271">
          <p15:clr>
            <a:srgbClr val="A4A3A4"/>
          </p15:clr>
        </p15:guide>
        <p15:guide id="8" pos="26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80" autoAdjust="0"/>
    <p:restoredTop sz="94630" autoAdjust="0"/>
  </p:normalViewPr>
  <p:slideViewPr>
    <p:cSldViewPr>
      <p:cViewPr varScale="1">
        <p:scale>
          <a:sx n="77" d="100"/>
          <a:sy n="77" d="100"/>
        </p:scale>
        <p:origin x="754" y="58"/>
      </p:cViewPr>
      <p:guideLst>
        <p:guide orient="horz" pos="4241"/>
        <p:guide orient="horz" pos="521"/>
        <p:guide orient="horz" pos="975"/>
        <p:guide orient="horz" pos="1474"/>
        <p:guide pos="2869"/>
        <p:guide pos="465"/>
        <p:guide pos="6271"/>
        <p:guide pos="2642"/>
      </p:guideLst>
    </p:cSldViewPr>
  </p:slideViewPr>
  <p:outlineViewPr>
    <p:cViewPr>
      <p:scale>
        <a:sx n="33" d="100"/>
        <a:sy n="33" d="100"/>
      </p:scale>
      <p:origin x="0" y="-5618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795" y="-86"/>
      </p:cViewPr>
      <p:guideLst>
        <p:guide orient="horz" pos="2237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435475" cy="355600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553" y="2"/>
            <a:ext cx="4435475" cy="355600"/>
          </a:xfrm>
          <a:prstGeom prst="rect">
            <a:avLst/>
          </a:prstGeom>
        </p:spPr>
        <p:txBody>
          <a:bodyPr vert="horz" lIns="99032" tIns="49516" rIns="99032" bIns="49516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D38C2D47-9ABC-418F-9202-93FA02DC64A1}" type="datetimeFigureOut">
              <a:rPr lang="de-AT"/>
              <a:pPr>
                <a:defRPr/>
              </a:pPr>
              <a:t>03.10.2017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35325" y="531813"/>
            <a:ext cx="37639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2" tIns="49516" rIns="99032" bIns="49516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941" y="3371850"/>
            <a:ext cx="8186737" cy="3195638"/>
          </a:xfrm>
          <a:prstGeom prst="rect">
            <a:avLst/>
          </a:prstGeom>
        </p:spPr>
        <p:txBody>
          <a:bodyPr vert="horz" lIns="99032" tIns="49516" rIns="99032" bIns="49516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6742113"/>
            <a:ext cx="4435475" cy="355600"/>
          </a:xfrm>
          <a:prstGeom prst="rect">
            <a:avLst/>
          </a:prstGeom>
        </p:spPr>
        <p:txBody>
          <a:bodyPr vert="horz" lIns="99032" tIns="49516" rIns="99032" bIns="49516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553" y="6742113"/>
            <a:ext cx="4435475" cy="355600"/>
          </a:xfrm>
          <a:prstGeom prst="rect">
            <a:avLst/>
          </a:prstGeom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9793B0C6-A9AC-4657-B09C-6B7F39A9311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14527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ild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" r="502" b="8899"/>
          <a:stretch>
            <a:fillRect/>
          </a:stretch>
        </p:blipFill>
        <p:spPr bwMode="auto">
          <a:xfrm>
            <a:off x="0" y="2373313"/>
            <a:ext cx="1069340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6667" y="2052439"/>
            <a:ext cx="9339920" cy="2018582"/>
          </a:xfrm>
        </p:spPr>
        <p:txBody>
          <a:bodyPr>
            <a:noAutofit/>
          </a:bodyPr>
          <a:lstStyle>
            <a:lvl1pPr algn="r">
              <a:lnSpc>
                <a:spcPct val="150000"/>
              </a:lnSpc>
              <a:defRPr sz="5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020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0693400" cy="6175196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606667" y="6588943"/>
            <a:ext cx="9339920" cy="576064"/>
          </a:xfrm>
        </p:spPr>
        <p:txBody>
          <a:bodyPr>
            <a:noAutofit/>
          </a:bodyPr>
          <a:lstStyle>
            <a:lvl1pPr algn="l">
              <a:defRPr sz="31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0"/>
          </p:nvPr>
        </p:nvSpPr>
        <p:spPr>
          <a:xfrm>
            <a:off x="640303" y="7021198"/>
            <a:ext cx="9306284" cy="47105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1"/>
          </p:nvPr>
        </p:nvSpPr>
        <p:spPr>
          <a:xfrm>
            <a:off x="640303" y="6416627"/>
            <a:ext cx="9306284" cy="3624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982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 + Bild +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 userDrawn="1"/>
        </p:nvSpPr>
        <p:spPr>
          <a:xfrm>
            <a:off x="1890713" y="6200775"/>
            <a:ext cx="8955087" cy="574675"/>
          </a:xfrm>
          <a:prstGeom prst="roundRect">
            <a:avLst>
              <a:gd name="adj" fmla="val 193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956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0" y="-9550"/>
            <a:ext cx="10693400" cy="7570813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34332" y="6228532"/>
            <a:ext cx="8496944" cy="504056"/>
          </a:xfrm>
        </p:spPr>
        <p:txBody>
          <a:bodyPr/>
          <a:lstStyle>
            <a:lvl1pPr>
              <a:defRPr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590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>
            <a:spLocks noChangeArrowheads="1"/>
          </p:cNvSpPr>
          <p:nvPr userDrawn="1"/>
        </p:nvSpPr>
        <p:spPr bwMode="auto">
          <a:xfrm>
            <a:off x="7889875" y="6880225"/>
            <a:ext cx="2159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ECBA9CF-17C6-4663-97C0-7D9942EEB79D}" type="slidenum">
              <a:rPr lang="de-DE" altLang="de-DE" sz="2800" smtClean="0">
                <a:solidFill>
                  <a:srgbClr val="BFBFBF"/>
                </a:solidFill>
                <a:latin typeface="Cambria" panose="02040503050406030204" pitchFamily="18" charset="0"/>
              </a:rPr>
              <a:pPr algn="r" eaLnBrk="1" hangingPunct="1">
                <a:defRPr/>
              </a:pPr>
              <a:t>‹Nr.›</a:t>
            </a:fld>
            <a:endParaRPr lang="de-DE" altLang="de-DE" sz="2800" smtClean="0">
              <a:solidFill>
                <a:srgbClr val="BFBFBF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8189" y="1751747"/>
            <a:ext cx="4464496" cy="70536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8189" y="2457115"/>
            <a:ext cx="4464496" cy="435647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90717" y="1751747"/>
            <a:ext cx="4464496" cy="70536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90717" y="2457115"/>
            <a:ext cx="4464496" cy="435647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539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 userDrawn="1"/>
        </p:nvSpPr>
        <p:spPr bwMode="auto">
          <a:xfrm>
            <a:off x="7889875" y="6880225"/>
            <a:ext cx="215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092435B-C44E-4171-AFDC-C87926134B10}" type="slidenum">
              <a:rPr lang="de-DE" altLang="de-DE" sz="1800" smtClean="0">
                <a:solidFill>
                  <a:srgbClr val="BFBFBF"/>
                </a:solidFill>
                <a:latin typeface="Cambria" panose="02040503050406030204" pitchFamily="18" charset="0"/>
              </a:rPr>
              <a:pPr algn="r" eaLnBrk="1" hangingPunct="1">
                <a:defRPr/>
              </a:pPr>
              <a:t>‹Nr.›</a:t>
            </a:fld>
            <a:endParaRPr lang="de-DE" altLang="de-DE" sz="1800" dirty="0" smtClean="0">
              <a:solidFill>
                <a:srgbClr val="BFBFBF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738188" y="1946486"/>
            <a:ext cx="9217025" cy="97004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>
          <a:xfrm>
            <a:off x="734852" y="2731221"/>
            <a:ext cx="9211770" cy="400136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92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folie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827088"/>
            <a:ext cx="26431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8188" y="1946486"/>
            <a:ext cx="9217025" cy="538001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738187" y="2772519"/>
            <a:ext cx="9217025" cy="3960069"/>
          </a:xfrm>
        </p:spPr>
        <p:txBody>
          <a:bodyPr rtlCol="0">
            <a:normAutofit/>
          </a:bodyPr>
          <a:lstStyle/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72167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738188" y="1946275"/>
            <a:ext cx="3524250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435475" y="2039938"/>
            <a:ext cx="5511800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Textfeld 3"/>
          <p:cNvSpPr txBox="1">
            <a:spLocks noChangeArrowheads="1"/>
          </p:cNvSpPr>
          <p:nvPr userDrawn="1"/>
        </p:nvSpPr>
        <p:spPr bwMode="auto">
          <a:xfrm>
            <a:off x="7889875" y="6880225"/>
            <a:ext cx="2159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6092435B-C44E-4171-AFDC-C87926134B10}" type="slidenum">
              <a:rPr lang="de-DE" altLang="de-DE" sz="1800" smtClean="0">
                <a:solidFill>
                  <a:srgbClr val="BFBFBF"/>
                </a:solidFill>
                <a:latin typeface="Cambria" panose="02040503050406030204" pitchFamily="18" charset="0"/>
              </a:rPr>
              <a:pPr algn="r" eaLnBrk="1" hangingPunct="1">
                <a:defRPr/>
              </a:pPr>
              <a:t>‹Nr.›</a:t>
            </a:fld>
            <a:endParaRPr lang="de-DE" altLang="de-DE" sz="1800" dirty="0" smtClean="0">
              <a:solidFill>
                <a:srgbClr val="BFBFBF"/>
              </a:solidFill>
              <a:latin typeface="Cambria" panose="020405030504060302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4" r:id="rId2"/>
    <p:sldLayoutId id="2147484328" r:id="rId3"/>
    <p:sldLayoutId id="2147484329" r:id="rId4"/>
    <p:sldLayoutId id="2147484330" r:id="rId5"/>
    <p:sldLayoutId id="2147484331" r:id="rId6"/>
  </p:sldLayoutIdLst>
  <p:timing>
    <p:tnLst>
      <p:par>
        <p:cTn id="1" dur="indefinite" restart="never" nodeType="tmRoot"/>
      </p:par>
    </p:tnLst>
  </p:timing>
  <p:txStyles>
    <p:titleStyle>
      <a:lvl1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 kern="1200">
          <a:solidFill>
            <a:srgbClr val="7F7F7F"/>
          </a:solidFill>
          <a:latin typeface="+mj-lt"/>
          <a:ea typeface="+mj-ea"/>
          <a:cs typeface="+mj-cs"/>
        </a:defRPr>
      </a:lvl1pPr>
      <a:lvl2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2pPr>
      <a:lvl3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3pPr>
      <a:lvl4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4pPr>
      <a:lvl5pPr algn="r" defTabSz="995363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5pPr>
      <a:lvl6pPr marL="4572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6pPr>
      <a:lvl7pPr marL="9144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7pPr>
      <a:lvl8pPr marL="13716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8pPr>
      <a:lvl9pPr marL="1828800" algn="r" defTabSz="995363" rtl="0" fontAlgn="base">
        <a:lnSpc>
          <a:spcPts val="3400"/>
        </a:lnSpc>
        <a:spcBef>
          <a:spcPct val="0"/>
        </a:spcBef>
        <a:spcAft>
          <a:spcPct val="0"/>
        </a:spcAft>
        <a:defRPr sz="3100">
          <a:solidFill>
            <a:srgbClr val="7F7F7F"/>
          </a:solidFill>
          <a:latin typeface="Cambria" pitchFamily="18" charset="0"/>
        </a:defRPr>
      </a:lvl9pPr>
    </p:titleStyle>
    <p:bodyStyle>
      <a:lvl1pPr marL="177800" indent="-17780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7800" algn="l" defTabSz="995363" rtl="0" eaLnBrk="0" fontAlgn="base" hangingPunct="0">
        <a:spcBef>
          <a:spcPct val="20000"/>
        </a:spcBef>
        <a:spcAft>
          <a:spcPct val="0"/>
        </a:spcAft>
        <a:buFont typeface="Calibri" panose="020F050202020403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ichard.hartl@univie.ac.at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olog.univie.ac.at/teaching/LVAs/KFK-Seminar/WS17/The%20inventory%20routing%20problem.pdf" TargetMode="External"/><Relationship Id="rId2" Type="http://schemas.openxmlformats.org/officeDocument/2006/relationships/hyperlink" Target="http://www.sciencedirect.com/science/article/pii/S0377221707005498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rolog.univie.ac.at/teaching/LVAs/KFK-Seminar/WS17/Inventory%20routing%20problem%20-%20an%20introduction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594172" y="1692399"/>
            <a:ext cx="9339920" cy="2018582"/>
          </a:xfrm>
        </p:spPr>
        <p:txBody>
          <a:bodyPr/>
          <a:lstStyle/>
          <a:p>
            <a:pPr eaLnBrk="1" hangingPunct="1"/>
            <a:r>
              <a:rPr lang="de-DE" altLang="de-DE" dirty="0"/>
              <a:t>Seminar Smart </a:t>
            </a:r>
            <a:r>
              <a:rPr lang="de-DE" altLang="de-DE" dirty="0" err="1"/>
              <a:t>Production</a:t>
            </a:r>
            <a:r>
              <a:rPr lang="de-DE" altLang="de-DE" dirty="0"/>
              <a:t> </a:t>
            </a:r>
            <a:r>
              <a:rPr lang="de-DE" altLang="de-DE" dirty="0" err="1"/>
              <a:t>and</a:t>
            </a:r>
            <a:r>
              <a:rPr lang="de-DE" altLang="de-DE" dirty="0"/>
              <a:t> Supply Chain </a:t>
            </a:r>
            <a:r>
              <a:rPr lang="de-DE" altLang="de-DE" dirty="0" smtClean="0"/>
              <a:t>Management</a:t>
            </a:r>
            <a:br>
              <a:rPr lang="de-DE" altLang="de-DE" dirty="0" smtClean="0"/>
            </a:br>
            <a:r>
              <a:rPr lang="de-DE" altLang="de-DE" dirty="0" smtClean="0"/>
              <a:t>„</a:t>
            </a:r>
            <a:r>
              <a:rPr lang="de-DE" dirty="0" err="1"/>
              <a:t>Inventory</a:t>
            </a:r>
            <a:r>
              <a:rPr lang="de-DE" dirty="0"/>
              <a:t> </a:t>
            </a:r>
            <a:r>
              <a:rPr lang="de-DE" dirty="0" err="1"/>
              <a:t>routing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altLang="de-DE" dirty="0" smtClean="0"/>
              <a:t> “</a:t>
            </a:r>
            <a:r>
              <a:rPr lang="de-DE" altLang="de-DE" dirty="0"/>
              <a:t/>
            </a:r>
            <a:br>
              <a:rPr lang="de-DE" altLang="de-DE" dirty="0"/>
            </a:br>
            <a:endParaRPr lang="de-DE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37553" y="684287"/>
            <a:ext cx="9217025" cy="969963"/>
          </a:xfrm>
        </p:spPr>
        <p:txBody>
          <a:bodyPr/>
          <a:lstStyle/>
          <a:p>
            <a:r>
              <a:rPr lang="de-AT" b="1" dirty="0" smtClean="0"/>
              <a:t>Relevant Journals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/>
              <a:t>Logistik</a:t>
            </a:r>
            <a:endParaRPr lang="de" dirty="0"/>
          </a:p>
          <a:p>
            <a:pPr lvl="1"/>
            <a:r>
              <a:rPr lang="de-AT" dirty="0"/>
              <a:t>Transportation Science </a:t>
            </a:r>
            <a:endParaRPr lang="de-AT" b="1" dirty="0"/>
          </a:p>
          <a:p>
            <a:pPr lvl="1"/>
            <a:r>
              <a:rPr lang="de-AT" dirty="0" err="1"/>
              <a:t>Naval</a:t>
            </a:r>
            <a:r>
              <a:rPr lang="de-AT" dirty="0"/>
              <a:t> Research </a:t>
            </a:r>
            <a:r>
              <a:rPr lang="de-AT" dirty="0" err="1"/>
              <a:t>Logistics</a:t>
            </a:r>
            <a:r>
              <a:rPr lang="de-AT" dirty="0"/>
              <a:t> </a:t>
            </a:r>
          </a:p>
          <a:p>
            <a:pPr lvl="1"/>
            <a:r>
              <a:rPr lang="en-US" dirty="0"/>
              <a:t>Transportation Research. Part B Methodological </a:t>
            </a:r>
            <a:endParaRPr lang="en-US" b="1" dirty="0"/>
          </a:p>
          <a:p>
            <a:pPr lvl="1"/>
            <a:r>
              <a:rPr lang="de-AT" dirty="0"/>
              <a:t>Journal </a:t>
            </a:r>
            <a:r>
              <a:rPr lang="de-AT" dirty="0" err="1"/>
              <a:t>of</a:t>
            </a:r>
            <a:r>
              <a:rPr lang="de-AT" dirty="0"/>
              <a:t> Business </a:t>
            </a:r>
            <a:r>
              <a:rPr lang="de-AT" dirty="0" err="1"/>
              <a:t>Logistics</a:t>
            </a:r>
            <a:r>
              <a:rPr lang="de-AT" dirty="0"/>
              <a:t> </a:t>
            </a:r>
            <a:endParaRPr lang="de-AT" b="1" dirty="0"/>
          </a:p>
          <a:p>
            <a:pPr lvl="1"/>
            <a:r>
              <a:rPr lang="en-US" dirty="0"/>
              <a:t>International Journal of Physical Distribution and</a:t>
            </a:r>
            <a:br>
              <a:rPr lang="en-US" dirty="0"/>
            </a:br>
            <a:r>
              <a:rPr lang="de-AT" dirty="0" err="1"/>
              <a:t>Logistics</a:t>
            </a:r>
            <a:r>
              <a:rPr lang="de-AT" dirty="0"/>
              <a:t> Management </a:t>
            </a:r>
          </a:p>
          <a:p>
            <a:pPr lvl="1"/>
            <a:r>
              <a:rPr lang="en-US" dirty="0"/>
              <a:t>Transportation Research. Part A Policy and</a:t>
            </a:r>
            <a:br>
              <a:rPr lang="en-US" dirty="0"/>
            </a:br>
            <a:r>
              <a:rPr lang="de-AT" dirty="0"/>
              <a:t>Practice</a:t>
            </a:r>
          </a:p>
          <a:p>
            <a:pPr lvl="1"/>
            <a:r>
              <a:rPr lang="en-US" dirty="0"/>
              <a:t>Transportation Research Part E: Logistics </a:t>
            </a:r>
          </a:p>
          <a:p>
            <a:endParaRPr lang="de" dirty="0"/>
          </a:p>
        </p:txBody>
      </p:sp>
    </p:spTree>
    <p:extLst>
      <p:ext uri="{BB962C8B-B14F-4D97-AF65-F5344CB8AC3E}">
        <p14:creationId xmlns:p14="http://schemas.microsoft.com/office/powerpoint/2010/main" val="65677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37553" y="684287"/>
            <a:ext cx="9217025" cy="969963"/>
          </a:xfrm>
        </p:spPr>
        <p:txBody>
          <a:bodyPr/>
          <a:lstStyle/>
          <a:p>
            <a:r>
              <a:rPr lang="de-AT" b="1" dirty="0" smtClean="0"/>
              <a:t>Relevant Journals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/>
              <a:t>Produktion</a:t>
            </a:r>
            <a:endParaRPr lang="de" dirty="0"/>
          </a:p>
          <a:p>
            <a:pPr lvl="1"/>
            <a:r>
              <a:rPr lang="de-AT" dirty="0" err="1"/>
              <a:t>Production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Operations</a:t>
            </a:r>
            <a:r>
              <a:rPr lang="de-AT" dirty="0"/>
              <a:t> Management </a:t>
            </a:r>
          </a:p>
          <a:p>
            <a:pPr lvl="1"/>
            <a:r>
              <a:rPr lang="de-AT" dirty="0"/>
              <a:t>IIE Transactions </a:t>
            </a:r>
          </a:p>
          <a:p>
            <a:pPr lvl="1"/>
            <a:r>
              <a:rPr lang="de-AT" dirty="0"/>
              <a:t>Journal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Operations</a:t>
            </a:r>
            <a:r>
              <a:rPr lang="de-AT" dirty="0"/>
              <a:t> Management </a:t>
            </a:r>
          </a:p>
          <a:p>
            <a:pPr lvl="1"/>
            <a:r>
              <a:rPr lang="en-US" dirty="0"/>
              <a:t>Manufacturing and Service Operations Management </a:t>
            </a:r>
          </a:p>
          <a:p>
            <a:pPr lvl="1"/>
            <a:r>
              <a:rPr lang="de-AT" dirty="0"/>
              <a:t>International Journal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Production</a:t>
            </a:r>
            <a:r>
              <a:rPr lang="de-AT" dirty="0"/>
              <a:t> Economics </a:t>
            </a:r>
          </a:p>
          <a:p>
            <a:pPr lvl="1"/>
            <a:r>
              <a:rPr lang="en-US" dirty="0"/>
              <a:t>International Journal of Production Research</a:t>
            </a:r>
          </a:p>
          <a:p>
            <a:endParaRPr lang="de" dirty="0"/>
          </a:p>
          <a:p>
            <a:endParaRPr lang="de" dirty="0"/>
          </a:p>
        </p:txBody>
      </p:sp>
    </p:spTree>
    <p:extLst>
      <p:ext uri="{BB962C8B-B14F-4D97-AF65-F5344CB8AC3E}">
        <p14:creationId xmlns:p14="http://schemas.microsoft.com/office/powerpoint/2010/main" val="32299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37553" y="684287"/>
            <a:ext cx="9217025" cy="969963"/>
          </a:xfrm>
        </p:spPr>
        <p:txBody>
          <a:bodyPr/>
          <a:lstStyle/>
          <a:p>
            <a:r>
              <a:rPr lang="de-AT" b="1" dirty="0" smtClean="0"/>
              <a:t>Relevant Journals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 err="1" smtClean="0"/>
              <a:t>Operations</a:t>
            </a:r>
            <a:r>
              <a:rPr lang="de-AT" dirty="0" smtClean="0"/>
              <a:t> Research</a:t>
            </a:r>
            <a:endParaRPr lang="de" dirty="0"/>
          </a:p>
          <a:p>
            <a:pPr lvl="1"/>
            <a:r>
              <a:rPr lang="de-AT" dirty="0" err="1"/>
              <a:t>Mathematical</a:t>
            </a:r>
            <a:r>
              <a:rPr lang="de-AT" dirty="0"/>
              <a:t> </a:t>
            </a:r>
            <a:r>
              <a:rPr lang="de-AT" dirty="0" err="1"/>
              <a:t>Programming</a:t>
            </a:r>
            <a:endParaRPr lang="de-AT" dirty="0"/>
          </a:p>
          <a:p>
            <a:pPr lvl="1"/>
            <a:r>
              <a:rPr lang="de-AT" dirty="0"/>
              <a:t>MIS Quarterly : Management Information Systems </a:t>
            </a:r>
          </a:p>
          <a:p>
            <a:pPr lvl="1"/>
            <a:r>
              <a:rPr lang="de-AT" dirty="0"/>
              <a:t>INFORMS Journal on Computing </a:t>
            </a:r>
          </a:p>
          <a:p>
            <a:pPr lvl="1"/>
            <a:r>
              <a:rPr lang="de-AT" dirty="0"/>
              <a:t>OR </a:t>
            </a:r>
            <a:r>
              <a:rPr lang="de-AT" dirty="0" err="1"/>
              <a:t>Spectrum</a:t>
            </a:r>
            <a:r>
              <a:rPr lang="de-AT" dirty="0"/>
              <a:t> (ehemals: OR Spektrum)</a:t>
            </a:r>
          </a:p>
          <a:p>
            <a:pPr lvl="1"/>
            <a:r>
              <a:rPr lang="en-US" dirty="0"/>
              <a:t>European Journal of Operational Research</a:t>
            </a:r>
            <a:endParaRPr lang="en-US" b="1" dirty="0"/>
          </a:p>
          <a:p>
            <a:pPr lvl="1"/>
            <a:r>
              <a:rPr lang="de-AT" dirty="0"/>
              <a:t>Journal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Scheduling</a:t>
            </a:r>
            <a:r>
              <a:rPr lang="de-AT" dirty="0"/>
              <a:t> </a:t>
            </a:r>
          </a:p>
          <a:p>
            <a:pPr lvl="1"/>
            <a:r>
              <a:rPr lang="de-AT" dirty="0"/>
              <a:t>Journal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Operations</a:t>
            </a:r>
            <a:r>
              <a:rPr lang="de-AT" dirty="0"/>
              <a:t> Management </a:t>
            </a:r>
            <a:endParaRPr lang="de-AT" b="1" dirty="0"/>
          </a:p>
          <a:p>
            <a:pPr lvl="1"/>
            <a:r>
              <a:rPr lang="de-AT" dirty="0"/>
              <a:t>Journal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Heuristics</a:t>
            </a:r>
            <a:endParaRPr lang="de-AT" b="1" dirty="0"/>
          </a:p>
          <a:p>
            <a:endParaRPr lang="de" dirty="0"/>
          </a:p>
        </p:txBody>
      </p:sp>
    </p:spTree>
    <p:extLst>
      <p:ext uri="{BB962C8B-B14F-4D97-AF65-F5344CB8AC3E}">
        <p14:creationId xmlns:p14="http://schemas.microsoft.com/office/powerpoint/2010/main" val="410214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37553" y="684287"/>
            <a:ext cx="9217025" cy="969963"/>
          </a:xfrm>
        </p:spPr>
        <p:txBody>
          <a:bodyPr/>
          <a:lstStyle/>
          <a:p>
            <a:r>
              <a:rPr lang="de-AT" b="1" dirty="0" smtClean="0"/>
              <a:t>Relevant Journals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 err="1" smtClean="0"/>
              <a:t>Operations</a:t>
            </a:r>
            <a:r>
              <a:rPr lang="de-AT" dirty="0" smtClean="0"/>
              <a:t> Research</a:t>
            </a:r>
            <a:endParaRPr lang="de" dirty="0"/>
          </a:p>
          <a:p>
            <a:pPr lvl="1"/>
            <a:r>
              <a:rPr lang="en-US" dirty="0"/>
              <a:t>Manufacturing and Service Operations Management </a:t>
            </a:r>
            <a:endParaRPr lang="en-US" b="1" dirty="0"/>
          </a:p>
          <a:p>
            <a:pPr lvl="1"/>
            <a:r>
              <a:rPr lang="de-AT" dirty="0" err="1"/>
              <a:t>Annals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Operations</a:t>
            </a:r>
            <a:r>
              <a:rPr lang="de-AT" dirty="0"/>
              <a:t> Research</a:t>
            </a:r>
            <a:endParaRPr lang="de-AT" b="1" dirty="0"/>
          </a:p>
          <a:p>
            <a:pPr lvl="1"/>
            <a:r>
              <a:rPr lang="en-US" dirty="0"/>
              <a:t>Transportation Research. Part B Methodological</a:t>
            </a:r>
            <a:endParaRPr lang="en-US" b="1" dirty="0"/>
          </a:p>
          <a:p>
            <a:pPr lvl="1"/>
            <a:r>
              <a:rPr lang="de-AT" dirty="0" err="1"/>
              <a:t>Decision</a:t>
            </a:r>
            <a:r>
              <a:rPr lang="de-AT" dirty="0"/>
              <a:t> </a:t>
            </a:r>
            <a:r>
              <a:rPr lang="de-AT" dirty="0" err="1"/>
              <a:t>Sciences</a:t>
            </a:r>
            <a:endParaRPr lang="de-AT" b="1" dirty="0"/>
          </a:p>
          <a:p>
            <a:pPr lvl="1"/>
            <a:r>
              <a:rPr lang="de-AT" dirty="0"/>
              <a:t>International Journal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Production</a:t>
            </a:r>
            <a:r>
              <a:rPr lang="de-AT" dirty="0"/>
              <a:t> Economics </a:t>
            </a:r>
            <a:endParaRPr lang="de-AT" b="1" dirty="0"/>
          </a:p>
          <a:p>
            <a:pPr lvl="1"/>
            <a:r>
              <a:rPr lang="en-US" dirty="0"/>
              <a:t>International Journal of Production Research</a:t>
            </a:r>
          </a:p>
          <a:p>
            <a:pPr lvl="1"/>
            <a:r>
              <a:rPr lang="de-AT" dirty="0"/>
              <a:t>Computers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Operations</a:t>
            </a:r>
            <a:r>
              <a:rPr lang="de-AT" dirty="0"/>
              <a:t> Research </a:t>
            </a:r>
          </a:p>
          <a:p>
            <a:pPr lvl="1"/>
            <a:r>
              <a:rPr lang="en-US" dirty="0"/>
              <a:t>Journal of the Operational Research Society </a:t>
            </a:r>
          </a:p>
          <a:p>
            <a:pPr lvl="1"/>
            <a:r>
              <a:rPr lang="de-AT" dirty="0" err="1"/>
              <a:t>Operations</a:t>
            </a:r>
            <a:r>
              <a:rPr lang="de-AT" dirty="0"/>
              <a:t> Research Letters</a:t>
            </a:r>
          </a:p>
        </p:txBody>
      </p:sp>
    </p:spTree>
    <p:extLst>
      <p:ext uri="{BB962C8B-B14F-4D97-AF65-F5344CB8AC3E}">
        <p14:creationId xmlns:p14="http://schemas.microsoft.com/office/powerpoint/2010/main" val="35639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37553" y="684287"/>
            <a:ext cx="9217025" cy="969963"/>
          </a:xfrm>
        </p:spPr>
        <p:txBody>
          <a:bodyPr/>
          <a:lstStyle/>
          <a:p>
            <a:r>
              <a:rPr lang="de-AT" b="1" dirty="0" smtClean="0"/>
              <a:t>Relevant Journals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 err="1" smtClean="0"/>
              <a:t>Operations</a:t>
            </a:r>
            <a:r>
              <a:rPr lang="de-AT" dirty="0" smtClean="0"/>
              <a:t> Research</a:t>
            </a:r>
            <a:endParaRPr lang="de" dirty="0"/>
          </a:p>
          <a:p>
            <a:pPr lvl="1"/>
            <a:r>
              <a:rPr lang="de-AT" dirty="0"/>
              <a:t>Interfaces</a:t>
            </a:r>
          </a:p>
          <a:p>
            <a:pPr lvl="1"/>
            <a:r>
              <a:rPr lang="en-US" dirty="0"/>
              <a:t>Central European Journal of Operations Research </a:t>
            </a:r>
            <a:endParaRPr lang="en-US" b="1" dirty="0"/>
          </a:p>
          <a:p>
            <a:pPr lvl="1"/>
            <a:r>
              <a:rPr lang="en-US" dirty="0"/>
              <a:t>4OR : quarterly journal of the Belgian, French and</a:t>
            </a:r>
          </a:p>
          <a:p>
            <a:pPr lvl="1"/>
            <a:r>
              <a:rPr lang="de-AT" dirty="0" err="1"/>
              <a:t>Italian</a:t>
            </a:r>
            <a:r>
              <a:rPr lang="de-AT" dirty="0"/>
              <a:t> </a:t>
            </a:r>
            <a:r>
              <a:rPr lang="de-AT" dirty="0" err="1"/>
              <a:t>Operations</a:t>
            </a:r>
            <a:r>
              <a:rPr lang="de-AT" dirty="0"/>
              <a:t> Research </a:t>
            </a:r>
            <a:r>
              <a:rPr lang="de-AT" dirty="0" err="1"/>
              <a:t>Societies</a:t>
            </a:r>
            <a:r>
              <a:rPr lang="de-AT" dirty="0"/>
              <a:t> </a:t>
            </a:r>
          </a:p>
          <a:p>
            <a:pPr lvl="1"/>
            <a:r>
              <a:rPr lang="en-US" dirty="0"/>
              <a:t>INFOR : information systems and operational research / publ. quarterly for Canadian</a:t>
            </a:r>
          </a:p>
          <a:p>
            <a:pPr lvl="1"/>
            <a:r>
              <a:rPr lang="de-AT" dirty="0"/>
              <a:t>Operational Research Society</a:t>
            </a:r>
          </a:p>
          <a:p>
            <a:pPr lvl="1"/>
            <a:r>
              <a:rPr lang="en-US" dirty="0"/>
              <a:t>International Transactions in Operational Research</a:t>
            </a:r>
          </a:p>
        </p:txBody>
      </p:sp>
    </p:spTree>
    <p:extLst>
      <p:ext uri="{BB962C8B-B14F-4D97-AF65-F5344CB8AC3E}">
        <p14:creationId xmlns:p14="http://schemas.microsoft.com/office/powerpoint/2010/main" val="388793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26160" y="612279"/>
            <a:ext cx="9217025" cy="969963"/>
          </a:xfrm>
        </p:spPr>
        <p:txBody>
          <a:bodyPr/>
          <a:lstStyle/>
          <a:p>
            <a:r>
              <a:rPr lang="de-AT" b="1" dirty="0" smtClean="0"/>
              <a:t>Term Papers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en-US" b="1" dirty="0"/>
              <a:t>Term paper (</a:t>
            </a:r>
            <a:r>
              <a:rPr lang="en-US" b="1" dirty="0" err="1"/>
              <a:t>Seminararbeit</a:t>
            </a:r>
            <a:r>
              <a:rPr lang="en-US" b="1" dirty="0"/>
              <a:t>)</a:t>
            </a:r>
          </a:p>
          <a:p>
            <a:r>
              <a:rPr lang="en-US" dirty="0"/>
              <a:t>A first version of the term paper should be available at the presentation. The final version can be handed in before the end of the semester.</a:t>
            </a:r>
          </a:p>
          <a:p>
            <a:r>
              <a:rPr lang="en-US" dirty="0"/>
              <a:t>Term papers should not be just an excerpt of the basic paper provided. Additional literature must be found and used to deal with the "topic", not just with the paper.</a:t>
            </a:r>
          </a:p>
        </p:txBody>
      </p:sp>
    </p:spTree>
    <p:extLst>
      <p:ext uri="{BB962C8B-B14F-4D97-AF65-F5344CB8AC3E}">
        <p14:creationId xmlns:p14="http://schemas.microsoft.com/office/powerpoint/2010/main" val="12874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4852" y="612279"/>
            <a:ext cx="9217025" cy="970049"/>
          </a:xfrm>
        </p:spPr>
        <p:txBody>
          <a:bodyPr/>
          <a:lstStyle/>
          <a:p>
            <a:r>
              <a:rPr lang="de-DE" dirty="0" smtClean="0"/>
              <a:t>Term Paper( Seminararbeit)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22738" y="1908423"/>
            <a:ext cx="9211770" cy="400136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Presentation time: about 30 minutes plus 5-10 min for discussions </a:t>
            </a:r>
            <a:br>
              <a:rPr lang="en-US" dirty="0"/>
            </a:br>
            <a:r>
              <a:rPr lang="en-US" dirty="0"/>
              <a:t>Grading: 45% presentration,35% paper, 20% </a:t>
            </a:r>
            <a:r>
              <a:rPr lang="en-US" dirty="0" err="1"/>
              <a:t>Würfelteil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For a positive grade just the paper might barely be enough. </a:t>
            </a:r>
            <a:br>
              <a:rPr lang="en-US" dirty="0"/>
            </a:br>
            <a:r>
              <a:rPr lang="en-US" dirty="0"/>
              <a:t>But for a good grade it is additionally required to present and compare additional papers and calculate or illustrate a small example.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Both partners should present in an equal way concerning time and the complexity of the content. </a:t>
            </a:r>
            <a:br>
              <a:rPr lang="en-US" dirty="0"/>
            </a:br>
            <a:r>
              <a:rPr lang="en-US" dirty="0"/>
              <a:t>Each partner should be familiar with the complete content of the presentation and able to answer all the questions.     </a:t>
            </a:r>
            <a:br>
              <a:rPr lang="en-US" dirty="0"/>
            </a:br>
            <a:endParaRPr lang="en-US" dirty="0"/>
          </a:p>
          <a:p>
            <a:r>
              <a:rPr lang="en-US" dirty="0"/>
              <a:t>Length of the seminar paper about 20-25 pages.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008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45491" y="684287"/>
            <a:ext cx="9217025" cy="969963"/>
          </a:xfrm>
        </p:spPr>
        <p:txBody>
          <a:bodyPr/>
          <a:lstStyle/>
          <a:p>
            <a:r>
              <a:rPr lang="de-AT" b="1" dirty="0" err="1" smtClean="0"/>
              <a:t>slides</a:t>
            </a:r>
            <a:r>
              <a:rPr lang="de-AT" b="1" dirty="0" smtClean="0"/>
              <a:t> </a:t>
            </a:r>
            <a:r>
              <a:rPr lang="de-AT" b="1" dirty="0" err="1" smtClean="0"/>
              <a:t>vs</a:t>
            </a:r>
            <a:r>
              <a:rPr lang="de-AT" b="1" dirty="0" smtClean="0"/>
              <a:t> </a:t>
            </a:r>
            <a:r>
              <a:rPr lang="de-AT" b="1" dirty="0" err="1" smtClean="0"/>
              <a:t>term</a:t>
            </a:r>
            <a:r>
              <a:rPr lang="de-AT" b="1" dirty="0" smtClean="0"/>
              <a:t> </a:t>
            </a:r>
            <a:r>
              <a:rPr lang="de-AT" b="1" dirty="0" err="1" smtClean="0"/>
              <a:t>paper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fr-FR" dirty="0" err="1" smtClean="0"/>
              <a:t>Different</a:t>
            </a:r>
            <a:r>
              <a:rPr lang="fr-FR" dirty="0" smtClean="0"/>
              <a:t> content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different</a:t>
            </a:r>
            <a:r>
              <a:rPr lang="fr-FR" dirty="0" smtClean="0">
                <a:sym typeface="Wingdings" panose="05000000000000000000" pitchFamily="2" charset="2"/>
              </a:rPr>
              <a:t> objectives</a:t>
            </a:r>
            <a:endParaRPr lang="fr-FR" dirty="0"/>
          </a:p>
          <a:p>
            <a:r>
              <a:rPr lang="de-AT" dirty="0" smtClean="0"/>
              <a:t>Term </a:t>
            </a:r>
            <a:r>
              <a:rPr lang="de-AT" dirty="0" err="1" smtClean="0"/>
              <a:t>paper</a:t>
            </a:r>
            <a:endParaRPr lang="de-AT" dirty="0"/>
          </a:p>
          <a:p>
            <a:pPr lvl="1"/>
            <a:r>
              <a:rPr lang="de-AT" dirty="0" err="1" smtClean="0"/>
              <a:t>No</a:t>
            </a:r>
            <a:r>
              <a:rPr lang="de-AT" dirty="0" smtClean="0"/>
              <a:t> time </a:t>
            </a:r>
            <a:r>
              <a:rPr lang="de-AT" dirty="0" err="1" smtClean="0"/>
              <a:t>limit</a:t>
            </a:r>
            <a:endParaRPr lang="de-AT" dirty="0"/>
          </a:p>
          <a:p>
            <a:pPr lvl="1"/>
            <a:r>
              <a:rPr lang="de-AT" dirty="0" err="1" smtClean="0"/>
              <a:t>Almost</a:t>
            </a:r>
            <a:r>
              <a:rPr lang="de-AT" dirty="0" smtClean="0"/>
              <a:t> </a:t>
            </a:r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page</a:t>
            </a:r>
            <a:r>
              <a:rPr lang="de-AT" dirty="0" smtClean="0"/>
              <a:t> </a:t>
            </a:r>
            <a:r>
              <a:rPr lang="de-AT" dirty="0" err="1" smtClean="0"/>
              <a:t>limit</a:t>
            </a:r>
            <a:endParaRPr lang="de-AT" dirty="0"/>
          </a:p>
          <a:p>
            <a:pPr lvl="1"/>
            <a:r>
              <a:rPr lang="de-AT" dirty="0" err="1" smtClean="0"/>
              <a:t>comprehensive</a:t>
            </a:r>
            <a:endParaRPr lang="de-AT" dirty="0"/>
          </a:p>
          <a:p>
            <a:pPr lvl="1"/>
            <a:r>
              <a:rPr lang="de-AT" dirty="0" err="1" smtClean="0"/>
              <a:t>Self-explanatory</a:t>
            </a:r>
            <a:r>
              <a:rPr lang="de-AT" dirty="0" smtClean="0"/>
              <a:t> </a:t>
            </a:r>
            <a:r>
              <a:rPr lang="de-AT" dirty="0" err="1" smtClean="0"/>
              <a:t>self</a:t>
            </a:r>
            <a:r>
              <a:rPr lang="de-AT" dirty="0" smtClean="0"/>
              <a:t>-content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960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45491" y="684287"/>
            <a:ext cx="9217025" cy="969963"/>
          </a:xfrm>
        </p:spPr>
        <p:txBody>
          <a:bodyPr/>
          <a:lstStyle/>
          <a:p>
            <a:r>
              <a:rPr lang="de-AT" b="1" dirty="0" err="1" smtClean="0"/>
              <a:t>slides</a:t>
            </a:r>
            <a:r>
              <a:rPr lang="de-AT" b="1" dirty="0" smtClean="0"/>
              <a:t> </a:t>
            </a:r>
            <a:r>
              <a:rPr lang="de-AT" b="1" dirty="0" err="1" smtClean="0"/>
              <a:t>vs</a:t>
            </a:r>
            <a:r>
              <a:rPr lang="de-AT" b="1" dirty="0" smtClean="0"/>
              <a:t> </a:t>
            </a:r>
            <a:r>
              <a:rPr lang="de-AT" b="1" dirty="0" err="1" smtClean="0"/>
              <a:t>term</a:t>
            </a:r>
            <a:r>
              <a:rPr lang="de-AT" b="1" dirty="0" smtClean="0"/>
              <a:t> </a:t>
            </a:r>
            <a:r>
              <a:rPr lang="de-AT" b="1" dirty="0" err="1" smtClean="0"/>
              <a:t>paper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 err="1" smtClean="0"/>
              <a:t>slides</a:t>
            </a:r>
            <a:r>
              <a:rPr lang="de-AT" dirty="0"/>
              <a:t>	</a:t>
            </a:r>
          </a:p>
          <a:p>
            <a:pPr lvl="1"/>
            <a:r>
              <a:rPr lang="de-AT" dirty="0" err="1" smtClean="0"/>
              <a:t>Tight</a:t>
            </a:r>
            <a:r>
              <a:rPr lang="de-AT" dirty="0" smtClean="0"/>
              <a:t> time </a:t>
            </a:r>
            <a:r>
              <a:rPr lang="de-AT" dirty="0" err="1" smtClean="0"/>
              <a:t>limit</a:t>
            </a:r>
            <a:endParaRPr lang="de-AT" dirty="0"/>
          </a:p>
          <a:p>
            <a:pPr lvl="1"/>
            <a:r>
              <a:rPr lang="de-AT" dirty="0" smtClean="0"/>
              <a:t>Space </a:t>
            </a:r>
            <a:r>
              <a:rPr lang="de-AT" dirty="0" err="1" smtClean="0"/>
              <a:t>limit</a:t>
            </a:r>
            <a:r>
              <a:rPr lang="en-US" dirty="0" smtClean="0"/>
              <a:t>: slides should be fast readable</a:t>
            </a:r>
            <a:endParaRPr lang="en-US" dirty="0"/>
          </a:p>
          <a:p>
            <a:pPr lvl="1"/>
            <a:r>
              <a:rPr lang="en-US" dirty="0" smtClean="0"/>
              <a:t>Not necessarily complete and comprehensive</a:t>
            </a:r>
            <a:endParaRPr lang="en-US" dirty="0"/>
          </a:p>
          <a:p>
            <a:pPr lvl="1"/>
            <a:r>
              <a:rPr lang="en-US" dirty="0" smtClean="0"/>
              <a:t>Objective: </a:t>
            </a:r>
            <a:r>
              <a:rPr lang="en-US" dirty="0" err="1" smtClean="0"/>
              <a:t>commincate</a:t>
            </a:r>
            <a:r>
              <a:rPr lang="en-US" dirty="0" smtClean="0"/>
              <a:t> the idea and the important aspects</a:t>
            </a:r>
          </a:p>
          <a:p>
            <a:pPr lvl="1"/>
            <a:r>
              <a:rPr lang="de-AT" dirty="0" err="1"/>
              <a:t>Avoid</a:t>
            </a:r>
            <a:r>
              <a:rPr lang="de-AT" dirty="0"/>
              <a:t> </a:t>
            </a:r>
            <a:r>
              <a:rPr lang="de-AT" dirty="0" err="1"/>
              <a:t>complex</a:t>
            </a:r>
            <a:r>
              <a:rPr lang="de-AT" dirty="0"/>
              <a:t> </a:t>
            </a:r>
            <a:r>
              <a:rPr lang="de-AT" dirty="0" err="1" smtClean="0"/>
              <a:t>concepts</a:t>
            </a:r>
            <a:endParaRPr lang="de-AT" dirty="0" smtClean="0"/>
          </a:p>
          <a:p>
            <a:pPr lvl="1"/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 smtClean="0"/>
              <a:t>proofs</a:t>
            </a:r>
            <a:endParaRPr lang="de-AT" dirty="0" smtClean="0"/>
          </a:p>
          <a:p>
            <a:pPr lvl="1"/>
            <a:r>
              <a:rPr lang="de-AT" dirty="0" err="1" smtClean="0"/>
              <a:t>No</a:t>
            </a:r>
            <a:r>
              <a:rPr lang="de-AT" dirty="0" smtClean="0"/>
              <a:t> </a:t>
            </a:r>
            <a:r>
              <a:rPr lang="de-AT" dirty="0" err="1"/>
              <a:t>abstract</a:t>
            </a:r>
            <a:r>
              <a:rPr lang="de-AT" dirty="0"/>
              <a:t> </a:t>
            </a:r>
            <a:r>
              <a:rPr lang="de-AT" dirty="0" err="1"/>
              <a:t>solution</a:t>
            </a:r>
            <a:r>
              <a:rPr lang="de-AT" dirty="0"/>
              <a:t> </a:t>
            </a:r>
            <a:r>
              <a:rPr lang="de-AT" dirty="0" err="1" smtClean="0"/>
              <a:t>concepts</a:t>
            </a:r>
            <a:endParaRPr lang="de-AT" dirty="0" smtClean="0"/>
          </a:p>
          <a:p>
            <a:pPr lvl="1"/>
            <a:r>
              <a:rPr lang="de-AT" dirty="0" smtClean="0"/>
              <a:t> </a:t>
            </a:r>
            <a:r>
              <a:rPr lang="de-AT" dirty="0"/>
              <a:t>illustrative </a:t>
            </a:r>
            <a:r>
              <a:rPr lang="de-AT" dirty="0" err="1" smtClean="0"/>
              <a:t>examples</a:t>
            </a:r>
            <a:endParaRPr lang="de-AT" dirty="0" smtClean="0"/>
          </a:p>
          <a:p>
            <a:pPr lvl="1"/>
            <a:r>
              <a:rPr lang="de-AT" dirty="0" smtClean="0"/>
              <a:t>Small </a:t>
            </a:r>
            <a:r>
              <a:rPr lang="de-AT" dirty="0" err="1"/>
              <a:t>animations</a:t>
            </a:r>
            <a:r>
              <a:rPr lang="de-AT" dirty="0"/>
              <a:t> – </a:t>
            </a:r>
            <a:r>
              <a:rPr lang="de-AT" dirty="0" err="1"/>
              <a:t>toy</a:t>
            </a:r>
            <a:r>
              <a:rPr lang="de-AT" dirty="0"/>
              <a:t> </a:t>
            </a:r>
            <a:r>
              <a:rPr lang="de-AT" dirty="0" err="1"/>
              <a:t>examples</a:t>
            </a:r>
            <a:r>
              <a:rPr lang="de-AT" dirty="0"/>
              <a:t> </a:t>
            </a:r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97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594172" y="1044327"/>
            <a:ext cx="9217025" cy="970049"/>
          </a:xfrm>
        </p:spPr>
        <p:txBody>
          <a:bodyPr/>
          <a:lstStyle/>
          <a:p>
            <a:r>
              <a:rPr lang="de-AT" altLang="de-DE" dirty="0" err="1" smtClean="0"/>
              <a:t>Grading</a:t>
            </a:r>
            <a:r>
              <a:rPr lang="de-AT" altLang="de-DE" dirty="0" smtClean="0"/>
              <a:t> </a:t>
            </a:r>
            <a:r>
              <a:rPr lang="de-AT" altLang="de-DE" dirty="0" err="1" smtClean="0"/>
              <a:t>and</a:t>
            </a:r>
            <a:r>
              <a:rPr lang="de-AT" altLang="de-DE" dirty="0" smtClean="0"/>
              <a:t> Dates/ </a:t>
            </a:r>
            <a:r>
              <a:rPr lang="de-AT" altLang="de-DE" dirty="0" err="1" smtClean="0"/>
              <a:t>Contact</a:t>
            </a:r>
            <a:r>
              <a:rPr lang="de-AT" altLang="de-DE" dirty="0" smtClean="0"/>
              <a:t> Details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sz="quarter" idx="4"/>
          </p:nvPr>
        </p:nvSpPr>
        <p:spPr>
          <a:xfrm>
            <a:off x="607743" y="1692399"/>
            <a:ext cx="9652408" cy="4001367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fr-FR" sz="11200" dirty="0" smtClean="0"/>
              <a:t>30% </a:t>
            </a:r>
            <a:r>
              <a:rPr lang="fr-FR" sz="11200" dirty="0"/>
              <a:t>‐ </a:t>
            </a:r>
            <a:r>
              <a:rPr lang="fr-FR" sz="11200" dirty="0" err="1" smtClean="0"/>
              <a:t>Würfelteil</a:t>
            </a:r>
            <a:r>
              <a:rPr lang="fr-FR" sz="11200" dirty="0" smtClean="0"/>
              <a:t> </a:t>
            </a:r>
            <a:endParaRPr lang="fr-FR" sz="11200" dirty="0"/>
          </a:p>
          <a:p>
            <a:pPr>
              <a:buFont typeface="Arial" charset="0"/>
              <a:buChar char="•"/>
              <a:defRPr/>
            </a:pPr>
            <a:r>
              <a:rPr lang="en-US" sz="11200" dirty="0" smtClean="0"/>
              <a:t>35% ‐ Term paper (</a:t>
            </a:r>
            <a:r>
              <a:rPr lang="en-US" sz="11200" dirty="0" err="1" smtClean="0"/>
              <a:t>Seminararbeit</a:t>
            </a:r>
            <a:r>
              <a:rPr lang="en-US" sz="11200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en-US" sz="11200" dirty="0" smtClean="0"/>
              <a:t>35% </a:t>
            </a:r>
            <a:r>
              <a:rPr lang="en-US" sz="11200" dirty="0"/>
              <a:t>‐ </a:t>
            </a:r>
            <a:r>
              <a:rPr lang="en-US" sz="11200" dirty="0" smtClean="0"/>
              <a:t>Presentation of the Term Papers</a:t>
            </a:r>
            <a:endParaRPr lang="en-US" sz="11200" dirty="0"/>
          </a:p>
          <a:p>
            <a:pPr>
              <a:buFont typeface="Arial" charset="0"/>
              <a:buChar char="•"/>
              <a:defRPr/>
            </a:pPr>
            <a:endParaRPr lang="en-US" sz="11200" dirty="0"/>
          </a:p>
          <a:p>
            <a:pPr>
              <a:buFont typeface="Arial" charset="0"/>
              <a:buChar char="•"/>
              <a:defRPr/>
            </a:pPr>
            <a:r>
              <a:rPr lang="en-US" sz="11200" dirty="0" smtClean="0"/>
              <a:t>O. Univ.-Prof. Dr. Richard F. </a:t>
            </a:r>
            <a:r>
              <a:rPr lang="en-US" sz="11200" dirty="0" err="1" smtClean="0"/>
              <a:t>Hartl</a:t>
            </a:r>
            <a:r>
              <a:rPr lang="en-US" sz="11200" dirty="0" smtClean="0"/>
              <a:t> (office hours:</a:t>
            </a:r>
          </a:p>
          <a:p>
            <a:pPr marL="0" indent="0">
              <a:buNone/>
              <a:defRPr/>
            </a:pPr>
            <a:r>
              <a:rPr lang="en-US" sz="11200" dirty="0"/>
              <a:t> </a:t>
            </a:r>
            <a:r>
              <a:rPr lang="en-US" sz="11200" dirty="0" smtClean="0"/>
              <a:t>  Monday, 11.30-12.00, </a:t>
            </a:r>
            <a:r>
              <a:rPr lang="en-US" sz="11200" dirty="0" smtClean="0">
                <a:hlinkClick r:id="rId2"/>
              </a:rPr>
              <a:t>Richard.hartl@univie.ac.at</a:t>
            </a:r>
            <a:r>
              <a:rPr lang="en-US" sz="7200" dirty="0" smtClean="0"/>
              <a:t>)</a:t>
            </a:r>
          </a:p>
          <a:p>
            <a:pPr marL="0" indent="0">
              <a:buNone/>
              <a:defRPr/>
            </a:pPr>
            <a:endParaRPr lang="en-US" sz="7200" dirty="0" smtClean="0"/>
          </a:p>
          <a:p>
            <a:pPr>
              <a:buFont typeface="Arial" charset="0"/>
              <a:buChar char="•"/>
              <a:defRPr/>
            </a:pPr>
            <a:r>
              <a:rPr lang="en-US" sz="11200" dirty="0" smtClean="0"/>
              <a:t>Secretary: Carina </a:t>
            </a:r>
            <a:r>
              <a:rPr lang="en-US" sz="11200" dirty="0" err="1" smtClean="0"/>
              <a:t>Artner-Konecny</a:t>
            </a:r>
            <a:r>
              <a:rPr lang="en-US" sz="11200" dirty="0" smtClean="0"/>
              <a:t>(carina.artner@univie.ac.at)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11200" dirty="0" smtClean="0"/>
          </a:p>
          <a:p>
            <a:pPr>
              <a:buFont typeface="Arial" charset="0"/>
              <a:buChar char="•"/>
              <a:defRPr/>
            </a:pPr>
            <a:endParaRPr lang="en-US" sz="12000" dirty="0" smtClean="0"/>
          </a:p>
          <a:p>
            <a:pPr>
              <a:buFont typeface="Arial" charset="0"/>
              <a:buChar char="•"/>
              <a:defRPr/>
            </a:pPr>
            <a:endParaRPr lang="de-AT" dirty="0"/>
          </a:p>
          <a:p>
            <a:pPr>
              <a:buFont typeface="Arial" charset="0"/>
              <a:buChar char="•"/>
              <a:defRPr/>
            </a:pPr>
            <a:endParaRPr lang="de-AT" dirty="0" smtClean="0"/>
          </a:p>
          <a:p>
            <a:pPr>
              <a:buFont typeface="Arial" charset="0"/>
              <a:buChar char="•"/>
              <a:defRPr/>
            </a:pPr>
            <a:endParaRPr lang="de-AT" dirty="0" smtClean="0"/>
          </a:p>
          <a:p>
            <a:pPr marL="0" indent="0">
              <a:buFont typeface="Arial" charset="0"/>
              <a:buNone/>
              <a:defRPr/>
            </a:pPr>
            <a:endParaRPr lang="de-AT" dirty="0"/>
          </a:p>
          <a:p>
            <a:pPr marL="0" indent="0">
              <a:buFont typeface="Arial" charset="0"/>
              <a:buNone/>
              <a:defRPr/>
            </a:pPr>
            <a:endParaRPr lang="de-AT" alt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5"/>
          <p:cNvSpPr>
            <a:spLocks noGrp="1"/>
          </p:cNvSpPr>
          <p:nvPr>
            <p:ph type="title"/>
          </p:nvPr>
        </p:nvSpPr>
        <p:spPr>
          <a:xfrm>
            <a:off x="594172" y="841556"/>
            <a:ext cx="9217025" cy="970049"/>
          </a:xfrm>
        </p:spPr>
        <p:txBody>
          <a:bodyPr/>
          <a:lstStyle/>
          <a:p>
            <a:pPr eaLnBrk="1" hangingPunct="1"/>
            <a:r>
              <a:rPr lang="de-DE" altLang="de-DE" dirty="0" err="1" smtClean="0"/>
              <a:t>Literature</a:t>
            </a:r>
            <a:endParaRPr lang="de-DE" altLang="de-DE" dirty="0" smtClean="0"/>
          </a:p>
        </p:txBody>
      </p:sp>
      <p:sp>
        <p:nvSpPr>
          <p:cNvPr id="14339" name="Inhaltsplatzhalter 6"/>
          <p:cNvSpPr>
            <a:spLocks noGrp="1"/>
          </p:cNvSpPr>
          <p:nvPr>
            <p:ph sz="quarter" idx="4"/>
          </p:nvPr>
        </p:nvSpPr>
        <p:spPr>
          <a:xfrm>
            <a:off x="594171" y="1832049"/>
            <a:ext cx="9217025" cy="5116934"/>
          </a:xfrm>
        </p:spPr>
        <p:txBody>
          <a:bodyPr>
            <a:normAutofit/>
          </a:bodyPr>
          <a:lstStyle/>
          <a:p>
            <a:endParaRPr lang="en-US" b="1" dirty="0">
              <a:hlinkClick r:id="rId2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Campbell, A., Clarke, L.,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Kleywegt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A.,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Savelsbergh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M. (1998).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The inventory routing problem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In Fleet management and logistics (pp.95-113). Springer US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Bertazzi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L., &amp;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Speranza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M. G. (2012).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Inventory routing problems: an introduction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EURO Journal on Transportation and Logistics, 1(4), 307-326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lvl="1" indent="0">
              <a:buNone/>
            </a:pPr>
            <a:endParaRPr lang="en-US" sz="3400" b="1" dirty="0" smtClean="0"/>
          </a:p>
          <a:p>
            <a:pPr marL="541338" lvl="1" indent="0">
              <a:buNone/>
            </a:pPr>
            <a:endParaRPr lang="en-US" sz="3400" b="1" dirty="0" smtClean="0"/>
          </a:p>
          <a:p>
            <a:pPr lvl="1"/>
            <a:endParaRPr lang="en-US" sz="2000" dirty="0" smtClean="0"/>
          </a:p>
          <a:p>
            <a:pPr lvl="2"/>
            <a:endParaRPr lang="en-US" sz="2000" dirty="0"/>
          </a:p>
          <a:p>
            <a:endParaRPr lang="en-US" sz="3300" b="1" dirty="0">
              <a:hlinkClick r:id="rId2"/>
            </a:endParaRPr>
          </a:p>
        </p:txBody>
      </p:sp>
      <p:sp>
        <p:nvSpPr>
          <p:cNvPr id="17412" name="AutoShape 5" descr="data:image/jpeg;base64,/9j/4AAQSkZJRgABAQAAAQABAAD/2wBDAAoHBwgHBgoICAgLCgoLDhgQDg0NDh0VFhEYIx8lJCIfIiEmKzcvJik0KSEiMEExNDk7Pj4+JS5ESUM8SDc9Pjv/2wBDAQoLCw4NDhwQEBw7KCIoOzs7Ozs7Ozs7Ozs7Ozs7Ozs7Ozs7Ozs7Ozs7Ozs7Ozs7Ozs7Ozs7Ozs7Ozs7Ozs7Ozv/wAARCAFLAQQDASIAAhEBAxEB/8QAGwAAAgIDAQAAAAAAAAAAAAAAAAMFBgECBAf/xABOEAACAQMCAwIHCgkLBAIDAAABAgMABBEFEgYhMRNBFCJRYXOSsQcXMjRUVXGRpNIVFiMkRIGhstE1NkJSU3J0k6LB4UNFYmMm8TOj8P/EABoBAQADAQEBAAAAAAAAAAAAAAABAgMEBQb/xAAqEQACAwABAwMEAgIDAAAAAAAAAQIDEQQSFFEhMTMTIjJBcfAFIzShwf/aAAwDAQACEQMRAD8A9ctraBrWImCMkoCSUHPlTPBbb5PF6gotfikPo19lOoBPgtt8ni9QUeC23yeL1BTqKAT4LbfJ4vUFHgtt8ni9QU6igE+C23yeL1BR4LbfJ4vUFOooBPgtt8ni9QUeC23yeL1BTqKAT4LbfJ4vUFHgtt8ni9QU6igE+C23yeL1BR4LbfJ4vUFOooBPgtt8ni9QUeC23yeL1BTqKAT4LbfJ4vUFHgtt8ni9QU6igEm1t8fF4vUFaG2t/wCwj9QV0HpWjVSRKOdreD+xj9UUswQ/2SeqK6GpZrCTZrEQYYv7JPVFaGGL+zT1RXNcaxbxXMlukU87wgGXsYi4TIyAcd+O4c6al5BK1wA2PBiBJuGNuVDexhWEuo1WGWij/s1+qtDGn9Rfqrii16znkhUCZEuDiCSSJlSU9Rg+cDlnr3ZostZtNRl7ODtASpdd6FQ6g7SQe/nWEus0XSdRRf6o+qtCq/1R9Vca65YS2TXsc2+FZuxLAf0iwUfqyR+o5rtNc83NGqUWLIHkFaECou710eHGztEWRh4rOTyB8g8tKkttU2tINRZWAyBtBH1YrFyl5Lfb4JY1oxPlNRthqdyZza38W2QfBlUYVvMfIakmrnnKxfs2iov9G0ZJXn5aKxH8E/TRX0fDbdEW/B5V6yxlntfikPo19lOpNr8Uh9Gvsp1dZgFFFFAFFFFAFFFFAFFFFAFFFFAFFFFAFFFFAFFFFAYPStGrc9K0aqSJQtqWeVMaue5BNvIB12Hp9Fc8jVFf1DSdRKahFp11HGl83adqZWjkgfaFyCvUeKDjl31sdLvGlv4JTDJaX4Akk7RhIPySocDGM5XPXvqs2sGnrw5YJJZxsEntjeIunSI2Apzvznfz7wKklh3kvp1tLFppvbUxRtEyYYOd7KpAIXG3uxyJ89UkiyJFbLU5Vtba6mtRb2ro5eLO+XZzXkeS8wCeZ6VF2fDV9YrJ2M8EEkkckZkWR2Mm5sg4PJdoJxjvrF3oVlC3EbwaXEjC0xblIQDkxMDt5d/mrEyafHcP+G7Ga4Zoo/BT4O8gChFBVdoO1t2fIeYrFvwaJD5uGZIIZYbCYbJBCxWY9GjZSOg71GP1CpSVrw6bKXWNLkqwURMWGe7mQO+oO1stXS4guS0hvLexjBSR/FlG+TKMem7GOfcfpqR0JXl0MB45ITI8p2yLhlzI2Miua1PN3TWBx6Lw/c2lyJLhQxAPPrz8tTBeLeY96lh1AOa5bee3TMd+8hkVsFS2Rj6PJViis7K7tQYEUDHIqMYrGFLu3H6iU+j3K7tWSWSJbhIHZQqbgOZzTj0xnPnrOo6BDjtLmZkcsNioMk4rBGBXNfFxSUvc6KWm20bR/BP00UR/BP00V9Bw/wDjw/g82/5ZFntfikPo19lOpNr8Uh9Gvsp1dhgFFFFAFFFFAFFFFAFFFFAFFFFAFFFFAFFFFAFFFFAYPStGresFc1WS0lCWpZroMee+tDB/5fsrGUJM0UkcxrQ11m2z/T/ZWptP/P8AZWEqpv8ARopxOJutaGu42Of+p+ytTp//ALP2Vk+PZ4Lq2BHsKW2ccuvdUkdNz/1f9NYOl5/6v+msXxbfBoroeTzrWrPiqe8Mlutu6qfEJ64raHU+ObaDs4rK2VsfC3k/sr0H8E/+7/T/AM1g6Pn/AK3+n/mrfSuWZBFeut+8ih6e/F096JdUkiZCfGx3DzVYWqYOiZ/6/wDp/wCawdCz+kf6P+a5ruLyLXvSbV31QWaRUfwT9NFdN1aeBSiPfvyN2cY//ulFexxoShTGMvdHBbJSm2ietfikPo19lOpNr8Uh9Gvsp1dJkFFcE+uaVa3q2U+o2sVy2MQvKoY56cs13A5oDNFFFAFFYpQu7c3RtRPGZ1XeYtw3BfLjyUA6iiigCio+917SdNlEN9qdrbSN0SWVVP1E046lZLbJcm7gEEjBUk7QbWJ6AGgOqiiigCisA5rNAFFLmmit4XmmkWOKNSzu5wFA6kmiGeK5hSaCRZI3GVdDkMPKDQDKKQl5bSXUlqlxE08YBeIOCyg9CR3U+gMUVmigMUVmigMUVmigMUVmigMUVmigMUYrNFAQms/G09GPaaKzrPxtPRj2mioJJS1+KQ+jX2U09OVKtfikPo19lNPmqSDy7R7LQV1S/wBB4s05F1W6uXkju5x8YVj4ux+76P8A6q+2+tQycQ3GhpDIJba3SYyHG0hjgAd/dVJ4t1tdf0ifRJ+Hb8az2m23AgJVWDcnV+4Yrua5m4a418M1KC5mivNMihE0ELSZlQ81OB1NASV1x1bW+mzXqafczGLUm04RJt3PIO8c+hrq0ni621K6lsbiyvNOvoojL4Ndx7WZB3qc4IqiXEk1rw14Xd2lxb54q7fsnjO/bnPId57uVWEXP4zcYQapY2txHY6dZzI9xNEY+0dxgKA2CcdaEjrP3SbSe3hvLvR9RsrCZtq3ssamIHOOZB5DPfSL/VBpHHuran2D3KW+jpIY4iNzL2nMjPLkOdQGl6ut/wC5rDw1Y2N1c6hco0SqYGEa5cneXIxgVaNN0ySLjueGeJpIBo0UDSFTtchsEZoCXuOKLSKTR44Y5LhtYYdiIyPFTG4uc9wFZ4v1iXQuFb/UYQO2ijxHnoGJAB+s5qp+5zoz/hi/vJJjcWemPJY6ezdy7yzEfWBmrpxFo6a9oN5pjts8IjKq39VuoP1gUIITQOA9Hg05JdTs4tRv7hRJcXFyO0LORk4z0FR3GWjabw1wmqafAYLdtTgneNSWAO4ZwP1dK207ji60O0j03iPRtQS8t1EYlggMkc+OQII7zWNf1G+4j4Xin/A93ZgapB2UcqflHQMDvKjp3/VQE1Y8YJPqrade6XeadK0LTwduB+VQdehOD5qVp/GqXerW1jd6Rfaet6GNpLcqAJsDPQc1OOfOk69HdLx9o11BbPMIrK65hTt3YGAT3ZNVeLUbm/1XhrUr9tRluo7t/C0Ns6xW5IICKoGP18zQFjj4i0vQ7XiHU47a8cW2oCO4VpA25yVXKZPIc+lSFjxctzrMOm3el3lgbtWa0knAxOAMnkDkHHPBqo6rY3j8O8XItrMzS6ujRqIyS6705jlzFWbiG3mk4r4WlSGR0immLsqkhcx957qAkuMf5maz/gpf3DVC0TW9T4H0a2s3t5dQt9Rtkl0zaMkTMBmI+bJzV/4tjeXhDV44kZ3ezlCqoySdp5AUcOWqnhfSFuIB2kNrEQJF5owQDv6GgKTwnDc8PcWa7Pqs0l3dCwS5uSi7iWJyVUd+Ogq1aPxb+EdUOl3ulXemXbRdtElyB+UQHBII6EeSoe6bUbHjHiTULKyeaRdMjMGUO13HcPL9FRukXjT8a6Nfyy6hdPNYvHLNNbuqiU48VRtAAHm5eU0BNL7o0L2Daimiag1jDIY7i4AXbDhsZ65by8umakNa4tbSpPzfR73UIY4RPNPABsjQ+cnmcDOBVf0yyul9yXU7draUTMLnbGUO45c45UrUr2/7GPSLk31vafgZDCltAxNxNtwVZgCQBy5cvPQktF/xhY2llYT28FzfS6ku61t7dMvIMZJwegAPOuK090C1n0i71K50y9tEt5RAsciqZJpSSNiqDndkDkcdaql3qS6dwzwpeW909jfwL4MZJIidiFRvzGRlhkDmK6r3R4bzhCO80i/fWpYdSF9eNbt2ckp/pBQOakAjA68qAtmk8WLfXc1le6Zd6beRwmdYbjH5SPyqQf2VHRe6PbNZ2moS6RqEOm3JCeFsoKq5zywDk9Oorh0Q6Jf6qs2n2euS3MVvKDNetKUhBXmvjnqfIK5pLK6PuQaTb+DTdussJaLszuGJcnI60ILVpvFi3msnS7zTbrTp3iM0HhAX8sg6nkTgjyGuE+6Da9r2w0y9OkiXsTqQUdluzjOM5255Zo1y0muOPNGZI37PwS5RpApKqSoxk91U/T7TTLDSToWu6fr8l7ETGbe3eVopxnIK4O3B5UJLxe8Y9hrN7pFno97f3doqOwh27SrDOdxPLHLrzPdXJqfH0cPDVnq+nWFxcG7nEPZlcGNt2CrefPIDvNO0G3li464gkaGRInhtQjMDg4Q5Ge/FVnwG9TgGV1sp2a21xrlogh3mNZckgd/KhB6Ho+oTanYC5n0+4sHLEGG4ADjHfyPfXfUdouswa5aNdW0VxHEH2jt4jGW5DmAe7nUjQELrPxtPRj2mijWfjaejHtNFQSSlr8Uh9GvsptKtfikPo19lNNSQHKiqYl5Npupam+otdPqMAmubZXuHW3mgHQKAduVB5gjOeffXVb8VaisVlHd6WnbyWfhd00cuEhjzzPMeTJx5seegO7ifRLjWoLCO3eNDbX8Vy5cnmqE5AwOvOpeaMyQSIuAWUgZqp33GWpwQTyR6MqfmTXdv203jFdwUb1A5E7s4z3Yrpk4tuLa8Syl08STwiNbzspCdjPjkgx42AcnpgeWgO7hLR59B4btNMuXjklgDBmjJIOWJ7/pru1WK8m0u5i090ju3jZYnckKrEciceSq5ecb3EDSyQaR21tGk8gc3ADMsJw/igHHPpmp3TNXTVZbk26g28DiNZg2Q7YBYD6MgfTnyUBrw7o8egaFaabGQxhTx3H9NzzY/rJNSfWqJPPqV7xRqAsDqHaQXkMcTrIwto0VVMocZwc5PLGelbabxVeWegSSLbvf3EUct9cNLNtWKJpHKAHBydo5ADoKAvOKKrJ4vlW8eM6W3YRXUNrJMJRyeQLjAxzwXGfNzrCcYs7qz6c0drI9zHHP2oJYxbiTt8hCHn5froCz0YqnWvGEttp8bGwnnjgjtu3mkmXcDNjA6Dcw3L0A6/XIRcUXFzrcNjBpym3lmliE7TgHMRw52YJ69PLQFhoxXFq2qR6TZiZ42leSRYook6yOxwAPJ9PdUGvF172yWr6Qpu3vWtRHHcZGRF2hbcVHIdDQFpNFVX8c2u9P32On9pcrA888ckuxIFRmUktg5yUbGBzx3VvJqV5o3udw3xYz3i2kZ3SknMjgDJ+gmgLPyo5VUrq3l4fvNHkj1C9ubi4uOyuVlnZxMuxixCE4GCARtA8laadxtJHZRXWsWoiguYZ7i3libJZEOdrL3HaR3nNAXDFGKqw4zlSwmnm0p+2SWGOOKOTIk7RtoAYgDcOeR9HPnRPxfdRlez0kMsdzHaXDGfASVyBtXl42NwyeVAM1rQNSk16LXdHntBdJb+DtDeITGyZzkFeYNN4Z4eudKuNQ1C/mgkvNRkV5UtkKRR7RgBQeZ68yetRicV3bRxXGpwC0g8NmVWtpd2Y4kcvvyOYyndjOR07+o8ZywwTG50t0mEEVxBEsoYyJI4RQeXitkjlz+mgLTiio7SNVl1F7yGe0NtNaTCN13hwcqGHMd+GGR3VJUBjFGKzRQGKMVmigMVmiigIXWfjaejHtNFGs/G09GPaaKgklLX4pD6NfZTSMjFKtfikPo19lOqSCvHg+3lMxu9Qv7vtIZIY+3mDdir8m28uuO85rrtuH4YopknuZrpp7YW0jy7QWQFv6oGPhkfqFSuaKAro4NtzbzRTajfTPLBHCJZHUsio25ceLjrju54508cPPDc+Fw6neCRlTt1BQC5ZRyLeLyJHI7ccqm6OVAUPTtI1qyg1FvwVFLPeQSdoZVjDGVjyUOGJZOZ5sAcAfQJ7RNAm0ZrSCC422NtadkYQf/AMkpOWkIx1695znuxznuVFAcVjpUWnxXKRPI3hU7zuzEZ3N17ug7voqJn4JsZoxEl3dwRtbR20yROoEyJ8Hdy68z0xmrJRQEUOH7QZw0njXovG5jm4GAOnQYH1VynhCxNjb2YmnCQQzQqQwye1+Ex5dev1mp+igIKThSxMVwgaUCe6huWXcMboggRenwfEH7agdP0LXkmvmSBLS5vlkMt2ypvidmBGx1JZgBnkwHQdKvdYxQEfqWjx6pYR2008qSROkkc8ZAdXXow5Y/ZjnXNp/DNrYXEVwJ7ieWKSWXfKwJZpMAk8vIMCpqigK3ccFWclssNveXVofBvBZXiK5miyThsgjOSeYweZqZudNtrzTX064jElu8fZspPd/GuuigK+nDgsUmvPCrvUr2OB0tmupAezyOi4AAzgZJ5+euXRuC7eHSYIdTlmu5RZeDbZWG2BWA3qm0Dv7zk8utWmigIZOHd0cC3mpXl52Fwk6GYryKg4HJRy55PefLS24StG1I3YuroRm6W7NsHHZ9qB8Lpnu6ZxU9RQFeh4Oso0MM1zcXNviZUhlZdqLL8IAgA955k551m34QtYgDNd3V1KHhIlmZd22JtyJyAG3PXvPeasFFActnYRWT3TxszNdTGZy3lwBy82FFdVFFAFFFFAFFFFAFFFFAQus/G09GPaaKNZ+Np6Me00VBJKWvxSH0a+yt5VLRsFOCQQK0tfikPo19lOqSCuRcP3q3tmz3ZMEMaCRd3wmAfPLGOrLz68q2fQr5Zla2uuxTsrlSAxOS7qY+o7gCPN3VYKKAhNT0u9ur15YWUoYolCmQrzWQs3d3g4pX4EvXimSWYFXeNok7RiIwJWZlz3+Kcfs6CrBkCigID8D34mc9qr5fMTmVh2I7Rm5Dv5ED9WOldOmadf2c8Qnue2gSFh4zlm3sVJ5nqBg4zzGcVLVmgCisZx1ooDNFFYzQGaKKKAKKKKAKKKKAKKKKAKKKKAKKKKAKKKKAKKKKAKKKKAKKKKAhdZ+Np6Me00Uaz8bT0Y9poqCSUtfikPo19lbyDMbDn0PTrWlr8Uh9GvsptSQVSwXWLC3EFvYSLEXKqSiK55x4ZwDjON4yOuM99aX1rxBdWMUcivKzFHceKuw+NuHLHIYXy9atuKMUBBapa79Vea60yXUYGgCQqm09m2Tu5MRgnxfG83dSSmt2u9I+2aBpGY9mqGRAXkPi55Hls655E1ZKKAqVpe8R3E00XjCSNlSXKJsTKRnl3lss3LmMVK2LaoNYuIbgTNZiMCOSQJ4zDHMbcdc9/k7ulS+1QScDJrNAQF7peq3OiW9nc3cN1deEq0kxtxs27ieaZ54GB1rk7LXbPdaQNcNb2/ZKkihCzoCmcZ78b+R82PPaqMDyUBXLQ8Q3E4S4Z4EM+HYIhwmH+CfJ8DqM/wC2us6Je395qMsNzcQrJZrEqxvgTcnyvmOSvPyEjv5WWigKfjiYOsPYNsiKlchcciuCDnPTOQc8/J39DrxCwjhn7Z4t65dFTcTiM4b/AMc9oOXPkP12jlRyoDj0iKWDSraKdSsiRgMCckGu2sUUBmisUUBmisUUBmisUUBmisUUBmisUUBmisUUBmisUUBmisUUBDaz8bT0Y9poo1n42nox7TRUEkf+OEdsfBzZsxi8Tdv645VsONYz+hN69Va6H57P6RvbWqivn5865SaTPTXGraXoWwcZIf0NvXrYcYIf0NvXqqqKYq1n39/kntq/BaBxah/RG9ethxUh/RW9eq0opirTv7/JHbV+CxDihD+it61bfjMvyZvWqvAUxVqe/v8AJHb1+Ce/GVfkzetWfxjX5M3rVBhK2C07+/yR29fgm/xiX5O3rUfjEvydvWqGC1nbU99f5Hb1+CY/GJfk7etR+MS/J29aofbRsp31/kfQr8Ex+MS/J29asfjGvyZvWqHK1qVp31/kdvX4Jn8ZF+TN61Y/GZR+jN6wqGK1oVp31/kdvX4Js8TqP0VvWFanipB+it6wqDK1oy076/yPoV+CdPFiD9Eb16weL0H6G3r1X2WlstO/v8k9vX4LEeMUH6G3r/8AFanjNB+hN6//ABVbYUthTv7/ACO3r8FmPG0Y/Qm9cfwrU8cxj9Bb/MH8KqzClMKsudd5J7evwWs8eRj9Af8AzB/CtTx/EP8At7/5g/hVRYUtlq65t3kjt6/BcD7oUQ/7e/8AmD+Fan3RYh/25/8AMH8KpjKaUwq65dvkjt4eC7H3SYh/21/80fwrQ+6ZCP8Atj/5o/hVHYUplrRcqzyR28PB6Naa6vEMRu0gMARuz2ls5xzz+2iojg8Y0mX05/dWivSqk5QTZxTSjJpCLkfnk3pG9tYUVvcj87m9I3trAFfKWv72ezH8UbKKYorVRTVFZaGZUU1RWqimqtSQzKimKKwopgFCAArYCsgUwLVtKmgWtttbhaztqdI0Xto203bRtpo0TtrBWnbawVqQc5WtStPK1oVpoEFaWy10EUtlqNJEMtKZa6CtLZaaSczClstdLLSmWhJzMKWy10MtLYUTJOdlpTCuhhSmFapg52FKZa6GFKYVomQc7LSWFdLCksK1TIwtXCP8lS+nP7q0VnhL+S5fTn91aK9yj40eVb+bFXA/O5vSN7awora4+Nzf329tYWvlLfzf8nsx/FG6imqK0UU1RWOkm6imqK0UUxRUlDdRTAK1UVuBViGbqK3ArVRTVFW0owC1uFoUUwChVs021jbTtlG3zVJXRBWtStPK1qVoTpzkVoVp7LWhFCwgrSytPYVoRUFhBWlsKewpTCo0kQwpTCuhhSmFNLHOy0phXQwpTCp0CGFKYU9hSmFXiycOdhSmFPYUphWyZGHOwpLCuhhSWFaohlo4U/kuX05/dWijhX+TJfTn91aK92j40eVd8jFXHxub0je2hazP8am/vt7awtfJ2/m/5PaivtQ1aatKWmrWOhoatNWlLTVqdKtDFpiilrTFqyZRjFpqilrTVq2lGbqKaorRacgoZSeGQmayY/NXVBEG6042645V6FXCssh1I5nbjI1kpTLXZLHtJ5VzuK4pJxeM2jLTnIpbCnNS2FVNkJYUsinMKU1NLoU1KYU5hSmqulhTClMKc1Kao0sJYUphTmpTVOlhLClMKc3WlNV4snBDilMKc4pTVvFkYIektT3FJetokNFm4W/kyX0x/dWijhb+TZPTH91aK97j/FE8e75GJn+NTekb20LWLg/nc3pG9tYU18pcvvf8nuQX2oetNWkKaaprmfoTg9aYppKmmKajSjQ5TTVpKmmKasmUaHLTlNc6mmqatpm0PU09DXMrU1WqdMpLSStpAORrpyMZzUSsmKZ2524zXrcf/IquHTJHJKptjrhwWNcbmtmkzSnavOut+pNyZtCOGjGltWxNLY1lpukaMaW1btS2ppokaNSmphpbVGl0hbUthTGpbVGlkhTUpqY1LaiZbBTUpqY1Katok4KalNTWpTVshgl6Swp7Ul63iRhZeF/5Nk9MfYtFHC/8myemPsWivf4/xRPEv+RnJcH88m9I3toU1pdH89n9I3trCtXy1q+9n0EF9qOhTTVNc4amK1c0kTh0KaaprnU0xWrFlWjpU0xTXOrUxWqNM2joU0xWrnDVurVbSjR0q1MVq5Q1MD1bTNxOkPWd9c4es76aU6R5etC1KL1gvTSVE3LVoWrQvWpanUXSMlqWxoLVoTUdRZIGNLJrLNS2NOoukYY0pjWzGlsaaWSNGpTVuxpbGtIlsNGpTVuxpbGt4k4LalNTGNKY1rEYKektTXNJY1tEjCz8L/ybJ6Y+xaKxwtz02T0x/dWivoOP8UTwuR8siPuj+fT+lb21qrVXeLbgDWJo2mni2JLInZZ5tu5Zx3cqnIm/Jrk5OBzr5++rp+7zp79UupZ4OtWpimuZWpqtXFKJo0dKtTFauZWpivWMokYdIamK1cytTA1YuJVxHNPHHjfIqZ6bjinB6qvEDweGILm0a4QWzlcEeIc9evkFWC3b83j/ALo9lXsr6IRl5Ml6s7A9bh65g9bB6w6g4jZruG2j7SeVY0BxuY4FZhuYriISwyLIjdGU5BqG4gkK2ULCET4uEPZk4Dc6fo0hNjkxCE9o/wCTByF8Y1v0/wCvrKdPqS2+sFqTuo3Vj1E9I0tXDBq9ldTmCG4V5BnxcHuODXQWqtaZLMNQt0eKFUSWZVZSdzc268vNW1cVOMn4IwsxatS1al60Zqx00wxLKscbOx5KMn6K4rLVrXUSwgZ8qoYh0KnB6da6JxvhdP6ykVAaJPPJNatN2eHsuQQEHkV65+mumutShKXgh+jwnyaWxoZqWzVWKNME3t0tnaS3LgssSliF6nFctlqK36yEQyRNGQCsgweYrbVEMul3UY6tC4H1Go7SZp5LqZ7iVXaSCJxtTbjm3nNdldcXW3+yr1SSJZjSmNZZqUzUijTDl1K8aytTMsLTNuVQinBJJxSrO8N5AzvC0LqxVo36g/8A1WmtbvwXMyNtePDqfIQQf9q5dKaQNdCSVpGZ1fcwAzlR5K7IwX09/Zm9U0iQY0pjWXaku1IovhY+BrmW60WeSWIR/nTquDnIAXnRSfc/DLpN8jEkLfyBc9w2qf8AeivoK0lBYfO3b9R6VTiZw/EmoKSMJER9chqfRsDFUjW5ZxxfqKGZ2El0yeMvd2hIH0Crir14/LhmI93iS602datTFauRXpqvXnOJ2YdQet1euZXrcPWTiRh1K9MV65Q9ayXSxjqM47zgD6az6N9irWEfr7gzspOPzST91v4VYIG/Ip/dFeb61c3t1fXF1HcSKnZFlG7C7Oa4x5+degQSfkU/uit+TT0VwRz1y6mztDVsGrlD1t2nnrznA1w5tdkxZxenT20/S3Hg7gHkJX9tVfi67luDa2sTSJHv7R2U7eQIA5/ST9VSXCrSR6bLBNM0ssM7o7Mc8+vXvrslx3HjJsyT2fSWPf56xv8APSN9G+uDoNOkdvqv2rgahF5RdSD6+0/hUvJMscbOxACgk1RNOlUapY3rNIrzTO0uHP8ASZgOROAOYru4tLlGTM5vpw9BLVqXpZetC9cqga4MLc6r+kOoeyUMCywSoQO7DipeedYYnlc4VFLH6BVMtJLayms70wIk0ty8cxRyMAlupz0BAr0ONV1Qkv77Mzm+loupallq0Equu5WDA94Oa0Z6xUcN0jaQ5VgemKr+i3ULzRIJUMng2GUNzGG/5qYmnSGJ5XOFQEk+Yc6odm9vaSwXQ7KOVHfeCwB5kdfMMn6q9DjVdUJI57pdEol8ZqWzVzQ6hbXJ2w3ETtjJVHBNbs9Z9DXozoWP1RH8QoJdFugc+Km7kccxzqP0fUrWW4MSTqztCnLdzJGc/wC1SOrNu0u6HX8k3Ly8qpaGKz8EmDJuRN7BiOZzgj2mvRorU63E4uRN12Jl5Z6SzcqjF4g0/aN92nmP8a7O2WSMOjBlYZBHeKy+nKPujoVkZezLdwQuNPvvPeE//rjorPBJB0q5x1F0c+olFexV8aPAv+WX8nmPEE8p4p1OQQylkvm2HZyO1iOv6qeeN4lcYtHK+XdTeINfhfiC+sTG4QXkkcrZxy3EcsVWTdQQ2ng5hWRvGAcgeKMnHdWLqVj++J1K51L7Jl5suJdNuo93hCxHPwZDg1IC9jkQ+DzRO+3IG7I/ZVFm1DS20+2zYoLgFSxVR0BGfrFPh13TrLVDcwWhjjMRQqgwW5gg47q5J8RP1imdseZnpJovsUjFFLY3Y54pokqvWPEVlPbxky7G2DIcEfSa7p9RWCza5G1lC7h42M1wSpknjR3RnGS1Mzrq6jLZFtPuRCyKxYc8ty7sdKobXusskmbq5dYyQ2JCRnv9tejCY46ftFQGkSndqFrtchLhndQOZGBgfrIrq40+iLTSeHJyauqSabWletb27VJUnink7aI4bBJxz5jzZavQdAvXuNNCyxtG8DGIq3Xl0/YRVZs9TeG50kOrKiROuCOZIBGBj+6KndLlaOe8ic7n7RXYlu8qP4Gq8tdcfbP7hHGi0/ff7pOiSqxxxJerb2r2t00KmQowViuSemT5KnBP9FVzXtQa40p5TGAba8C8snkCPqrj4sGrVLDe9LoaKnKdXkvHtnkuJ5FYIQGLgnu9v7atvCN/dRTrBdW8qtOXUyOerLz594PWuu0nlt9RnV7dnacRSOUwVUndnqfKK5lu3TVE2kEQ3kuR5SyEj2Gu62z6sXDpXscldX02paXDtPPR2lRdhfte2SXGFUuWwM+Qkf7V0mcqPGwP114zqaeHoLGtRTuPLi6m1S3tYXIUR8gpILFjj9dV+DTtYLEC1n8TOdwIH7e6rLxF42v2szKQFTcDjqQw76nzcyyCaNoHRQpAY4IavZhc6qYRjH9Hnyo+pZJtnTouoHUdHt7pl2s6eMPOOR9ldRkqu8LXB/F63XPwdw/1Gua81u6spb1Y8SutwiRq55AMg8nnzXA+M5WyjH++p1xmowUpfs6OMbq5TTYre2xm5kETZ8/KqI+hav2/Z+CTHLY3FTjr5as19qU2o2dpNNbmForuLIznGT9YqwPPKJ1QROUI5ybwAPNjrXfVOXGgopL9nNOmN8m9eHDwdJJ+L6LIeayOMeTnU0ZKgOGn22NwmfgXUg/bUsz1y3R22TOuhf60R3FN1LDocxiGS5CHzA1RzomrXMSXAgZu18b9R76uXErE6LNjqCv7wrWymm/BNj2MavmFA25sY5DzV28ecqqtiv2ct9StuyT9l/6QXCFjLDfNcyEqOx8UeXxsc/qq2tJUBpTJBOGaQKHh6E4wQxH8KbqWsxWirskVyT/ROT1H+2am6MrLC3H6KqvVm3EVxLHphEJALuqnPkqpx6VfXwkZMN2chTBIHPr/AL02711ruDs5QzHerebkoBH1g/XRaa94LBOFiLSSS7wT0HSuuqudcMS9Tgutqus1v0Ix4NkeW3bwRkY5AHz1YI7m6tLfT7WJ1Qyjn2gzgHpUDJc9ojjmC5XI7uQqQW8ZtVt9ylRGBtXI5eL3VtYnJepz1SUW+l/3T1P3MpZJtCvmkbc34QkGfoRBRS/crO7h+/OMZ1GTl5PESitF7GE3smeX8RzPHxbqjocMl/MQQP8A2GoxpmcHcAWJyTUhxOP/AJVq/wDjpv3zUXV8KaxjTyOoVmyFXaM+TyVnwiXeGLBiBjxgDyxilVnBpiGskINcvIFjVTGRGrKAV7jgkfsrrbiZ3sRavbqQsewNu78Yz0qDwaKzdUH7o1jfZFYmWkcbzAY8CTIHXtP+KjbbiO7trieZETNw25hlgM/qNRFZ2+eqqitb6F3yrpZ93sSJ1u5LW7bUzbuzqeeSWOef112w8YX0FxLMsURMoUENuPTPn89QJGKxVnTXL3RWPItj7SLiePnVExZhjjxsvjn5utRd5xNLd2lzbm3CCebtc7z4p5fwqCAzR5qpHjVR9Ui8uXdL3ZctP4wja8lkmPZK0aqu8lgME+TP9Y1w3XEqw3081sBIxuVmU5O04XHTlVcx5xWCMVC41alpL5drjhZtP42urKCO3a2ieNAR1INdB4/uATssIv1saqPdiij4lLeuIXMuSxSJrU+JbjUrhJjCkZRSoAJ7+tdw46vmbEltBtPXaDn21V6Ks+PU0lnsVXKuTb6vcsOm8WT6dZpbLFlFJP1nNPXVk1Qzs8jRGSWEsvLPI4yD9VVeij48N1L1JXKsxJvUWa4l2Rzotw7rHcQspOCfpyRViE8vhJjNy5GzIGF/2Feb5rKuysCCQR31nPiqS9zWvmdD3P8AsumlTSRyXMImZV8IlJwQMnxf40681COyd2nuJtgC42uep3fwFUbtHyTuOT151gszdST9JqHxU5a2Sub0wxIl9R157oSQICYieRZ2JIzyyCfNUfNezTRxR5KrEm0YY8658UYNdMa4xWJHJO2c3rZnJ8tMFzMIhEHwinIFKxRg1bEZ6woowaMVJAVursHDBsN5a0waMVBKeHsfuSMX4XumJyTfOT6iUVj3Iv5q3P8Ajn/cjoqCTzDif+der/46b981F1KcT/zr1f8Ax0375qNRtjq4AJU5wRyqxQ6ZNLvoZeyktnR9yLtblzcZX6xTDoeqKsTNYzATMix5X4RYsFA85Kt9VMvOIL+/EnhbpM0m3LsuGypbByO8bjTTxVrDXKXJuyZo2d0YqPEZlCkjz4Ax5KA5YdG1GeNZIrR2R32BhjG7yZ7jyPI93PpSVsLpzJthLdnIsTYxyZs4H69p+qul9cvZbkzu6l2uDcHC7cyEYLcun6q1TWbpGuWxExuZlnfKcg6liCMdPhHlQC5dKvoWmV7dvyDqkhUhgrN0BI5c8Gmz6FqltNJDNZSo8TqjgjoWGVGfOBkU88TamUuEEqhLl+0mTbkO3LBOefLAI8lbvxbrEl1JctcKZZgBKdg/KYUqM+XAP7AeooScD6VfpCJmtZBGSRvxyyFDEeqQf11peWF1YMq3URjZhkAkE/rx0PmPOuwcRakLaS3EyiKVSrLsBBBVVz9OEHP6fKa57/Up9RKGYINm4jYuMljkn66A46KKKEBRRRQBRRRQBRRRQBRRRQBRRRQBRRRQBUxZcMX2oaWL+CS32uZQkTOQ79moZ8DGOQOetQ9TK8R3MPDUejWxeACWV5ZEbBkVwo29OQ8Xy880JNL3hy7sbu0tGlgluLvZsiiZiw3gFc5AHMMOmacOEdS/C19psr28MtgAZXkkOzDMqqQQDnJZcfTXfPxnG+o2WoRWtwZ7O37ONJ5xJEjiMIrKm3lgjcRzya2j48ljuDeiyQXrWsUDyLhUYxyK6naBgeKoXFARUvDOoW9tez3JhgWyna3kDyc2kUZKrjln6s91Zl4W1GK2klJgMsMIuJbUSflo4yAdxX6CDjOQDzFd1rxTY2S6v4Pp0+NQEirFJdb4lDDkWUr4zKclWyDWJ+LYZFuruOwZNVvbUWs85lzHtwFZlTGQxAx1xzPKgOHUuF9U0l51vIlQQQpOWDZDo5ABU9/M/sNQ9WW94xlvtI1DTZbVWS5kV4HZstAMgsoPepKg48tVqgPYvch/mpdf45/3I6KPch/mpdf45/3I6KqyTzHif+der/46b981F173dcAcL3l3NdXGmb5p5Gkkbt5RuYnJOA2OppXvb8JfNP2iX71TpGHhNFe7e9vwl80/aJfvUe9vwl80/aJfvU0YeE0V7t72/CXzT9ol+9R72/CXzT9ol+9TRh4TRXu3vb8JfNP2iX71Hvb8JfNP2iX71NGHhNFe7e9vwl80/aJfvUe9vwl80/aJfvU0YeE0V7t72/CXzT9ol+9R72/CXzT9ol+9TRh4TRXu3vb8JfNP2iX71Hvb8JfNP2iX71NGHhNFe7e9vwl80/aJfvUe9vwl80/aJfvU0YeE0V7t72/CXzT9ol+9R72/CXzT9ol+9TRh4TRXu3vb8JfNP2iX71Hvb8JfNP2iX71NGHhNFe7e9vwl80/aJfvUe9vwl80/aJfvU0YeE0V7t72/CXzT9ol+9R72/CXzT9ol+9TRh4TRXu3vb8JfNP2iX71Hvb8JfNP2iX71NGHhNFe7e9vwl80/aJfvUe9vwl80/aJfvU0YeE0V7t72/CXzT9ol+9R72/CXzT9ol+9TRh4TRXu3vb8JfNP2iX71Hvb8JfNP2iX71NGEX7kP81Lr/HP+5HRVs0jRNO0G0a10y37CF5DIy72bLEAZyxJ6AUVBY//Z"/>
          <p:cNvSpPr>
            <a:spLocks noChangeAspect="1" noChangeArrowheads="1"/>
          </p:cNvSpPr>
          <p:nvPr/>
        </p:nvSpPr>
        <p:spPr bwMode="auto">
          <a:xfrm>
            <a:off x="149225" y="-152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26160" y="612279"/>
            <a:ext cx="9217025" cy="969963"/>
          </a:xfrm>
        </p:spPr>
        <p:txBody>
          <a:bodyPr/>
          <a:lstStyle/>
          <a:p>
            <a:pPr eaLnBrk="1" hangingPunct="1"/>
            <a:r>
              <a:rPr lang="de-AT" altLang="de-DE" dirty="0" smtClean="0"/>
              <a:t>Tentative </a:t>
            </a:r>
            <a:r>
              <a:rPr lang="de-AT" altLang="de-DE" dirty="0" err="1" smtClean="0"/>
              <a:t>Overview</a:t>
            </a:r>
            <a:r>
              <a:rPr lang="de-AT" altLang="de-DE" dirty="0" smtClean="0"/>
              <a:t> </a:t>
            </a:r>
            <a:endParaRPr lang="de-AT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en-US" sz="2400" dirty="0" smtClean="0"/>
              <a:t>October 3: </a:t>
            </a:r>
            <a:r>
              <a:rPr lang="en-US" sz="2400" dirty="0"/>
              <a:t>introductory session 16.45-18.15 SE </a:t>
            </a:r>
            <a:r>
              <a:rPr lang="en-US" sz="2400" dirty="0" smtClean="0"/>
              <a:t>1</a:t>
            </a:r>
          </a:p>
          <a:p>
            <a:r>
              <a:rPr lang="en-US" sz="2400" dirty="0" smtClean="0"/>
              <a:t>October 10: </a:t>
            </a:r>
            <a:r>
              <a:rPr lang="en-US" sz="2400" dirty="0"/>
              <a:t>basic </a:t>
            </a:r>
            <a:r>
              <a:rPr lang="en-US" sz="2400" dirty="0" err="1"/>
              <a:t>literatur</a:t>
            </a:r>
            <a:r>
              <a:rPr lang="en-US" sz="2400" dirty="0"/>
              <a:t> 16.45-18.15 SE 1</a:t>
            </a:r>
          </a:p>
          <a:p>
            <a:r>
              <a:rPr lang="en-US" sz="2400" dirty="0"/>
              <a:t>October 17: basic </a:t>
            </a:r>
            <a:r>
              <a:rPr lang="en-US" sz="2400" dirty="0" err="1"/>
              <a:t>literatur</a:t>
            </a:r>
            <a:r>
              <a:rPr lang="en-US" sz="2400" dirty="0"/>
              <a:t> 16.45-18.15 SE 1</a:t>
            </a:r>
          </a:p>
          <a:p>
            <a:r>
              <a:rPr lang="en-US" sz="2400" dirty="0"/>
              <a:t>October 24: basic </a:t>
            </a:r>
            <a:r>
              <a:rPr lang="en-US" sz="2400" dirty="0" err="1"/>
              <a:t>literatur</a:t>
            </a:r>
            <a:r>
              <a:rPr lang="en-US" sz="2400" dirty="0"/>
              <a:t> 16.45-18.15 SE 1</a:t>
            </a:r>
          </a:p>
          <a:p>
            <a:r>
              <a:rPr lang="en-US" sz="2400" dirty="0"/>
              <a:t>October 31: basic </a:t>
            </a:r>
            <a:r>
              <a:rPr lang="en-US" sz="2400" dirty="0" err="1"/>
              <a:t>literatur</a:t>
            </a:r>
            <a:r>
              <a:rPr lang="en-US" sz="2400" dirty="0"/>
              <a:t> 16.45-18.15 SE 1</a:t>
            </a:r>
          </a:p>
          <a:p>
            <a:r>
              <a:rPr lang="en-US" sz="2400" dirty="0" smtClean="0"/>
              <a:t>December 12 16.45-18:15 </a:t>
            </a:r>
            <a:r>
              <a:rPr lang="en-US" sz="2400" dirty="0" err="1"/>
              <a:t>Uhr</a:t>
            </a:r>
            <a:r>
              <a:rPr lang="en-US" sz="2400" dirty="0"/>
              <a:t> SE 1 </a:t>
            </a:r>
            <a:r>
              <a:rPr lang="en-US" sz="2400" dirty="0" smtClean="0"/>
              <a:t>Presentation</a:t>
            </a:r>
          </a:p>
          <a:p>
            <a:r>
              <a:rPr lang="en-US" sz="2400" dirty="0" smtClean="0"/>
              <a:t>January 09 16.45-18.15 </a:t>
            </a:r>
            <a:r>
              <a:rPr lang="en-US" sz="2400" dirty="0" err="1"/>
              <a:t>Uhr</a:t>
            </a:r>
            <a:r>
              <a:rPr lang="en-US" sz="2400" dirty="0"/>
              <a:t> SE 1 </a:t>
            </a:r>
            <a:r>
              <a:rPr lang="en-US" sz="2400" dirty="0" smtClean="0"/>
              <a:t>Presentation</a:t>
            </a:r>
          </a:p>
          <a:p>
            <a:r>
              <a:rPr lang="en-US" sz="2400" dirty="0" smtClean="0"/>
              <a:t>January 16  </a:t>
            </a:r>
            <a:r>
              <a:rPr lang="en-US" sz="2400" dirty="0"/>
              <a:t>16.45-18.15 </a:t>
            </a:r>
            <a:r>
              <a:rPr lang="en-US" sz="2400" dirty="0" err="1"/>
              <a:t>Uhr</a:t>
            </a:r>
            <a:r>
              <a:rPr lang="en-US" sz="2400" dirty="0"/>
              <a:t> SE1 </a:t>
            </a:r>
            <a:r>
              <a:rPr lang="en-US" sz="2400" dirty="0" smtClean="0"/>
              <a:t>Presentation</a:t>
            </a:r>
          </a:p>
          <a:p>
            <a:r>
              <a:rPr lang="en-US" sz="2400" dirty="0" smtClean="0"/>
              <a:t>January 23 16.45-18.15 </a:t>
            </a:r>
            <a:r>
              <a:rPr lang="en-US" sz="2400" dirty="0" err="1"/>
              <a:t>Uhr</a:t>
            </a:r>
            <a:r>
              <a:rPr lang="en-US" sz="2400" dirty="0"/>
              <a:t> SE 1 </a:t>
            </a:r>
            <a:r>
              <a:rPr lang="en-US" sz="2400" dirty="0" smtClean="0"/>
              <a:t>Presentation</a:t>
            </a:r>
          </a:p>
          <a:p>
            <a:r>
              <a:rPr lang="en-US" sz="2400" dirty="0" smtClean="0"/>
              <a:t>January 30 </a:t>
            </a:r>
            <a:r>
              <a:rPr lang="en-US" sz="2400" dirty="0"/>
              <a:t>16.45-18.15 </a:t>
            </a:r>
            <a:r>
              <a:rPr lang="en-US" sz="2400" dirty="0" err="1"/>
              <a:t>Uhr</a:t>
            </a:r>
            <a:r>
              <a:rPr lang="en-US" sz="2400" dirty="0"/>
              <a:t> SE 1 Presentation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02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26160" y="612279"/>
            <a:ext cx="9217025" cy="969963"/>
          </a:xfrm>
        </p:spPr>
        <p:txBody>
          <a:bodyPr/>
          <a:lstStyle/>
          <a:p>
            <a:r>
              <a:rPr lang="en-US" b="1" dirty="0"/>
              <a:t>Requirements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en-US" dirty="0" smtClean="0"/>
              <a:t>Regular </a:t>
            </a:r>
            <a:r>
              <a:rPr lang="en-US" dirty="0"/>
              <a:t>presence and participation in discussion</a:t>
            </a:r>
          </a:p>
          <a:p>
            <a:r>
              <a:rPr lang="en-US" dirty="0"/>
              <a:t>Literature study</a:t>
            </a:r>
          </a:p>
          <a:p>
            <a:r>
              <a:rPr lang="en-US" dirty="0"/>
              <a:t>Presentation using slides (power Point or PDF)</a:t>
            </a:r>
          </a:p>
          <a:p>
            <a:r>
              <a:rPr lang="en-US" dirty="0"/>
              <a:t>Term paper (</a:t>
            </a:r>
            <a:r>
              <a:rPr lang="en-US" dirty="0" err="1" smtClean="0"/>
              <a:t>Seminararbeit</a:t>
            </a:r>
            <a:r>
              <a:rPr lang="en-US" dirty="0" smtClean="0"/>
              <a:t> ~20-25 pages)</a:t>
            </a: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de-AT" dirty="0"/>
          </a:p>
          <a:p>
            <a:pPr eaLnBrk="1" hangingPunct="1">
              <a:buFont typeface="Arial" charset="0"/>
              <a:buChar char="•"/>
              <a:defRPr/>
            </a:pP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12556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26160" y="612279"/>
            <a:ext cx="9217025" cy="969963"/>
          </a:xfrm>
        </p:spPr>
        <p:txBody>
          <a:bodyPr/>
          <a:lstStyle/>
          <a:p>
            <a:r>
              <a:rPr lang="en-US" b="1" dirty="0"/>
              <a:t>Prerequisites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course (Seminar) is intended as the final course </a:t>
            </a:r>
            <a:r>
              <a:rPr lang="en-US" dirty="0" smtClean="0"/>
              <a:t>of the major. </a:t>
            </a:r>
            <a:r>
              <a:rPr lang="en-US" dirty="0"/>
              <a:t>Thus, it should only be taken after some other courses in the corresponding area have been successfully completed.</a:t>
            </a:r>
          </a:p>
          <a:p>
            <a:r>
              <a:rPr lang="en-US" dirty="0"/>
              <a:t>The topic is related to </a:t>
            </a:r>
            <a:r>
              <a:rPr lang="en-US" dirty="0" smtClean="0"/>
              <a:t>“Transportation Logistics", </a:t>
            </a:r>
            <a:r>
              <a:rPr lang="en-US" dirty="0"/>
              <a:t>but it is not necessary, that the corresponding </a:t>
            </a:r>
            <a:r>
              <a:rPr lang="en-US" dirty="0" smtClean="0"/>
              <a:t>major/minor </a:t>
            </a:r>
            <a:r>
              <a:rPr lang="en-US" dirty="0"/>
              <a:t>course has been taken before. </a:t>
            </a:r>
          </a:p>
          <a:p>
            <a:r>
              <a:rPr lang="en-US" dirty="0"/>
              <a:t>Minimum requirement for admission is</a:t>
            </a:r>
          </a:p>
          <a:p>
            <a:pPr lvl="1"/>
            <a:r>
              <a:rPr lang="en-US" dirty="0"/>
              <a:t>"Transportation Logistics (TL)", "Production Analysis", or "Supply Chain </a:t>
            </a:r>
            <a:r>
              <a:rPr lang="en-US" dirty="0" smtClean="0"/>
              <a:t>Management“, “Operations Strategy and Tactical Planning”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26160" y="612279"/>
            <a:ext cx="9217025" cy="969963"/>
          </a:xfrm>
        </p:spPr>
        <p:txBody>
          <a:bodyPr/>
          <a:lstStyle/>
          <a:p>
            <a:r>
              <a:rPr lang="de-AT" b="1" dirty="0" smtClean="0"/>
              <a:t>Schedule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en-US" dirty="0"/>
              <a:t>The </a:t>
            </a:r>
            <a:r>
              <a:rPr lang="en-US" b="1" dirty="0"/>
              <a:t>first part</a:t>
            </a:r>
            <a:r>
              <a:rPr lang="en-US" dirty="0"/>
              <a:t> of the course is a so called "</a:t>
            </a:r>
            <a:r>
              <a:rPr lang="en-US" b="1" dirty="0" err="1"/>
              <a:t>Würfelseminar</a:t>
            </a:r>
            <a:r>
              <a:rPr lang="en-US" dirty="0"/>
              <a:t>", i.e. certain topics are to be prepared by </a:t>
            </a:r>
            <a:r>
              <a:rPr lang="en-US" b="1" dirty="0" smtClean="0"/>
              <a:t>all </a:t>
            </a:r>
            <a:r>
              <a:rPr lang="en-US" dirty="0" smtClean="0"/>
              <a:t>participants</a:t>
            </a:r>
            <a:r>
              <a:rPr lang="en-US" dirty="0"/>
              <a:t>. Every 10 minutes, say, a different person will be asked (at random -&gt; </a:t>
            </a:r>
            <a:r>
              <a:rPr lang="en-US" dirty="0" err="1"/>
              <a:t>Würfel</a:t>
            </a:r>
            <a:r>
              <a:rPr lang="en-US" dirty="0"/>
              <a:t>) to present the next pages of the underlying literature. The purpose is</a:t>
            </a:r>
            <a:br>
              <a:rPr lang="en-US" dirty="0"/>
            </a:br>
            <a:r>
              <a:rPr lang="en-US" dirty="0"/>
              <a:t>    (</a:t>
            </a:r>
            <a:r>
              <a:rPr lang="en-US" dirty="0" err="1"/>
              <a:t>i</a:t>
            </a:r>
            <a:r>
              <a:rPr lang="en-US" dirty="0"/>
              <a:t>) to obtain some common knowledge base by all participants, and </a:t>
            </a:r>
            <a:br>
              <a:rPr lang="en-US" dirty="0"/>
            </a:br>
            <a:r>
              <a:rPr lang="en-US" dirty="0"/>
              <a:t>    (ii) to facilitate discussion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 </a:t>
            </a:r>
            <a:r>
              <a:rPr lang="en-US" b="1" dirty="0"/>
              <a:t>second part</a:t>
            </a:r>
            <a:r>
              <a:rPr lang="en-US" dirty="0"/>
              <a:t> each group of typically 2 participants will be given a special topic which has to be prepared and </a:t>
            </a:r>
            <a:r>
              <a:rPr lang="en-US" b="1" dirty="0"/>
              <a:t>presented</a:t>
            </a:r>
            <a:r>
              <a:rPr lang="en-US" dirty="0"/>
              <a:t> some weeks later (mainly in </a:t>
            </a:r>
            <a:r>
              <a:rPr lang="en-US" dirty="0" smtClean="0"/>
              <a:t>January). </a:t>
            </a:r>
            <a:r>
              <a:rPr lang="en-US" dirty="0"/>
              <a:t>Also a </a:t>
            </a:r>
            <a:r>
              <a:rPr lang="en-US" b="1" dirty="0"/>
              <a:t>term paper (</a:t>
            </a:r>
            <a:r>
              <a:rPr lang="en-US" b="1" dirty="0" err="1"/>
              <a:t>Seminararbeit</a:t>
            </a:r>
            <a:r>
              <a:rPr lang="en-US" b="1" dirty="0"/>
              <a:t>)</a:t>
            </a:r>
            <a:r>
              <a:rPr lang="en-US" dirty="0"/>
              <a:t> must be written on this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37553" y="684287"/>
            <a:ext cx="9217025" cy="969963"/>
          </a:xfrm>
        </p:spPr>
        <p:txBody>
          <a:bodyPr/>
          <a:lstStyle/>
          <a:p>
            <a:r>
              <a:rPr lang="de-AT" b="1" dirty="0" err="1" smtClean="0"/>
              <a:t>Related</a:t>
            </a:r>
            <a:r>
              <a:rPr lang="de-AT" b="1" dirty="0" smtClean="0"/>
              <a:t> </a:t>
            </a:r>
            <a:r>
              <a:rPr lang="de-AT" b="1" dirty="0" err="1" smtClean="0"/>
              <a:t>Literature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 err="1" smtClean="0"/>
              <a:t>Reason</a:t>
            </a:r>
            <a:r>
              <a:rPr lang="de-AT" dirty="0" smtClean="0"/>
              <a:t> </a:t>
            </a:r>
            <a:r>
              <a:rPr lang="de-AT" dirty="0" err="1" smtClean="0"/>
              <a:t>why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related</a:t>
            </a:r>
            <a:r>
              <a:rPr lang="de-AT" dirty="0" smtClean="0"/>
              <a:t> </a:t>
            </a:r>
            <a:r>
              <a:rPr lang="de-AT" dirty="0" err="1" smtClean="0"/>
              <a:t>work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endParaRPr lang="en-US" dirty="0"/>
          </a:p>
          <a:p>
            <a:pPr lvl="1"/>
            <a:r>
              <a:rPr lang="de-AT" dirty="0" err="1" smtClean="0"/>
              <a:t>It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read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related</a:t>
            </a:r>
            <a:r>
              <a:rPr lang="de-AT" dirty="0" smtClean="0"/>
              <a:t> </a:t>
            </a:r>
            <a:r>
              <a:rPr lang="de-AT" dirty="0" err="1" smtClean="0"/>
              <a:t>literature</a:t>
            </a:r>
            <a:r>
              <a:rPr lang="de-AT" dirty="0" smtClean="0"/>
              <a:t>, </a:t>
            </a:r>
            <a:r>
              <a:rPr lang="de-AT" dirty="0" err="1" smtClean="0"/>
              <a:t>cited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paper</a:t>
            </a:r>
            <a:endParaRPr lang="de-AT" dirty="0" smtClean="0"/>
          </a:p>
          <a:p>
            <a:pPr lvl="1"/>
            <a:r>
              <a:rPr lang="de-AT" dirty="0" err="1" smtClean="0"/>
              <a:t>It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read</a:t>
            </a:r>
            <a:r>
              <a:rPr lang="de-AT" dirty="0" smtClean="0"/>
              <a:t> </a:t>
            </a:r>
            <a:r>
              <a:rPr lang="de-AT" dirty="0" err="1" smtClean="0"/>
              <a:t>recent</a:t>
            </a:r>
            <a:r>
              <a:rPr lang="de-AT" dirty="0" smtClean="0"/>
              <a:t> (</a:t>
            </a:r>
            <a:r>
              <a:rPr lang="de-AT" dirty="0" err="1" smtClean="0"/>
              <a:t>newer</a:t>
            </a:r>
            <a:r>
              <a:rPr lang="de-AT" dirty="0" smtClean="0"/>
              <a:t>) </a:t>
            </a:r>
            <a:r>
              <a:rPr lang="de-AT" dirty="0" err="1" smtClean="0"/>
              <a:t>papers</a:t>
            </a:r>
            <a:r>
              <a:rPr lang="de-AT" dirty="0" smtClean="0"/>
              <a:t> in </a:t>
            </a:r>
            <a:r>
              <a:rPr lang="de-AT" dirty="0" err="1" smtClean="0"/>
              <a:t>this</a:t>
            </a:r>
            <a:r>
              <a:rPr lang="de-AT" dirty="0" smtClean="0"/>
              <a:t> </a:t>
            </a:r>
            <a:r>
              <a:rPr lang="de-AT" dirty="0" err="1" smtClean="0"/>
              <a:t>field</a:t>
            </a:r>
            <a:endParaRPr lang="de-AT" dirty="0" smtClean="0"/>
          </a:p>
          <a:p>
            <a:pPr lvl="1"/>
            <a:r>
              <a:rPr lang="de-AT" dirty="0" err="1" smtClean="0"/>
              <a:t>It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necessary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read</a:t>
            </a:r>
            <a:r>
              <a:rPr lang="de-AT" dirty="0" smtClean="0"/>
              <a:t> non-</a:t>
            </a:r>
            <a:r>
              <a:rPr lang="de-AT" dirty="0" err="1" smtClean="0"/>
              <a:t>cited</a:t>
            </a:r>
            <a:r>
              <a:rPr lang="de-AT" dirty="0" smtClean="0"/>
              <a:t> </a:t>
            </a:r>
            <a:r>
              <a:rPr lang="de-AT" dirty="0" err="1" smtClean="0"/>
              <a:t>papers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971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>
          <a:xfrm>
            <a:off x="726160" y="612279"/>
            <a:ext cx="9217025" cy="969963"/>
          </a:xfrm>
        </p:spPr>
        <p:txBody>
          <a:bodyPr/>
          <a:lstStyle/>
          <a:p>
            <a:r>
              <a:rPr lang="de-AT" b="1" dirty="0" err="1" smtClean="0"/>
              <a:t>Literature</a:t>
            </a:r>
            <a:endParaRPr lang="en-US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>
          <a:xfrm>
            <a:off x="745491" y="1404367"/>
            <a:ext cx="9209087" cy="5010150"/>
          </a:xfrm>
        </p:spPr>
        <p:txBody>
          <a:bodyPr>
            <a:noAutofit/>
          </a:bodyPr>
          <a:lstStyle/>
          <a:p>
            <a:r>
              <a:rPr lang="de-AT" dirty="0" err="1"/>
              <a:t>ScienceDirect</a:t>
            </a:r>
            <a:r>
              <a:rPr lang="de-AT" dirty="0"/>
              <a:t>: http://www.sciencedirect.com</a:t>
            </a:r>
          </a:p>
          <a:p>
            <a:r>
              <a:rPr lang="de-AT" dirty="0"/>
              <a:t>Springerlink: http://link.springer.com/</a:t>
            </a:r>
          </a:p>
          <a:p>
            <a:r>
              <a:rPr lang="de-AT" dirty="0"/>
              <a:t>Universitätsbibliothek </a:t>
            </a:r>
            <a:r>
              <a:rPr lang="de-AT" dirty="0" smtClean="0"/>
              <a:t>Datenbank</a:t>
            </a:r>
          </a:p>
          <a:p>
            <a:r>
              <a:rPr lang="de-AT" dirty="0" err="1" smtClean="0"/>
              <a:t>Informs</a:t>
            </a:r>
            <a:r>
              <a:rPr lang="de-AT" dirty="0" smtClean="0"/>
              <a:t> </a:t>
            </a:r>
            <a:r>
              <a:rPr lang="de-AT" dirty="0" err="1" smtClean="0"/>
              <a:t>journals</a:t>
            </a:r>
            <a:r>
              <a:rPr lang="de-AT" dirty="0" smtClean="0"/>
              <a:t> (Transportation Science)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871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-2013b">
  <a:themeElements>
    <a:clrScheme name="Universität Wien">
      <a:dk1>
        <a:srgbClr val="000000"/>
      </a:dk1>
      <a:lt1>
        <a:sysClr val="window" lastClr="FFFFFF"/>
      </a:lt1>
      <a:dk2>
        <a:srgbClr val="595959"/>
      </a:dk2>
      <a:lt2>
        <a:srgbClr val="F2F2F2"/>
      </a:lt2>
      <a:accent1>
        <a:srgbClr val="006699"/>
      </a:accent1>
      <a:accent2>
        <a:srgbClr val="3988B0"/>
      </a:accent2>
      <a:accent3>
        <a:srgbClr val="71AAC6"/>
      </a:accent3>
      <a:accent4>
        <a:srgbClr val="AACCDD"/>
      </a:accent4>
      <a:accent5>
        <a:srgbClr val="E3EEF4"/>
      </a:accent5>
      <a:accent6>
        <a:srgbClr val="06547D"/>
      </a:accent6>
      <a:hlink>
        <a:srgbClr val="006699"/>
      </a:hlink>
      <a:folHlink>
        <a:srgbClr val="006699"/>
      </a:folHlink>
    </a:clrScheme>
    <a:fontScheme name="Universität Wien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ppt-vorlage-2013b</Template>
  <TotalTime>0</TotalTime>
  <Words>600</Words>
  <Application>Microsoft Office PowerPoint</Application>
  <PresentationFormat>Benutzerdefiniert</PresentationFormat>
  <Paragraphs>130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</vt:lpstr>
      <vt:lpstr>Wingdings</vt:lpstr>
      <vt:lpstr>ppt-vorlage-2013b</vt:lpstr>
      <vt:lpstr>Seminar Smart Production and Supply Chain Management „Inventory routing problems “ </vt:lpstr>
      <vt:lpstr>Grading and Dates/ Contact Details</vt:lpstr>
      <vt:lpstr>Literature</vt:lpstr>
      <vt:lpstr>Tentative Overview </vt:lpstr>
      <vt:lpstr>Requirements</vt:lpstr>
      <vt:lpstr>Prerequisites</vt:lpstr>
      <vt:lpstr>Schedule</vt:lpstr>
      <vt:lpstr>Related Literature</vt:lpstr>
      <vt:lpstr>Literature</vt:lpstr>
      <vt:lpstr>Relevant Journals</vt:lpstr>
      <vt:lpstr>Relevant Journals</vt:lpstr>
      <vt:lpstr>Relevant Journals</vt:lpstr>
      <vt:lpstr>Relevant Journals</vt:lpstr>
      <vt:lpstr>Relevant Journals</vt:lpstr>
      <vt:lpstr>Term Papers</vt:lpstr>
      <vt:lpstr>Term Paper( Seminararbeit)</vt:lpstr>
      <vt:lpstr>slides vs term paper</vt:lpstr>
      <vt:lpstr>slides vs term paper</vt:lpstr>
    </vt:vector>
  </TitlesOfParts>
  <Company>JKU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Überschrift in Cambria 50</dc:title>
  <dc:creator>ak114615</dc:creator>
  <cp:lastModifiedBy>Carina</cp:lastModifiedBy>
  <cp:revision>635</cp:revision>
  <cp:lastPrinted>2016-10-02T19:56:42Z</cp:lastPrinted>
  <dcterms:created xsi:type="dcterms:W3CDTF">2014-09-15T14:44:23Z</dcterms:created>
  <dcterms:modified xsi:type="dcterms:W3CDTF">2017-10-03T10:47:08Z</dcterms:modified>
</cp:coreProperties>
</file>