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1" r:id="rId14"/>
    <p:sldId id="272" r:id="rId15"/>
    <p:sldId id="273" r:id="rId16"/>
    <p:sldId id="274" r:id="rId17"/>
    <p:sldId id="275" r:id="rId18"/>
    <p:sldId id="276" r:id="rId19"/>
    <p:sldId id="280" r:id="rId20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2" autoAdjust="0"/>
    <p:restoredTop sz="96699" autoAdjust="0"/>
  </p:normalViewPr>
  <p:slideViewPr>
    <p:cSldViewPr>
      <p:cViewPr varScale="1">
        <p:scale>
          <a:sx n="107" d="100"/>
          <a:sy n="107" d="100"/>
        </p:scale>
        <p:origin x="917" y="8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23C4-9B6C-4BD6-83AD-1CF008548A3F}" type="datetimeFigureOut">
              <a:rPr lang="de-AT" smtClean="0"/>
              <a:pPr/>
              <a:t>27.09.2017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A2E06-3C5A-41EC-A810-E9D63DA8824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824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98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A2E06-3C5A-41EC-A810-E9D63DA88247}" type="slidenum">
              <a:rPr lang="de-AT" smtClean="0"/>
              <a:pPr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708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196753"/>
            <a:ext cx="6953077" cy="792386"/>
          </a:xfrm>
          <a:ln>
            <a:solidFill>
              <a:schemeClr val="tx2"/>
            </a:solidFill>
          </a:ln>
        </p:spPr>
        <p:txBody>
          <a:bodyPr wrap="none" anchor="t"/>
          <a:lstStyle>
            <a:lvl1pPr algn="ctr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75888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dirty="0" smtClean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203848" y="6453336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7"/>
            <a:ext cx="8065145" cy="792511"/>
          </a:xfrm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989138"/>
            <a:ext cx="4119637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43004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3008313" cy="6480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24744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584" y="1989138"/>
            <a:ext cx="7921129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1268413"/>
            <a:ext cx="7993137" cy="504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347660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ABWL Produktion &amp; Logistik I</a:t>
            </a:r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6686872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Einleitung/</a:t>
            </a:r>
            <a:fld id="{C810B12C-6ADA-4804-96B5-0E5C2AE7286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id.univie.ac.at/services/fuer-studierende/" TargetMode="External"/><Relationship Id="rId2" Type="http://schemas.openxmlformats.org/officeDocument/2006/relationships/hyperlink" Target="https://moodle.univie.ac.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.univie.ac.at/account-info" TargetMode="External"/><Relationship Id="rId4" Type="http://schemas.openxmlformats.org/officeDocument/2006/relationships/hyperlink" Target="https://data.univie.ac.at/passwd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zid.univie.ac.at/services/fuer-studieren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vie.ac.at/kursdatenbank/elearning.htm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40439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71678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algn="ctr">
              <a:buNone/>
            </a:pPr>
            <a:r>
              <a:rPr lang="de-AT" sz="2400" dirty="0" smtClean="0"/>
              <a:t>VO</a:t>
            </a:r>
            <a:endParaRPr lang="de-AT" sz="2400" b="1" dirty="0" smtClean="0"/>
          </a:p>
          <a:p>
            <a:pPr algn="ctr">
              <a:buNone/>
            </a:pPr>
            <a:r>
              <a:rPr lang="de-AT" sz="2400" b="1" dirty="0" smtClean="0"/>
              <a:t>ABWL Produktion &amp; Logistik I</a:t>
            </a: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o. Univ. Prof. Dr Richard </a:t>
            </a:r>
            <a:r>
              <a:rPr lang="en-GB" sz="2400" dirty="0" err="1" smtClean="0"/>
              <a:t>Hartl</a:t>
            </a:r>
            <a:r>
              <a:rPr lang="en-GB" sz="2400" dirty="0" smtClean="0"/>
              <a:t> </a:t>
            </a:r>
            <a:endParaRPr lang="en-US" sz="2400" dirty="0" smtClean="0"/>
          </a:p>
          <a:p>
            <a:pPr algn="ctr">
              <a:buNone/>
            </a:pPr>
            <a:endParaRPr lang="de-AT" sz="2400" dirty="0" smtClean="0"/>
          </a:p>
          <a:p>
            <a:pPr algn="ctr">
              <a:buNone/>
            </a:pPr>
            <a:r>
              <a:rPr lang="de-AT" sz="2400" dirty="0" smtClean="0"/>
              <a:t>Wintersemester </a:t>
            </a:r>
            <a:r>
              <a:rPr lang="de-AT" sz="2400" dirty="0" smtClean="0"/>
              <a:t>2017</a:t>
            </a:r>
          </a:p>
          <a:p>
            <a:pPr algn="ctr">
              <a:buNone/>
            </a:pPr>
            <a:r>
              <a:rPr lang="de-AT" sz="2400" dirty="0"/>
              <a:t>http://prolog.univie.ac.at/teaching/LVAs/EK-ABWL/WS17/Index_WS17.html</a:t>
            </a:r>
            <a:endParaRPr lang="de-AT" sz="2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1628775"/>
            <a:ext cx="8641655" cy="792163"/>
          </a:xfrm>
          <a:ln>
            <a:noFill/>
          </a:ln>
        </p:spPr>
        <p:txBody>
          <a:bodyPr/>
          <a:lstStyle/>
          <a:p>
            <a:r>
              <a:rPr lang="de-DE" sz="2800" b="1" dirty="0" smtClean="0">
                <a:solidFill>
                  <a:srgbClr val="006699"/>
                </a:solidFill>
              </a:rPr>
              <a:t>Einleitung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r>
              <a:rPr lang="de-AT" b="1" dirty="0" smtClean="0"/>
              <a:t> Einstellungen</a:t>
            </a:r>
            <a:r>
              <a:rPr lang="de-AT" dirty="0" smtClean="0"/>
              <a:t> für Reibungslosen Betrieb</a:t>
            </a:r>
          </a:p>
          <a:p>
            <a:pPr lvl="1"/>
            <a:r>
              <a:rPr lang="en-US" b="1" dirty="0" smtClean="0"/>
              <a:t> Cookies</a:t>
            </a:r>
            <a:r>
              <a:rPr lang="en-US" dirty="0" smtClean="0"/>
              <a:t> </a:t>
            </a:r>
            <a:r>
              <a:rPr lang="en-US" dirty="0" err="1" smtClean="0"/>
              <a:t>müssen</a:t>
            </a:r>
            <a:r>
              <a:rPr lang="en-US" dirty="0" smtClean="0"/>
              <a:t> </a:t>
            </a:r>
            <a:r>
              <a:rPr lang="en-US" dirty="0" err="1" smtClean="0"/>
              <a:t>zugelassen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, </a:t>
            </a:r>
          </a:p>
          <a:p>
            <a:pPr lvl="1"/>
            <a:r>
              <a:rPr lang="en-US" b="1" dirty="0" smtClean="0"/>
              <a:t> JavaScript</a:t>
            </a:r>
            <a:r>
              <a:rPr lang="en-US" dirty="0" smtClean="0"/>
              <a:t> muss </a:t>
            </a:r>
            <a:r>
              <a:rPr lang="en-US" dirty="0" err="1" smtClean="0"/>
              <a:t>aktiviert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r>
              <a:rPr lang="en-US" dirty="0" smtClean="0"/>
              <a:t>, </a:t>
            </a:r>
          </a:p>
          <a:p>
            <a:pPr lvl="1">
              <a:tabLst>
                <a:tab pos="180000" algn="l"/>
                <a:tab pos="360000" algn="l"/>
              </a:tabLst>
            </a:pPr>
            <a:r>
              <a:rPr lang="de-AT" dirty="0" smtClean="0"/>
              <a:t> der </a:t>
            </a:r>
            <a:r>
              <a:rPr lang="de-AT" b="1" dirty="0" smtClean="0"/>
              <a:t>Popupblocker</a:t>
            </a:r>
            <a:r>
              <a:rPr lang="de-AT" dirty="0" smtClean="0"/>
              <a:t> muss so eingestellt sein, dass </a:t>
            </a:r>
            <a:r>
              <a:rPr lang="de-AT" dirty="0" err="1" smtClean="0"/>
              <a:t>Moodle</a:t>
            </a:r>
            <a:r>
              <a:rPr lang="de-AT" dirty="0" smtClean="0"/>
              <a:t>-Seiten       	zugelassen werden.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683569" y="980305"/>
            <a:ext cx="7920880" cy="648495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280920" cy="431958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Einloggen</a:t>
            </a:r>
            <a:endParaRPr lang="en-US" b="1" dirty="0" smtClean="0"/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  <a:hlinkClick r:id="rId2"/>
              </a:rPr>
              <a:t>https://moodle.univie.ac.at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err="1" smtClean="0">
                <a:ea typeface="+mn-ea"/>
                <a:cs typeface="+mn-cs"/>
              </a:rPr>
              <a:t>unet</a:t>
            </a:r>
            <a:r>
              <a:rPr lang="en-US" dirty="0" smtClean="0">
                <a:ea typeface="+mn-ea"/>
                <a:cs typeface="+mn-cs"/>
              </a:rPr>
              <a:t>-User (</a:t>
            </a:r>
            <a:r>
              <a:rPr lang="en-US" dirty="0" err="1" smtClean="0">
                <a:ea typeface="+mn-ea"/>
                <a:cs typeface="+mn-cs"/>
              </a:rPr>
              <a:t>aXXXXXXX</a:t>
            </a:r>
            <a:r>
              <a:rPr lang="en-US" dirty="0" smtClean="0">
                <a:ea typeface="+mn-ea"/>
                <a:cs typeface="+mn-cs"/>
              </a:rPr>
              <a:t>) und </a:t>
            </a:r>
            <a:r>
              <a:rPr lang="en-US" dirty="0" err="1" smtClean="0">
                <a:ea typeface="+mn-ea"/>
                <a:cs typeface="+mn-cs"/>
              </a:rPr>
              <a:t>unet-Passwort</a:t>
            </a:r>
            <a:endParaRPr lang="en-US" dirty="0" smtClean="0">
              <a:ea typeface="+mn-ea"/>
              <a:cs typeface="+mn-cs"/>
            </a:endParaRPr>
          </a:p>
          <a:p>
            <a:pPr lvl="1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Hilfe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unet</a:t>
            </a:r>
            <a:r>
              <a:rPr lang="en-US" dirty="0" smtClean="0"/>
              <a:t>-User	</a:t>
            </a:r>
            <a:r>
              <a:rPr lang="en-US" dirty="0" smtClean="0">
                <a:hlinkClick r:id="rId3"/>
              </a:rPr>
              <a:t>http://zid.univie.ac.at/services/fuer-studierende/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Passwort</a:t>
            </a:r>
            <a:r>
              <a:rPr lang="en-US" dirty="0" smtClean="0"/>
              <a:t> </a:t>
            </a:r>
            <a:r>
              <a:rPr lang="en-US" dirty="0" err="1" smtClean="0"/>
              <a:t>ändern</a:t>
            </a: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https://data.univie.ac.at/passwd/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Gültigkeit</a:t>
            </a:r>
            <a:r>
              <a:rPr lang="en-US" dirty="0" smtClean="0"/>
              <a:t> </a:t>
            </a:r>
            <a:r>
              <a:rPr lang="en-US" dirty="0" err="1" smtClean="0"/>
              <a:t>abfragen</a:t>
            </a:r>
            <a:r>
              <a:rPr lang="en-US" dirty="0" smtClean="0"/>
              <a:t>	</a:t>
            </a:r>
            <a:r>
              <a:rPr lang="en-US" dirty="0" smtClean="0">
                <a:hlinkClick r:id="rId5"/>
              </a:rPr>
              <a:t>https://data.univie.ac.at/account-info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4284158"/>
          </a:xfrm>
        </p:spPr>
      </p:pic>
      <p:sp>
        <p:nvSpPr>
          <p:cNvPr id="13316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13319" name="Textfeld 8"/>
          <p:cNvSpPr txBox="1">
            <a:spLocks noChangeArrowheads="1"/>
          </p:cNvSpPr>
          <p:nvPr/>
        </p:nvSpPr>
        <p:spPr bwMode="auto">
          <a:xfrm>
            <a:off x="1785938" y="500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357423" y="857232"/>
            <a:ext cx="315068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https://moodle.univie.ac.at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928794" y="2786058"/>
            <a:ext cx="10001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4357686" y="3000372"/>
            <a:ext cx="3238650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einloggen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mit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unet</a:t>
            </a:r>
            <a:r>
              <a:rPr lang="en-US" b="1" dirty="0">
                <a:solidFill>
                  <a:srgbClr val="FF0000"/>
                </a:solidFill>
              </a:rPr>
              <a:t>-Account</a:t>
            </a:r>
          </a:p>
        </p:txBody>
      </p:sp>
      <p:cxnSp>
        <p:nvCxnSpPr>
          <p:cNvPr id="15" name="Gerade Verbindung mit Pfeil 14"/>
          <p:cNvCxnSpPr>
            <a:stCxn id="13" idx="1"/>
            <a:endCxn id="11" idx="3"/>
          </p:cNvCxnSpPr>
          <p:nvPr/>
        </p:nvCxnSpPr>
        <p:spPr>
          <a:xfrm flipH="1" flipV="1">
            <a:off x="2928919" y="3071808"/>
            <a:ext cx="1428767" cy="1135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101" t="-4284" r="4" b="1421"/>
          <a:stretch/>
        </p:blipFill>
        <p:spPr>
          <a:xfrm>
            <a:off x="-36511" y="707856"/>
            <a:ext cx="8640960" cy="545744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483768" y="2708920"/>
            <a:ext cx="360040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597382"/>
            <a:ext cx="2048434" cy="49381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513" y="620688"/>
            <a:ext cx="335309" cy="22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954819"/>
            <a:ext cx="9144000" cy="5551715"/>
          </a:xfrm>
        </p:spPr>
      </p:pic>
      <p:sp>
        <p:nvSpPr>
          <p:cNvPr id="9" name="Rechteck 8"/>
          <p:cNvSpPr/>
          <p:nvPr/>
        </p:nvSpPr>
        <p:spPr>
          <a:xfrm>
            <a:off x="2843808" y="4077072"/>
            <a:ext cx="20002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Textfeld 9"/>
          <p:cNvSpPr txBox="1">
            <a:spLocks noChangeArrowheads="1"/>
          </p:cNvSpPr>
          <p:nvPr/>
        </p:nvSpPr>
        <p:spPr bwMode="auto">
          <a:xfrm>
            <a:off x="5580112" y="3717032"/>
            <a:ext cx="3214687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Hausübung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auswählen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5370" idx="1"/>
            <a:endCxn id="9" idx="3"/>
          </p:cNvCxnSpPr>
          <p:nvPr/>
        </p:nvCxnSpPr>
        <p:spPr>
          <a:xfrm flipH="1">
            <a:off x="4844072" y="3901976"/>
            <a:ext cx="736040" cy="319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11" name="Rechteck 10"/>
          <p:cNvSpPr/>
          <p:nvPr/>
        </p:nvSpPr>
        <p:spPr>
          <a:xfrm>
            <a:off x="3995936" y="3645025"/>
            <a:ext cx="1000125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2" name="Textfeld 11"/>
          <p:cNvSpPr txBox="1">
            <a:spLocks noChangeArrowheads="1"/>
          </p:cNvSpPr>
          <p:nvPr/>
        </p:nvSpPr>
        <p:spPr bwMode="auto">
          <a:xfrm>
            <a:off x="5436096" y="3284984"/>
            <a:ext cx="321468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Hausübung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durchführen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/>
          <p:cNvCxnSpPr>
            <a:stCxn id="16392" idx="1"/>
            <a:endCxn id="11" idx="3"/>
          </p:cNvCxnSpPr>
          <p:nvPr/>
        </p:nvCxnSpPr>
        <p:spPr>
          <a:xfrm flipH="1">
            <a:off x="4996061" y="3469650"/>
            <a:ext cx="440035" cy="3553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9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5"/>
          </a:xfrm>
        </p:spPr>
      </p:pic>
      <p:sp>
        <p:nvSpPr>
          <p:cNvPr id="9" name="Rechteck 8"/>
          <p:cNvSpPr/>
          <p:nvPr/>
        </p:nvSpPr>
        <p:spPr>
          <a:xfrm>
            <a:off x="2843808" y="2204864"/>
            <a:ext cx="3384376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feld 9"/>
          <p:cNvSpPr txBox="1">
            <a:spLocks noChangeArrowheads="1"/>
          </p:cNvSpPr>
          <p:nvPr/>
        </p:nvSpPr>
        <p:spPr bwMode="auto">
          <a:xfrm>
            <a:off x="4283968" y="4077072"/>
            <a:ext cx="23762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Fragen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beantworten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8440" idx="0"/>
            <a:endCxn id="9" idx="2"/>
          </p:cNvCxnSpPr>
          <p:nvPr/>
        </p:nvCxnSpPr>
        <p:spPr>
          <a:xfrm flipH="1" flipV="1">
            <a:off x="4535996" y="3501008"/>
            <a:ext cx="93610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467544" y="3933056"/>
            <a:ext cx="19442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Test-Navigation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7544" y="2204864"/>
            <a:ext cx="158417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feld 9"/>
          <p:cNvSpPr txBox="1">
            <a:spLocks noChangeArrowheads="1"/>
          </p:cNvSpPr>
          <p:nvPr/>
        </p:nvSpPr>
        <p:spPr bwMode="auto">
          <a:xfrm>
            <a:off x="395536" y="5157192"/>
            <a:ext cx="828092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Bei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Theoriefragen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können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mehrere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sein</a:t>
            </a:r>
            <a:r>
              <a:rPr lang="en-US" sz="1600" b="1" dirty="0" smtClean="0">
                <a:solidFill>
                  <a:srgbClr val="FF0000"/>
                </a:solidFill>
              </a:rPr>
              <a:t>. </a:t>
            </a:r>
            <a:r>
              <a:rPr lang="en-US" sz="1600" b="1" dirty="0" err="1" smtClean="0">
                <a:solidFill>
                  <a:srgbClr val="FF0000"/>
                </a:solidFill>
              </a:rPr>
              <a:t>Frage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wird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als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gewertet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</a:rPr>
              <a:t>wenn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alle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angekreuzt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sind</a:t>
            </a:r>
            <a:r>
              <a:rPr lang="en-US" sz="1600" b="1" dirty="0" smtClean="0">
                <a:solidFill>
                  <a:srgbClr val="FF0000"/>
                </a:solidFill>
              </a:rPr>
              <a:t> und </a:t>
            </a:r>
            <a:r>
              <a:rPr lang="en-US" sz="1600" b="1" dirty="0" err="1" smtClean="0">
                <a:solidFill>
                  <a:srgbClr val="FF0000"/>
                </a:solidFill>
              </a:rPr>
              <a:t>keine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falsche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0" name="Gerade Verbindung mit Pfeil 39"/>
          <p:cNvCxnSpPr>
            <a:stCxn id="17" idx="0"/>
            <a:endCxn id="18" idx="2"/>
          </p:cNvCxnSpPr>
          <p:nvPr/>
        </p:nvCxnSpPr>
        <p:spPr>
          <a:xfrm flipH="1" flipV="1">
            <a:off x="1259632" y="2924944"/>
            <a:ext cx="18002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9"/>
          <p:cNvSpPr txBox="1">
            <a:spLocks noChangeArrowheads="1"/>
          </p:cNvSpPr>
          <p:nvPr/>
        </p:nvSpPr>
        <p:spPr bwMode="auto">
          <a:xfrm>
            <a:off x="2987824" y="1052736"/>
            <a:ext cx="309634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Seite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Theoriefragen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9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9" name="Rechteck 8"/>
          <p:cNvSpPr/>
          <p:nvPr/>
        </p:nvSpPr>
        <p:spPr>
          <a:xfrm>
            <a:off x="2915816" y="1772816"/>
            <a:ext cx="3384376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feld 9"/>
          <p:cNvSpPr txBox="1">
            <a:spLocks noChangeArrowheads="1"/>
          </p:cNvSpPr>
          <p:nvPr/>
        </p:nvSpPr>
        <p:spPr bwMode="auto">
          <a:xfrm>
            <a:off x="4283968" y="3933056"/>
            <a:ext cx="23762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Fragen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beantworten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8440" idx="0"/>
            <a:endCxn id="9" idx="2"/>
          </p:cNvCxnSpPr>
          <p:nvPr/>
        </p:nvCxnSpPr>
        <p:spPr>
          <a:xfrm flipH="1" flipV="1">
            <a:off x="4608004" y="3068960"/>
            <a:ext cx="864096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611560" y="3645024"/>
            <a:ext cx="19442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Test-Navigation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7544" y="1772816"/>
            <a:ext cx="158417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feld 9"/>
          <p:cNvSpPr txBox="1">
            <a:spLocks noChangeArrowheads="1"/>
          </p:cNvSpPr>
          <p:nvPr/>
        </p:nvSpPr>
        <p:spPr bwMode="auto">
          <a:xfrm>
            <a:off x="1259632" y="5013176"/>
            <a:ext cx="6840760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Bei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Rechenbeispielen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kann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nur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eine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Antwortmöglichkeit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sein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0" name="Gerade Verbindung mit Pfeil 39"/>
          <p:cNvCxnSpPr>
            <a:stCxn id="17" idx="0"/>
            <a:endCxn id="18" idx="2"/>
          </p:cNvCxnSpPr>
          <p:nvPr/>
        </p:nvCxnSpPr>
        <p:spPr>
          <a:xfrm flipH="1" flipV="1">
            <a:off x="1259632" y="2492896"/>
            <a:ext cx="324036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9"/>
          <p:cNvSpPr txBox="1">
            <a:spLocks noChangeArrowheads="1"/>
          </p:cNvSpPr>
          <p:nvPr/>
        </p:nvSpPr>
        <p:spPr bwMode="auto">
          <a:xfrm>
            <a:off x="2843808" y="1052736"/>
            <a:ext cx="345638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Seite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Rechenbeispielen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7"/>
            <a:ext cx="9144000" cy="5551715"/>
          </a:xfrm>
        </p:spPr>
      </p:pic>
      <p:sp>
        <p:nvSpPr>
          <p:cNvPr id="8" name="Rechteck 7"/>
          <p:cNvSpPr/>
          <p:nvPr/>
        </p:nvSpPr>
        <p:spPr>
          <a:xfrm>
            <a:off x="4499992" y="3789040"/>
            <a:ext cx="1656184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4" name="Textfeld 8"/>
          <p:cNvSpPr txBox="1">
            <a:spLocks noChangeArrowheads="1"/>
          </p:cNvSpPr>
          <p:nvPr/>
        </p:nvSpPr>
        <p:spPr bwMode="auto">
          <a:xfrm>
            <a:off x="2555776" y="1844824"/>
            <a:ext cx="504056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Antworten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wurden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gespeichert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Fortsetzung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einem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späteren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Zeitpunkt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möglich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0" name="Gerade Verbindung mit Pfeil 9"/>
          <p:cNvCxnSpPr>
            <a:stCxn id="19464" idx="2"/>
            <a:endCxn id="8" idx="0"/>
          </p:cNvCxnSpPr>
          <p:nvPr/>
        </p:nvCxnSpPr>
        <p:spPr>
          <a:xfrm>
            <a:off x="5076056" y="2491155"/>
            <a:ext cx="252028" cy="12978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8"/>
          <p:cNvSpPr txBox="1">
            <a:spLocks noChangeArrowheads="1"/>
          </p:cNvSpPr>
          <p:nvPr/>
        </p:nvSpPr>
        <p:spPr bwMode="auto">
          <a:xfrm>
            <a:off x="1763688" y="5373216"/>
            <a:ext cx="241277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 </a:t>
            </a:r>
            <a:r>
              <a:rPr lang="en-US" b="1" dirty="0" err="1" smtClean="0">
                <a:solidFill>
                  <a:srgbClr val="FF0000"/>
                </a:solidFill>
              </a:rPr>
              <a:t>Abgeben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26" name="Gerade Verbindung mit Pfeil 25"/>
          <p:cNvCxnSpPr>
            <a:stCxn id="25" idx="3"/>
          </p:cNvCxnSpPr>
          <p:nvPr/>
        </p:nvCxnSpPr>
        <p:spPr>
          <a:xfrm>
            <a:off x="4176464" y="5557882"/>
            <a:ext cx="755576" cy="3913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4932040" y="5733256"/>
            <a:ext cx="8640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Hilfe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zu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allgemeine</a:t>
            </a:r>
            <a:r>
              <a:rPr lang="en-US" dirty="0" smtClean="0"/>
              <a:t> </a:t>
            </a:r>
            <a:r>
              <a:rPr lang="en-US" dirty="0" err="1" smtClean="0"/>
              <a:t>Infos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http://zid.univie.ac.at/services/fuer-studierende/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Schulungen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https://www.univie.ac.at/kursdatenbank/elearning.html/#studierende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704856" cy="508918"/>
          </a:xfrm>
          <a:ln>
            <a:noFill/>
          </a:ln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2000" b="1" dirty="0" smtClean="0">
                <a:solidFill>
                  <a:srgbClr val="006699"/>
                </a:solidFill>
              </a:rPr>
              <a:t>Einordnung dieses Kurses im Rahmen der ABWL</a:t>
            </a:r>
            <a:r>
              <a:rPr lang="de-DE" b="1" dirty="0" smtClean="0">
                <a:solidFill>
                  <a:srgbClr val="006699"/>
                </a:solidFill>
              </a:rPr>
              <a:t/>
            </a:r>
            <a:br>
              <a:rPr lang="de-DE" b="1" dirty="0" smtClean="0">
                <a:solidFill>
                  <a:srgbClr val="006699"/>
                </a:solidFill>
              </a:rPr>
            </a:br>
            <a:endParaRPr lang="de-AT" b="1" dirty="0" smtClean="0">
              <a:solidFill>
                <a:srgbClr val="006699"/>
              </a:solidFill>
            </a:endParaRPr>
          </a:p>
        </p:txBody>
      </p:sp>
      <p:sp>
        <p:nvSpPr>
          <p:cNvPr id="3079" name="Text Box 75"/>
          <p:cNvSpPr txBox="1">
            <a:spLocks noChangeArrowheads="1"/>
          </p:cNvSpPr>
          <p:nvPr/>
        </p:nvSpPr>
        <p:spPr bwMode="auto">
          <a:xfrm>
            <a:off x="395288" y="2891532"/>
            <a:ext cx="2016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Kernphase                  </a:t>
            </a:r>
            <a:r>
              <a:rPr lang="de-AT" sz="1600" b="1" dirty="0"/>
              <a:t>(2. – 6. Semester)</a:t>
            </a:r>
          </a:p>
        </p:txBody>
      </p:sp>
      <p:sp>
        <p:nvSpPr>
          <p:cNvPr id="3080" name="Rectangle 78"/>
          <p:cNvSpPr>
            <a:spLocks noChangeArrowheads="1"/>
          </p:cNvSpPr>
          <p:nvPr/>
        </p:nvSpPr>
        <p:spPr bwMode="auto">
          <a:xfrm>
            <a:off x="3132138" y="29972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</a:t>
            </a:r>
            <a:r>
              <a:rPr lang="de-AT" dirty="0" smtClean="0"/>
              <a:t>Finanzwirtschaft</a:t>
            </a:r>
            <a:endParaRPr lang="de-DE" dirty="0"/>
          </a:p>
        </p:txBody>
      </p:sp>
      <p:sp>
        <p:nvSpPr>
          <p:cNvPr id="3081" name="Rectangle 79"/>
          <p:cNvSpPr>
            <a:spLocks noChangeArrowheads="1"/>
          </p:cNvSpPr>
          <p:nvPr/>
        </p:nvSpPr>
        <p:spPr bwMode="auto">
          <a:xfrm>
            <a:off x="3132138" y="35734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</a:t>
            </a:r>
            <a:r>
              <a:rPr lang="de-AT" dirty="0" smtClean="0"/>
              <a:t>Marketing</a:t>
            </a:r>
            <a:endParaRPr lang="de-DE" dirty="0"/>
          </a:p>
        </p:txBody>
      </p:sp>
      <p:sp>
        <p:nvSpPr>
          <p:cNvPr id="3082" name="Rectangle 80"/>
          <p:cNvSpPr>
            <a:spLocks noChangeArrowheads="1"/>
          </p:cNvSpPr>
          <p:nvPr/>
        </p:nvSpPr>
        <p:spPr bwMode="auto">
          <a:xfrm>
            <a:off x="3132138" y="41497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 smtClean="0"/>
              <a:t>ABWL </a:t>
            </a:r>
            <a:r>
              <a:rPr lang="de-AT" dirty="0"/>
              <a:t>Unternehmensführung </a:t>
            </a:r>
            <a:endParaRPr lang="de-DE" dirty="0"/>
          </a:p>
        </p:txBody>
      </p:sp>
      <p:sp>
        <p:nvSpPr>
          <p:cNvPr id="12369" name="Rectangle 81"/>
          <p:cNvSpPr>
            <a:spLocks noChangeArrowheads="1"/>
          </p:cNvSpPr>
          <p:nvPr/>
        </p:nvSpPr>
        <p:spPr bwMode="auto">
          <a:xfrm>
            <a:off x="3132138" y="47244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</a:t>
            </a:r>
            <a:r>
              <a:rPr lang="de-AT" dirty="0" smtClean="0"/>
              <a:t>Produktion </a:t>
            </a:r>
            <a:r>
              <a:rPr lang="de-AT" dirty="0"/>
              <a:t>&amp; Logistik           </a:t>
            </a:r>
            <a:r>
              <a:rPr lang="de-AT" dirty="0" smtClean="0"/>
              <a:t>6 </a:t>
            </a:r>
            <a:r>
              <a:rPr lang="de-AT" dirty="0"/>
              <a:t>ECTS / 4 </a:t>
            </a:r>
            <a:r>
              <a:rPr lang="de-AT" dirty="0" err="1"/>
              <a:t>SSt</a:t>
            </a:r>
            <a:endParaRPr lang="de-DE" dirty="0"/>
          </a:p>
        </p:txBody>
      </p:sp>
      <p:sp>
        <p:nvSpPr>
          <p:cNvPr id="3084" name="Rectangle 82"/>
          <p:cNvSpPr>
            <a:spLocks noChangeArrowheads="1"/>
          </p:cNvSpPr>
          <p:nvPr/>
        </p:nvSpPr>
        <p:spPr bwMode="auto">
          <a:xfrm>
            <a:off x="3132138" y="53006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Betriebswirtschaftliches </a:t>
            </a:r>
            <a:r>
              <a:rPr lang="de-AT" dirty="0" smtClean="0"/>
              <a:t>Rechnungswesen</a:t>
            </a:r>
            <a:endParaRPr lang="de-DE" dirty="0"/>
          </a:p>
        </p:txBody>
      </p:sp>
      <p:sp>
        <p:nvSpPr>
          <p:cNvPr id="12374" name="Rectangle 86"/>
          <p:cNvSpPr>
            <a:spLocks noChangeArrowheads="1"/>
          </p:cNvSpPr>
          <p:nvPr/>
        </p:nvSpPr>
        <p:spPr bwMode="auto">
          <a:xfrm>
            <a:off x="179388" y="4365352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 dirty="0" smtClean="0"/>
              <a:t>VO</a:t>
            </a:r>
            <a:r>
              <a:rPr lang="de-AT" dirty="0" smtClean="0"/>
              <a:t> </a:t>
            </a:r>
            <a:r>
              <a:rPr lang="de-AT" dirty="0" err="1" smtClean="0"/>
              <a:t>Prod</a:t>
            </a:r>
            <a:r>
              <a:rPr lang="de-AT" dirty="0" smtClean="0"/>
              <a:t> </a:t>
            </a:r>
            <a:r>
              <a:rPr lang="de-AT" dirty="0"/>
              <a:t>&amp; </a:t>
            </a:r>
            <a:r>
              <a:rPr lang="de-AT" dirty="0" smtClean="0"/>
              <a:t>Log 1</a:t>
            </a:r>
            <a:endParaRPr lang="de-DE" dirty="0"/>
          </a:p>
        </p:txBody>
      </p:sp>
      <p:sp>
        <p:nvSpPr>
          <p:cNvPr id="12375" name="Rectangle 87"/>
          <p:cNvSpPr>
            <a:spLocks noChangeArrowheads="1"/>
          </p:cNvSpPr>
          <p:nvPr/>
        </p:nvSpPr>
        <p:spPr bwMode="auto">
          <a:xfrm>
            <a:off x="179388" y="5301456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 dirty="0" smtClean="0"/>
              <a:t>UK</a:t>
            </a:r>
            <a:r>
              <a:rPr lang="de-AT" dirty="0" smtClean="0"/>
              <a:t> </a:t>
            </a:r>
            <a:r>
              <a:rPr lang="de-AT" dirty="0" err="1" smtClean="0"/>
              <a:t>Prod</a:t>
            </a:r>
            <a:r>
              <a:rPr lang="de-AT" dirty="0" smtClean="0"/>
              <a:t> </a:t>
            </a:r>
            <a:r>
              <a:rPr lang="de-AT" dirty="0"/>
              <a:t>&amp; </a:t>
            </a:r>
            <a:r>
              <a:rPr lang="de-AT" dirty="0" smtClean="0"/>
              <a:t>Log 2</a:t>
            </a:r>
            <a:endParaRPr lang="de-DE" dirty="0"/>
          </a:p>
        </p:txBody>
      </p:sp>
      <p:cxnSp>
        <p:nvCxnSpPr>
          <p:cNvPr id="12376" name="AutoShape 88"/>
          <p:cNvCxnSpPr>
            <a:cxnSpLocks noChangeShapeType="1"/>
            <a:stCxn id="12369" idx="1"/>
            <a:endCxn id="12374" idx="3"/>
          </p:cNvCxnSpPr>
          <p:nvPr/>
        </p:nvCxnSpPr>
        <p:spPr bwMode="auto">
          <a:xfrm rot="10800000">
            <a:off x="2627314" y="4581252"/>
            <a:ext cx="504825" cy="3590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77" name="AutoShape 89"/>
          <p:cNvCxnSpPr>
            <a:cxnSpLocks noChangeShapeType="1"/>
            <a:stCxn id="12369" idx="1"/>
            <a:endCxn id="12375" idx="3"/>
          </p:cNvCxnSpPr>
          <p:nvPr/>
        </p:nvCxnSpPr>
        <p:spPr bwMode="auto">
          <a:xfrm rot="10800000" flipV="1">
            <a:off x="2627314" y="4940300"/>
            <a:ext cx="504825" cy="5770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80" name="Rectangle 92"/>
          <p:cNvSpPr>
            <a:spLocks noChangeArrowheads="1"/>
          </p:cNvSpPr>
          <p:nvPr/>
        </p:nvSpPr>
        <p:spPr bwMode="auto">
          <a:xfrm>
            <a:off x="2771800" y="2780556"/>
            <a:ext cx="6192838" cy="3672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2382" name="AutoShape 94"/>
          <p:cNvCxnSpPr>
            <a:cxnSpLocks noChangeShapeType="1"/>
            <a:stCxn id="12374" idx="2"/>
            <a:endCxn id="12375" idx="0"/>
          </p:cNvCxnSpPr>
          <p:nvPr/>
        </p:nvCxnSpPr>
        <p:spPr bwMode="auto">
          <a:xfrm rot="5400000">
            <a:off x="1151199" y="5049304"/>
            <a:ext cx="504304" cy="1588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094" name="Rectangle 96"/>
          <p:cNvSpPr>
            <a:spLocks noChangeArrowheads="1"/>
          </p:cNvSpPr>
          <p:nvPr/>
        </p:nvSpPr>
        <p:spPr bwMode="auto">
          <a:xfrm>
            <a:off x="3132138" y="58769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etc…</a:t>
            </a:r>
            <a:endParaRPr lang="de-DE"/>
          </a:p>
        </p:txBody>
      </p:sp>
      <p:sp>
        <p:nvSpPr>
          <p:cNvPr id="21" name="Rectangle 84"/>
          <p:cNvSpPr>
            <a:spLocks noChangeArrowheads="1"/>
          </p:cNvSpPr>
          <p:nvPr/>
        </p:nvSpPr>
        <p:spPr bwMode="auto">
          <a:xfrm>
            <a:off x="2843808" y="2060848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 smtClean="0"/>
              <a:t>STEOP positiv abgeschlossen (bis zur Prüfung)</a:t>
            </a:r>
            <a:endParaRPr lang="de-DE" dirty="0"/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-36512" y="206084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Studieneingangsphase</a:t>
            </a:r>
            <a:endParaRPr lang="de-AT" sz="1600" b="1" dirty="0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2267744" y="2276872"/>
            <a:ext cx="57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4" grpId="0" animBg="1"/>
      <p:bldP spid="12375" grpId="0" animBg="1"/>
      <p:bldP spid="123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882632" cy="648072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Organisatorisches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435975" cy="452596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altLang="de-DE" dirty="0" smtClean="0"/>
              <a:t>Eine Prüfung </a:t>
            </a:r>
            <a:r>
              <a:rPr lang="de-DE" altLang="de-DE" dirty="0"/>
              <a:t>mit 100 Punkten</a:t>
            </a:r>
          </a:p>
          <a:p>
            <a:pPr marL="465137" lvl="2" indent="-285750"/>
            <a:r>
              <a:rPr lang="de-DE" altLang="de-DE" i="1" dirty="0" smtClean="0"/>
              <a:t>  voraussichtliche </a:t>
            </a:r>
            <a:r>
              <a:rPr lang="de-DE" altLang="de-DE" dirty="0"/>
              <a:t>Testtermine: </a:t>
            </a:r>
          </a:p>
          <a:p>
            <a:pPr marL="465137" lvl="2" indent="-285750"/>
            <a:r>
              <a:rPr lang="de-DE" altLang="de-DE" dirty="0" smtClean="0"/>
              <a:t>  1</a:t>
            </a:r>
            <a:r>
              <a:rPr lang="de-DE" altLang="de-DE" dirty="0"/>
              <a:t>. Termin: </a:t>
            </a:r>
            <a:r>
              <a:rPr lang="de-DE" altLang="de-DE" dirty="0" smtClean="0"/>
              <a:t>	</a:t>
            </a:r>
            <a:r>
              <a:rPr lang="de-DE" altLang="de-DE" dirty="0" smtClean="0"/>
              <a:t>29.01.2018</a:t>
            </a:r>
            <a:r>
              <a:rPr lang="de-DE" altLang="de-DE" b="1" dirty="0" smtClean="0"/>
              <a:t>  </a:t>
            </a:r>
            <a:r>
              <a:rPr lang="de-DE" altLang="de-DE" b="1" dirty="0" smtClean="0"/>
              <a:t>	</a:t>
            </a:r>
          </a:p>
          <a:p>
            <a:pPr marL="465137" lvl="2" indent="-285750"/>
            <a:r>
              <a:rPr lang="de-DE" altLang="de-DE" dirty="0" smtClean="0"/>
              <a:t>  2</a:t>
            </a:r>
            <a:r>
              <a:rPr lang="de-DE" altLang="de-DE" dirty="0"/>
              <a:t>. Termin:	</a:t>
            </a:r>
            <a:r>
              <a:rPr lang="de-DE" altLang="de-DE" dirty="0" smtClean="0"/>
              <a:t>26.02.2018</a:t>
            </a:r>
            <a:endParaRPr lang="de-DE" altLang="de-DE" dirty="0" smtClean="0"/>
          </a:p>
          <a:p>
            <a:pPr marL="465137" lvl="2" indent="-285750"/>
            <a:r>
              <a:rPr lang="de-DE" altLang="de-DE" dirty="0" smtClean="0"/>
              <a:t>  3. Termin :	???</a:t>
            </a:r>
          </a:p>
          <a:p>
            <a:pPr marL="465137" lvl="2" indent="-285750"/>
            <a:r>
              <a:rPr lang="de-DE" altLang="de-DE" dirty="0" smtClean="0"/>
              <a:t>Prüfungsdauer 90 Minuten </a:t>
            </a:r>
            <a:endParaRPr lang="de-DE" altLang="de-DE" dirty="0"/>
          </a:p>
          <a:p>
            <a:pPr marL="354013" indent="-354013">
              <a:buFont typeface="Wingdings" panose="05000000000000000000" pitchFamily="2" charset="2"/>
              <a:buChar char="v"/>
            </a:pPr>
            <a:r>
              <a:rPr lang="de-DE" altLang="de-DE" dirty="0" smtClean="0"/>
              <a:t>Positives </a:t>
            </a:r>
            <a:r>
              <a:rPr lang="de-DE" altLang="de-DE" dirty="0"/>
              <a:t>Zeugnis: mindestens 50 </a:t>
            </a:r>
            <a:r>
              <a:rPr lang="de-DE" altLang="de-DE" dirty="0" smtClean="0"/>
              <a:t>Punkte</a:t>
            </a:r>
          </a:p>
          <a:p>
            <a:pPr marL="354013" indent="-354013">
              <a:buFont typeface="Wingdings" panose="05000000000000000000" pitchFamily="2" charset="2"/>
              <a:buChar char="v"/>
            </a:pPr>
            <a:endParaRPr lang="de-DE" altLang="de-DE" dirty="0"/>
          </a:p>
          <a:p>
            <a:pPr marL="354013" indent="-354013">
              <a:buFont typeface="Wingdings" panose="05000000000000000000" pitchFamily="2" charset="2"/>
              <a:buChar char="v"/>
            </a:pPr>
            <a:r>
              <a:rPr lang="de-DE" altLang="de-DE" dirty="0" smtClean="0"/>
              <a:t>Hausübungen: </a:t>
            </a:r>
            <a:r>
              <a:rPr lang="de-DE" altLang="de-DE" dirty="0"/>
              <a:t>über </a:t>
            </a:r>
            <a:r>
              <a:rPr lang="de-DE" altLang="de-DE" dirty="0" err="1" smtClean="0"/>
              <a:t>Moodle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zählt </a:t>
            </a:r>
            <a:r>
              <a:rPr lang="de-DE" altLang="de-DE" dirty="0"/>
              <a:t>jedoch </a:t>
            </a:r>
            <a:r>
              <a:rPr lang="de-DE" altLang="de-DE" i="1" dirty="0"/>
              <a:t>nicht zur Note</a:t>
            </a:r>
            <a:r>
              <a:rPr lang="de-DE" altLang="de-DE" dirty="0"/>
              <a:t> sondern ist als Unterstützung bzw. zur Vorbereitung für die Prüfung gedacht. </a:t>
            </a:r>
            <a:r>
              <a:rPr lang="de-DE" altLang="de-DE" dirty="0" smtClean="0"/>
              <a:t>Frei anmeldbar!</a:t>
            </a:r>
            <a:endParaRPr lang="de-DE" altLang="de-DE" dirty="0"/>
          </a:p>
          <a:p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Skriptum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6904" cy="43195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de-DE" dirty="0" smtClean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de-DE" sz="2400" dirty="0" smtClean="0"/>
              <a:t>Arbeitsunterlage ( Folien </a:t>
            </a:r>
            <a:r>
              <a:rPr lang="de-DE" sz="2400" smtClean="0"/>
              <a:t>und Skriptum)</a:t>
            </a:r>
            <a:endParaRPr lang="de-DE" sz="2400" dirty="0" smtClean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de-DE" sz="2200" dirty="0" smtClean="0"/>
              <a:t>ersetzt nicht den Besuch der Lehrveranstaltung       	</a:t>
            </a:r>
            <a:br>
              <a:rPr lang="de-DE" sz="2200" dirty="0" smtClean="0"/>
            </a:br>
            <a:r>
              <a:rPr lang="de-DE" sz="2200" dirty="0" smtClean="0"/>
              <a:t>(keine Anwesenheitspflicht, aber empfohlen)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de-DE" sz="2400" dirty="0" smtClean="0"/>
              <a:t>eventuelle Druckfehler vorbehalten</a:t>
            </a:r>
          </a:p>
          <a:p>
            <a:pPr>
              <a:lnSpc>
                <a:spcPct val="110000"/>
              </a:lnSpc>
              <a:buNone/>
            </a:pPr>
            <a:r>
              <a:rPr lang="de-DE" sz="2400" dirty="0" smtClean="0">
                <a:sym typeface="Wingdings" pitchFamily="2" charset="2"/>
              </a:rPr>
              <a:t> nicht auswendig lernen, sondern versuchen den Inhalt zu verstehen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792511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i="1" dirty="0" smtClean="0"/>
              <a:t>Produktionstheorie</a:t>
            </a:r>
            <a:r>
              <a:rPr lang="de-DE" dirty="0" smtClean="0"/>
              <a:t>: </a:t>
            </a:r>
          </a:p>
          <a:p>
            <a:pPr eaLnBrk="1" hangingPunct="1">
              <a:buFontTx/>
              <a:buNone/>
            </a:pPr>
            <a:r>
              <a:rPr lang="de-DE" sz="2000" dirty="0" smtClean="0"/>
              <a:t>Beschreibung des </a:t>
            </a:r>
            <a:r>
              <a:rPr lang="de-DE" sz="2000" i="1" dirty="0" smtClean="0"/>
              <a:t>Transformationsprozesses</a:t>
            </a:r>
            <a:r>
              <a:rPr lang="de-DE" sz="2000" dirty="0" smtClean="0"/>
              <a:t>: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i="1" dirty="0" smtClean="0"/>
              <a:t>  </a:t>
            </a:r>
            <a:r>
              <a:rPr lang="de-DE" sz="2000" i="1" dirty="0" err="1" smtClean="0"/>
              <a:t>Faktoreinsatz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i="1" dirty="0" smtClean="0">
                <a:sym typeface="Wingdings" pitchFamily="2" charset="2"/>
              </a:rPr>
              <a:t>Ausbringung</a:t>
            </a:r>
            <a:r>
              <a:rPr lang="de-DE" sz="2000" dirty="0" smtClean="0">
                <a:sym typeface="Wingdings" pitchFamily="2" charset="2"/>
              </a:rPr>
              <a:t> durch Produktionsfunktionen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Gliederung der Produktionsfaktoren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Behandlung von diversen Produktionsfunktionen,…</a:t>
            </a:r>
            <a:br>
              <a:rPr lang="de-DE" sz="2000" dirty="0" smtClean="0">
                <a:sym typeface="Wingdings" pitchFamily="2" charset="2"/>
              </a:rPr>
            </a:br>
            <a:endParaRPr lang="de-DE" sz="2000" dirty="0" smtClean="0">
              <a:sym typeface="Wingdings" pitchFamily="2" charset="2"/>
            </a:endParaRPr>
          </a:p>
          <a:p>
            <a:pPr defTabSz="180000" eaLnBrk="1" hangingPunct="1">
              <a:buFont typeface="Wingdings" pitchFamily="2" charset="2"/>
              <a:buChar char="à"/>
              <a:tabLst>
                <a:tab pos="180000" algn="l"/>
              </a:tabLst>
            </a:pPr>
            <a:r>
              <a:rPr lang="de-DE" sz="2000" b="1" dirty="0" smtClean="0">
                <a:sym typeface="Wingdings" pitchFamily="2" charset="2"/>
              </a:rPr>
              <a:t>Statisch</a:t>
            </a:r>
            <a:r>
              <a:rPr lang="de-DE" sz="2000" dirty="0" smtClean="0">
                <a:sym typeface="Wingdings" pitchFamily="2" charset="2"/>
              </a:rPr>
              <a:t> (sagt nichts darüber aus, wie die Wertschöpfungsprozesse 	 in der </a:t>
            </a:r>
            <a:r>
              <a:rPr lang="de-DE" sz="2000" i="1" dirty="0" smtClean="0">
                <a:sym typeface="Wingdings" pitchFamily="2" charset="2"/>
              </a:rPr>
              <a:t>zeitlichen Abfolge</a:t>
            </a:r>
            <a:r>
              <a:rPr lang="de-DE" sz="2000" dirty="0" smtClean="0">
                <a:sym typeface="Wingdings" pitchFamily="2" charset="2"/>
              </a:rPr>
              <a:t> ihrer Einzelschritte gestaltet werden sollen.)</a:t>
            </a:r>
          </a:p>
          <a:p>
            <a:pPr defTabSz="180000" eaLnBrk="1" hangingPunct="1">
              <a:buFont typeface="Wingdings" pitchFamily="2" charset="2"/>
              <a:buNone/>
              <a:tabLst>
                <a:tab pos="180000" algn="l"/>
              </a:tabLst>
            </a:pPr>
            <a:r>
              <a:rPr lang="de-DE" sz="2000" i="1" dirty="0" smtClean="0">
                <a:sym typeface="Wingdings" pitchFamily="2" charset="2"/>
              </a:rPr>
              <a:t>	 versus</a:t>
            </a:r>
          </a:p>
          <a:p>
            <a:pPr defTabSz="288000" eaLnBrk="1" hangingPunct="1">
              <a:buFont typeface="Wingdings" pitchFamily="2" charset="2"/>
              <a:buNone/>
              <a:tabLst>
                <a:tab pos="180000" algn="l"/>
                <a:tab pos="288000" algn="l"/>
              </a:tabLst>
            </a:pP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b="1" dirty="0" smtClean="0">
                <a:sym typeface="Wingdings" pitchFamily="2" charset="2"/>
              </a:rPr>
              <a:t>Dynamische</a:t>
            </a:r>
            <a:r>
              <a:rPr lang="de-DE" sz="2000" dirty="0" smtClean="0">
                <a:sym typeface="Wingdings" pitchFamily="2" charset="2"/>
              </a:rPr>
              <a:t> Aspekte (zu welchen Zeitpunkten welche   						Entscheidungen getroffen werden sollen) werden im Rahmen der 			</a:t>
            </a:r>
            <a:r>
              <a:rPr lang="de-DE" i="1" dirty="0" smtClean="0">
                <a:sym typeface="Wingdings" pitchFamily="2" charset="2"/>
              </a:rPr>
              <a:t>Produktionsplanung und –</a:t>
            </a:r>
            <a:r>
              <a:rPr lang="de-DE" i="1" dirty="0" err="1" smtClean="0">
                <a:sym typeface="Wingdings" pitchFamily="2" charset="2"/>
              </a:rPr>
              <a:t>steuerung</a:t>
            </a:r>
            <a:r>
              <a:rPr lang="de-DE" i="1" dirty="0" smtClean="0">
                <a:sym typeface="Wingdings" pitchFamily="2" charset="2"/>
              </a:rPr>
              <a:t> </a:t>
            </a:r>
            <a:r>
              <a:rPr lang="de-DE" sz="2000" dirty="0" smtClean="0">
                <a:sym typeface="Wingdings" pitchFamily="2" charset="2"/>
              </a:rPr>
              <a:t>behandelt.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864095"/>
          </a:xfrm>
          <a:ln>
            <a:noFill/>
          </a:ln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DE" i="1" dirty="0" smtClean="0"/>
          </a:p>
          <a:p>
            <a:pPr marL="0" indent="0" eaLnBrk="1" hangingPunct="1">
              <a:buFontTx/>
              <a:buNone/>
            </a:pPr>
            <a:r>
              <a:rPr lang="de-DE" i="1" dirty="0" smtClean="0"/>
              <a:t>Produktionsmanagement</a:t>
            </a:r>
            <a:r>
              <a:rPr lang="de-DE" dirty="0" smtClean="0"/>
              <a:t>: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= eine moderne integrative Sichtweise der vorher genannten Überlegungen im Zusammenhang mit den anderen funktionalen Bereichen des Betriebes </a:t>
            </a:r>
            <a:br>
              <a:rPr lang="de-DE" sz="2000" dirty="0" smtClean="0"/>
            </a:b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In der deutschen Betriebswirtschaftslehre wird die Teildisziplin der BWL, in der die Aspekte der betrieblichen Produktion behandelt werden, auch </a:t>
            </a:r>
            <a:r>
              <a:rPr lang="de-DE" sz="2000" i="1" dirty="0" smtClean="0"/>
              <a:t>Produktionswirtschaft</a:t>
            </a:r>
            <a:r>
              <a:rPr lang="de-DE" sz="2000" dirty="0" smtClean="0"/>
              <a:t> genannt.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576833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Inhalt und Aufbau der Lehrveranstaltung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Die lang- und kurzfristigen Aspekte der </a:t>
            </a:r>
            <a:r>
              <a:rPr lang="de-DE" b="1" dirty="0" smtClean="0"/>
              <a:t>Produktionsplanung und –  	</a:t>
            </a:r>
            <a:r>
              <a:rPr lang="de-DE" b="1" dirty="0" err="1" smtClean="0"/>
              <a:t>steuerung</a:t>
            </a:r>
            <a:r>
              <a:rPr lang="de-DE" b="1" dirty="0" smtClean="0"/>
              <a:t> </a:t>
            </a:r>
            <a:r>
              <a:rPr lang="de-DE" dirty="0" smtClean="0"/>
              <a:t>werden gegliedert nach</a:t>
            </a:r>
          </a:p>
          <a:p>
            <a:pPr lvl="1" eaLnBrk="1" hangingPunct="1"/>
            <a:r>
              <a:rPr lang="de-DE" b="1" dirty="0" smtClean="0"/>
              <a:t> strategischen</a:t>
            </a:r>
            <a:r>
              <a:rPr lang="de-DE" dirty="0" smtClean="0"/>
              <a:t>, </a:t>
            </a:r>
          </a:p>
          <a:p>
            <a:pPr lvl="1" eaLnBrk="1" hangingPunct="1"/>
            <a:r>
              <a:rPr lang="de-DE" b="1" dirty="0" smtClean="0"/>
              <a:t> taktischen</a:t>
            </a:r>
            <a:r>
              <a:rPr lang="de-DE" dirty="0" smtClean="0"/>
              <a:t> und </a:t>
            </a:r>
          </a:p>
          <a:p>
            <a:pPr lvl="1" eaLnBrk="1" hangingPunct="1"/>
            <a:r>
              <a:rPr lang="de-DE" b="1" dirty="0" smtClean="0"/>
              <a:t> operativen</a:t>
            </a:r>
            <a:r>
              <a:rPr lang="de-DE" dirty="0" smtClean="0"/>
              <a:t> Aufgaben </a:t>
            </a:r>
          </a:p>
          <a:p>
            <a:pPr lvl="1" eaLnBrk="1" hangingPunct="1">
              <a:buFontTx/>
              <a:buNone/>
            </a:pPr>
            <a:r>
              <a:rPr lang="de-DE" sz="2400" dirty="0" smtClean="0"/>
              <a:t>   behandelt.</a:t>
            </a:r>
            <a:br>
              <a:rPr lang="de-DE" sz="2400" dirty="0" smtClean="0"/>
            </a:br>
            <a:endParaRPr lang="de-DE" sz="2400" dirty="0" smtClean="0"/>
          </a:p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Probleme der </a:t>
            </a:r>
            <a:r>
              <a:rPr lang="de-DE" i="1" dirty="0" smtClean="0"/>
              <a:t>Logistik</a:t>
            </a:r>
            <a:r>
              <a:rPr lang="de-DE" dirty="0" smtClean="0"/>
              <a:t> wie </a:t>
            </a:r>
            <a:r>
              <a:rPr lang="de-DE" b="1" dirty="0" smtClean="0"/>
              <a:t>Lagerung und Transport </a:t>
            </a:r>
            <a:r>
              <a:rPr lang="de-DE" dirty="0" smtClean="0"/>
              <a:t>werden   	angesprochen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920880" cy="576064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Literatur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147050" cy="4897437"/>
          </a:xfrm>
        </p:spPr>
        <p:txBody>
          <a:bodyPr/>
          <a:lstStyle/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800" u="sng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Vorlesungsbegleitend</a:t>
            </a:r>
            <a:r>
              <a:rPr lang="de-AT" sz="1600" dirty="0" smtClean="0"/>
              <a:t> sollte folgendes Lehrbuch gelesen werden: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i="1" dirty="0" smtClean="0"/>
              <a:t>, </a:t>
            </a:r>
            <a:r>
              <a:rPr lang="de-AT" sz="1600" dirty="0" smtClean="0"/>
              <a:t>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Produktion und Logistik</a:t>
            </a:r>
            <a:r>
              <a:rPr lang="de-AT" sz="1600" dirty="0" smtClean="0"/>
              <a:t>", 8. Auflage, Springer, Berlin, 2009, oder ältere Auflagen.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Viele Beispiele</a:t>
            </a:r>
            <a:r>
              <a:rPr lang="de-AT" sz="1600" dirty="0" smtClean="0"/>
              <a:t> sind dem folgenden Übungsbuch entnommen, wo man auch die 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600" dirty="0" smtClean="0"/>
              <a:t>Lösungen findet: 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dirty="0" smtClean="0"/>
              <a:t>, 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Übungsbuch Produktion und Logistik</a:t>
            </a:r>
            <a:r>
              <a:rPr lang="de-AT" sz="1600" dirty="0" smtClean="0"/>
              <a:t>", </a:t>
            </a:r>
            <a:br>
              <a:rPr lang="de-AT" sz="1600" dirty="0" smtClean="0"/>
            </a:br>
            <a:r>
              <a:rPr lang="de-AT" sz="1600" dirty="0" smtClean="0"/>
              <a:t>7. Auflage, Springer, Berlin 2010 (in der Bibliothek bzw. im Buchhandel erhältlich)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Ergänzende Lektüren</a:t>
            </a:r>
            <a:r>
              <a:rPr lang="de-AT" sz="1800" dirty="0" smtClean="0"/>
              <a:t>:</a:t>
            </a:r>
            <a:r>
              <a:rPr lang="de-AT" sz="1600" dirty="0" smtClean="0"/>
              <a:t> 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en-US" sz="1600" b="1" dirty="0" smtClean="0"/>
              <a:t>Chase</a:t>
            </a:r>
            <a:r>
              <a:rPr lang="en-US" sz="1600" dirty="0" smtClean="0"/>
              <a:t>, R.B., </a:t>
            </a:r>
            <a:r>
              <a:rPr lang="en-US" sz="1600" b="1" dirty="0" err="1" smtClean="0"/>
              <a:t>Aquilano</a:t>
            </a:r>
            <a:r>
              <a:rPr lang="en-US" sz="1600" dirty="0" smtClean="0"/>
              <a:t>, N.J.: "</a:t>
            </a:r>
            <a:r>
              <a:rPr lang="en-US" sz="1600" i="1" dirty="0" smtClean="0"/>
              <a:t>Production and Operations Management</a:t>
            </a:r>
            <a:r>
              <a:rPr lang="en-US" sz="1600" dirty="0" smtClean="0"/>
              <a:t>", 7th ed., Irwin, Homewood, Chicago 1995 </a:t>
            </a:r>
            <a:r>
              <a:rPr lang="en-US" sz="1600" dirty="0" err="1" smtClean="0"/>
              <a:t>oder</a:t>
            </a:r>
            <a:r>
              <a:rPr lang="en-US" sz="1600" dirty="0" smtClean="0"/>
              <a:t> </a:t>
            </a:r>
            <a:r>
              <a:rPr lang="en-US" sz="1600" dirty="0" err="1" smtClean="0"/>
              <a:t>neuere</a:t>
            </a:r>
            <a:r>
              <a:rPr lang="en-US" sz="1600" dirty="0" smtClean="0"/>
              <a:t> </a:t>
            </a:r>
            <a:r>
              <a:rPr lang="en-US" sz="1600" dirty="0" err="1" smtClean="0"/>
              <a:t>Auflagen</a:t>
            </a:r>
            <a:r>
              <a:rPr lang="en-US" sz="1600" dirty="0" smtClean="0"/>
              <a:t>.</a:t>
            </a: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Kistner, K.P., Steven, M., </a:t>
            </a:r>
            <a:r>
              <a:rPr lang="de-AT" sz="1600" i="1" dirty="0" smtClean="0"/>
              <a:t>Produktionsplanung</a:t>
            </a:r>
            <a:r>
              <a:rPr lang="de-AT" sz="1600" dirty="0" smtClean="0"/>
              <a:t>, 3. Auflage, </a:t>
            </a:r>
            <a:r>
              <a:rPr lang="de-AT" sz="1600" dirty="0" err="1" smtClean="0"/>
              <a:t>Physica</a:t>
            </a:r>
            <a:r>
              <a:rPr lang="de-AT" sz="1600" dirty="0" smtClean="0"/>
              <a:t>, Heidelberg, 2001.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Neumann, K.: </a:t>
            </a:r>
            <a:r>
              <a:rPr lang="de-AT" sz="1600" i="1" dirty="0" smtClean="0"/>
              <a:t>Produktions- und Operationsmanagement</a:t>
            </a:r>
            <a:r>
              <a:rPr lang="de-AT" sz="1600" dirty="0" smtClean="0"/>
              <a:t>, Springer, Berlin, 1996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err="1" smtClean="0"/>
              <a:t>Zäpfel</a:t>
            </a:r>
            <a:r>
              <a:rPr lang="de-AT" sz="1600" dirty="0" smtClean="0"/>
              <a:t>, G.: </a:t>
            </a:r>
            <a:r>
              <a:rPr lang="de-AT" sz="1600" i="1" dirty="0" smtClean="0"/>
              <a:t>Grundzüge des Produktions- und Logistikmanagement</a:t>
            </a:r>
            <a:r>
              <a:rPr lang="de-AT" sz="1600" dirty="0" smtClean="0"/>
              <a:t>, 2. Auflage, de </a:t>
            </a:r>
            <a:r>
              <a:rPr lang="de-AT" sz="1600" dirty="0" err="1" smtClean="0"/>
              <a:t>Gruyter</a:t>
            </a:r>
            <a:r>
              <a:rPr lang="de-AT" sz="1600" dirty="0" smtClean="0"/>
              <a:t>, Berlin, 2001.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600" dirty="0" smtClean="0"/>
              <a:t/>
            </a:r>
            <a:br>
              <a:rPr lang="de-AT" sz="1600" dirty="0" smtClean="0"/>
            </a:br>
            <a:endParaRPr lang="de-A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83567" y="980728"/>
            <a:ext cx="7920881" cy="648072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Elearning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Plattform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568952" cy="4319587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err="1" smtClean="0"/>
              <a:t>Hausübungen</a:t>
            </a:r>
            <a:r>
              <a:rPr lang="en-US" dirty="0" smtClean="0"/>
              <a:t> (</a:t>
            </a:r>
            <a:r>
              <a:rPr lang="en-US" dirty="0" err="1" smtClean="0"/>
              <a:t>wöchentlich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fließen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in die Note </a:t>
            </a:r>
            <a:r>
              <a:rPr lang="en-US" dirty="0" err="1" smtClean="0"/>
              <a:t>ein</a:t>
            </a:r>
            <a:r>
              <a:rPr lang="en-US" dirty="0" smtClean="0"/>
              <a:t> – </a:t>
            </a:r>
            <a:r>
              <a:rPr lang="en-US" dirty="0" err="1" smtClean="0"/>
              <a:t>dient</a:t>
            </a:r>
            <a:r>
              <a:rPr lang="en-US" dirty="0" smtClean="0"/>
              <a:t> der </a:t>
            </a:r>
            <a:r>
              <a:rPr lang="en-US" dirty="0" err="1" smtClean="0"/>
              <a:t>Selbstkontrolle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Zeitfenster</a:t>
            </a:r>
            <a:r>
              <a:rPr lang="en-US" dirty="0" smtClean="0"/>
              <a:t> ?!</a:t>
            </a:r>
          </a:p>
          <a:p>
            <a:pPr lvl="1"/>
            <a:r>
              <a:rPr lang="en-US" dirty="0" smtClean="0"/>
              <a:t> ab </a:t>
            </a:r>
            <a:r>
              <a:rPr lang="en-US" dirty="0" err="1" smtClean="0"/>
              <a:t>Dienstag</a:t>
            </a:r>
            <a:r>
              <a:rPr lang="en-US" dirty="0" smtClean="0"/>
              <a:t> (Tag der LVA) </a:t>
            </a:r>
            <a:r>
              <a:rPr lang="en-US" dirty="0" err="1" smtClean="0"/>
              <a:t>später</a:t>
            </a:r>
            <a:r>
              <a:rPr lang="en-US" dirty="0" smtClean="0"/>
              <a:t> </a:t>
            </a:r>
            <a:r>
              <a:rPr lang="en-US" dirty="0" err="1" smtClean="0"/>
              <a:t>Nachmittag</a:t>
            </a:r>
            <a:r>
              <a:rPr lang="en-US" dirty="0" smtClean="0"/>
              <a:t> 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 err="1" smtClean="0"/>
              <a:t>Abgabe</a:t>
            </a:r>
            <a:r>
              <a:rPr lang="en-US" sz="1600" dirty="0" smtClean="0"/>
              <a:t> </a:t>
            </a:r>
            <a:r>
              <a:rPr lang="en-US" sz="1600" dirty="0" err="1" smtClean="0"/>
              <a:t>wahrscheinlich</a:t>
            </a:r>
            <a:r>
              <a:rPr lang="en-US" sz="1600" dirty="0" smtClean="0"/>
              <a:t> </a:t>
            </a:r>
            <a:r>
              <a:rPr lang="en-US" sz="1600" dirty="0" err="1" smtClean="0"/>
              <a:t>bis</a:t>
            </a:r>
            <a:r>
              <a:rPr lang="en-US" sz="1600" dirty="0" smtClean="0"/>
              <a:t> </a:t>
            </a:r>
            <a:r>
              <a:rPr lang="en-US" sz="1600" dirty="0" err="1" smtClean="0"/>
              <a:t>Semesterende</a:t>
            </a:r>
            <a:r>
              <a:rPr lang="en-US" sz="1600" dirty="0" smtClean="0"/>
              <a:t> </a:t>
            </a:r>
            <a:r>
              <a:rPr lang="en-US" sz="1600" dirty="0" err="1" smtClean="0"/>
              <a:t>offen</a:t>
            </a:r>
            <a:r>
              <a:rPr lang="en-US" sz="1600" dirty="0" smtClean="0"/>
              <a:t>. </a:t>
            </a:r>
            <a:r>
              <a:rPr lang="en-US" sz="1600" dirty="0" err="1" smtClean="0"/>
              <a:t>Musterlösungen</a:t>
            </a:r>
            <a:r>
              <a:rPr lang="en-US" sz="1600" dirty="0" smtClean="0"/>
              <a:t>?!</a:t>
            </a:r>
          </a:p>
          <a:p>
            <a:pPr>
              <a:tabLst>
                <a:tab pos="180000" algn="l"/>
              </a:tabLst>
            </a:pPr>
            <a:r>
              <a:rPr lang="en-US" b="1" dirty="0" smtClean="0"/>
              <a:t> </a:t>
            </a:r>
            <a:r>
              <a:rPr lang="en-US" b="1" dirty="0" err="1" smtClean="0"/>
              <a:t>mehrere</a:t>
            </a:r>
            <a:r>
              <a:rPr lang="en-US" dirty="0" smtClean="0"/>
              <a:t> </a:t>
            </a:r>
            <a:r>
              <a:rPr lang="en-US" dirty="0" err="1" smtClean="0"/>
              <a:t>Versuche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 (</a:t>
            </a:r>
            <a:r>
              <a:rPr lang="en-US" dirty="0" err="1" smtClean="0"/>
              <a:t>Zwischenspeichern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, </a:t>
            </a:r>
            <a:r>
              <a:rPr lang="en-US" dirty="0" err="1" smtClean="0"/>
              <a:t>mehrere</a:t>
            </a:r>
            <a:r>
              <a:rPr lang="en-US" dirty="0" smtClean="0"/>
              <a:t> 	</a:t>
            </a:r>
            <a:r>
              <a:rPr lang="en-US" dirty="0" err="1" smtClean="0"/>
              <a:t>Abgaben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, </a:t>
            </a:r>
            <a:r>
              <a:rPr lang="en-US" dirty="0" err="1" smtClean="0"/>
              <a:t>Lösung</a:t>
            </a:r>
            <a:r>
              <a:rPr lang="en-US" dirty="0" smtClean="0"/>
              <a:t> </a:t>
            </a:r>
            <a:r>
              <a:rPr lang="en-US" dirty="0" err="1" smtClean="0"/>
              <a:t>sichtbar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Abgabe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416</Words>
  <Application>Microsoft Office PowerPoint</Application>
  <PresentationFormat>Bildschirmpräsentation (4:3)</PresentationFormat>
  <Paragraphs>122</Paragraphs>
  <Slides>19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Vorlage_6</vt:lpstr>
      <vt:lpstr>Einleitung</vt:lpstr>
      <vt:lpstr> Einordnung dieses Kurses im Rahmen der ABWL </vt:lpstr>
      <vt:lpstr>Organisatorisches</vt:lpstr>
      <vt:lpstr>Skriptum</vt:lpstr>
      <vt:lpstr>Produktionstheorie, Produktionsplanung, Produktionsmanagement I</vt:lpstr>
      <vt:lpstr>Produktionstheorie, Produktionsplanung, Produktionsmanagement II</vt:lpstr>
      <vt:lpstr>Inhalt und Aufbau der Lehrveranstaltung</vt:lpstr>
      <vt:lpstr>Literatur</vt:lpstr>
      <vt:lpstr>Elearning Plattform Moodle</vt:lpstr>
      <vt:lpstr>Moodle</vt:lpstr>
      <vt:lpstr>Moodle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Hilfe zu Moodle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73</cp:revision>
  <dcterms:created xsi:type="dcterms:W3CDTF">2011-04-28T12:25:33Z</dcterms:created>
  <dcterms:modified xsi:type="dcterms:W3CDTF">2017-09-27T11:26:59Z</dcterms:modified>
</cp:coreProperties>
</file>