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5"/>
  </p:notesMasterIdLst>
  <p:sldIdLst>
    <p:sldId id="258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9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93" r:id="rId29"/>
    <p:sldId id="288" r:id="rId30"/>
    <p:sldId id="289" r:id="rId31"/>
    <p:sldId id="290" r:id="rId32"/>
    <p:sldId id="294" r:id="rId33"/>
    <p:sldId id="291" r:id="rId34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92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image" Target="../media/image47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12" Type="http://schemas.openxmlformats.org/officeDocument/2006/relationships/image" Target="../media/image46.wmf"/><Relationship Id="rId2" Type="http://schemas.openxmlformats.org/officeDocument/2006/relationships/image" Target="../media/image36.wmf"/><Relationship Id="rId16" Type="http://schemas.openxmlformats.org/officeDocument/2006/relationships/image" Target="../media/image49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11" Type="http://schemas.openxmlformats.org/officeDocument/2006/relationships/image" Target="../media/image45.wmf"/><Relationship Id="rId5" Type="http://schemas.openxmlformats.org/officeDocument/2006/relationships/image" Target="../media/image39.wmf"/><Relationship Id="rId15" Type="http://schemas.openxmlformats.org/officeDocument/2006/relationships/image" Target="../media/image48.wmf"/><Relationship Id="rId10" Type="http://schemas.openxmlformats.org/officeDocument/2006/relationships/image" Target="../media/image44.wmf"/><Relationship Id="rId4" Type="http://schemas.openxmlformats.org/officeDocument/2006/relationships/image" Target="../media/image38.wmf"/><Relationship Id="rId9" Type="http://schemas.openxmlformats.org/officeDocument/2006/relationships/image" Target="../media/image43.wmf"/><Relationship Id="rId14" Type="http://schemas.openxmlformats.org/officeDocument/2006/relationships/image" Target="../media/image12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9.wmf"/><Relationship Id="rId1" Type="http://schemas.openxmlformats.org/officeDocument/2006/relationships/image" Target="../media/image20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10.wmf"/><Relationship Id="rId1" Type="http://schemas.openxmlformats.org/officeDocument/2006/relationships/image" Target="../media/image12.wmf"/><Relationship Id="rId4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C026E-5FE4-49B1-A27A-21FDB32ED524}" type="datetimeFigureOut">
              <a:rPr lang="de-AT" smtClean="0"/>
              <a:pPr/>
              <a:t>16.01.2017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95826-D778-4061-A677-E99B7467024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0824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380BF-F0F5-46E5-8178-1FA289948473}" type="slidenum">
              <a:rPr lang="de-AT" smtClean="0"/>
              <a:pPr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18159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9913" y="1412875"/>
            <a:ext cx="6300787" cy="576263"/>
          </a:xfrm>
        </p:spPr>
        <p:txBody>
          <a:bodyPr wrap="none" anchor="t"/>
          <a:lstStyle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9913" y="1989138"/>
            <a:ext cx="6335712" cy="431800"/>
          </a:xfrm>
        </p:spPr>
        <p:txBody>
          <a:bodyPr wrap="none"/>
          <a:lstStyle>
            <a:lvl1pPr>
              <a:buFontTx/>
              <a:buNone/>
              <a:defRPr sz="2400"/>
            </a:lvl1pPr>
          </a:lstStyle>
          <a:p>
            <a:r>
              <a:rPr lang="de-DE" dirty="0"/>
              <a:t>Formatvorlage des Untertitelmasters durch Klicken bearbeiten</a:t>
            </a:r>
            <a:endParaRPr lang="de-AT" dirty="0"/>
          </a:p>
        </p:txBody>
      </p:sp>
      <p:pic>
        <p:nvPicPr>
          <p:cNvPr id="5143" name="Picture 23" descr="logo_farbe_300dpi_7,4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58763"/>
            <a:ext cx="3311525" cy="906462"/>
          </a:xfrm>
          <a:prstGeom prst="rect">
            <a:avLst/>
          </a:prstGeom>
          <a:noFill/>
        </p:spPr>
      </p:pic>
      <p:sp>
        <p:nvSpPr>
          <p:cNvPr id="5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97352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96633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979959"/>
            <a:ext cx="8137153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7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97352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8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96633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898650" cy="504031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4113" y="1268413"/>
            <a:ext cx="5543550" cy="5040312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44518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8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8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9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10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10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11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79959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2132856"/>
            <a:ext cx="8353177" cy="4319587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97352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10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96633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>
                <a:solidFill>
                  <a:srgbClr val="0070C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7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275856" y="6545237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8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614864" y="6525344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79959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989138"/>
            <a:ext cx="4407669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8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526904" y="6616526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88224" y="6569249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75866"/>
            <a:ext cx="8229600" cy="50891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l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0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453336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11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979959"/>
            <a:ext cx="8137153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6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453336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7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453336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473229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614864" y="6472510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512" y="273050"/>
            <a:ext cx="3286001" cy="1355750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ctr"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8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8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44518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RZ Signet Uni als Hin#EF13A"/>
          <p:cNvPicPr>
            <a:picLocks noChangeAspect="1" noChangeArrowheads="1"/>
          </p:cNvPicPr>
          <p:nvPr/>
        </p:nvPicPr>
        <p:blipFill>
          <a:blip r:embed="rId16" cstate="print"/>
          <a:srcRect r="22369" b="12675"/>
          <a:stretch>
            <a:fillRect/>
          </a:stretch>
        </p:blipFill>
        <p:spPr bwMode="auto">
          <a:xfrm>
            <a:off x="4110038" y="1196975"/>
            <a:ext cx="50339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1989138"/>
            <a:ext cx="8209161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/>
              <a:t> Textmasterformate durch Klicken bearbeiten</a:t>
            </a:r>
          </a:p>
          <a:p>
            <a:pPr lvl="1"/>
            <a:r>
              <a:rPr lang="de-AT" dirty="0"/>
              <a:t> Zweite Ebene</a:t>
            </a:r>
          </a:p>
          <a:p>
            <a:pPr lvl="2"/>
            <a:r>
              <a:rPr lang="de-AT" dirty="0"/>
              <a:t> Dritte Ebene</a:t>
            </a:r>
          </a:p>
          <a:p>
            <a:pPr lvl="3"/>
            <a:r>
              <a:rPr lang="de-AT" dirty="0"/>
              <a:t> Vierte Ebene</a:t>
            </a:r>
          </a:p>
          <a:p>
            <a:pPr lvl="4"/>
            <a:r>
              <a:rPr lang="de-AT" dirty="0"/>
              <a:t> Fünfte Ebene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1268413"/>
            <a:ext cx="813715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/>
              <a:t>Titelmasterformat durch Klicken bearbeiten</a:t>
            </a:r>
          </a:p>
        </p:txBody>
      </p:sp>
      <p:pic>
        <p:nvPicPr>
          <p:cNvPr id="4112" name="Picture 16" descr="logo_farbe_300dpi_7,4cm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82613" y="366713"/>
            <a:ext cx="2058987" cy="563562"/>
          </a:xfrm>
          <a:prstGeom prst="rect">
            <a:avLst/>
          </a:prstGeom>
          <a:noFill/>
        </p:spPr>
      </p:pic>
      <p:sp>
        <p:nvSpPr>
          <p:cNvPr id="9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3491880" y="6545237"/>
            <a:ext cx="2895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/>
              <a:t>EK Produktion &amp; Logistik</a:t>
            </a:r>
          </a:p>
        </p:txBody>
      </p:sp>
      <p:sp>
        <p:nvSpPr>
          <p:cNvPr id="10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544518"/>
            <a:ext cx="2133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/>
              <a:t>Kapitel 8/</a:t>
            </a:r>
            <a:fld id="{170C4BF4-3221-4614-8D11-3C4DD49AF7E2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3587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5381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7175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Kapitel%206.pptx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slide" Target="slide8.x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2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1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slide" Target="slide10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2.bin"/><Relationship Id="rId4" Type="http://schemas.openxmlformats.org/officeDocument/2006/relationships/slide" Target="slide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29.bin"/><Relationship Id="rId18" Type="http://schemas.openxmlformats.org/officeDocument/2006/relationships/oleObject" Target="../embeddings/oleObject32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8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2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38.bin"/><Relationship Id="rId18" Type="http://schemas.openxmlformats.org/officeDocument/2006/relationships/oleObject" Target="../embeddings/oleObject42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12.wmf"/><Relationship Id="rId17" Type="http://schemas.openxmlformats.org/officeDocument/2006/relationships/image" Target="../media/image13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41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30.wmf"/><Relationship Id="rId19" Type="http://schemas.openxmlformats.org/officeDocument/2006/relationships/image" Target="../media/image31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36.bin"/><Relationship Id="rId14" Type="http://schemas.openxmlformats.org/officeDocument/2006/relationships/oleObject" Target="../embeddings/oleObject3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slide" Target="slide15.xml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4.bin"/><Relationship Id="rId11" Type="http://schemas.openxmlformats.org/officeDocument/2006/relationships/oleObject" Target="../embeddings/oleObject47.bin"/><Relationship Id="rId5" Type="http://schemas.openxmlformats.org/officeDocument/2006/relationships/image" Target="../media/image12.wmf"/><Relationship Id="rId10" Type="http://schemas.openxmlformats.org/officeDocument/2006/relationships/image" Target="../media/image32.wmf"/><Relationship Id="rId4" Type="http://schemas.openxmlformats.org/officeDocument/2006/relationships/oleObject" Target="../embeddings/oleObject43.bin"/><Relationship Id="rId9" Type="http://schemas.openxmlformats.org/officeDocument/2006/relationships/oleObject" Target="../embeddings/oleObject4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4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4.bin"/><Relationship Id="rId18" Type="http://schemas.openxmlformats.org/officeDocument/2006/relationships/image" Target="../media/image42.wmf"/><Relationship Id="rId26" Type="http://schemas.openxmlformats.org/officeDocument/2006/relationships/image" Target="../media/image46.wmf"/><Relationship Id="rId3" Type="http://schemas.openxmlformats.org/officeDocument/2006/relationships/oleObject" Target="../embeddings/oleObject49.bin"/><Relationship Id="rId21" Type="http://schemas.openxmlformats.org/officeDocument/2006/relationships/oleObject" Target="../embeddings/oleObject58.bin"/><Relationship Id="rId34" Type="http://schemas.openxmlformats.org/officeDocument/2006/relationships/image" Target="../media/image49.wmf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56.bin"/><Relationship Id="rId25" Type="http://schemas.openxmlformats.org/officeDocument/2006/relationships/oleObject" Target="../embeddings/oleObject60.bin"/><Relationship Id="rId33" Type="http://schemas.openxmlformats.org/officeDocument/2006/relationships/oleObject" Target="../embeddings/oleObject64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1.wmf"/><Relationship Id="rId20" Type="http://schemas.openxmlformats.org/officeDocument/2006/relationships/image" Target="../media/image43.wmf"/><Relationship Id="rId29" Type="http://schemas.openxmlformats.org/officeDocument/2006/relationships/oleObject" Target="../embeddings/oleObject62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53.bin"/><Relationship Id="rId24" Type="http://schemas.openxmlformats.org/officeDocument/2006/relationships/image" Target="../media/image45.wmf"/><Relationship Id="rId32" Type="http://schemas.openxmlformats.org/officeDocument/2006/relationships/image" Target="../media/image48.wmf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55.bin"/><Relationship Id="rId23" Type="http://schemas.openxmlformats.org/officeDocument/2006/relationships/oleObject" Target="../embeddings/oleObject59.bin"/><Relationship Id="rId28" Type="http://schemas.openxmlformats.org/officeDocument/2006/relationships/image" Target="../media/image47.wmf"/><Relationship Id="rId10" Type="http://schemas.openxmlformats.org/officeDocument/2006/relationships/image" Target="../media/image38.wmf"/><Relationship Id="rId19" Type="http://schemas.openxmlformats.org/officeDocument/2006/relationships/oleObject" Target="../embeddings/oleObject57.bin"/><Relationship Id="rId31" Type="http://schemas.openxmlformats.org/officeDocument/2006/relationships/oleObject" Target="../embeddings/oleObject63.bin"/><Relationship Id="rId4" Type="http://schemas.openxmlformats.org/officeDocument/2006/relationships/image" Target="../media/image35.wmf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40.wmf"/><Relationship Id="rId22" Type="http://schemas.openxmlformats.org/officeDocument/2006/relationships/image" Target="../media/image44.wmf"/><Relationship Id="rId27" Type="http://schemas.openxmlformats.org/officeDocument/2006/relationships/oleObject" Target="../embeddings/oleObject61.bin"/><Relationship Id="rId30" Type="http://schemas.openxmlformats.org/officeDocument/2006/relationships/image" Target="../media/image12.wmf"/><Relationship Id="rId8" Type="http://schemas.openxmlformats.org/officeDocument/2006/relationships/image" Target="../media/image37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70.bin"/><Relationship Id="rId18" Type="http://schemas.openxmlformats.org/officeDocument/2006/relationships/image" Target="../media/image57.w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54.wmf"/><Relationship Id="rId17" Type="http://schemas.openxmlformats.org/officeDocument/2006/relationships/oleObject" Target="../embeddings/oleObject72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6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71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5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8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9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6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slide" Target="slide11.x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16632"/>
            <a:ext cx="8712968" cy="1200329"/>
          </a:xfrm>
          <a:prstGeom prst="rect">
            <a:avLst/>
          </a:prstGeom>
          <a:solidFill>
            <a:srgbClr val="006699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204864"/>
            <a:ext cx="8229600" cy="3921299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AT" dirty="0"/>
          </a:p>
          <a:p>
            <a:pPr>
              <a:buNone/>
            </a:pPr>
            <a:r>
              <a:rPr lang="de-DE" sz="3600" b="1" dirty="0"/>
              <a:t>Losgrößenplanung</a:t>
            </a:r>
            <a:endParaRPr lang="de-AT" sz="3600" b="1" dirty="0"/>
          </a:p>
          <a:p>
            <a:pPr>
              <a:buNone/>
            </a:pPr>
            <a:endParaRPr lang="de-AT" sz="3600" b="1" dirty="0"/>
          </a:p>
          <a:p>
            <a:pPr>
              <a:buNone/>
            </a:pPr>
            <a:r>
              <a:rPr lang="de-AT" sz="3600" b="1" dirty="0">
                <a:hlinkClick r:id="rId2" action="ppaction://hlinkpres?slideindex=1&amp;slidetitle="/>
              </a:rPr>
              <a:t>PPS</a:t>
            </a:r>
            <a:endParaRPr lang="de-AT" sz="3600" b="1" dirty="0"/>
          </a:p>
          <a:p>
            <a:pPr eaLnBrk="1" hangingPunct="1">
              <a:buFontTx/>
              <a:buNone/>
            </a:pPr>
            <a:endParaRPr lang="de-DE" sz="360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628775"/>
            <a:ext cx="8229600" cy="792163"/>
          </a:xfrm>
        </p:spPr>
        <p:txBody>
          <a:bodyPr/>
          <a:lstStyle/>
          <a:p>
            <a:pPr algn="ctr" eaLnBrk="1" hangingPunct="1"/>
            <a:r>
              <a:rPr lang="de-DE" sz="3200"/>
              <a:t>Kapitel 9 </a:t>
            </a:r>
            <a:endParaRPr lang="de-AT" sz="3200" dirty="0"/>
          </a:p>
        </p:txBody>
      </p:sp>
      <p:pic>
        <p:nvPicPr>
          <p:cNvPr id="38913" name="Picture 1" descr="C:\Users\Carina\Pictures\RZ_Logo_Uni_negati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260647"/>
            <a:ext cx="3960440" cy="1008113"/>
          </a:xfrm>
          <a:prstGeom prst="rect">
            <a:avLst/>
          </a:prstGeom>
          <a:noFill/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Kapitel 8/</a:t>
            </a:r>
            <a:fld id="{170C4BF4-3221-4614-8D11-3C4DD49AF7E2}" type="slidenum">
              <a:rPr lang="de-AT" smtClean="0"/>
              <a:pPr/>
              <a:t>1</a:t>
            </a:fld>
            <a:endParaRPr lang="de-AT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209161" cy="504825"/>
          </a:xfrm>
        </p:spPr>
        <p:txBody>
          <a:bodyPr/>
          <a:lstStyle/>
          <a:p>
            <a:pPr eaLnBrk="1" hangingPunct="1"/>
            <a:r>
              <a:rPr lang="de-DE"/>
              <a:t>Notationen</a:t>
            </a:r>
            <a:endParaRPr lang="de-AT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105025"/>
            <a:ext cx="8352928" cy="37004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200" i="1" dirty="0"/>
              <a:t>q	</a:t>
            </a:r>
            <a:r>
              <a:rPr lang="de-AT" sz="2200" dirty="0"/>
              <a:t>...	Bestellmenge / Produktionslos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200" i="1" dirty="0"/>
              <a:t>q*	</a:t>
            </a:r>
            <a:r>
              <a:rPr lang="de-AT" sz="2200" dirty="0"/>
              <a:t>...	optimale Bestellmenge / optimales Produktionslos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200" i="1" dirty="0"/>
              <a:t>D	</a:t>
            </a:r>
            <a:r>
              <a:rPr lang="de-AT" sz="2200" dirty="0"/>
              <a:t>...	Jahresbedarf (Bedarf pro Zeiteinheit)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200" i="1" dirty="0"/>
              <a:t>s	</a:t>
            </a:r>
            <a:r>
              <a:rPr lang="de-AT" sz="2200" dirty="0"/>
              <a:t>...	Fixkosten einer Bestellung </a:t>
            </a:r>
            <a:br>
              <a:rPr lang="de-AT" sz="2200" dirty="0"/>
            </a:br>
            <a:r>
              <a:rPr lang="de-AT" sz="2200" dirty="0"/>
              <a:t>		(oder Kosten einer Rüstung)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200" i="1" dirty="0"/>
              <a:t>h	</a:t>
            </a:r>
            <a:r>
              <a:rPr lang="de-AT" sz="2200" dirty="0"/>
              <a:t>...	Lagerkosten pro Stück und Jahr (Zeiteinheit)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10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Kostenbestandteile</a:t>
            </a:r>
            <a:endParaRPr lang="de-AT"/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de-AT" b="1" dirty="0"/>
              <a:t>Bestellkosten pro Jahr:</a:t>
            </a:r>
            <a:endParaRPr lang="de-AT" dirty="0"/>
          </a:p>
          <a:p>
            <a:pPr marL="457200" indent="-457200" eaLnBrk="1" hangingPunct="1">
              <a:buNone/>
            </a:pPr>
            <a:r>
              <a:rPr lang="de-AT" dirty="0"/>
              <a:t>      </a:t>
            </a:r>
            <a:r>
              <a:rPr lang="de-AT" sz="2000" dirty="0">
                <a:sym typeface="Symbol" pitchFamily="18" charset="2"/>
              </a:rPr>
              <a:t></a:t>
            </a:r>
            <a:r>
              <a:rPr lang="de-AT" sz="2000" dirty="0"/>
              <a:t> Anzahl der Bestellungen </a:t>
            </a:r>
            <a:r>
              <a:rPr lang="de-AT" sz="2000" dirty="0">
                <a:sym typeface="Symbol" pitchFamily="18" charset="2"/>
              </a:rPr>
              <a:t></a:t>
            </a:r>
            <a:r>
              <a:rPr lang="de-AT" sz="2000" dirty="0"/>
              <a:t> Kosten pro Bestellung</a:t>
            </a: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955675" y="2636838"/>
          <a:ext cx="792163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Formel" r:id="rId3" imgW="469696" imgH="431613" progId="Equation.3">
                  <p:embed/>
                </p:oleObj>
              </mc:Choice>
              <mc:Fallback>
                <p:oleObj name="Formel" r:id="rId3" imgW="469696" imgH="431613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5" y="2636838"/>
                        <a:ext cx="792163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68313" y="3789363"/>
            <a:ext cx="83518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1325" indent="-441325">
              <a:spcBef>
                <a:spcPct val="20000"/>
              </a:spcBef>
            </a:pPr>
            <a:r>
              <a:rPr lang="de-AT" sz="2400" b="1" dirty="0"/>
              <a:t>2.</a:t>
            </a:r>
            <a:r>
              <a:rPr lang="de-AT" b="1" dirty="0"/>
              <a:t>  </a:t>
            </a:r>
            <a:r>
              <a:rPr lang="de-AT" sz="2400" b="1" dirty="0"/>
              <a:t>Lagerhaltungskosten pro Jahr:</a:t>
            </a:r>
            <a:endParaRPr lang="de-AT" sz="2400" dirty="0"/>
          </a:p>
          <a:p>
            <a:pPr marL="441325" indent="-441325">
              <a:spcBef>
                <a:spcPct val="20000"/>
              </a:spcBef>
            </a:pPr>
            <a:r>
              <a:rPr lang="de-AT" sz="2400" dirty="0"/>
              <a:t>	</a:t>
            </a:r>
            <a:r>
              <a:rPr lang="de-AT" sz="2000" dirty="0">
                <a:sym typeface="Symbol" pitchFamily="18" charset="2"/>
              </a:rPr>
              <a:t></a:t>
            </a:r>
            <a:r>
              <a:rPr lang="de-AT" sz="2000" dirty="0"/>
              <a:t> </a:t>
            </a:r>
            <a:r>
              <a:rPr lang="de-AT" sz="2000" dirty="0" err="1">
                <a:sym typeface="Symbol" pitchFamily="18" charset="2"/>
                <a:hlinkClick r:id="rId5" action="ppaction://hlinksldjump"/>
              </a:rPr>
              <a:t>durchschnittl</a:t>
            </a:r>
            <a:r>
              <a:rPr lang="de-AT" sz="2000" dirty="0">
                <a:sym typeface="Symbol" pitchFamily="18" charset="2"/>
                <a:hlinkClick r:id="rId5" action="ppaction://hlinksldjump"/>
              </a:rPr>
              <a:t>.</a:t>
            </a:r>
            <a:r>
              <a:rPr lang="de-AT" sz="2000" dirty="0">
                <a:hlinkClick r:id="rId5" action="ppaction://hlinksldjump"/>
              </a:rPr>
              <a:t> Lagerbestand </a:t>
            </a:r>
            <a:r>
              <a:rPr lang="de-AT" sz="2000" dirty="0">
                <a:sym typeface="Symbol" pitchFamily="18" charset="2"/>
              </a:rPr>
              <a:t></a:t>
            </a:r>
            <a:r>
              <a:rPr lang="de-AT" sz="2000" dirty="0"/>
              <a:t> Lagerkosten pro Stück und Jahr</a:t>
            </a:r>
          </a:p>
          <a:p>
            <a:pPr marL="441325" indent="-441325">
              <a:spcBef>
                <a:spcPct val="20000"/>
              </a:spcBef>
            </a:pPr>
            <a:r>
              <a:rPr lang="de-AT" dirty="0"/>
              <a:t>	</a:t>
            </a:r>
          </a:p>
        </p:txBody>
      </p:sp>
      <p:sp>
        <p:nvSpPr>
          <p:cNvPr id="2059" name="Rectangle 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971550" y="4797425"/>
          <a:ext cx="792163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Formel" r:id="rId6" imgW="444307" imgH="393529" progId="Equation.3">
                  <p:embed/>
                </p:oleObj>
              </mc:Choice>
              <mc:Fallback>
                <p:oleObj name="Formel" r:id="rId6" imgW="444307" imgH="393529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797425"/>
                        <a:ext cx="792163" cy="690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11</a:t>
            </a:fld>
            <a:endParaRPr lang="de-AT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Gesamtkosten, </a:t>
            </a:r>
            <a:r>
              <a:rPr lang="de-AT"/>
              <a:t>optimale Bestellmenge</a:t>
            </a:r>
          </a:p>
        </p:txBody>
      </p:sp>
      <p:sp>
        <p:nvSpPr>
          <p:cNvPr id="3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129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b="1" dirty="0"/>
              <a:t>3. optimale Bestellmenge:</a:t>
            </a:r>
            <a:endParaRPr lang="de-AT" dirty="0"/>
          </a:p>
          <a:p>
            <a:pPr eaLnBrk="1" hangingPunct="1">
              <a:buFontTx/>
              <a:buNone/>
            </a:pPr>
            <a:r>
              <a:rPr lang="de-AT" sz="2000" dirty="0"/>
              <a:t>Die optimalen Bestellmenge </a:t>
            </a:r>
            <a:r>
              <a:rPr lang="de-AT" sz="2000" i="1" dirty="0"/>
              <a:t>q*</a:t>
            </a:r>
            <a:r>
              <a:rPr lang="de-AT" sz="2000" dirty="0"/>
              <a:t> findet man durch Nullsetzung der ersten Ableitung der Gesamtkosten pro Jahr (total </a:t>
            </a:r>
            <a:r>
              <a:rPr lang="de-AT" sz="2000" dirty="0" err="1"/>
              <a:t>costs</a:t>
            </a:r>
            <a:r>
              <a:rPr lang="de-AT" sz="2000" dirty="0"/>
              <a:t>, </a:t>
            </a:r>
            <a:r>
              <a:rPr lang="de-AT" sz="2000" i="1" dirty="0"/>
              <a:t>TC</a:t>
            </a:r>
            <a:r>
              <a:rPr lang="de-AT" sz="2000" dirty="0"/>
              <a:t>).</a:t>
            </a:r>
          </a:p>
          <a:p>
            <a:pPr eaLnBrk="1" hangingPunct="1">
              <a:buFontTx/>
              <a:buNone/>
            </a:pPr>
            <a:endParaRPr lang="de-DE" sz="2000" dirty="0"/>
          </a:p>
          <a:p>
            <a:pPr eaLnBrk="1" hangingPunct="1">
              <a:buFontTx/>
              <a:buNone/>
            </a:pPr>
            <a:r>
              <a:rPr lang="de-DE" sz="2000" dirty="0"/>
              <a:t>			</a:t>
            </a:r>
            <a:endParaRPr lang="de-AT" sz="2000" dirty="0"/>
          </a:p>
        </p:txBody>
      </p:sp>
      <p:sp>
        <p:nvSpPr>
          <p:cNvPr id="3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057275" y="3429000"/>
          <a:ext cx="8382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6" name="Formel" r:id="rId4" imgW="418918" imgH="203112" progId="Equation.3">
                  <p:embed/>
                </p:oleObj>
              </mc:Choice>
              <mc:Fallback>
                <p:oleObj name="Formel" r:id="rId4" imgW="418918" imgH="203112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3429000"/>
                        <a:ext cx="83820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979613" y="342900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</a:t>
            </a:r>
            <a:endParaRPr lang="de-AT"/>
          </a:p>
        </p:txBody>
      </p:sp>
      <p:sp>
        <p:nvSpPr>
          <p:cNvPr id="3087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2411413" y="3236913"/>
          <a:ext cx="136842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7" name="Formel" r:id="rId6" imgW="761669" imgH="418918" progId="Equation.3">
                  <p:embed/>
                </p:oleObj>
              </mc:Choice>
              <mc:Fallback>
                <p:oleObj name="Formel" r:id="rId6" imgW="761669" imgH="418918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3236913"/>
                        <a:ext cx="1368425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876300" y="4076700"/>
          <a:ext cx="103187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8" name="Formel" r:id="rId8" imgW="533169" imgH="418918" progId="Equation.3">
                  <p:embed/>
                </p:oleObj>
              </mc:Choice>
              <mc:Fallback>
                <p:oleObj name="Formel" r:id="rId8" imgW="533169" imgH="418918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4076700"/>
                        <a:ext cx="1031875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9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71" name="Object 11"/>
          <p:cNvGraphicFramePr>
            <a:graphicFrameLocks noChangeAspect="1"/>
          </p:cNvGraphicFramePr>
          <p:nvPr/>
        </p:nvGraphicFramePr>
        <p:xfrm>
          <a:off x="2338388" y="4076700"/>
          <a:ext cx="1296987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9" name="Formel" r:id="rId10" imgW="685800" imgH="419100" progId="Equation.3">
                  <p:embed/>
                </p:oleObj>
              </mc:Choice>
              <mc:Fallback>
                <p:oleObj name="Formel" r:id="rId10" imgW="685800" imgH="4191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388" y="4076700"/>
                        <a:ext cx="1296987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1979613" y="429260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</a:t>
            </a:r>
            <a:endParaRPr lang="de-AT"/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3827463" y="4221163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>
                <a:latin typeface="Times New Roman" pitchFamily="18" charset="0"/>
              </a:rPr>
              <a:t>= 0</a:t>
            </a:r>
            <a:endParaRPr lang="de-AT" sz="2400">
              <a:latin typeface="Times New Roman" pitchFamily="18" charset="0"/>
            </a:endParaRPr>
          </a:p>
        </p:txBody>
      </p:sp>
      <p:sp>
        <p:nvSpPr>
          <p:cNvPr id="3092" name="Rectangle 1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75" name="Object 15"/>
          <p:cNvGraphicFramePr>
            <a:graphicFrameLocks noChangeAspect="1"/>
          </p:cNvGraphicFramePr>
          <p:nvPr/>
        </p:nvGraphicFramePr>
        <p:xfrm>
          <a:off x="1600200" y="5259388"/>
          <a:ext cx="30797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0" name="Formel" r:id="rId12" imgW="165028" imgH="228501" progId="Equation.3">
                  <p:embed/>
                </p:oleObj>
              </mc:Choice>
              <mc:Fallback>
                <p:oleObj name="Formel" r:id="rId12" imgW="165028" imgH="228501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259388"/>
                        <a:ext cx="307975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3" name="Rectangle 1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77" name="Object 17"/>
          <p:cNvGraphicFramePr>
            <a:graphicFrameLocks noChangeAspect="1"/>
          </p:cNvGraphicFramePr>
          <p:nvPr/>
        </p:nvGraphicFramePr>
        <p:xfrm>
          <a:off x="2411413" y="5037138"/>
          <a:ext cx="1152525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1" name="Formel" r:id="rId14" imgW="609336" imgH="431613" progId="Equation.3">
                  <p:embed/>
                </p:oleObj>
              </mc:Choice>
              <mc:Fallback>
                <p:oleObj name="Formel" r:id="rId14" imgW="609336" imgH="431613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037138"/>
                        <a:ext cx="1152525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1979613" y="529431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</a:t>
            </a:r>
            <a:endParaRPr lang="de-AT"/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930275" y="4918075"/>
            <a:ext cx="3089275" cy="1120775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4556125" y="5076825"/>
            <a:ext cx="3546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3200" b="1">
                <a:solidFill>
                  <a:srgbClr val="FF3300"/>
                </a:solidFill>
              </a:rPr>
              <a:t>EOQ- Formel</a:t>
            </a:r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3825875" y="3362325"/>
            <a:ext cx="8064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2200">
                <a:solidFill>
                  <a:srgbClr val="9900CC"/>
                </a:solidFill>
                <a:latin typeface="Times New Roman" pitchFamily="18" charset="0"/>
              </a:rPr>
              <a:t>+ </a:t>
            </a:r>
            <a:r>
              <a:rPr lang="de-AT" sz="2200" i="1">
                <a:solidFill>
                  <a:srgbClr val="9900CC"/>
                </a:solidFill>
                <a:latin typeface="Times New Roman" pitchFamily="18" charset="0"/>
              </a:rPr>
              <a:t>c D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4962525" y="3082925"/>
            <a:ext cx="377507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200" b="1">
                <a:solidFill>
                  <a:srgbClr val="9900CC"/>
                </a:solidFill>
              </a:rPr>
              <a:t>Variable Bestell- oder Herstell-Kosten pro Stück beeinflussen q* nicht</a:t>
            </a:r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z="1200" dirty="0"/>
              <a:t>Kapitel 8/</a:t>
            </a:r>
            <a:fld id="{170C4BF4-3221-4614-8D11-3C4DD49AF7E2}" type="slidenum">
              <a:rPr lang="de-AT" sz="1200" smtClean="0"/>
              <a:pPr/>
              <a:t>12</a:t>
            </a:fld>
            <a:endParaRPr lang="de-AT" sz="1200" dirty="0"/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>
                <a:solidFill>
                  <a:schemeClr val="tx1"/>
                </a:solidFill>
              </a:rPr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73" grpId="0"/>
      <p:bldP spid="15374" grpId="0"/>
      <p:bldP spid="15379" grpId="0"/>
      <p:bldP spid="15380" grpId="0" animBg="1"/>
      <p:bldP spid="15381" grpId="0"/>
      <p:bldP spid="15383" grpId="0"/>
      <p:bldP spid="153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/>
            </a:r>
            <a:br>
              <a:rPr lang="de-DE" dirty="0"/>
            </a:br>
            <a:r>
              <a:rPr lang="de-DE" dirty="0"/>
              <a:t>Bestellhäufigkeit, Bestellintervall</a:t>
            </a:r>
            <a:endParaRPr lang="de-AT" dirty="0"/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b="1" dirty="0"/>
              <a:t>4. Anzahl der Bestellungen pro Zeiteinheit:</a:t>
            </a:r>
            <a:endParaRPr lang="de-AT" dirty="0"/>
          </a:p>
          <a:p>
            <a:pPr eaLnBrk="1" hangingPunct="1">
              <a:buFontTx/>
              <a:buNone/>
            </a:pPr>
            <a:r>
              <a:rPr lang="de-AT" dirty="0">
                <a:sym typeface="Symbol" pitchFamily="18" charset="2"/>
              </a:rPr>
              <a:t>    </a:t>
            </a:r>
            <a:r>
              <a:rPr lang="de-AT" sz="1800" dirty="0">
                <a:sym typeface="Symbol" pitchFamily="18" charset="2"/>
              </a:rPr>
              <a:t></a:t>
            </a:r>
            <a:r>
              <a:rPr lang="de-AT" sz="1800" dirty="0"/>
              <a:t> Bedarf / optimale Bestellmenge</a:t>
            </a:r>
          </a:p>
          <a:p>
            <a:pPr eaLnBrk="1" hangingPunct="1">
              <a:buFontTx/>
              <a:buNone/>
            </a:pPr>
            <a:endParaRPr lang="de-AT" sz="1800" dirty="0"/>
          </a:p>
          <a:p>
            <a:pPr eaLnBrk="1" hangingPunct="1">
              <a:buFontTx/>
              <a:buNone/>
            </a:pPr>
            <a:r>
              <a:rPr lang="de-AT" sz="2000" dirty="0"/>
              <a:t>	</a:t>
            </a:r>
            <a:endParaRPr lang="de-AT" sz="2000" b="1" dirty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95288" y="3859213"/>
            <a:ext cx="8353425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2400" b="1"/>
              <a:t>5. Zeit zwischen zwei Bestellungen:</a:t>
            </a:r>
            <a:endParaRPr lang="de-AT" sz="2400"/>
          </a:p>
          <a:p>
            <a:r>
              <a:rPr lang="de-AT"/>
              <a:t>		</a:t>
            </a:r>
            <a:endParaRPr lang="de-AT" sz="2400"/>
          </a:p>
          <a:p>
            <a:endParaRPr lang="de-AT" sz="2400"/>
          </a:p>
          <a:p>
            <a:r>
              <a:rPr lang="de-DE"/>
              <a:t>		                  </a:t>
            </a:r>
            <a:r>
              <a:rPr lang="de-AT"/>
              <a:t>bzw. </a:t>
            </a:r>
          </a:p>
          <a:p>
            <a:r>
              <a:rPr lang="de-AT"/>
              <a:t>       		    	</a:t>
            </a:r>
          </a:p>
          <a:p>
            <a:pPr>
              <a:spcBef>
                <a:spcPct val="50000"/>
              </a:spcBef>
            </a:pPr>
            <a:endParaRPr lang="de-AT"/>
          </a:p>
        </p:txBody>
      </p:sp>
      <p:sp>
        <p:nvSpPr>
          <p:cNvPr id="4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827088" y="2636838"/>
          <a:ext cx="935037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Formel" r:id="rId3" imgW="508000" imgH="431800" progId="Equation.3">
                  <p:embed/>
                </p:oleObj>
              </mc:Choice>
              <mc:Fallback>
                <p:oleObj name="Formel" r:id="rId3" imgW="508000" imgH="431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636838"/>
                        <a:ext cx="935037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971550" y="4724400"/>
          <a:ext cx="8636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Formel" r:id="rId5" imgW="457002" imgH="393529" progId="Equation.3">
                  <p:embed/>
                </p:oleObj>
              </mc:Choice>
              <mc:Fallback>
                <p:oleObj name="Formel" r:id="rId5" imgW="457002" imgH="393529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724400"/>
                        <a:ext cx="863600" cy="73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2" name="Rectangle 1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4222750" y="4724400"/>
          <a:ext cx="292893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Formel" r:id="rId7" imgW="1536033" imgH="393529" progId="Equation.3">
                  <p:embed/>
                </p:oleObj>
              </mc:Choice>
              <mc:Fallback>
                <p:oleObj name="Formel" r:id="rId7" imgW="1536033" imgH="393529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4724400"/>
                        <a:ext cx="2928938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7156450" y="4868863"/>
            <a:ext cx="1512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200">
                <a:latin typeface="Times New Roman" pitchFamily="18" charset="0"/>
              </a:rPr>
              <a:t> … Tage</a:t>
            </a:r>
            <a:endParaRPr lang="de-AT" sz="2200">
              <a:latin typeface="Times New Roman" pitchFamily="18" charset="0"/>
            </a:endParaRPr>
          </a:p>
        </p:txBody>
      </p:sp>
      <p:graphicFrame>
        <p:nvGraphicFramePr>
          <p:cNvPr id="16396" name="Object 12"/>
          <p:cNvGraphicFramePr>
            <a:graphicFrameLocks noGrp="1" noChangeAspect="1"/>
          </p:cNvGraphicFramePr>
          <p:nvPr>
            <p:ph sz="half" idx="2"/>
          </p:nvPr>
        </p:nvGraphicFramePr>
        <p:xfrm>
          <a:off x="1733550" y="2641600"/>
          <a:ext cx="1419225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Formel" r:id="rId9" imgW="736600" imgH="622300" progId="Equation.3">
                  <p:embed/>
                </p:oleObj>
              </mc:Choice>
              <mc:Fallback>
                <p:oleObj name="Formel" r:id="rId9" imgW="736600" imgH="622300" progId="Equation.3">
                  <p:embed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2641600"/>
                        <a:ext cx="1419225" cy="1198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8" name="Object 14"/>
          <p:cNvGraphicFramePr>
            <a:graphicFrameLocks noChangeAspect="1"/>
          </p:cNvGraphicFramePr>
          <p:nvPr/>
        </p:nvGraphicFramePr>
        <p:xfrm>
          <a:off x="3241675" y="2574925"/>
          <a:ext cx="1125538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Formel" r:id="rId11" imgW="583947" imgH="444307" progId="Equation.3">
                  <p:embed/>
                </p:oleObj>
              </mc:Choice>
              <mc:Fallback>
                <p:oleObj name="Formel" r:id="rId11" imgW="583947" imgH="444307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675" y="2574925"/>
                        <a:ext cx="1125538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9" name="Object 15"/>
          <p:cNvGraphicFramePr>
            <a:graphicFrameLocks noChangeAspect="1"/>
          </p:cNvGraphicFramePr>
          <p:nvPr/>
        </p:nvGraphicFramePr>
        <p:xfrm>
          <a:off x="1884363" y="4640263"/>
          <a:ext cx="1125537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Formel" r:id="rId13" imgW="583947" imgH="444307" progId="Equation.3">
                  <p:embed/>
                </p:oleObj>
              </mc:Choice>
              <mc:Fallback>
                <p:oleObj name="Formel" r:id="rId13" imgW="583947" imgH="444307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363" y="4640263"/>
                        <a:ext cx="1125537" cy="855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3452813" y="2479675"/>
            <a:ext cx="941387" cy="1120775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2108200" y="4543425"/>
            <a:ext cx="941388" cy="1120775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13</a:t>
            </a:fld>
            <a:endParaRPr lang="de-AT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allAtOnce"/>
      <p:bldP spid="16395" grpId="0"/>
      <p:bldP spid="16400" grpId="0" animBg="1"/>
      <p:bldP spid="164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Gesamtkosten</a:t>
            </a:r>
            <a:endParaRPr lang="de-AT"/>
          </a:p>
        </p:txBody>
      </p:sp>
      <p:sp>
        <p:nvSpPr>
          <p:cNvPr id="5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136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b="1" dirty="0"/>
              <a:t>6. optimale Gesamtkosten:</a:t>
            </a:r>
            <a:endParaRPr lang="de-AT" dirty="0"/>
          </a:p>
          <a:p>
            <a:pPr eaLnBrk="1" hangingPunct="1">
              <a:buFontTx/>
              <a:buNone/>
            </a:pPr>
            <a:r>
              <a:rPr lang="de-AT" dirty="0"/>
              <a:t>	</a:t>
            </a:r>
          </a:p>
          <a:p>
            <a:pPr eaLnBrk="1" hangingPunct="1">
              <a:buFontTx/>
              <a:buNone/>
            </a:pPr>
            <a:r>
              <a:rPr lang="de-AT" sz="2200" dirty="0"/>
              <a:t>Gesamtkosten pro Jahr</a:t>
            </a:r>
          </a:p>
          <a:p>
            <a:pPr eaLnBrk="1" hangingPunct="1">
              <a:buFontTx/>
              <a:buNone/>
            </a:pPr>
            <a:endParaRPr lang="de-DE" sz="2200" dirty="0"/>
          </a:p>
          <a:p>
            <a:pPr eaLnBrk="1" hangingPunct="1">
              <a:buFontTx/>
              <a:buNone/>
            </a:pPr>
            <a:r>
              <a:rPr lang="de-DE" sz="2000" dirty="0"/>
              <a:t>	</a:t>
            </a:r>
            <a:endParaRPr lang="de-AT" sz="2000" dirty="0"/>
          </a:p>
        </p:txBody>
      </p:sp>
      <p:sp>
        <p:nvSpPr>
          <p:cNvPr id="51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134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051300" y="2336800"/>
            <a:ext cx="2735263" cy="752475"/>
            <a:chOff x="2447" y="1489"/>
            <a:chExt cx="1723" cy="474"/>
          </a:xfrm>
        </p:grpSpPr>
        <p:graphicFrame>
          <p:nvGraphicFramePr>
            <p:cNvPr id="5126" name="Object 5"/>
            <p:cNvGraphicFramePr>
              <a:graphicFrameLocks noChangeAspect="1"/>
            </p:cNvGraphicFramePr>
            <p:nvPr/>
          </p:nvGraphicFramePr>
          <p:xfrm>
            <a:off x="2447" y="1610"/>
            <a:ext cx="544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4" name="Formel" r:id="rId3" imgW="431613" imgH="203112" progId="Equation.3">
                    <p:embed/>
                  </p:oleObj>
                </mc:Choice>
                <mc:Fallback>
                  <p:oleObj name="Formel" r:id="rId3" imgW="431613" imgH="203112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7" y="1610"/>
                          <a:ext cx="544" cy="2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8" name="Text Box 6"/>
            <p:cNvSpPr txBox="1">
              <a:spLocks noChangeArrowheads="1"/>
            </p:cNvSpPr>
            <p:nvPr/>
          </p:nvSpPr>
          <p:spPr bwMode="auto">
            <a:xfrm>
              <a:off x="3036" y="1610"/>
              <a:ext cx="4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=</a:t>
              </a:r>
              <a:endParaRPr lang="de-AT"/>
            </a:p>
          </p:txBody>
        </p:sp>
        <p:graphicFrame>
          <p:nvGraphicFramePr>
            <p:cNvPr id="5127" name="Object 8"/>
            <p:cNvGraphicFramePr>
              <a:graphicFrameLocks noChangeAspect="1"/>
            </p:cNvGraphicFramePr>
            <p:nvPr/>
          </p:nvGraphicFramePr>
          <p:xfrm>
            <a:off x="3308" y="1489"/>
            <a:ext cx="862" cy="4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5" name="Formel" r:id="rId5" imgW="761669" imgH="418918" progId="Equation.3">
                    <p:embed/>
                  </p:oleObj>
                </mc:Choice>
                <mc:Fallback>
                  <p:oleObj name="Formel" r:id="rId5" imgW="761669" imgH="418918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8" y="1489"/>
                          <a:ext cx="862" cy="4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36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13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138" name="Rectangle 1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139" name="Rectangle 1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619625" y="3082925"/>
            <a:ext cx="1963738" cy="811213"/>
            <a:chOff x="2910" y="1942"/>
            <a:chExt cx="1237" cy="511"/>
          </a:xfrm>
        </p:grpSpPr>
        <p:graphicFrame>
          <p:nvGraphicFramePr>
            <p:cNvPr id="5124" name="Object 16"/>
            <p:cNvGraphicFramePr>
              <a:graphicFrameLocks noChangeAspect="1"/>
            </p:cNvGraphicFramePr>
            <p:nvPr/>
          </p:nvGraphicFramePr>
          <p:xfrm>
            <a:off x="2910" y="2082"/>
            <a:ext cx="194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6" name="Formel" r:id="rId7" imgW="165028" imgH="228501" progId="Equation.3">
                    <p:embed/>
                  </p:oleObj>
                </mc:Choice>
                <mc:Fallback>
                  <p:oleObj name="Formel" r:id="rId7" imgW="165028" imgH="228501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0" y="2082"/>
                          <a:ext cx="194" cy="2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5" name="Object 18"/>
            <p:cNvGraphicFramePr>
              <a:graphicFrameLocks noChangeAspect="1"/>
            </p:cNvGraphicFramePr>
            <p:nvPr/>
          </p:nvGraphicFramePr>
          <p:xfrm>
            <a:off x="3421" y="1942"/>
            <a:ext cx="726" cy="5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7" name="Formel" r:id="rId9" imgW="609336" imgH="431613" progId="Equation.3">
                    <p:embed/>
                  </p:oleObj>
                </mc:Choice>
                <mc:Fallback>
                  <p:oleObj name="Formel" r:id="rId9" imgW="609336" imgH="431613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1" y="1942"/>
                          <a:ext cx="726" cy="5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7" name="Text Box 19"/>
            <p:cNvSpPr txBox="1">
              <a:spLocks noChangeArrowheads="1"/>
            </p:cNvSpPr>
            <p:nvPr/>
          </p:nvSpPr>
          <p:spPr bwMode="auto">
            <a:xfrm>
              <a:off x="3149" y="2104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=</a:t>
              </a:r>
              <a:endParaRPr lang="de-AT"/>
            </a:p>
          </p:txBody>
        </p:sp>
      </p:grpSp>
      <p:sp>
        <p:nvSpPr>
          <p:cNvPr id="68629" name="Text Box 21"/>
          <p:cNvSpPr txBox="1">
            <a:spLocks noChangeArrowheads="1"/>
          </p:cNvSpPr>
          <p:nvPr/>
        </p:nvSpPr>
        <p:spPr bwMode="auto">
          <a:xfrm>
            <a:off x="539552" y="3303588"/>
            <a:ext cx="6259711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200" dirty="0"/>
              <a:t>Einsetzen der EOQ- Formel</a:t>
            </a:r>
          </a:p>
        </p:txBody>
      </p:sp>
      <p:sp>
        <p:nvSpPr>
          <p:cNvPr id="68632" name="Text Box 24"/>
          <p:cNvSpPr txBox="1">
            <a:spLocks noChangeArrowheads="1"/>
          </p:cNvSpPr>
          <p:nvPr/>
        </p:nvSpPr>
        <p:spPr bwMode="auto">
          <a:xfrm>
            <a:off x="539552" y="4397375"/>
            <a:ext cx="6300986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200" dirty="0"/>
              <a:t>Gesamtkosten pro Jahr</a:t>
            </a:r>
          </a:p>
        </p:txBody>
      </p:sp>
      <p:graphicFrame>
        <p:nvGraphicFramePr>
          <p:cNvPr id="68643" name="Object 35"/>
          <p:cNvGraphicFramePr>
            <a:graphicFrameLocks noChangeAspect="1"/>
          </p:cNvGraphicFramePr>
          <p:nvPr/>
        </p:nvGraphicFramePr>
        <p:xfrm>
          <a:off x="4140200" y="4411663"/>
          <a:ext cx="9906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Formel" r:id="rId11" imgW="494870" imgH="203024" progId="Equation.3">
                  <p:embed/>
                </p:oleObj>
              </mc:Choice>
              <mc:Fallback>
                <p:oleObj name="Formel" r:id="rId11" imgW="494870" imgH="203024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411663"/>
                        <a:ext cx="99060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46" name="Object 38"/>
          <p:cNvGraphicFramePr>
            <a:graphicFrameLocks noChangeAspect="1"/>
          </p:cNvGraphicFramePr>
          <p:nvPr/>
        </p:nvGraphicFramePr>
        <p:xfrm>
          <a:off x="5184775" y="4244975"/>
          <a:ext cx="154146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Formel" r:id="rId13" imgW="609600" imgH="228600" progId="Equation.3">
                  <p:embed/>
                </p:oleObj>
              </mc:Choice>
              <mc:Fallback>
                <p:oleObj name="Formel" r:id="rId13" imgW="609600" imgH="2286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4775" y="4244975"/>
                        <a:ext cx="1541463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47" name="Rectangle 39"/>
          <p:cNvSpPr>
            <a:spLocks noChangeArrowheads="1"/>
          </p:cNvSpPr>
          <p:nvPr/>
        </p:nvSpPr>
        <p:spPr bwMode="auto">
          <a:xfrm>
            <a:off x="4110038" y="4133850"/>
            <a:ext cx="2676525" cy="820738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8648" name="Rectangle 40"/>
          <p:cNvSpPr>
            <a:spLocks noChangeArrowheads="1"/>
          </p:cNvSpPr>
          <p:nvPr/>
        </p:nvSpPr>
        <p:spPr bwMode="auto">
          <a:xfrm>
            <a:off x="6807200" y="4371975"/>
            <a:ext cx="8064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2200">
                <a:solidFill>
                  <a:srgbClr val="9900CC"/>
                </a:solidFill>
                <a:latin typeface="Times New Roman" pitchFamily="18" charset="0"/>
              </a:rPr>
              <a:t>+ </a:t>
            </a:r>
            <a:r>
              <a:rPr lang="de-AT" sz="2200" i="1">
                <a:solidFill>
                  <a:srgbClr val="9900CC"/>
                </a:solidFill>
                <a:latin typeface="Times New Roman" pitchFamily="18" charset="0"/>
              </a:rPr>
              <a:t>c D</a:t>
            </a:r>
          </a:p>
        </p:txBody>
      </p:sp>
      <p:sp>
        <p:nvSpPr>
          <p:cNvPr id="68649" name="Text Box 41"/>
          <p:cNvSpPr txBox="1">
            <a:spLocks noChangeArrowheads="1"/>
          </p:cNvSpPr>
          <p:nvPr/>
        </p:nvSpPr>
        <p:spPr bwMode="auto">
          <a:xfrm>
            <a:off x="1403648" y="5116513"/>
            <a:ext cx="62976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200" b="1" dirty="0">
                <a:solidFill>
                  <a:srgbClr val="9900CC"/>
                </a:solidFill>
              </a:rPr>
              <a:t>Variable Bestell- oder Herstell-Kosten pro Stück beeinflussen q* nicht, wohl aber TC</a:t>
            </a:r>
          </a:p>
        </p:txBody>
      </p:sp>
      <p:sp>
        <p:nvSpPr>
          <p:cNvPr id="68650" name="Rectangle 42"/>
          <p:cNvSpPr>
            <a:spLocks noChangeArrowheads="1"/>
          </p:cNvSpPr>
          <p:nvPr/>
        </p:nvSpPr>
        <p:spPr bwMode="auto">
          <a:xfrm>
            <a:off x="6807200" y="2495550"/>
            <a:ext cx="8064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2200">
                <a:solidFill>
                  <a:srgbClr val="9900CC"/>
                </a:solidFill>
                <a:latin typeface="Times New Roman" pitchFamily="18" charset="0"/>
              </a:rPr>
              <a:t>+ </a:t>
            </a:r>
            <a:r>
              <a:rPr lang="de-AT" sz="2200" i="1">
                <a:solidFill>
                  <a:srgbClr val="9900CC"/>
                </a:solidFill>
                <a:latin typeface="Times New Roman" pitchFamily="18" charset="0"/>
              </a:rPr>
              <a:t>c D</a:t>
            </a:r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14</a:t>
            </a:fld>
            <a:endParaRPr lang="de-AT"/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9" grpId="0"/>
      <p:bldP spid="68632" grpId="0"/>
      <p:bldP spid="68647" grpId="0" animBg="1"/>
      <p:bldP spid="68648" grpId="0"/>
      <p:bldP spid="68649" grpId="0"/>
      <p:bldP spid="686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/>
              <a:t>Kostenverlauf in Abhängigkeit der </a:t>
            </a:r>
            <a:r>
              <a:rPr lang="de-DE" sz="2800" dirty="0" err="1"/>
              <a:t>Losgröße</a:t>
            </a:r>
            <a:endParaRPr lang="de-AT" sz="2800" dirty="0"/>
          </a:p>
        </p:txBody>
      </p:sp>
      <p:sp>
        <p:nvSpPr>
          <p:cNvPr id="67590" name="Freeform 6"/>
          <p:cNvSpPr>
            <a:spLocks/>
          </p:cNvSpPr>
          <p:nvPr/>
        </p:nvSpPr>
        <p:spPr bwMode="auto">
          <a:xfrm>
            <a:off x="1979712" y="2492896"/>
            <a:ext cx="3672408" cy="2232248"/>
          </a:xfrm>
          <a:custGeom>
            <a:avLst/>
            <a:gdLst>
              <a:gd name="T0" fmla="*/ 0 w 1864"/>
              <a:gd name="T1" fmla="*/ 0 h 812"/>
              <a:gd name="T2" fmla="*/ 104 w 1864"/>
              <a:gd name="T3" fmla="*/ 168 h 812"/>
              <a:gd name="T4" fmla="*/ 336 w 1864"/>
              <a:gd name="T5" fmla="*/ 400 h 812"/>
              <a:gd name="T6" fmla="*/ 724 w 1864"/>
              <a:gd name="T7" fmla="*/ 616 h 812"/>
              <a:gd name="T8" fmla="*/ 1208 w 1864"/>
              <a:gd name="T9" fmla="*/ 764 h 812"/>
              <a:gd name="T10" fmla="*/ 1864 w 1864"/>
              <a:gd name="T11" fmla="*/ 812 h 8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64"/>
              <a:gd name="T19" fmla="*/ 0 h 812"/>
              <a:gd name="T20" fmla="*/ 1864 w 1864"/>
              <a:gd name="T21" fmla="*/ 812 h 812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3884 w 10000"/>
              <a:gd name="connsiteY3" fmla="*/ 7586 h 10000"/>
              <a:gd name="connsiteX4" fmla="*/ 6481 w 10000"/>
              <a:gd name="connsiteY4" fmla="*/ 9409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2941 w 10000"/>
              <a:gd name="connsiteY3" fmla="*/ 7419 h 10000"/>
              <a:gd name="connsiteX4" fmla="*/ 6481 w 10000"/>
              <a:gd name="connsiteY4" fmla="*/ 9409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2941 w 10000"/>
              <a:gd name="connsiteY3" fmla="*/ 7419 h 10000"/>
              <a:gd name="connsiteX4" fmla="*/ 5882 w 10000"/>
              <a:gd name="connsiteY4" fmla="*/ 9032 h 10000"/>
              <a:gd name="connsiteX5" fmla="*/ 6481 w 10000"/>
              <a:gd name="connsiteY5" fmla="*/ 9409 h 10000"/>
              <a:gd name="connsiteX6" fmla="*/ 10000 w 10000"/>
              <a:gd name="connsiteY6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2941 w 10000"/>
              <a:gd name="connsiteY3" fmla="*/ 7419 h 10000"/>
              <a:gd name="connsiteX4" fmla="*/ 5882 w 10000"/>
              <a:gd name="connsiteY4" fmla="*/ 9032 h 10000"/>
              <a:gd name="connsiteX5" fmla="*/ 7255 w 10000"/>
              <a:gd name="connsiteY5" fmla="*/ 9355 h 10000"/>
              <a:gd name="connsiteX6" fmla="*/ 10000 w 10000"/>
              <a:gd name="connsiteY6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2941 w 10000"/>
              <a:gd name="connsiteY3" fmla="*/ 7419 h 10000"/>
              <a:gd name="connsiteX4" fmla="*/ 5882 w 10000"/>
              <a:gd name="connsiteY4" fmla="*/ 9032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2941 w 10000"/>
              <a:gd name="connsiteY3" fmla="*/ 7419 h 10000"/>
              <a:gd name="connsiteX4" fmla="*/ 6471 w 10000"/>
              <a:gd name="connsiteY4" fmla="*/ 9355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2941 w 10000"/>
              <a:gd name="connsiteY3" fmla="*/ 7419 h 10000"/>
              <a:gd name="connsiteX4" fmla="*/ 6471 w 10000"/>
              <a:gd name="connsiteY4" fmla="*/ 9032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2941 w 10000"/>
              <a:gd name="connsiteY3" fmla="*/ 7419 h 10000"/>
              <a:gd name="connsiteX4" fmla="*/ 6275 w 10000"/>
              <a:gd name="connsiteY4" fmla="*/ 9032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2941 w 10000"/>
              <a:gd name="connsiteY3" fmla="*/ 7419 h 10000"/>
              <a:gd name="connsiteX4" fmla="*/ 6275 w 10000"/>
              <a:gd name="connsiteY4" fmla="*/ 9032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3137 w 10000"/>
              <a:gd name="connsiteY3" fmla="*/ 7419 h 10000"/>
              <a:gd name="connsiteX4" fmla="*/ 6275 w 10000"/>
              <a:gd name="connsiteY4" fmla="*/ 9032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373 w 10000"/>
              <a:gd name="connsiteY2" fmla="*/ 5161 h 10000"/>
              <a:gd name="connsiteX3" fmla="*/ 3137 w 10000"/>
              <a:gd name="connsiteY3" fmla="*/ 7419 h 10000"/>
              <a:gd name="connsiteX4" fmla="*/ 6275 w 10000"/>
              <a:gd name="connsiteY4" fmla="*/ 9032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88 w 10000"/>
              <a:gd name="connsiteY1" fmla="*/ 2903 h 10000"/>
              <a:gd name="connsiteX2" fmla="*/ 1373 w 10000"/>
              <a:gd name="connsiteY2" fmla="*/ 5161 h 10000"/>
              <a:gd name="connsiteX3" fmla="*/ 3137 w 10000"/>
              <a:gd name="connsiteY3" fmla="*/ 7419 h 10000"/>
              <a:gd name="connsiteX4" fmla="*/ 6275 w 10000"/>
              <a:gd name="connsiteY4" fmla="*/ 9032 h 10000"/>
              <a:gd name="connsiteX5" fmla="*/ 10000 w 10000"/>
              <a:gd name="connsiteY5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91" y="345"/>
                  <a:pt x="359" y="2043"/>
                  <a:pt x="588" y="2903"/>
                </a:cubicBezTo>
                <a:cubicBezTo>
                  <a:pt x="817" y="3763"/>
                  <a:pt x="948" y="4408"/>
                  <a:pt x="1373" y="5161"/>
                </a:cubicBezTo>
                <a:cubicBezTo>
                  <a:pt x="1798" y="5914"/>
                  <a:pt x="2320" y="6774"/>
                  <a:pt x="3137" y="7419"/>
                </a:cubicBezTo>
                <a:cubicBezTo>
                  <a:pt x="3954" y="8064"/>
                  <a:pt x="5131" y="8602"/>
                  <a:pt x="6275" y="9032"/>
                </a:cubicBezTo>
                <a:cubicBezTo>
                  <a:pt x="7419" y="9462"/>
                  <a:pt x="9142" y="9798"/>
                  <a:pt x="10000" y="10000"/>
                </a:cubicBezTo>
              </a:path>
            </a:pathLst>
          </a:custGeom>
          <a:noFill/>
          <a:ln w="38100" cmpd="sng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67591" name="Line 7"/>
          <p:cNvSpPr>
            <a:spLocks noChangeShapeType="1"/>
          </p:cNvSpPr>
          <p:nvPr/>
        </p:nvSpPr>
        <p:spPr bwMode="auto">
          <a:xfrm flipV="1">
            <a:off x="1691680" y="3645024"/>
            <a:ext cx="3960440" cy="144016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67594" name="Freeform 10"/>
          <p:cNvSpPr>
            <a:spLocks/>
          </p:cNvSpPr>
          <p:nvPr/>
        </p:nvSpPr>
        <p:spPr bwMode="auto">
          <a:xfrm>
            <a:off x="2051641" y="2348880"/>
            <a:ext cx="3672550" cy="1404231"/>
          </a:xfrm>
          <a:custGeom>
            <a:avLst/>
            <a:gdLst>
              <a:gd name="T0" fmla="*/ 0 w 1896"/>
              <a:gd name="T1" fmla="*/ 0 h 632"/>
              <a:gd name="T2" fmla="*/ 156 w 1896"/>
              <a:gd name="T3" fmla="*/ 205 h 632"/>
              <a:gd name="T4" fmla="*/ 492 w 1896"/>
              <a:gd name="T5" fmla="*/ 477 h 632"/>
              <a:gd name="T6" fmla="*/ 876 w 1896"/>
              <a:gd name="T7" fmla="*/ 609 h 632"/>
              <a:gd name="T8" fmla="*/ 1264 w 1896"/>
              <a:gd name="T9" fmla="*/ 613 h 632"/>
              <a:gd name="T10" fmla="*/ 1604 w 1896"/>
              <a:gd name="T11" fmla="*/ 501 h 632"/>
              <a:gd name="T12" fmla="*/ 1896 w 1896"/>
              <a:gd name="T13" fmla="*/ 329 h 6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6"/>
              <a:gd name="T22" fmla="*/ 0 h 632"/>
              <a:gd name="T23" fmla="*/ 1896 w 1896"/>
              <a:gd name="T24" fmla="*/ 632 h 632"/>
              <a:gd name="connsiteX0" fmla="*/ 0 w 10000"/>
              <a:gd name="connsiteY0" fmla="*/ 0 h 10000"/>
              <a:gd name="connsiteX1" fmla="*/ 823 w 10000"/>
              <a:gd name="connsiteY1" fmla="*/ 3244 h 10000"/>
              <a:gd name="connsiteX2" fmla="*/ 2595 w 10000"/>
              <a:gd name="connsiteY2" fmla="*/ 7547 h 10000"/>
              <a:gd name="connsiteX3" fmla="*/ 4620 w 10000"/>
              <a:gd name="connsiteY3" fmla="*/ 9636 h 10000"/>
              <a:gd name="connsiteX4" fmla="*/ 6667 w 10000"/>
              <a:gd name="connsiteY4" fmla="*/ 9699 h 10000"/>
              <a:gd name="connsiteX5" fmla="*/ 8460 w 10000"/>
              <a:gd name="connsiteY5" fmla="*/ 7927 h 10000"/>
              <a:gd name="connsiteX6" fmla="*/ 10000 w 10000"/>
              <a:gd name="connsiteY6" fmla="*/ 5206 h 10000"/>
              <a:gd name="connsiteX0" fmla="*/ 0 w 10213"/>
              <a:gd name="connsiteY0" fmla="*/ 0 h 10000"/>
              <a:gd name="connsiteX1" fmla="*/ 1036 w 10213"/>
              <a:gd name="connsiteY1" fmla="*/ 3244 h 10000"/>
              <a:gd name="connsiteX2" fmla="*/ 2808 w 10213"/>
              <a:gd name="connsiteY2" fmla="*/ 7547 h 10000"/>
              <a:gd name="connsiteX3" fmla="*/ 4833 w 10213"/>
              <a:gd name="connsiteY3" fmla="*/ 9636 h 10000"/>
              <a:gd name="connsiteX4" fmla="*/ 6880 w 10213"/>
              <a:gd name="connsiteY4" fmla="*/ 9699 h 10000"/>
              <a:gd name="connsiteX5" fmla="*/ 8673 w 10213"/>
              <a:gd name="connsiteY5" fmla="*/ 7927 h 10000"/>
              <a:gd name="connsiteX6" fmla="*/ 10213 w 10213"/>
              <a:gd name="connsiteY6" fmla="*/ 5206 h 10000"/>
              <a:gd name="connsiteX0" fmla="*/ 0 w 10213"/>
              <a:gd name="connsiteY0" fmla="*/ 0 h 10000"/>
              <a:gd name="connsiteX1" fmla="*/ 1277 w 10213"/>
              <a:gd name="connsiteY1" fmla="*/ 7177 h 10000"/>
              <a:gd name="connsiteX2" fmla="*/ 2808 w 10213"/>
              <a:gd name="connsiteY2" fmla="*/ 7547 h 10000"/>
              <a:gd name="connsiteX3" fmla="*/ 4833 w 10213"/>
              <a:gd name="connsiteY3" fmla="*/ 9636 h 10000"/>
              <a:gd name="connsiteX4" fmla="*/ 6880 w 10213"/>
              <a:gd name="connsiteY4" fmla="*/ 9699 h 10000"/>
              <a:gd name="connsiteX5" fmla="*/ 8673 w 10213"/>
              <a:gd name="connsiteY5" fmla="*/ 7927 h 10000"/>
              <a:gd name="connsiteX6" fmla="*/ 10213 w 10213"/>
              <a:gd name="connsiteY6" fmla="*/ 5206 h 10000"/>
              <a:gd name="connsiteX0" fmla="*/ 0 w 10213"/>
              <a:gd name="connsiteY0" fmla="*/ 0 h 14047"/>
              <a:gd name="connsiteX1" fmla="*/ 1277 w 10213"/>
              <a:gd name="connsiteY1" fmla="*/ 7177 h 14047"/>
              <a:gd name="connsiteX2" fmla="*/ 4468 w 10213"/>
              <a:gd name="connsiteY2" fmla="*/ 13637 h 14047"/>
              <a:gd name="connsiteX3" fmla="*/ 4833 w 10213"/>
              <a:gd name="connsiteY3" fmla="*/ 9636 h 14047"/>
              <a:gd name="connsiteX4" fmla="*/ 6880 w 10213"/>
              <a:gd name="connsiteY4" fmla="*/ 9699 h 14047"/>
              <a:gd name="connsiteX5" fmla="*/ 8673 w 10213"/>
              <a:gd name="connsiteY5" fmla="*/ 7927 h 14047"/>
              <a:gd name="connsiteX6" fmla="*/ 10213 w 10213"/>
              <a:gd name="connsiteY6" fmla="*/ 5206 h 14047"/>
              <a:gd name="connsiteX0" fmla="*/ 0 w 10213"/>
              <a:gd name="connsiteY0" fmla="*/ 0 h 14057"/>
              <a:gd name="connsiteX1" fmla="*/ 1277 w 10213"/>
              <a:gd name="connsiteY1" fmla="*/ 7177 h 14057"/>
              <a:gd name="connsiteX2" fmla="*/ 4468 w 10213"/>
              <a:gd name="connsiteY2" fmla="*/ 13637 h 14057"/>
              <a:gd name="connsiteX3" fmla="*/ 6880 w 10213"/>
              <a:gd name="connsiteY3" fmla="*/ 9699 h 14057"/>
              <a:gd name="connsiteX4" fmla="*/ 8673 w 10213"/>
              <a:gd name="connsiteY4" fmla="*/ 7927 h 14057"/>
              <a:gd name="connsiteX5" fmla="*/ 10213 w 10213"/>
              <a:gd name="connsiteY5" fmla="*/ 5206 h 14057"/>
              <a:gd name="connsiteX0" fmla="*/ 0 w 10213"/>
              <a:gd name="connsiteY0" fmla="*/ 0 h 14355"/>
              <a:gd name="connsiteX1" fmla="*/ 1277 w 10213"/>
              <a:gd name="connsiteY1" fmla="*/ 7177 h 14355"/>
              <a:gd name="connsiteX2" fmla="*/ 4468 w 10213"/>
              <a:gd name="connsiteY2" fmla="*/ 13637 h 14355"/>
              <a:gd name="connsiteX3" fmla="*/ 8511 w 10213"/>
              <a:gd name="connsiteY3" fmla="*/ 11483 h 14355"/>
              <a:gd name="connsiteX4" fmla="*/ 8673 w 10213"/>
              <a:gd name="connsiteY4" fmla="*/ 7927 h 14355"/>
              <a:gd name="connsiteX5" fmla="*/ 10213 w 10213"/>
              <a:gd name="connsiteY5" fmla="*/ 5206 h 14355"/>
              <a:gd name="connsiteX0" fmla="*/ 0 w 9212"/>
              <a:gd name="connsiteY0" fmla="*/ 0 h 14355"/>
              <a:gd name="connsiteX1" fmla="*/ 1277 w 9212"/>
              <a:gd name="connsiteY1" fmla="*/ 7177 h 14355"/>
              <a:gd name="connsiteX2" fmla="*/ 4468 w 9212"/>
              <a:gd name="connsiteY2" fmla="*/ 13637 h 14355"/>
              <a:gd name="connsiteX3" fmla="*/ 8511 w 9212"/>
              <a:gd name="connsiteY3" fmla="*/ 11483 h 14355"/>
              <a:gd name="connsiteX4" fmla="*/ 8673 w 9212"/>
              <a:gd name="connsiteY4" fmla="*/ 7927 h 14355"/>
              <a:gd name="connsiteX0" fmla="*/ 0 w 9239"/>
              <a:gd name="connsiteY0" fmla="*/ 0 h 10000"/>
              <a:gd name="connsiteX1" fmla="*/ 1386 w 9239"/>
              <a:gd name="connsiteY1" fmla="*/ 5000 h 10000"/>
              <a:gd name="connsiteX2" fmla="*/ 4850 w 9239"/>
              <a:gd name="connsiteY2" fmla="*/ 9500 h 10000"/>
              <a:gd name="connsiteX3" fmla="*/ 9239 w 9239"/>
              <a:gd name="connsiteY3" fmla="*/ 7999 h 10000"/>
              <a:gd name="connsiteX0" fmla="*/ 0 w 12500"/>
              <a:gd name="connsiteY0" fmla="*/ 0 h 9750"/>
              <a:gd name="connsiteX1" fmla="*/ 1500 w 12500"/>
              <a:gd name="connsiteY1" fmla="*/ 5000 h 9750"/>
              <a:gd name="connsiteX2" fmla="*/ 5249 w 12500"/>
              <a:gd name="connsiteY2" fmla="*/ 9500 h 9750"/>
              <a:gd name="connsiteX3" fmla="*/ 12500 w 12500"/>
              <a:gd name="connsiteY3" fmla="*/ 6500 h 9750"/>
              <a:gd name="connsiteX0" fmla="*/ 0 w 10000"/>
              <a:gd name="connsiteY0" fmla="*/ 0 h 10000"/>
              <a:gd name="connsiteX1" fmla="*/ 1200 w 10000"/>
              <a:gd name="connsiteY1" fmla="*/ 5128 h 10000"/>
              <a:gd name="connsiteX2" fmla="*/ 4199 w 10000"/>
              <a:gd name="connsiteY2" fmla="*/ 9744 h 10000"/>
              <a:gd name="connsiteX3" fmla="*/ 10000 w 10000"/>
              <a:gd name="connsiteY3" fmla="*/ 6666 h 10000"/>
              <a:gd name="connsiteX0" fmla="*/ 0 w 10000"/>
              <a:gd name="connsiteY0" fmla="*/ 0 h 10000"/>
              <a:gd name="connsiteX1" fmla="*/ 1200 w 10000"/>
              <a:gd name="connsiteY1" fmla="*/ 5128 h 10000"/>
              <a:gd name="connsiteX2" fmla="*/ 4199 w 10000"/>
              <a:gd name="connsiteY2" fmla="*/ 9744 h 10000"/>
              <a:gd name="connsiteX3" fmla="*/ 10000 w 10000"/>
              <a:gd name="connsiteY3" fmla="*/ 6666 h 10000"/>
              <a:gd name="connsiteX0" fmla="*/ 0 w 10000"/>
              <a:gd name="connsiteY0" fmla="*/ 0 h 10000"/>
              <a:gd name="connsiteX1" fmla="*/ 1200 w 10000"/>
              <a:gd name="connsiteY1" fmla="*/ 5128 h 10000"/>
              <a:gd name="connsiteX2" fmla="*/ 4199 w 10000"/>
              <a:gd name="connsiteY2" fmla="*/ 9744 h 10000"/>
              <a:gd name="connsiteX3" fmla="*/ 10000 w 10000"/>
              <a:gd name="connsiteY3" fmla="*/ 6666 h 10000"/>
              <a:gd name="connsiteX0" fmla="*/ 0 w 10200"/>
              <a:gd name="connsiteY0" fmla="*/ 0 h 10000"/>
              <a:gd name="connsiteX1" fmla="*/ 1200 w 10200"/>
              <a:gd name="connsiteY1" fmla="*/ 5128 h 10000"/>
              <a:gd name="connsiteX2" fmla="*/ 4199 w 10200"/>
              <a:gd name="connsiteY2" fmla="*/ 9744 h 10000"/>
              <a:gd name="connsiteX3" fmla="*/ 10200 w 10200"/>
              <a:gd name="connsiteY3" fmla="*/ 666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00" h="10000">
                <a:moveTo>
                  <a:pt x="0" y="0"/>
                </a:moveTo>
                <a:cubicBezTo>
                  <a:pt x="129" y="385"/>
                  <a:pt x="501" y="3504"/>
                  <a:pt x="1200" y="5128"/>
                </a:cubicBezTo>
                <a:cubicBezTo>
                  <a:pt x="1901" y="6752"/>
                  <a:pt x="2699" y="9488"/>
                  <a:pt x="4199" y="9744"/>
                </a:cubicBezTo>
                <a:cubicBezTo>
                  <a:pt x="5699" y="10000"/>
                  <a:pt x="9411" y="7303"/>
                  <a:pt x="10200" y="6666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67597" name="Rectangl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13588" y="5691188"/>
            <a:ext cx="163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2"/>
                </a:solidFill>
                <a:hlinkClick r:id="rId4" action="ppaction://hlinksldjump"/>
              </a:rPr>
              <a:t>Eigenschaften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491880" y="6616526"/>
            <a:ext cx="2895600" cy="196850"/>
          </a:xfr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616526"/>
            <a:ext cx="2133600" cy="196850"/>
          </a:xfrm>
          <a:noFill/>
        </p:spPr>
        <p:txBody>
          <a:bodyPr/>
          <a:lstStyle/>
          <a:p>
            <a:r>
              <a:rPr lang="de-AT" dirty="0"/>
              <a:t>Kapitel 8/</a:t>
            </a:r>
            <a:fld id="{170C4BF4-3221-4614-8D11-3C4DD49AF7E2}" type="slidenum">
              <a:rPr lang="de-AT" smtClean="0"/>
              <a:pPr/>
              <a:t>15</a:t>
            </a:fld>
            <a:endParaRPr lang="de-AT" dirty="0"/>
          </a:p>
        </p:txBody>
      </p:sp>
      <p:grpSp>
        <p:nvGrpSpPr>
          <p:cNvPr id="14" name="Group 1"/>
          <p:cNvGrpSpPr>
            <a:grpSpLocks noChangeAspect="1"/>
          </p:cNvGrpSpPr>
          <p:nvPr/>
        </p:nvGrpSpPr>
        <p:grpSpPr bwMode="auto">
          <a:xfrm>
            <a:off x="539764" y="1556617"/>
            <a:ext cx="8603986" cy="4391968"/>
            <a:chOff x="2270" y="7092"/>
            <a:chExt cx="8463" cy="4320"/>
          </a:xfrm>
        </p:grpSpPr>
        <p:sp>
          <p:nvSpPr>
            <p:cNvPr id="17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270" y="7092"/>
              <a:ext cx="7200" cy="432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8" name="AutoShape 14"/>
            <p:cNvSpPr>
              <a:spLocks noChangeShapeType="1"/>
            </p:cNvSpPr>
            <p:nvPr/>
          </p:nvSpPr>
          <p:spPr bwMode="auto">
            <a:xfrm flipV="1">
              <a:off x="3463" y="10530"/>
              <a:ext cx="4489" cy="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7994" y="10439"/>
              <a:ext cx="2323" cy="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Losgröße</a:t>
              </a: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de-DE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q</a:t>
              </a:r>
              <a:endParaRPr kumimoji="0" lang="de-D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AutoShape 12"/>
            <p:cNvSpPr>
              <a:spLocks noChangeShapeType="1"/>
            </p:cNvSpPr>
            <p:nvPr/>
          </p:nvSpPr>
          <p:spPr bwMode="auto">
            <a:xfrm flipV="1">
              <a:off x="3463" y="7840"/>
              <a:ext cx="1" cy="26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3098" y="7431"/>
              <a:ext cx="3960" cy="4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Gesamtkosten TC pro Zeiteinheit</a:t>
              </a:r>
              <a:endParaRPr kumimoji="0" 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ShapeType="1"/>
            </p:cNvSpPr>
            <p:nvPr/>
          </p:nvSpPr>
          <p:spPr bwMode="auto">
            <a:xfrm flipV="1">
              <a:off x="3463" y="9033"/>
              <a:ext cx="4103" cy="15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7310" y="8909"/>
              <a:ext cx="3234" cy="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Lagerhaltungskosten</a:t>
              </a:r>
              <a:endParaRPr kumimoji="0" lang="de-D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3697" y="8006"/>
              <a:ext cx="4040" cy="22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57" y="2132"/>
                </a:cxn>
                <a:cxn ang="0">
                  <a:pos x="5409" y="3055"/>
                </a:cxn>
              </a:cxnLst>
              <a:rect l="0" t="0" r="r" b="b"/>
              <a:pathLst>
                <a:path w="5409" h="3055">
                  <a:moveTo>
                    <a:pt x="0" y="0"/>
                  </a:moveTo>
                  <a:cubicBezTo>
                    <a:pt x="228" y="811"/>
                    <a:pt x="456" y="1623"/>
                    <a:pt x="1357" y="2132"/>
                  </a:cubicBezTo>
                  <a:cubicBezTo>
                    <a:pt x="2258" y="2641"/>
                    <a:pt x="3833" y="2848"/>
                    <a:pt x="5409" y="305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7310" y="9942"/>
              <a:ext cx="3423" cy="4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Fixkosten/Rüstkosten</a:t>
              </a:r>
              <a:endParaRPr kumimoji="0" lang="de-D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3793" y="7884"/>
              <a:ext cx="3476" cy="13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5" y="849"/>
                </a:cxn>
                <a:cxn ang="0">
                  <a:pos x="1278" y="1535"/>
                </a:cxn>
                <a:cxn ang="0">
                  <a:pos x="2040" y="1773"/>
                </a:cxn>
                <a:cxn ang="0">
                  <a:pos x="3243" y="1622"/>
                </a:cxn>
                <a:cxn ang="0">
                  <a:pos x="4653" y="1272"/>
                </a:cxn>
              </a:cxnLst>
              <a:rect l="0" t="0" r="r" b="b"/>
              <a:pathLst>
                <a:path w="4653" h="1775">
                  <a:moveTo>
                    <a:pt x="0" y="0"/>
                  </a:moveTo>
                  <a:cubicBezTo>
                    <a:pt x="72" y="182"/>
                    <a:pt x="292" y="593"/>
                    <a:pt x="505" y="849"/>
                  </a:cubicBezTo>
                  <a:cubicBezTo>
                    <a:pt x="718" y="1105"/>
                    <a:pt x="1022" y="1381"/>
                    <a:pt x="1278" y="1535"/>
                  </a:cubicBezTo>
                  <a:cubicBezTo>
                    <a:pt x="1534" y="1689"/>
                    <a:pt x="1713" y="1759"/>
                    <a:pt x="2040" y="1773"/>
                  </a:cubicBezTo>
                  <a:cubicBezTo>
                    <a:pt x="2473" y="1775"/>
                    <a:pt x="2808" y="1705"/>
                    <a:pt x="3243" y="1622"/>
                  </a:cubicBezTo>
                  <a:cubicBezTo>
                    <a:pt x="3678" y="1539"/>
                    <a:pt x="4359" y="1345"/>
                    <a:pt x="4653" y="1272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7" name="Text Box 5"/>
            <p:cNvSpPr txBox="1">
              <a:spLocks noChangeArrowheads="1"/>
            </p:cNvSpPr>
            <p:nvPr/>
          </p:nvSpPr>
          <p:spPr bwMode="auto">
            <a:xfrm>
              <a:off x="7310" y="8501"/>
              <a:ext cx="2248" cy="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Gesamtkosten</a:t>
              </a:r>
              <a:endParaRPr kumimoji="0" 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AutoShape 4"/>
            <p:cNvSpPr>
              <a:spLocks noChangeShapeType="1"/>
            </p:cNvSpPr>
            <p:nvPr/>
          </p:nvSpPr>
          <p:spPr bwMode="auto">
            <a:xfrm flipH="1" flipV="1">
              <a:off x="5317" y="9220"/>
              <a:ext cx="21" cy="1314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9" name="Text Box 3"/>
            <p:cNvSpPr txBox="1">
              <a:spLocks noChangeArrowheads="1"/>
            </p:cNvSpPr>
            <p:nvPr/>
          </p:nvSpPr>
          <p:spPr bwMode="auto">
            <a:xfrm>
              <a:off x="5103" y="10563"/>
              <a:ext cx="637" cy="4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q*</a:t>
              </a:r>
              <a:endParaRPr kumimoji="0" lang="de-D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Oval 2"/>
            <p:cNvSpPr>
              <a:spLocks noChangeArrowheads="1"/>
            </p:cNvSpPr>
            <p:nvPr/>
          </p:nvSpPr>
          <p:spPr bwMode="auto">
            <a:xfrm>
              <a:off x="5263" y="9152"/>
              <a:ext cx="106" cy="10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</p:grp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3275856" y="5157192"/>
            <a:ext cx="552450" cy="47625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32" name="Object 8"/>
          <p:cNvGraphicFramePr>
            <a:graphicFrameLocks noChangeAspect="1"/>
          </p:cNvGraphicFramePr>
          <p:nvPr/>
        </p:nvGraphicFramePr>
        <p:xfrm>
          <a:off x="7884368" y="3356992"/>
          <a:ext cx="750888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Formel" r:id="rId5" imgW="444307" imgH="393529" progId="Equation.3">
                  <p:embed/>
                </p:oleObj>
              </mc:Choice>
              <mc:Fallback>
                <p:oleObj name="Formel" r:id="rId5" imgW="444307" imgH="393529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3356992"/>
                        <a:ext cx="750888" cy="6651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8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7956376" y="4437112"/>
          <a:ext cx="709613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Formel" r:id="rId7" imgW="457200" imgH="419100" progId="Equation.3">
                  <p:embed/>
                </p:oleObj>
              </mc:Choice>
              <mc:Fallback>
                <p:oleObj name="Formel" r:id="rId7" imgW="457200" imgH="419100" progId="Equation.3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6" y="4437112"/>
                        <a:ext cx="709613" cy="65087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9900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animBg="1"/>
      <p:bldP spid="67591" grpId="0" animBg="1"/>
      <p:bldP spid="67594" grpId="0" animBg="1"/>
      <p:bldP spid="67597" grpId="0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Beispiel: Klassische Losgröße I</a:t>
            </a:r>
            <a:endParaRPr lang="de-AT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3225"/>
            <a:ext cx="8229600" cy="24765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AT"/>
              <a:t>Der Nettobedarf eines Produktes mit den </a:t>
            </a:r>
            <a:r>
              <a:rPr lang="de-AT" u="sng"/>
              <a:t>Rüstkosten</a:t>
            </a:r>
            <a:r>
              <a:rPr lang="de-AT"/>
              <a:t> (</a:t>
            </a:r>
            <a:r>
              <a:rPr lang="de-AT" b="1" i="1"/>
              <a:t>s</a:t>
            </a:r>
            <a:r>
              <a:rPr lang="de-AT"/>
              <a:t>) von </a:t>
            </a:r>
            <a:r>
              <a:rPr lang="de-AT" b="1"/>
              <a:t>200</a:t>
            </a:r>
            <a:r>
              <a:rPr lang="de-AT"/>
              <a:t> und den </a:t>
            </a:r>
            <a:r>
              <a:rPr lang="de-AT" u="sng"/>
              <a:t>Lagerkosten</a:t>
            </a:r>
            <a:r>
              <a:rPr lang="de-AT"/>
              <a:t> (</a:t>
            </a:r>
            <a:r>
              <a:rPr lang="de-AT" b="1" i="1"/>
              <a:t>h</a:t>
            </a:r>
            <a:r>
              <a:rPr lang="de-AT"/>
              <a:t>) von </a:t>
            </a:r>
            <a:r>
              <a:rPr lang="de-AT" b="1"/>
              <a:t>1</a:t>
            </a:r>
            <a:r>
              <a:rPr lang="de-AT"/>
              <a:t> pro Produkteinheit und Periode sei durch die folgende Zeitreihe gegeben:</a:t>
            </a:r>
          </a:p>
          <a:p>
            <a:pPr marL="0" indent="0" eaLnBrk="1" hangingPunct="1">
              <a:buFontTx/>
              <a:buNone/>
            </a:pPr>
            <a:r>
              <a:rPr lang="de-AT"/>
              <a:t>	</a:t>
            </a:r>
          </a:p>
          <a:p>
            <a:pPr marL="0" indent="0" eaLnBrk="1" hangingPunct="1">
              <a:buFontTx/>
              <a:buNone/>
            </a:pPr>
            <a:r>
              <a:rPr lang="de-AT" i="1"/>
              <a:t>D</a:t>
            </a:r>
            <a:r>
              <a:rPr lang="de-AT"/>
              <a:t> = {120, 160, 60, 80, 120, 60, 100}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39750" y="4292600"/>
            <a:ext cx="5184775" cy="457200"/>
            <a:chOff x="340" y="2704"/>
            <a:chExt cx="3266" cy="288"/>
          </a:xfrm>
        </p:grpSpPr>
        <p:sp>
          <p:nvSpPr>
            <p:cNvPr id="25608" name="Text Box 4"/>
            <p:cNvSpPr txBox="1">
              <a:spLocks noChangeArrowheads="1"/>
            </p:cNvSpPr>
            <p:nvPr/>
          </p:nvSpPr>
          <p:spPr bwMode="auto">
            <a:xfrm>
              <a:off x="340" y="2704"/>
              <a:ext cx="32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>
                  <a:sym typeface="Wingdings" pitchFamily="2" charset="2"/>
                </a:rPr>
                <a:t></a:t>
              </a:r>
              <a:r>
                <a:rPr lang="de-DE" sz="2400" i="1">
                  <a:sym typeface="Wingdings" pitchFamily="2" charset="2"/>
                </a:rPr>
                <a:t> </a:t>
              </a:r>
              <a:r>
                <a:rPr lang="de-DE" sz="2400" b="1" i="1"/>
                <a:t>D</a:t>
              </a:r>
              <a:r>
                <a:rPr lang="de-DE" sz="2400"/>
                <a:t> = </a:t>
              </a:r>
              <a:r>
                <a:rPr lang="de-DE" sz="2400">
                  <a:solidFill>
                    <a:srgbClr val="9900CC"/>
                  </a:solidFill>
                </a:rPr>
                <a:t>100</a:t>
              </a:r>
              <a:r>
                <a:rPr lang="de-DE" sz="2400"/>
                <a:t> ME pro Periode</a:t>
              </a:r>
              <a:endParaRPr lang="de-AT" sz="2400"/>
            </a:p>
          </p:txBody>
        </p:sp>
        <p:sp>
          <p:nvSpPr>
            <p:cNvPr id="25609" name="Line 5"/>
            <p:cNvSpPr>
              <a:spLocks noChangeShapeType="1"/>
            </p:cNvSpPr>
            <p:nvPr/>
          </p:nvSpPr>
          <p:spPr bwMode="auto">
            <a:xfrm>
              <a:off x="657" y="2750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16</a:t>
            </a:fld>
            <a:endParaRPr lang="de-AT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/>
            </a:r>
            <a:br>
              <a:rPr lang="de-DE" dirty="0"/>
            </a:br>
            <a:r>
              <a:rPr lang="de-DE" dirty="0"/>
              <a:t>Beispiel: Klassische </a:t>
            </a:r>
            <a:r>
              <a:rPr lang="de-DE" dirty="0" err="1"/>
              <a:t>Losgröße</a:t>
            </a:r>
            <a:r>
              <a:rPr lang="de-DE" dirty="0"/>
              <a:t> II</a:t>
            </a:r>
            <a:endParaRPr lang="de-AT" dirty="0"/>
          </a:p>
        </p:txBody>
      </p:sp>
      <p:sp>
        <p:nvSpPr>
          <p:cNvPr id="71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35280" cy="1612900"/>
          </a:xfrm>
        </p:spPr>
        <p:txBody>
          <a:bodyPr/>
          <a:lstStyle/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sz="2000" dirty="0"/>
              <a:t>a) Wie lautet die optimale klassische </a:t>
            </a:r>
            <a:r>
              <a:rPr lang="de-AT" sz="2000" dirty="0" err="1"/>
              <a:t>Losgröße</a:t>
            </a:r>
            <a:r>
              <a:rPr lang="de-AT" sz="2000" dirty="0"/>
              <a:t>, wenn von dem   			 		 		durchschnittlichen Nettobedarf von 100 ausgegangen wird?</a:t>
            </a:r>
          </a:p>
          <a:p>
            <a:pPr eaLnBrk="1" hangingPunct="1">
              <a:buFontTx/>
              <a:buNone/>
            </a:pPr>
            <a:endParaRPr lang="de-AT" sz="2000" dirty="0"/>
          </a:p>
        </p:txBody>
      </p:sp>
      <p:graphicFrame>
        <p:nvGraphicFramePr>
          <p:cNvPr id="30725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971550" y="2636838"/>
          <a:ext cx="3651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" name="Formel" r:id="rId3" imgW="165028" imgH="228501" progId="Equation.3">
                  <p:embed/>
                </p:oleObj>
              </mc:Choice>
              <mc:Fallback>
                <p:oleObj name="Formel" r:id="rId3" imgW="165028" imgH="228501" progId="Equation.3">
                  <p:embed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636838"/>
                        <a:ext cx="36512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403350" y="2708275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		= </a:t>
            </a:r>
            <a:endParaRPr lang="de-AT" sz="2000"/>
          </a:p>
        </p:txBody>
      </p:sp>
      <p:graphicFrame>
        <p:nvGraphicFramePr>
          <p:cNvPr id="30742" name="Object 2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908175" y="2492375"/>
          <a:ext cx="10795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name="Formel" r:id="rId5" imgW="609336" imgH="431613" progId="Equation.3">
                  <p:embed/>
                </p:oleObj>
              </mc:Choice>
              <mc:Fallback>
                <p:oleObj name="Formel" r:id="rId5" imgW="609336" imgH="431613" progId="Equation.3">
                  <p:embed/>
                  <p:pic>
                    <p:nvPicPr>
                      <p:cNvPr id="0" name="Picture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492375"/>
                        <a:ext cx="1079500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4" name="Object 24"/>
          <p:cNvGraphicFramePr>
            <a:graphicFrameLocks noChangeAspect="1"/>
          </p:cNvGraphicFramePr>
          <p:nvPr/>
        </p:nvGraphicFramePr>
        <p:xfrm>
          <a:off x="3683000" y="2420938"/>
          <a:ext cx="160972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5" name="Formel" r:id="rId7" imgW="850531" imgH="444307" progId="Equation.3">
                  <p:embed/>
                </p:oleObj>
              </mc:Choice>
              <mc:Fallback>
                <p:oleObj name="Formel" r:id="rId7" imgW="850531" imgH="444307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2420938"/>
                        <a:ext cx="1609725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5451475" y="2636838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</a:t>
            </a:r>
            <a:r>
              <a:rPr lang="de-DE" sz="2000">
                <a:solidFill>
                  <a:srgbClr val="9900CC"/>
                </a:solidFill>
              </a:rPr>
              <a:t> </a:t>
            </a:r>
            <a:r>
              <a:rPr lang="de-DE" sz="2000" b="1">
                <a:solidFill>
                  <a:srgbClr val="9900CC"/>
                </a:solidFill>
              </a:rPr>
              <a:t>200 ME</a:t>
            </a:r>
            <a:endParaRPr lang="de-AT" sz="2000" b="1">
              <a:solidFill>
                <a:srgbClr val="9900CC"/>
              </a:solidFill>
            </a:endParaRP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539750" y="3500438"/>
            <a:ext cx="8280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 startAt="2"/>
            </a:pPr>
            <a:r>
              <a:rPr lang="de-AT" sz="2000"/>
              <a:t>Um wieviel % vergrößert bzw. verringert sich die optimale klassische Losgröße, wenn sich der durchschnittliche Bedarf um den Faktor </a:t>
            </a:r>
            <a:br>
              <a:rPr lang="de-AT" sz="2000"/>
            </a:br>
            <a:r>
              <a:rPr lang="de-AT" sz="2000"/>
              <a:t>1,1 * 1,1 = 1,21 bzw. 0,9 * 0,9 = 0,81 ändert?</a:t>
            </a:r>
          </a:p>
        </p:txBody>
      </p:sp>
      <p:graphicFrame>
        <p:nvGraphicFramePr>
          <p:cNvPr id="30749" name="Object 29"/>
          <p:cNvGraphicFramePr>
            <a:graphicFrameLocks noChangeAspect="1"/>
          </p:cNvGraphicFramePr>
          <p:nvPr/>
        </p:nvGraphicFramePr>
        <p:xfrm>
          <a:off x="917575" y="5372100"/>
          <a:ext cx="7016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" name="Formel" r:id="rId9" imgW="317362" imgH="228501" progId="Equation.3">
                  <p:embed/>
                </p:oleObj>
              </mc:Choice>
              <mc:Fallback>
                <p:oleObj name="Formel" r:id="rId9" imgW="317362" imgH="228501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75" y="5372100"/>
                        <a:ext cx="70167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0" name="Object 30"/>
          <p:cNvGraphicFramePr>
            <a:graphicFrameLocks noChangeAspect="1"/>
          </p:cNvGraphicFramePr>
          <p:nvPr/>
        </p:nvGraphicFramePr>
        <p:xfrm>
          <a:off x="1920875" y="5173663"/>
          <a:ext cx="12827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7" name="Formel" r:id="rId11" imgW="723586" imgH="444307" progId="Equation.3">
                  <p:embed/>
                </p:oleObj>
              </mc:Choice>
              <mc:Fallback>
                <p:oleObj name="Formel" r:id="rId11" imgW="723586" imgH="444307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5173663"/>
                        <a:ext cx="12827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1546225" y="5437188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		= </a:t>
            </a:r>
            <a:endParaRPr lang="de-AT" sz="2000"/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971550" y="4610100"/>
            <a:ext cx="1944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/>
              <a:t>D</a:t>
            </a:r>
            <a:r>
              <a:rPr lang="de-DE" sz="2000" baseline="-25000"/>
              <a:t>neu</a:t>
            </a:r>
            <a:r>
              <a:rPr lang="de-DE" sz="2000"/>
              <a:t> = 1, 21 * </a:t>
            </a:r>
            <a:r>
              <a:rPr lang="de-DE" sz="2000" i="1"/>
              <a:t>D</a:t>
            </a:r>
            <a:endParaRPr lang="de-AT" sz="2000" i="1"/>
          </a:p>
        </p:txBody>
      </p:sp>
      <p:graphicFrame>
        <p:nvGraphicFramePr>
          <p:cNvPr id="30753" name="Object 33"/>
          <p:cNvGraphicFramePr>
            <a:graphicFrameLocks noChangeAspect="1"/>
          </p:cNvGraphicFramePr>
          <p:nvPr/>
        </p:nvGraphicFramePr>
        <p:xfrm>
          <a:off x="3767138" y="5157788"/>
          <a:ext cx="15970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8" name="Formel" r:id="rId13" imgW="901309" imgH="444307" progId="Equation.3">
                  <p:embed/>
                </p:oleObj>
              </mc:Choice>
              <mc:Fallback>
                <p:oleObj name="Formel" r:id="rId13" imgW="901309" imgH="444307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138" y="5157788"/>
                        <a:ext cx="159702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4" name="Text Box 34"/>
          <p:cNvSpPr txBox="1">
            <a:spLocks noChangeArrowheads="1"/>
          </p:cNvSpPr>
          <p:nvPr/>
        </p:nvSpPr>
        <p:spPr bwMode="auto">
          <a:xfrm>
            <a:off x="5435600" y="5408613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</a:t>
            </a:r>
            <a:endParaRPr lang="de-AT" sz="2000"/>
          </a:p>
        </p:txBody>
      </p:sp>
      <p:graphicFrame>
        <p:nvGraphicFramePr>
          <p:cNvPr id="30755" name="Object 35"/>
          <p:cNvGraphicFramePr>
            <a:graphicFrameLocks noChangeAspect="1"/>
          </p:cNvGraphicFramePr>
          <p:nvPr/>
        </p:nvGraphicFramePr>
        <p:xfrm>
          <a:off x="5867400" y="5356225"/>
          <a:ext cx="6985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9" name="Formel" r:id="rId15" imgW="393529" imgH="253890" progId="Equation.3">
                  <p:embed/>
                </p:oleObj>
              </mc:Choice>
              <mc:Fallback>
                <p:oleObj name="Formel" r:id="rId15" imgW="393529" imgH="25389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356225"/>
                        <a:ext cx="69850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6" name="Text Box 36"/>
          <p:cNvSpPr txBox="1">
            <a:spLocks noChangeArrowheads="1"/>
          </p:cNvSpPr>
          <p:nvPr/>
        </p:nvSpPr>
        <p:spPr bwMode="auto">
          <a:xfrm>
            <a:off x="6516688" y="5445125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*</a:t>
            </a:r>
            <a:endParaRPr lang="de-AT" sz="2000"/>
          </a:p>
        </p:txBody>
      </p:sp>
      <p:sp>
        <p:nvSpPr>
          <p:cNvPr id="30758" name="Text Box 38"/>
          <p:cNvSpPr txBox="1">
            <a:spLocks noChangeArrowheads="1"/>
          </p:cNvSpPr>
          <p:nvPr/>
        </p:nvSpPr>
        <p:spPr bwMode="auto">
          <a:xfrm>
            <a:off x="7235825" y="5373688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</a:t>
            </a:r>
            <a:r>
              <a:rPr lang="de-DE" sz="2000" b="1">
                <a:solidFill>
                  <a:srgbClr val="9900CC"/>
                </a:solidFill>
              </a:rPr>
              <a:t>1,1</a:t>
            </a:r>
            <a:r>
              <a:rPr lang="de-DE" sz="2000"/>
              <a:t> * </a:t>
            </a:r>
            <a:endParaRPr lang="de-AT" sz="2000"/>
          </a:p>
        </p:txBody>
      </p:sp>
      <p:graphicFrame>
        <p:nvGraphicFramePr>
          <p:cNvPr id="30759" name="Object 39"/>
          <p:cNvGraphicFramePr>
            <a:graphicFrameLocks noChangeAspect="1"/>
          </p:cNvGraphicFramePr>
          <p:nvPr/>
        </p:nvGraphicFramePr>
        <p:xfrm>
          <a:off x="8147050" y="5373688"/>
          <a:ext cx="3127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0" name="Formel" r:id="rId17" imgW="165028" imgH="228501" progId="Equation.3">
                  <p:embed/>
                </p:oleObj>
              </mc:Choice>
              <mc:Fallback>
                <p:oleObj name="Formel" r:id="rId17" imgW="165028" imgH="228501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7050" y="5373688"/>
                        <a:ext cx="31273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0" name="Object 40"/>
          <p:cNvGraphicFramePr>
            <a:graphicFrameLocks noChangeAspect="1"/>
          </p:cNvGraphicFramePr>
          <p:nvPr/>
        </p:nvGraphicFramePr>
        <p:xfrm>
          <a:off x="6804025" y="5373688"/>
          <a:ext cx="3127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1" name="Formel" r:id="rId18" imgW="165028" imgH="228501" progId="Equation.3">
                  <p:embed/>
                </p:oleObj>
              </mc:Choice>
              <mc:Fallback>
                <p:oleObj name="Formel" r:id="rId18" imgW="165028" imgH="228501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5373688"/>
                        <a:ext cx="31273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1" name="Line 41"/>
          <p:cNvSpPr>
            <a:spLocks noChangeShapeType="1"/>
          </p:cNvSpPr>
          <p:nvPr/>
        </p:nvSpPr>
        <p:spPr bwMode="auto">
          <a:xfrm>
            <a:off x="2498725" y="2593975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17</a:t>
            </a:fld>
            <a:endParaRPr lang="de-AT"/>
          </a:p>
        </p:txBody>
      </p:sp>
      <p:sp>
        <p:nvSpPr>
          <p:cNvPr id="26" name="Fußzeilenplatzhalt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45" grpId="0"/>
      <p:bldP spid="30746" grpId="0"/>
      <p:bldP spid="30751" grpId="0"/>
      <p:bldP spid="30752" grpId="0"/>
      <p:bldP spid="30754" grpId="0"/>
      <p:bldP spid="30756" grpId="0"/>
      <p:bldP spid="30758" grpId="0"/>
      <p:bldP spid="307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/>
            </a:r>
            <a:br>
              <a:rPr lang="de-DE" dirty="0"/>
            </a:br>
            <a:r>
              <a:rPr lang="de-DE" dirty="0"/>
              <a:t>Beispiel: Klassische </a:t>
            </a:r>
            <a:r>
              <a:rPr lang="de-DE" dirty="0" err="1"/>
              <a:t>Losgröße</a:t>
            </a:r>
            <a:r>
              <a:rPr lang="de-DE" dirty="0"/>
              <a:t> III</a:t>
            </a:r>
            <a:endParaRPr lang="de-AT" dirty="0"/>
          </a:p>
        </p:txBody>
      </p:sp>
      <p:sp>
        <p:nvSpPr>
          <p:cNvPr id="820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sz="2000"/>
              <a:t>Fortsetzung b)</a:t>
            </a:r>
          </a:p>
          <a:p>
            <a:pPr eaLnBrk="1" hangingPunct="1">
              <a:buFontTx/>
              <a:buNone/>
            </a:pPr>
            <a:endParaRPr lang="de-AT" sz="2000"/>
          </a:p>
        </p:txBody>
      </p:sp>
      <p:graphicFrame>
        <p:nvGraphicFramePr>
          <p:cNvPr id="37893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54050" y="2889250"/>
          <a:ext cx="7493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" name="Formel" r:id="rId3" imgW="317362" imgH="228501" progId="Equation.3">
                  <p:embed/>
                </p:oleObj>
              </mc:Choice>
              <mc:Fallback>
                <p:oleObj name="Formel" r:id="rId3" imgW="317362" imgH="228501" progId="Equation.3">
                  <p:embed/>
                  <p:pic>
                    <p:nvPicPr>
                      <p:cNvPr id="0" name="Picture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2889250"/>
                        <a:ext cx="7493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39750" y="2205038"/>
            <a:ext cx="1944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/>
              <a:t>D</a:t>
            </a:r>
            <a:r>
              <a:rPr lang="de-DE" sz="2000" baseline="-25000"/>
              <a:t>neu</a:t>
            </a:r>
            <a:r>
              <a:rPr lang="de-DE" sz="2000"/>
              <a:t> = 0,81 * </a:t>
            </a:r>
            <a:r>
              <a:rPr lang="de-DE" sz="2000" i="1"/>
              <a:t>D</a:t>
            </a:r>
            <a:endParaRPr lang="de-AT" sz="2000" i="1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331913" y="2997200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		= </a:t>
            </a:r>
            <a:endParaRPr lang="de-AT" sz="2000"/>
          </a:p>
        </p:txBody>
      </p:sp>
      <p:graphicFrame>
        <p:nvGraphicFramePr>
          <p:cNvPr id="37896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806575" y="2781300"/>
          <a:ext cx="1223963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5" name="Formel" r:id="rId5" imgW="723586" imgH="444307" progId="Equation.3">
                  <p:embed/>
                </p:oleObj>
              </mc:Choice>
              <mc:Fallback>
                <p:oleObj name="Formel" r:id="rId5" imgW="723586" imgH="444307" progId="Equation.3">
                  <p:embed/>
                  <p:pic>
                    <p:nvPicPr>
                      <p:cNvPr id="0" name="Picture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6575" y="2781300"/>
                        <a:ext cx="1223963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8" name="Object 10"/>
          <p:cNvGraphicFramePr>
            <a:graphicFrameLocks noChangeAspect="1"/>
          </p:cNvGraphicFramePr>
          <p:nvPr/>
        </p:nvGraphicFramePr>
        <p:xfrm>
          <a:off x="3541713" y="2757488"/>
          <a:ext cx="16414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6" name="Formel" r:id="rId7" imgW="926698" imgH="444307" progId="Equation.3">
                  <p:embed/>
                </p:oleObj>
              </mc:Choice>
              <mc:Fallback>
                <p:oleObj name="Formel" r:id="rId7" imgW="926698" imgH="444307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1713" y="2757488"/>
                        <a:ext cx="164147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5435600" y="3003550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</a:t>
            </a:r>
            <a:endParaRPr lang="de-AT" sz="2000"/>
          </a:p>
        </p:txBody>
      </p:sp>
      <p:graphicFrame>
        <p:nvGraphicFramePr>
          <p:cNvPr id="37900" name="Object 12"/>
          <p:cNvGraphicFramePr>
            <a:graphicFrameLocks noChangeAspect="1"/>
          </p:cNvGraphicFramePr>
          <p:nvPr/>
        </p:nvGraphicFramePr>
        <p:xfrm>
          <a:off x="5784850" y="2924175"/>
          <a:ext cx="72072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7" name="Formel" r:id="rId9" imgW="406048" imgH="253780" progId="Equation.3">
                  <p:embed/>
                </p:oleObj>
              </mc:Choice>
              <mc:Fallback>
                <p:oleObj name="Formel" r:id="rId9" imgW="406048" imgH="25378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4850" y="2924175"/>
                        <a:ext cx="720725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1" name="Object 13"/>
          <p:cNvGraphicFramePr>
            <a:graphicFrameLocks noChangeAspect="1"/>
          </p:cNvGraphicFramePr>
          <p:nvPr/>
        </p:nvGraphicFramePr>
        <p:xfrm>
          <a:off x="6804025" y="2924175"/>
          <a:ext cx="3127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" name="Formel" r:id="rId11" imgW="165028" imgH="228501" progId="Equation.3">
                  <p:embed/>
                </p:oleObj>
              </mc:Choice>
              <mc:Fallback>
                <p:oleObj name="Formel" r:id="rId11" imgW="165028" imgH="228501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2924175"/>
                        <a:ext cx="31273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6516688" y="2852738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*</a:t>
            </a:r>
            <a:endParaRPr lang="de-AT" sz="2000"/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7164388" y="2960688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</a:t>
            </a:r>
            <a:r>
              <a:rPr lang="de-DE" sz="2000" b="1">
                <a:solidFill>
                  <a:srgbClr val="9900CC"/>
                </a:solidFill>
              </a:rPr>
              <a:t>0,9</a:t>
            </a:r>
            <a:r>
              <a:rPr lang="de-DE" sz="2000"/>
              <a:t> * </a:t>
            </a:r>
            <a:endParaRPr lang="de-AT" sz="2000"/>
          </a:p>
        </p:txBody>
      </p:sp>
      <p:graphicFrame>
        <p:nvGraphicFramePr>
          <p:cNvPr id="37904" name="Object 16"/>
          <p:cNvGraphicFramePr>
            <a:graphicFrameLocks noChangeAspect="1"/>
          </p:cNvGraphicFramePr>
          <p:nvPr/>
        </p:nvGraphicFramePr>
        <p:xfrm>
          <a:off x="8101013" y="2952750"/>
          <a:ext cx="3857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9" name="Formel" r:id="rId13" imgW="165028" imgH="228501" progId="Equation.3">
                  <p:embed/>
                </p:oleObj>
              </mc:Choice>
              <mc:Fallback>
                <p:oleObj name="Formel" r:id="rId13" imgW="165028" imgH="228501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2952750"/>
                        <a:ext cx="385762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539750" y="3662363"/>
            <a:ext cx="81359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spcBef>
                <a:spcPct val="50000"/>
              </a:spcBef>
            </a:pPr>
            <a:r>
              <a:rPr lang="de-AT" sz="2000"/>
              <a:t>c)	Um wieviel % müssten sich die Rüstkosten erhöhen bzw. verringern, damit man eine </a:t>
            </a:r>
            <a:r>
              <a:rPr lang="de-AT" sz="2000">
                <a:solidFill>
                  <a:srgbClr val="FF3300"/>
                </a:solidFill>
              </a:rPr>
              <a:t>Halbierung</a:t>
            </a:r>
            <a:r>
              <a:rPr lang="de-AT" sz="2000"/>
              <a:t> der optimalen klassischen </a:t>
            </a:r>
            <a:r>
              <a:rPr lang="de-AT" sz="2000">
                <a:solidFill>
                  <a:srgbClr val="FF3300"/>
                </a:solidFill>
              </a:rPr>
              <a:t>Losgröße</a:t>
            </a:r>
            <a:r>
              <a:rPr lang="de-AT" sz="2000"/>
              <a:t> erzielt?</a:t>
            </a:r>
          </a:p>
        </p:txBody>
      </p:sp>
      <p:graphicFrame>
        <p:nvGraphicFramePr>
          <p:cNvPr id="37906" name="Object 18"/>
          <p:cNvGraphicFramePr>
            <a:graphicFrameLocks noChangeAspect="1"/>
          </p:cNvGraphicFramePr>
          <p:nvPr/>
        </p:nvGraphicFramePr>
        <p:xfrm>
          <a:off x="917575" y="4851400"/>
          <a:ext cx="7493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0" name="Formel" r:id="rId14" imgW="317362" imgH="228501" progId="Equation.3">
                  <p:embed/>
                </p:oleObj>
              </mc:Choice>
              <mc:Fallback>
                <p:oleObj name="Formel" r:id="rId14" imgW="317362" imgH="228501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75" y="4851400"/>
                        <a:ext cx="7493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1595438" y="4957763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  0,5		= </a:t>
            </a:r>
            <a:endParaRPr lang="de-AT" sz="2000"/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2428875" y="4957763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*</a:t>
            </a:r>
            <a:endParaRPr lang="de-AT" sz="2000"/>
          </a:p>
        </p:txBody>
      </p:sp>
      <p:graphicFrame>
        <p:nvGraphicFramePr>
          <p:cNvPr id="37910" name="Object 22"/>
          <p:cNvGraphicFramePr>
            <a:graphicFrameLocks noChangeAspect="1"/>
          </p:cNvGraphicFramePr>
          <p:nvPr/>
        </p:nvGraphicFramePr>
        <p:xfrm>
          <a:off x="2722563" y="4959350"/>
          <a:ext cx="3127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1" name="Formel" r:id="rId15" imgW="165028" imgH="228501" progId="Equation.3">
                  <p:embed/>
                </p:oleObj>
              </mc:Choice>
              <mc:Fallback>
                <p:oleObj name="Formel" r:id="rId15" imgW="165028" imgH="228501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563" y="4959350"/>
                        <a:ext cx="31273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3827463" y="4994275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0,5 *</a:t>
            </a:r>
            <a:r>
              <a:rPr lang="de-DE"/>
              <a:t> </a:t>
            </a:r>
            <a:endParaRPr lang="de-AT"/>
          </a:p>
        </p:txBody>
      </p:sp>
      <p:graphicFrame>
        <p:nvGraphicFramePr>
          <p:cNvPr id="37912" name="Object 24"/>
          <p:cNvGraphicFramePr>
            <a:graphicFrameLocks noChangeAspect="1"/>
          </p:cNvGraphicFramePr>
          <p:nvPr/>
        </p:nvGraphicFramePr>
        <p:xfrm>
          <a:off x="4475163" y="4768850"/>
          <a:ext cx="10795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2" name="Formel" r:id="rId16" imgW="609336" imgH="431613" progId="Equation.3">
                  <p:embed/>
                </p:oleObj>
              </mc:Choice>
              <mc:Fallback>
                <p:oleObj name="Formel" r:id="rId16" imgW="609336" imgH="431613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163" y="4768850"/>
                        <a:ext cx="1079500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3" name="Text Box 25"/>
          <p:cNvSpPr txBox="1">
            <a:spLocks noChangeArrowheads="1"/>
          </p:cNvSpPr>
          <p:nvPr/>
        </p:nvSpPr>
        <p:spPr bwMode="auto">
          <a:xfrm>
            <a:off x="5772150" y="4957763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</a:t>
            </a:r>
            <a:endParaRPr lang="de-AT" sz="2000"/>
          </a:p>
        </p:txBody>
      </p:sp>
      <p:graphicFrame>
        <p:nvGraphicFramePr>
          <p:cNvPr id="37914" name="Object 26"/>
          <p:cNvGraphicFramePr>
            <a:graphicFrameLocks noChangeAspect="1"/>
          </p:cNvGraphicFramePr>
          <p:nvPr/>
        </p:nvGraphicFramePr>
        <p:xfrm>
          <a:off x="6303963" y="4746625"/>
          <a:ext cx="18446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3" name="Formel" r:id="rId18" imgW="1040948" imgH="444307" progId="Equation.3">
                  <p:embed/>
                </p:oleObj>
              </mc:Choice>
              <mc:Fallback>
                <p:oleObj name="Formel" r:id="rId18" imgW="1040948" imgH="444307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3963" y="4746625"/>
                        <a:ext cx="184467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6" name="AutoShape 28"/>
          <p:cNvSpPr>
            <a:spLocks/>
          </p:cNvSpPr>
          <p:nvPr/>
        </p:nvSpPr>
        <p:spPr bwMode="auto">
          <a:xfrm rot="5400000">
            <a:off x="7527132" y="4310856"/>
            <a:ext cx="144462" cy="720725"/>
          </a:xfrm>
          <a:prstGeom prst="leftBrace">
            <a:avLst>
              <a:gd name="adj1" fmla="val 4157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7356475" y="4165600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>
                <a:solidFill>
                  <a:srgbClr val="9900CC"/>
                </a:solidFill>
              </a:rPr>
              <a:t>s</a:t>
            </a:r>
            <a:r>
              <a:rPr lang="de-DE" sz="2000" baseline="-25000">
                <a:solidFill>
                  <a:srgbClr val="9900CC"/>
                </a:solidFill>
              </a:rPr>
              <a:t>neu</a:t>
            </a:r>
            <a:endParaRPr lang="de-AT" sz="2000" baseline="-25000">
              <a:solidFill>
                <a:srgbClr val="9900CC"/>
              </a:solidFill>
            </a:endParaRPr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1008063" y="5546725"/>
            <a:ext cx="8135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spcBef>
                <a:spcPct val="50000"/>
              </a:spcBef>
            </a:pPr>
            <a:r>
              <a:rPr lang="de-AT" sz="2000">
                <a:solidFill>
                  <a:srgbClr val="FF3300"/>
                </a:solidFill>
              </a:rPr>
              <a:t>Rüstkosten müssen auf ¼ also um 75% sinken!</a:t>
            </a:r>
          </a:p>
        </p:txBody>
      </p:sp>
      <p:sp>
        <p:nvSpPr>
          <p:cNvPr id="30" name="Foliennummernplatzhalt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18</a:t>
            </a:fld>
            <a:endParaRPr lang="de-AT"/>
          </a:p>
        </p:txBody>
      </p:sp>
      <p:sp>
        <p:nvSpPr>
          <p:cNvPr id="31" name="Fußzeilenplatzhalt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5" grpId="0"/>
      <p:bldP spid="37899" grpId="0"/>
      <p:bldP spid="37902" grpId="0"/>
      <p:bldP spid="37903" grpId="0"/>
      <p:bldP spid="37905" grpId="0"/>
      <p:bldP spid="37907" grpId="0"/>
      <p:bldP spid="37909" grpId="0"/>
      <p:bldP spid="37911" grpId="0"/>
      <p:bldP spid="37913" grpId="0"/>
      <p:bldP spid="37916" grpId="0" animBg="1"/>
      <p:bldP spid="37917" grpId="0"/>
      <p:bldP spid="379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Eigenschaften der optimalen </a:t>
            </a:r>
            <a:r>
              <a:rPr lang="de-DE" dirty="0" err="1"/>
              <a:t>Losgröße</a:t>
            </a:r>
            <a:r>
              <a:rPr lang="de-DE" dirty="0"/>
              <a:t> </a:t>
            </a:r>
            <a:endParaRPr lang="de-AT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 eaLnBrk="1" hangingPunct="1"/>
            <a:r>
              <a:rPr lang="de-AT" dirty="0"/>
              <a:t> im </a:t>
            </a:r>
            <a:r>
              <a:rPr lang="de-AT" b="1" dirty="0"/>
              <a:t>Optimum</a:t>
            </a:r>
            <a:r>
              <a:rPr lang="de-AT" sz="2000" dirty="0"/>
              <a:t>     : </a:t>
            </a:r>
            <a:br>
              <a:rPr lang="de-AT" sz="2000" dirty="0"/>
            </a:br>
            <a:r>
              <a:rPr lang="de-AT" sz="2000" dirty="0"/>
              <a:t>  </a:t>
            </a:r>
            <a:r>
              <a:rPr lang="de-AT" sz="2000" dirty="0">
                <a:hlinkClick r:id="rId3" action="ppaction://hlinksldjump"/>
              </a:rPr>
              <a:t>Lagerkostenzuwachs = marginale Rüstkostenersparnis</a:t>
            </a:r>
            <a:endParaRPr lang="de-AT" sz="2000" dirty="0"/>
          </a:p>
          <a:p>
            <a:pPr eaLnBrk="1" hangingPunct="1">
              <a:buFontTx/>
              <a:buNone/>
            </a:pPr>
            <a:endParaRPr lang="de-AT" sz="2000" dirty="0"/>
          </a:p>
          <a:p>
            <a:pPr eaLnBrk="1" hangingPunct="1">
              <a:buFontTx/>
              <a:buNone/>
            </a:pPr>
            <a:r>
              <a:rPr lang="de-AT" sz="2000" dirty="0"/>
              <a:t>				=   0,  also</a:t>
            </a:r>
            <a:br>
              <a:rPr lang="de-AT" sz="2000" dirty="0"/>
            </a:br>
            <a:endParaRPr lang="de-AT" sz="2000" dirty="0"/>
          </a:p>
          <a:p>
            <a:pPr eaLnBrk="1" hangingPunct="1">
              <a:buFontTx/>
              <a:buNone/>
            </a:pPr>
            <a:r>
              <a:rPr lang="de-AT" sz="2000" dirty="0"/>
              <a:t>	(</a:t>
            </a:r>
            <a:r>
              <a:rPr lang="de-AT" sz="2000" dirty="0">
                <a:sym typeface="Symbol" pitchFamily="18" charset="2"/>
              </a:rPr>
              <a:t></a:t>
            </a:r>
            <a:r>
              <a:rPr lang="de-AT" sz="2000" dirty="0"/>
              <a:t> Grenzkostenverfahren von </a:t>
            </a:r>
            <a:r>
              <a:rPr lang="de-AT" sz="2000" dirty="0" err="1"/>
              <a:t>Groff</a:t>
            </a:r>
            <a:r>
              <a:rPr lang="de-AT" sz="2000" dirty="0"/>
              <a:t>)</a:t>
            </a:r>
            <a:br>
              <a:rPr lang="de-AT" sz="2000" dirty="0"/>
            </a:br>
            <a:endParaRPr lang="de-AT" sz="2000" dirty="0"/>
          </a:p>
          <a:p>
            <a:pPr eaLnBrk="1" hangingPunct="1"/>
            <a:r>
              <a:rPr lang="de-AT" dirty="0"/>
              <a:t> im </a:t>
            </a:r>
            <a:r>
              <a:rPr lang="de-AT" b="1" dirty="0"/>
              <a:t>Optimum</a:t>
            </a:r>
            <a:r>
              <a:rPr lang="de-AT" sz="2000" dirty="0"/>
              <a:t>     :</a:t>
            </a:r>
            <a:br>
              <a:rPr lang="de-AT" sz="2000" dirty="0"/>
            </a:br>
            <a:r>
              <a:rPr lang="de-AT" sz="2000" dirty="0"/>
              <a:t>  sind die Durchschnittskosten </a:t>
            </a:r>
            <a:r>
              <a:rPr lang="de-AT" sz="2000" i="1" dirty="0"/>
              <a:t>pro Zeiteinheit</a:t>
            </a:r>
            <a:r>
              <a:rPr lang="de-AT" sz="2000" dirty="0"/>
              <a:t> </a:t>
            </a:r>
            <a:r>
              <a:rPr lang="de-AT" sz="2000" b="1" dirty="0"/>
              <a:t>minimal</a:t>
            </a:r>
            <a:endParaRPr lang="de-AT" sz="2000" dirty="0"/>
          </a:p>
          <a:p>
            <a:pPr eaLnBrk="1" hangingPunct="1">
              <a:buFontTx/>
              <a:buNone/>
            </a:pPr>
            <a:endParaRPr lang="de-AT" sz="1800" dirty="0"/>
          </a:p>
          <a:p>
            <a:pPr eaLnBrk="1" hangingPunct="1">
              <a:buFontTx/>
              <a:buNone/>
            </a:pPr>
            <a:r>
              <a:rPr lang="de-AT" sz="2000" dirty="0"/>
              <a:t>	(</a:t>
            </a:r>
            <a:r>
              <a:rPr lang="de-AT" sz="2000" dirty="0">
                <a:sym typeface="Symbol" pitchFamily="18" charset="2"/>
              </a:rPr>
              <a:t></a:t>
            </a:r>
            <a:r>
              <a:rPr lang="de-AT" sz="2000" dirty="0"/>
              <a:t> </a:t>
            </a:r>
            <a:r>
              <a:rPr lang="de-AT" sz="2000" dirty="0" err="1"/>
              <a:t>Silver</a:t>
            </a:r>
            <a:r>
              <a:rPr lang="de-AT" sz="2000" dirty="0"/>
              <a:t> – </a:t>
            </a:r>
            <a:r>
              <a:rPr lang="de-AT" sz="2000" dirty="0" err="1"/>
              <a:t>Meal</a:t>
            </a:r>
            <a:r>
              <a:rPr lang="de-AT" sz="2000" dirty="0"/>
              <a:t> – Verfahren)</a:t>
            </a:r>
          </a:p>
        </p:txBody>
      </p:sp>
      <p:sp>
        <p:nvSpPr>
          <p:cNvPr id="92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2722563" y="1557338"/>
          <a:ext cx="35718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Formel" r:id="rId4" imgW="165028" imgH="228501" progId="Equation.3">
                  <p:embed/>
                </p:oleObj>
              </mc:Choice>
              <mc:Fallback>
                <p:oleObj name="Formel" r:id="rId4" imgW="165028" imgH="228501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563" y="1557338"/>
                        <a:ext cx="357187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2195736" y="3933875"/>
          <a:ext cx="36353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Formel" r:id="rId6" imgW="165028" imgH="228501" progId="Equation.3">
                  <p:embed/>
                </p:oleObj>
              </mc:Choice>
              <mc:Fallback>
                <p:oleObj name="Formel" r:id="rId6" imgW="165028" imgH="228501" progId="Equation.3">
                  <p:embed/>
                  <p:pic>
                    <p:nvPicPr>
                      <p:cNvPr id="0" name="Picture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933875"/>
                        <a:ext cx="363537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7418" name="Object 10"/>
          <p:cNvGraphicFramePr>
            <a:graphicFrameLocks noChangeAspect="1"/>
          </p:cNvGraphicFramePr>
          <p:nvPr/>
        </p:nvGraphicFramePr>
        <p:xfrm>
          <a:off x="1236663" y="2551113"/>
          <a:ext cx="935037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Formel" r:id="rId7" imgW="533169" imgH="418918" progId="Equation.3">
                  <p:embed/>
                </p:oleObj>
              </mc:Choice>
              <mc:Fallback>
                <p:oleObj name="Formel" r:id="rId7" imgW="533169" imgH="418918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663" y="2551113"/>
                        <a:ext cx="935037" cy="735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0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7420" name="Object 12"/>
          <p:cNvGraphicFramePr>
            <a:graphicFrameLocks noChangeAspect="1"/>
          </p:cNvGraphicFramePr>
          <p:nvPr/>
        </p:nvGraphicFramePr>
        <p:xfrm>
          <a:off x="2460625" y="2517775"/>
          <a:ext cx="150971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name="Formel" r:id="rId9" imgW="800100" imgH="419100" progId="Equation.3">
                  <p:embed/>
                </p:oleObj>
              </mc:Choice>
              <mc:Fallback>
                <p:oleObj name="Formel" r:id="rId9" imgW="800100" imgH="4191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25" y="2517775"/>
                        <a:ext cx="1509713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2" name="Object 14"/>
          <p:cNvGraphicFramePr>
            <a:graphicFrameLocks noChangeAspect="1"/>
          </p:cNvGraphicFramePr>
          <p:nvPr/>
        </p:nvGraphicFramePr>
        <p:xfrm>
          <a:off x="5580112" y="2564904"/>
          <a:ext cx="115252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Formel" r:id="rId11" imgW="634725" imgH="418918" progId="Equation.3">
                  <p:embed/>
                </p:oleObj>
              </mc:Choice>
              <mc:Fallback>
                <p:oleObj name="Formel" r:id="rId11" imgW="634725" imgH="418918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2564904"/>
                        <a:ext cx="1152525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19</a:t>
            </a:fld>
            <a:endParaRPr lang="de-AT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Losgrößenplanung</a:t>
            </a:r>
            <a:endParaRPr lang="de-AT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4525962"/>
          </a:xfrm>
        </p:spPr>
        <p:txBody>
          <a:bodyPr/>
          <a:lstStyle/>
          <a:p>
            <a:pPr defTabSz="180000" eaLnBrk="1" hangingPunct="1">
              <a:tabLst>
                <a:tab pos="180000" algn="l"/>
              </a:tabLst>
            </a:pPr>
            <a:r>
              <a:rPr lang="de-AT" b="1" dirty="0"/>
              <a:t> Los</a:t>
            </a:r>
            <a:r>
              <a:rPr lang="de-AT" dirty="0"/>
              <a:t> (</a:t>
            </a:r>
            <a:r>
              <a:rPr lang="de-AT" i="1" dirty="0" err="1"/>
              <a:t>lot</a:t>
            </a:r>
            <a:r>
              <a:rPr lang="de-AT" dirty="0"/>
              <a:t>) = Menge eines Produktes, die ohne Unterbrechung gefertigt 	wird</a:t>
            </a:r>
            <a:endParaRPr lang="de-AT" b="1" dirty="0"/>
          </a:p>
          <a:p>
            <a:pPr eaLnBrk="1" hangingPunct="1"/>
            <a:r>
              <a:rPr lang="de-AT" b="1" dirty="0"/>
              <a:t> </a:t>
            </a:r>
            <a:r>
              <a:rPr lang="de-AT" b="1" dirty="0" err="1"/>
              <a:t>Losgröße</a:t>
            </a:r>
            <a:r>
              <a:rPr lang="de-AT" dirty="0"/>
              <a:t> (</a:t>
            </a:r>
            <a:r>
              <a:rPr lang="de-AT" i="1" dirty="0" err="1"/>
              <a:t>lotsize</a:t>
            </a:r>
            <a:r>
              <a:rPr lang="de-AT" dirty="0"/>
              <a:t>) = Größe des Loses</a:t>
            </a:r>
          </a:p>
          <a:p>
            <a:pPr eaLnBrk="1" hangingPunct="1"/>
            <a:endParaRPr lang="de-AT" b="1" dirty="0"/>
          </a:p>
          <a:p>
            <a:pPr defTabSz="180000" eaLnBrk="1" hangingPunct="1">
              <a:tabLst>
                <a:tab pos="180000" algn="l"/>
              </a:tabLst>
            </a:pPr>
            <a:r>
              <a:rPr lang="de-AT" b="1" dirty="0"/>
              <a:t> Losgrößenplanung </a:t>
            </a:r>
            <a:r>
              <a:rPr lang="de-AT" dirty="0"/>
              <a:t>(</a:t>
            </a:r>
            <a:r>
              <a:rPr lang="de-AT" i="1" dirty="0" err="1"/>
              <a:t>lotsizing</a:t>
            </a:r>
            <a:r>
              <a:rPr lang="de-AT" dirty="0"/>
              <a:t>) </a:t>
            </a:r>
            <a:br>
              <a:rPr lang="de-AT" dirty="0"/>
            </a:br>
            <a:r>
              <a:rPr lang="de-AT" dirty="0"/>
              <a:t>	sollen Produktionsmengen zu größeren Losen zusammengefasst 	werden um Rüstkosten zu sparen?</a:t>
            </a:r>
          </a:p>
          <a:p>
            <a:pPr eaLnBrk="1" hangingPunct="1"/>
            <a:r>
              <a:rPr lang="de-AT" dirty="0"/>
              <a:t> Zusammenfassung zu größeren Losen  </a:t>
            </a:r>
            <a:br>
              <a:rPr lang="de-AT" dirty="0"/>
            </a:br>
            <a:r>
              <a:rPr lang="de-AT" dirty="0"/>
              <a:t>   </a:t>
            </a:r>
            <a:r>
              <a:rPr lang="de-AT" dirty="0">
                <a:sym typeface="Symbol" pitchFamily="18" charset="2"/>
              </a:rPr>
              <a:t>  Vorproduktion auf Lager für spätere Perioden  </a:t>
            </a:r>
            <a:br>
              <a:rPr lang="de-AT" dirty="0">
                <a:sym typeface="Symbol" pitchFamily="18" charset="2"/>
              </a:rPr>
            </a:br>
            <a:r>
              <a:rPr lang="de-AT" dirty="0">
                <a:sym typeface="Symbol" pitchFamily="18" charset="2"/>
              </a:rPr>
              <a:t>    Rüstkosten gespart, aber zusätzliche Lagerkosten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2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/>
            </a:r>
            <a:br>
              <a:rPr lang="de-DE" dirty="0"/>
            </a:br>
            <a:r>
              <a:rPr lang="de-DE" dirty="0"/>
              <a:t>9.2 Deterministische, </a:t>
            </a:r>
            <a:r>
              <a:rPr lang="de-DE" b="1" dirty="0"/>
              <a:t>dynamische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Ein-Produktmodelle I</a:t>
            </a:r>
            <a:endParaRPr lang="de-AT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16100"/>
            <a:ext cx="8229600" cy="38449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de-AT" sz="2000" b="1" dirty="0"/>
          </a:p>
          <a:p>
            <a:pPr eaLnBrk="1" hangingPunct="1">
              <a:buFontTx/>
              <a:buNone/>
            </a:pPr>
            <a:r>
              <a:rPr lang="de-AT" sz="2000" b="1" dirty="0"/>
              <a:t>dynamisches Lagerhaltungsproblem</a:t>
            </a:r>
            <a:r>
              <a:rPr lang="de-AT" sz="2000" dirty="0"/>
              <a:t>:</a:t>
            </a:r>
          </a:p>
          <a:p>
            <a:pPr eaLnBrk="1" hangingPunct="1">
              <a:buFontTx/>
              <a:buNone/>
            </a:pPr>
            <a:r>
              <a:rPr lang="de-AT" sz="2000" dirty="0"/>
              <a:t> </a:t>
            </a:r>
          </a:p>
          <a:p>
            <a:pPr eaLnBrk="1" hangingPunct="1">
              <a:buFontTx/>
              <a:buNone/>
            </a:pPr>
            <a:r>
              <a:rPr lang="de-AT" sz="2000" dirty="0">
                <a:sym typeface="Wingdings" pitchFamily="2" charset="2"/>
              </a:rPr>
              <a:t> </a:t>
            </a:r>
            <a:r>
              <a:rPr lang="de-AT" sz="2000" dirty="0"/>
              <a:t>Nachfrage über die Zeit nicht konstant </a:t>
            </a:r>
          </a:p>
          <a:p>
            <a:pPr eaLnBrk="1" hangingPunct="1">
              <a:buFont typeface="Wingdings" pitchFamily="2" charset="2"/>
              <a:buChar char="à"/>
            </a:pPr>
            <a:r>
              <a:rPr lang="de-AT" sz="2000" dirty="0"/>
              <a:t>jede Bestellperiode explizit betrachten</a:t>
            </a:r>
          </a:p>
          <a:p>
            <a:pPr eaLnBrk="1" hangingPunct="1">
              <a:buFont typeface="Wingdings" pitchFamily="2" charset="2"/>
              <a:buChar char="à"/>
            </a:pPr>
            <a:r>
              <a:rPr lang="de-AT" sz="2000" dirty="0"/>
              <a:t>Optimierung: simultan über alle Perioden</a:t>
            </a:r>
          </a:p>
          <a:p>
            <a:pPr eaLnBrk="1" hangingPunct="1">
              <a:buFont typeface="Wingdings" pitchFamily="2" charset="2"/>
              <a:buNone/>
            </a:pPr>
            <a:endParaRPr lang="de-AT" sz="2000" dirty="0"/>
          </a:p>
          <a:p>
            <a:pPr eaLnBrk="1" hangingPunct="1">
              <a:buFontTx/>
              <a:buNone/>
            </a:pPr>
            <a:r>
              <a:rPr lang="de-AT" sz="2000" u="sng" dirty="0"/>
              <a:t>Standardproblem</a:t>
            </a:r>
            <a:r>
              <a:rPr lang="de-AT" sz="2000" dirty="0"/>
              <a:t> : </a:t>
            </a:r>
            <a:r>
              <a:rPr lang="de-AT" sz="2000" b="1" dirty="0"/>
              <a:t>Wagner-</a:t>
            </a:r>
            <a:r>
              <a:rPr lang="de-AT" sz="2000" b="1" dirty="0" err="1"/>
              <a:t>Whitin</a:t>
            </a:r>
            <a:r>
              <a:rPr lang="de-AT" sz="2000" b="1" dirty="0"/>
              <a:t> (WW) Problem</a:t>
            </a:r>
            <a:r>
              <a:rPr lang="de-AT" sz="2000" dirty="0"/>
              <a:t> </a:t>
            </a:r>
            <a:br>
              <a:rPr lang="de-AT" sz="2000" dirty="0"/>
            </a:br>
            <a:endParaRPr lang="de-AT" sz="20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20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/>
            </a:r>
            <a:br>
              <a:rPr lang="de-DE" dirty="0"/>
            </a:br>
            <a:r>
              <a:rPr lang="de-DE" dirty="0"/>
              <a:t>Deterministische, dynamische </a:t>
            </a:r>
            <a:br>
              <a:rPr lang="de-DE" dirty="0"/>
            </a:br>
            <a:r>
              <a:rPr lang="de-DE" dirty="0"/>
              <a:t>Ein-Produktmodelle II</a:t>
            </a:r>
            <a:endParaRPr lang="de-AT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89138"/>
            <a:ext cx="8568952" cy="4319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sz="2000" b="1" dirty="0"/>
              <a:t>Annahmen</a:t>
            </a:r>
            <a:r>
              <a:rPr lang="de-AT" sz="2000" dirty="0"/>
              <a:t>:</a:t>
            </a:r>
          </a:p>
          <a:p>
            <a:pPr eaLnBrk="1" hangingPunct="1"/>
            <a:r>
              <a:rPr lang="de-AT" sz="2000" dirty="0"/>
              <a:t> ein einheitliches Produkt</a:t>
            </a:r>
            <a:endParaRPr lang="de-AT" sz="2000" b="1" dirty="0"/>
          </a:p>
          <a:p>
            <a:pPr eaLnBrk="1" hangingPunct="1"/>
            <a:r>
              <a:rPr lang="de-AT" sz="2000" b="1" dirty="0"/>
              <a:t> Absatz  zeitlich nicht mehr konstant</a:t>
            </a:r>
            <a:endParaRPr lang="de-AT" sz="2000" dirty="0"/>
          </a:p>
          <a:p>
            <a:pPr eaLnBrk="1" hangingPunct="1"/>
            <a:r>
              <a:rPr lang="de-AT" sz="2000" dirty="0"/>
              <a:t> Produktionszeit wird vernachlässigt, Lagerzugänge in ganzen Losen</a:t>
            </a:r>
          </a:p>
          <a:p>
            <a:pPr eaLnBrk="1" hangingPunct="1"/>
            <a:r>
              <a:rPr lang="de-AT" sz="2000" dirty="0"/>
              <a:t> konstante Lieferzeit (= Zeit zwischen Bestellung und Eintreffen der Ware)</a:t>
            </a:r>
          </a:p>
          <a:p>
            <a:pPr eaLnBrk="1" hangingPunct="1"/>
            <a:r>
              <a:rPr lang="de-AT" sz="2000" dirty="0"/>
              <a:t> keine Mengenrabatte</a:t>
            </a:r>
          </a:p>
          <a:p>
            <a:pPr eaLnBrk="1" hangingPunct="1"/>
            <a:r>
              <a:rPr lang="de-AT" sz="2000" dirty="0"/>
              <a:t> keine Fehlmengen erlaubt - durch rechtzeitiges Bestellen vermieden</a:t>
            </a:r>
          </a:p>
          <a:p>
            <a:pPr eaLnBrk="1" hangingPunct="1"/>
            <a:r>
              <a:rPr lang="de-AT" sz="2000" dirty="0"/>
              <a:t> keine Kapazitätsbeschränkungen bezüglich </a:t>
            </a:r>
            <a:r>
              <a:rPr lang="de-AT" sz="2000" dirty="0" err="1"/>
              <a:t>Losgröße</a:t>
            </a:r>
            <a:endParaRPr lang="de-AT" sz="2000" dirty="0"/>
          </a:p>
          <a:p>
            <a:pPr eaLnBrk="1" hangingPunct="1"/>
            <a:r>
              <a:rPr lang="de-AT" sz="2000" dirty="0"/>
              <a:t> variablen Kosten: Rüst- und Lagerhaltungskosten</a:t>
            </a:r>
          </a:p>
          <a:p>
            <a:pPr eaLnBrk="1" hangingPunct="1"/>
            <a:r>
              <a:rPr lang="de-AT" sz="2000" dirty="0"/>
              <a:t> evtl. können sich auch variable Produktionskosten über die Zeit ändern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AT" sz="18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21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Notationen</a:t>
            </a:r>
            <a:endParaRPr lang="de-AT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32000"/>
            <a:ext cx="8229600" cy="384492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dirty="0" err="1">
                <a:latin typeface="Times New Roman" pitchFamily="18" charset="0"/>
              </a:rPr>
              <a:t>D</a:t>
            </a:r>
            <a:r>
              <a:rPr lang="de-AT" sz="2000" i="1" baseline="-25000" dirty="0" err="1">
                <a:latin typeface="Times New Roman" pitchFamily="18" charset="0"/>
              </a:rPr>
              <a:t>t</a:t>
            </a:r>
            <a:r>
              <a:rPr lang="de-AT" sz="2000" dirty="0"/>
              <a:t> ... Absatz (Nachfrage) </a:t>
            </a:r>
            <a:r>
              <a:rPr lang="de-AT" sz="2000" i="1" dirty="0"/>
              <a:t>in Periode t</a:t>
            </a:r>
            <a:r>
              <a:rPr lang="de-AT" sz="2000" dirty="0"/>
              <a:t> - zeitlich nicht konstant!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dirty="0" err="1">
                <a:latin typeface="Times New Roman" pitchFamily="18" charset="0"/>
              </a:rPr>
              <a:t>q</a:t>
            </a:r>
            <a:r>
              <a:rPr lang="de-AT" sz="2000" i="1" baseline="-25000" dirty="0" err="1">
                <a:latin typeface="Times New Roman" pitchFamily="18" charset="0"/>
              </a:rPr>
              <a:t>t</a:t>
            </a:r>
            <a:r>
              <a:rPr lang="de-AT" sz="2000" dirty="0"/>
              <a:t> ... </a:t>
            </a:r>
            <a:r>
              <a:rPr lang="de-AT" sz="2000" dirty="0" err="1"/>
              <a:t>Losgröße</a:t>
            </a:r>
            <a:r>
              <a:rPr lang="de-AT" sz="2000" dirty="0"/>
              <a:t> in Periode t (Entscheidungsvariable)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dirty="0" err="1">
                <a:latin typeface="Times New Roman" pitchFamily="18" charset="0"/>
              </a:rPr>
              <a:t>c</a:t>
            </a:r>
            <a:r>
              <a:rPr lang="de-AT" sz="2000" i="1" baseline="-25000" dirty="0" err="1">
                <a:latin typeface="Times New Roman" pitchFamily="18" charset="0"/>
              </a:rPr>
              <a:t>t</a:t>
            </a:r>
            <a:r>
              <a:rPr lang="de-AT" sz="2000" i="1" baseline="-25000" dirty="0"/>
              <a:t>  </a:t>
            </a:r>
            <a:r>
              <a:rPr lang="de-AT" sz="2000" dirty="0"/>
              <a:t>... variable Produktionskosten pro Stück in Periode t</a:t>
            </a:r>
            <a:endParaRPr lang="de-AT" sz="2000" i="1" dirty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dirty="0">
                <a:latin typeface="Times New Roman" pitchFamily="18" charset="0"/>
              </a:rPr>
              <a:t>s</a:t>
            </a:r>
            <a:r>
              <a:rPr lang="de-AT" sz="2000" i="1" dirty="0"/>
              <a:t>  .</a:t>
            </a:r>
            <a:r>
              <a:rPr lang="de-AT" sz="2000" dirty="0"/>
              <a:t>.. Auflagekosten (Bestell-/Rüstkosten) je Produktionslos</a:t>
            </a:r>
            <a:endParaRPr lang="de-AT" sz="2000" i="1" dirty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dirty="0">
                <a:latin typeface="Times New Roman" pitchFamily="18" charset="0"/>
              </a:rPr>
              <a:t>h</a:t>
            </a:r>
            <a:r>
              <a:rPr lang="de-AT" sz="2000" i="1" dirty="0"/>
              <a:t>  .</a:t>
            </a:r>
            <a:r>
              <a:rPr lang="de-AT" sz="2000" dirty="0"/>
              <a:t>.. Lagerkostensatz pro Stück und Periode</a:t>
            </a:r>
            <a:endParaRPr lang="de-AT" sz="2000" i="1" dirty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dirty="0">
                <a:latin typeface="Times New Roman" pitchFamily="18" charset="0"/>
              </a:rPr>
              <a:t>T</a:t>
            </a:r>
            <a:r>
              <a:rPr lang="de-AT" sz="2000" i="1" dirty="0"/>
              <a:t>  .</a:t>
            </a:r>
            <a:r>
              <a:rPr lang="de-AT" sz="2000" dirty="0"/>
              <a:t>.. Länge des Planungszeitraumes</a:t>
            </a:r>
          </a:p>
        </p:txBody>
      </p:sp>
      <p:sp>
        <p:nvSpPr>
          <p:cNvPr id="2867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8680" name="Rectangle 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22</a:t>
            </a:fld>
            <a:endParaRPr lang="de-AT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Wagner-Whitin Problem I</a:t>
            </a:r>
            <a:endParaRPr lang="de-AT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74638" indent="-274638" eaLnBrk="1" hangingPunct="1">
              <a:buFontTx/>
              <a:buNone/>
            </a:pPr>
            <a:r>
              <a:rPr lang="de-AT"/>
              <a:t>für optimale Lösung des dynamischen Losgrößenproblems:</a:t>
            </a:r>
          </a:p>
          <a:p>
            <a:pPr marL="274638" indent="-274638" eaLnBrk="1" hangingPunct="1">
              <a:buFontTx/>
              <a:buNone/>
            </a:pPr>
            <a:r>
              <a:rPr lang="de-AT" sz="1800"/>
              <a:t>Betrachte nur jene Produktionspläne, deren Produktionslose aus vollständigen </a:t>
            </a:r>
          </a:p>
          <a:p>
            <a:pPr marL="274638" indent="-274638" eaLnBrk="1" hangingPunct="1">
              <a:buFontTx/>
              <a:buNone/>
            </a:pPr>
            <a:r>
              <a:rPr lang="de-AT" sz="1800"/>
              <a:t>Periodenbedarfen einer oder mehrerer „benachbarter“ Perioden bestehen.</a:t>
            </a:r>
            <a:endParaRPr lang="de-AT" sz="1000"/>
          </a:p>
          <a:p>
            <a:pPr marL="274638" indent="-274638" eaLnBrk="1" hangingPunct="1">
              <a:buFontTx/>
              <a:buNone/>
            </a:pPr>
            <a:endParaRPr lang="de-AT" sz="1200" b="1"/>
          </a:p>
          <a:p>
            <a:pPr marL="274638" indent="-274638" eaLnBrk="1" hangingPunct="1">
              <a:buFontTx/>
              <a:buNone/>
            </a:pPr>
            <a:r>
              <a:rPr lang="de-AT" b="1"/>
              <a:t>Begründung:</a:t>
            </a:r>
            <a:r>
              <a:rPr lang="de-AT"/>
              <a:t> </a:t>
            </a:r>
          </a:p>
          <a:p>
            <a:pPr marL="274638" indent="-274638" eaLnBrk="1" hangingPunct="1"/>
            <a:r>
              <a:rPr lang="de-AT" sz="2000"/>
              <a:t>Nur einen Teil eines Periodenbedarfes in ein Los aufzunehmen ergibt keinen Sinn. Man würde nur Lagerkosten verursachen und müsste dennoch in der nächsten Periode rüsten.</a:t>
            </a:r>
          </a:p>
          <a:p>
            <a:pPr marL="274638" indent="-274638" eaLnBrk="1" hangingPunct="1"/>
            <a:r>
              <a:rPr lang="de-AT" sz="2000"/>
              <a:t>Beispiel: bei einem Problem mit drei Perioden gibt es nur 3 Möglichkeiten für die Produktion der ersten Periode: </a:t>
            </a:r>
          </a:p>
          <a:p>
            <a:pPr marL="830263" lvl="1" eaLnBrk="1" hangingPunct="1"/>
            <a:r>
              <a:rPr lang="de-AT" sz="1800"/>
              <a:t>Zusammenfassen des Bedarfs der Periode 1</a:t>
            </a:r>
          </a:p>
          <a:p>
            <a:pPr marL="830263" lvl="1" eaLnBrk="1" hangingPunct="1"/>
            <a:r>
              <a:rPr lang="de-AT" sz="1800"/>
              <a:t>Zusammenfassen des Bedarfs der Perioden 1 und 2</a:t>
            </a:r>
          </a:p>
          <a:p>
            <a:pPr marL="830263" lvl="1" eaLnBrk="1" hangingPunct="1"/>
            <a:r>
              <a:rPr lang="de-AT" sz="1800"/>
              <a:t>oder Zusammenfassen des Bedarfs aller drei Perioden zu einem Los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23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Wagner-Whitin Problem II</a:t>
            </a:r>
            <a:endParaRPr lang="de-AT"/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60563"/>
            <a:ext cx="8229600" cy="3844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de-AT" dirty="0"/>
              <a:t> Dieses Problem kann optimal gelöst werden </a:t>
            </a:r>
            <a:br>
              <a:rPr lang="de-AT" dirty="0"/>
            </a:br>
            <a:r>
              <a:rPr lang="de-AT" dirty="0"/>
              <a:t>     (WW-Verfahren, dynamische Optimierung  </a:t>
            </a:r>
            <a:r>
              <a:rPr lang="de-AT" dirty="0">
                <a:sym typeface="Symbol" pitchFamily="18" charset="2"/>
              </a:rPr>
              <a:t> VK)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à"/>
            </a:pPr>
            <a:endParaRPr lang="de-AT" dirty="0">
              <a:sym typeface="Symbol" pitchFamily="18" charset="2"/>
            </a:endParaRPr>
          </a:p>
          <a:p>
            <a:pPr defTabSz="180000" eaLnBrk="1" hangingPunct="1">
              <a:lnSpc>
                <a:spcPct val="90000"/>
              </a:lnSpc>
              <a:buFont typeface="Wingdings" pitchFamily="2" charset="2"/>
              <a:buChar char="à"/>
              <a:tabLst>
                <a:tab pos="180000" algn="l"/>
              </a:tabLst>
            </a:pPr>
            <a:r>
              <a:rPr lang="de-AT" dirty="0"/>
              <a:t> </a:t>
            </a:r>
            <a:r>
              <a:rPr lang="de-AT" u="sng" dirty="0"/>
              <a:t>Praxis</a:t>
            </a:r>
            <a:r>
              <a:rPr lang="de-AT" dirty="0"/>
              <a:t>: meist Verwendung von einfachen 			       			 	  			   			    	  Entscheidungsregeln (</a:t>
            </a:r>
            <a:r>
              <a:rPr lang="de-AT" i="1" dirty="0"/>
              <a:t>Heuristiken</a:t>
            </a:r>
            <a:r>
              <a:rPr lang="de-AT" dirty="0"/>
              <a:t>) </a:t>
            </a:r>
            <a:r>
              <a:rPr lang="de-AT" dirty="0">
                <a:sym typeface="Symbol" pitchFamily="18" charset="2"/>
              </a:rPr>
              <a:t> hier im EK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à"/>
            </a:pPr>
            <a:endParaRPr lang="de-AT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de-AT" i="1" dirty="0"/>
              <a:t> Heuristiken</a:t>
            </a:r>
            <a:r>
              <a:rPr lang="de-AT" dirty="0"/>
              <a:t>:</a:t>
            </a:r>
          </a:p>
          <a:p>
            <a:pPr lvl="1" defTabSz="180000" eaLnBrk="1" hangingPunct="1">
              <a:lnSpc>
                <a:spcPct val="90000"/>
              </a:lnSpc>
              <a:buFontTx/>
              <a:buChar char="•"/>
              <a:tabLst>
                <a:tab pos="180000" algn="l"/>
              </a:tabLst>
            </a:pPr>
            <a:r>
              <a:rPr lang="de-AT" dirty="0"/>
              <a:t> flexibler gegenüber Verletzungen bestimmter, in der Praxis oft nicht                      	haltbarer Annahmen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de-AT" dirty="0"/>
              <a:t> Einfacher zu verstehen, weniger Nervosität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de-AT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24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Heuristiken</a:t>
            </a:r>
            <a:endParaRPr lang="de-AT" dirty="0"/>
          </a:p>
        </p:txBody>
      </p:sp>
      <p:sp>
        <p:nvSpPr>
          <p:cNvPr id="317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4500" y="17907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AT" b="1" dirty="0"/>
              <a:t>Grundprinzip dieser Heuristiken:</a:t>
            </a:r>
          </a:p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AT" dirty="0"/>
              <a:t> Wird in einer Periode produziert, wird anhand eines Kostenkriteriums 	geprüft, ob die Bedarfe der darauf folgenden Perioden auch in dieser 	Periode produziert werden können.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de-AT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AT" i="1" dirty="0"/>
              <a:t>Die ‚besten‘</a:t>
            </a:r>
            <a:r>
              <a:rPr lang="de-AT" dirty="0"/>
              <a:t> Heuristiken für das Problem:</a:t>
            </a:r>
          </a:p>
          <a:p>
            <a:pPr eaLnBrk="1" hangingPunct="1">
              <a:lnSpc>
                <a:spcPct val="90000"/>
              </a:lnSpc>
            </a:pPr>
            <a:r>
              <a:rPr lang="de-DE" sz="2000" dirty="0"/>
              <a:t> </a:t>
            </a:r>
            <a:r>
              <a:rPr lang="de-DE" sz="2000" dirty="0" err="1"/>
              <a:t>Silver</a:t>
            </a:r>
            <a:r>
              <a:rPr lang="de-DE" sz="2000" dirty="0"/>
              <a:t> – </a:t>
            </a:r>
            <a:r>
              <a:rPr lang="de-DE" sz="2000" dirty="0" err="1"/>
              <a:t>Meal</a:t>
            </a:r>
            <a:r>
              <a:rPr lang="de-DE" sz="2000" dirty="0"/>
              <a:t>  Heuristik</a:t>
            </a:r>
          </a:p>
          <a:p>
            <a:pPr eaLnBrk="1" hangingPunct="1">
              <a:lnSpc>
                <a:spcPct val="90000"/>
              </a:lnSpc>
            </a:pPr>
            <a:r>
              <a:rPr lang="de-DE" sz="2000" dirty="0"/>
              <a:t> </a:t>
            </a:r>
            <a:r>
              <a:rPr lang="de-DE" sz="2000" dirty="0" err="1"/>
              <a:t>Groff</a:t>
            </a:r>
            <a:r>
              <a:rPr lang="de-DE" sz="2000" dirty="0"/>
              <a:t> – Heuristik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000" dirty="0"/>
              <a:t>in der Literatur findet man auch (und diese sind teilweise auch in der Praxis beliebt): „</a:t>
            </a:r>
            <a:r>
              <a:rPr lang="de-DE" sz="2000" dirty="0" err="1"/>
              <a:t>part-period</a:t>
            </a:r>
            <a:r>
              <a:rPr lang="de-DE" sz="2000" dirty="0"/>
              <a:t>“ und „gleitende wirtschaftliche </a:t>
            </a:r>
            <a:r>
              <a:rPr lang="de-DE" sz="2000" dirty="0" err="1"/>
              <a:t>Losgröße</a:t>
            </a:r>
            <a:r>
              <a:rPr lang="de-DE" sz="2000" dirty="0"/>
              <a:t>“</a:t>
            </a:r>
            <a:endParaRPr lang="de-AT" sz="20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25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/>
              <a:t>Silver</a:t>
            </a:r>
            <a:r>
              <a:rPr lang="de-DE" dirty="0"/>
              <a:t> – </a:t>
            </a:r>
            <a:r>
              <a:rPr lang="de-DE" dirty="0" err="1"/>
              <a:t>Meal</a:t>
            </a:r>
            <a:r>
              <a:rPr lang="de-DE" dirty="0"/>
              <a:t> - Heuristik</a:t>
            </a:r>
            <a:endParaRPr lang="de-AT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b="1" dirty="0"/>
              <a:t>optimale </a:t>
            </a:r>
            <a:r>
              <a:rPr lang="de-AT" sz="2000" b="1" dirty="0" err="1"/>
              <a:t>Losgröße</a:t>
            </a:r>
            <a:r>
              <a:rPr lang="de-AT" sz="2000" dirty="0"/>
              <a:t> im EOQ Modell	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>
                <a:sym typeface="Wingdings" pitchFamily="2" charset="2"/>
              </a:rPr>
              <a:t> </a:t>
            </a:r>
            <a:r>
              <a:rPr lang="de-AT" sz="2000" dirty="0"/>
              <a:t>Durchschnittskosten pro Zeiteinheit minimal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de-AT" sz="2000" dirty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/>
              <a:t>Übertragung dieser Idee auf </a:t>
            </a:r>
            <a:r>
              <a:rPr lang="de-AT" sz="2000" b="1" dirty="0"/>
              <a:t>dynamischen</a:t>
            </a:r>
            <a:r>
              <a:rPr lang="de-AT" sz="2000" dirty="0"/>
              <a:t> Fall: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de-AT" sz="2000" dirty="0"/>
              <a:t> erweitere die Losreichweite </a:t>
            </a:r>
            <a:br>
              <a:rPr lang="de-AT" sz="2000" dirty="0"/>
            </a:br>
            <a:r>
              <a:rPr lang="de-AT" sz="2000" dirty="0"/>
              <a:t>   (d.h. nehme die Bedarfsmenge der nächsten Periode dazu), </a:t>
            </a:r>
            <a:br>
              <a:rPr lang="de-AT" sz="2000" dirty="0"/>
            </a:br>
            <a:r>
              <a:rPr lang="de-AT" sz="2000" dirty="0"/>
              <a:t>   solange </a:t>
            </a:r>
            <a:r>
              <a:rPr lang="de-AT" sz="2000" i="1" dirty="0"/>
              <a:t>die Durchschnittskosten pro Zeiteinheit</a:t>
            </a:r>
            <a:r>
              <a:rPr lang="de-AT" sz="2000" dirty="0"/>
              <a:t> </a:t>
            </a:r>
            <a:r>
              <a:rPr lang="de-AT" sz="2000" i="1" dirty="0"/>
              <a:t>sinken</a:t>
            </a:r>
            <a:r>
              <a:rPr lang="de-AT" sz="2000" dirty="0"/>
              <a:t>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/>
              <a:t>	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DE" sz="2000" dirty="0"/>
              <a:t>						</a:t>
            </a:r>
            <a:r>
              <a:rPr lang="de-AT" sz="2000" i="1" dirty="0">
                <a:latin typeface="Times New Roman" pitchFamily="18" charset="0"/>
              </a:rPr>
              <a:t>j </a:t>
            </a:r>
            <a:r>
              <a:rPr lang="de-AT" sz="2000" i="1" dirty="0">
                <a:latin typeface="Times New Roman" pitchFamily="18" charset="0"/>
                <a:cs typeface="Arial" charset="0"/>
              </a:rPr>
              <a:t>≥ </a:t>
            </a:r>
            <a:r>
              <a:rPr lang="de-AT" sz="2000" i="1" dirty="0">
                <a:latin typeface="Times New Roman" pitchFamily="18" charset="0"/>
              </a:rPr>
              <a:t>τ</a:t>
            </a:r>
            <a:r>
              <a:rPr lang="de-AT" sz="2000" dirty="0">
                <a:latin typeface="Times New Roman" pitchFamily="18" charset="0"/>
              </a:rPr>
              <a:t> </a:t>
            </a:r>
            <a:endParaRPr lang="de-AT" sz="2000" dirty="0">
              <a:latin typeface="Times New Roman" pitchFamily="18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de-DE" sz="2000" dirty="0"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/>
              <a:t>                   (Kosten pro Los) / (# Perioden für die das Los reicht)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/>
              <a:t>     </a:t>
            </a:r>
            <a:r>
              <a:rPr lang="de-AT" sz="2000" i="1" dirty="0">
                <a:sym typeface="Symbol" pitchFamily="18" charset="2"/>
              </a:rPr>
              <a:t></a:t>
            </a:r>
            <a:r>
              <a:rPr lang="de-AT" sz="2000" dirty="0"/>
              <a:t>  …  Periode, in dem Los aufgelegt wird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/>
              <a:t>      </a:t>
            </a:r>
            <a:r>
              <a:rPr lang="de-AT" sz="2000" i="1" dirty="0">
                <a:latin typeface="Times New Roman" pitchFamily="18" charset="0"/>
              </a:rPr>
              <a:t>j</a:t>
            </a:r>
            <a:r>
              <a:rPr lang="de-AT" sz="2000" dirty="0"/>
              <a:t>  …	 Periode, bis zu der das Los reicht </a:t>
            </a:r>
          </a:p>
        </p:txBody>
      </p:sp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1465263" y="4352329"/>
          <a:ext cx="4176712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r:id="rId3" imgW="2374900" imgH="457200" progId="">
                  <p:embed/>
                </p:oleObj>
              </mc:Choice>
              <mc:Fallback>
                <p:oleObj r:id="rId3" imgW="2374900" imgH="45720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263" y="4352329"/>
                        <a:ext cx="4176712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0" name="Rectangle 7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1" name="Rectangle 8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2" name="Rectangle 9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3" name="Rectangle 10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26</a:t>
            </a:fld>
            <a:endParaRPr lang="de-AT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Beispiel: Dynamische Losgrößenheuristiken</a:t>
            </a:r>
            <a:endParaRPr lang="de-AT"/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8" y="2032000"/>
            <a:ext cx="8229600" cy="3844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sz="2000" dirty="0"/>
              <a:t>Der </a:t>
            </a:r>
            <a:r>
              <a:rPr lang="de-AT" sz="2000" u="sng" dirty="0"/>
              <a:t>Bedarf</a:t>
            </a:r>
            <a:r>
              <a:rPr lang="de-AT" sz="2000" dirty="0"/>
              <a:t> eines Produktes beträgt in den nächsten neun Wochen: </a:t>
            </a:r>
          </a:p>
          <a:p>
            <a:pPr eaLnBrk="1" hangingPunct="1">
              <a:buFontTx/>
              <a:buNone/>
            </a:pPr>
            <a:endParaRPr lang="de-AT" sz="2000" dirty="0"/>
          </a:p>
          <a:p>
            <a:pPr eaLnBrk="1" hangingPunct="1">
              <a:buFontTx/>
              <a:buNone/>
            </a:pPr>
            <a:endParaRPr lang="de-AT" sz="2000" dirty="0"/>
          </a:p>
          <a:p>
            <a:pPr eaLnBrk="1" hangingPunct="1">
              <a:buFontTx/>
              <a:buNone/>
            </a:pPr>
            <a:endParaRPr lang="de-AT" sz="2000" dirty="0"/>
          </a:p>
          <a:p>
            <a:pPr eaLnBrk="1" hangingPunct="1">
              <a:buFontTx/>
              <a:buNone/>
            </a:pPr>
            <a:endParaRPr lang="de-AT" dirty="0"/>
          </a:p>
          <a:p>
            <a:pPr eaLnBrk="1" hangingPunct="1">
              <a:buFontTx/>
              <a:buNone/>
            </a:pPr>
            <a:r>
              <a:rPr lang="de-AT" sz="2000" dirty="0"/>
              <a:t>Die </a:t>
            </a:r>
            <a:r>
              <a:rPr lang="de-AT" sz="2000" u="sng" dirty="0"/>
              <a:t>bestellfixen Kosten</a:t>
            </a:r>
            <a:r>
              <a:rPr lang="de-AT" sz="2000" dirty="0"/>
              <a:t> werden mit 70 Geldeinheiten und die </a:t>
            </a:r>
          </a:p>
          <a:p>
            <a:pPr eaLnBrk="1" hangingPunct="1">
              <a:buFontTx/>
              <a:buNone/>
            </a:pPr>
            <a:r>
              <a:rPr lang="de-AT" sz="2000" u="sng" dirty="0"/>
              <a:t>Lagerkosten</a:t>
            </a:r>
            <a:r>
              <a:rPr lang="de-AT" sz="2000" dirty="0"/>
              <a:t> mit 1 Geldeinheit pro Stück und Woche angesetzt.</a:t>
            </a:r>
          </a:p>
          <a:p>
            <a:pPr eaLnBrk="1" hangingPunct="1">
              <a:buFontTx/>
              <a:buNone/>
            </a:pPr>
            <a:endParaRPr lang="de-AT" sz="2000" dirty="0"/>
          </a:p>
          <a:p>
            <a:pPr eaLnBrk="1" hangingPunct="1">
              <a:buFontTx/>
              <a:buNone/>
            </a:pPr>
            <a:r>
              <a:rPr lang="de-AT" sz="2000" dirty="0"/>
              <a:t>Wie lauten die Losgrößen nach dem Verfahren von </a:t>
            </a:r>
            <a:r>
              <a:rPr lang="de-AT" sz="2000" b="1" dirty="0" err="1"/>
              <a:t>Silver</a:t>
            </a:r>
            <a:r>
              <a:rPr lang="de-AT" sz="2000" b="1" dirty="0"/>
              <a:t> und </a:t>
            </a:r>
            <a:r>
              <a:rPr lang="de-AT" sz="2000" b="1" dirty="0" err="1"/>
              <a:t>Meal</a:t>
            </a:r>
            <a:endParaRPr lang="de-AT" sz="2000" b="1" dirty="0"/>
          </a:p>
          <a:p>
            <a:pPr eaLnBrk="1" hangingPunct="1">
              <a:buFontTx/>
              <a:buNone/>
            </a:pPr>
            <a:r>
              <a:rPr lang="de-DE" sz="2000" dirty="0"/>
              <a:t>bzw. nach dem Verfahren nach </a:t>
            </a:r>
            <a:r>
              <a:rPr lang="de-DE" sz="2000" b="1" dirty="0" err="1"/>
              <a:t>Groff</a:t>
            </a:r>
            <a:r>
              <a:rPr lang="de-DE" sz="2000" dirty="0"/>
              <a:t>?</a:t>
            </a:r>
            <a:endParaRPr lang="de-AT" sz="20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27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971599" y="2708920"/>
          <a:ext cx="684075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6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84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9803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Periode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latin typeface="Times New Roman"/>
                          <a:ea typeface="Times New Roman"/>
                        </a:rPr>
                        <a:t>Bedarf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Beispiel: </a:t>
            </a:r>
            <a:r>
              <a:rPr lang="de-DE" dirty="0" err="1"/>
              <a:t>Silver</a:t>
            </a:r>
            <a:r>
              <a:rPr lang="de-DE" dirty="0"/>
              <a:t> – </a:t>
            </a:r>
            <a:r>
              <a:rPr lang="de-DE" dirty="0" err="1"/>
              <a:t>Meal</a:t>
            </a:r>
            <a:r>
              <a:rPr lang="de-DE" dirty="0"/>
              <a:t> – Verfahren (1)</a:t>
            </a:r>
            <a:endParaRPr lang="de-AT" dirty="0"/>
          </a:p>
        </p:txBody>
      </p:sp>
      <p:graphicFrame>
        <p:nvGraphicFramePr>
          <p:cNvPr id="27869" name="Group 221"/>
          <p:cNvGraphicFramePr>
            <a:graphicFrameLocks noGrp="1"/>
          </p:cNvGraphicFramePr>
          <p:nvPr>
            <p:ph sz="quarter" idx="1"/>
          </p:nvPr>
        </p:nvGraphicFramePr>
        <p:xfrm>
          <a:off x="468313" y="1628775"/>
          <a:ext cx="8424167" cy="4252295"/>
        </p:xfrm>
        <a:graphic>
          <a:graphicData uri="http://schemas.openxmlformats.org/drawingml/2006/table">
            <a:tbl>
              <a:tblPr/>
              <a:tblGrid>
                <a:gridCol w="1079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54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972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20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</a:t>
                      </a: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in Periode</a:t>
                      </a:r>
                      <a:endParaRPr kumimoji="0" lang="de-A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für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Periode(n)</a:t>
                      </a:r>
                      <a:endParaRPr kumimoji="0" lang="de-A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Losgr</a:t>
                      </a:r>
                      <a:r>
                        <a:rPr kumimoji="0" lang="de-A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lang="de-DE" sz="2000" i="1" baseline="-25000" dirty="0">
                          <a:sym typeface="Symbol" pitchFamily="18" charset="2"/>
                        </a:rPr>
                        <a:t></a:t>
                      </a:r>
                      <a:endParaRPr kumimoji="0" lang="de-AT" sz="20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Kosten pro Periode</a:t>
                      </a:r>
                      <a:endParaRPr kumimoji="0" lang="de-A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7735" name="Text Box 87"/>
          <p:cNvSpPr txBox="1">
            <a:spLocks noChangeArrowheads="1"/>
          </p:cNvSpPr>
          <p:nvPr/>
        </p:nvSpPr>
        <p:spPr bwMode="auto">
          <a:xfrm>
            <a:off x="683567" y="2420888"/>
            <a:ext cx="904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 dirty="0">
                <a:sym typeface="Symbol" pitchFamily="18" charset="2"/>
              </a:rPr>
              <a:t></a:t>
            </a:r>
            <a:r>
              <a:rPr lang="de-DE" dirty="0">
                <a:sym typeface="Symbol" pitchFamily="18" charset="2"/>
              </a:rPr>
              <a:t> = </a:t>
            </a:r>
            <a:r>
              <a:rPr lang="de-DE" dirty="0"/>
              <a:t>1</a:t>
            </a:r>
            <a:endParaRPr lang="de-AT" dirty="0"/>
          </a:p>
        </p:txBody>
      </p:sp>
      <p:sp>
        <p:nvSpPr>
          <p:cNvPr id="27736" name="Text Box 88"/>
          <p:cNvSpPr txBox="1">
            <a:spLocks noChangeArrowheads="1"/>
          </p:cNvSpPr>
          <p:nvPr/>
        </p:nvSpPr>
        <p:spPr bwMode="auto">
          <a:xfrm>
            <a:off x="1691679" y="2420888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1</a:t>
            </a:r>
            <a:endParaRPr lang="de-AT" dirty="0"/>
          </a:p>
        </p:txBody>
      </p:sp>
      <p:sp>
        <p:nvSpPr>
          <p:cNvPr id="27737" name="Text Box 89"/>
          <p:cNvSpPr txBox="1">
            <a:spLocks noChangeArrowheads="1"/>
          </p:cNvSpPr>
          <p:nvPr/>
        </p:nvSpPr>
        <p:spPr bwMode="auto">
          <a:xfrm>
            <a:off x="1691679" y="39337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1, 2, 3 &amp; 4</a:t>
            </a:r>
            <a:endParaRPr lang="de-AT"/>
          </a:p>
        </p:txBody>
      </p:sp>
      <p:sp>
        <p:nvSpPr>
          <p:cNvPr id="27738" name="Text Box 90"/>
          <p:cNvSpPr txBox="1">
            <a:spLocks noChangeArrowheads="1"/>
          </p:cNvSpPr>
          <p:nvPr/>
        </p:nvSpPr>
        <p:spPr bwMode="auto">
          <a:xfrm>
            <a:off x="1691679" y="2925713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 &amp; 2</a:t>
            </a:r>
            <a:endParaRPr lang="de-AT"/>
          </a:p>
        </p:txBody>
      </p:sp>
      <p:sp>
        <p:nvSpPr>
          <p:cNvPr id="27739" name="Text Box 91"/>
          <p:cNvSpPr txBox="1">
            <a:spLocks noChangeArrowheads="1"/>
          </p:cNvSpPr>
          <p:nvPr/>
        </p:nvSpPr>
        <p:spPr bwMode="auto">
          <a:xfrm>
            <a:off x="1691679" y="3430538"/>
            <a:ext cx="1008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1, 2 &amp; 3</a:t>
            </a:r>
            <a:endParaRPr lang="de-AT"/>
          </a:p>
        </p:txBody>
      </p:sp>
      <p:sp>
        <p:nvSpPr>
          <p:cNvPr id="27751" name="Text Box 103"/>
          <p:cNvSpPr txBox="1">
            <a:spLocks noChangeArrowheads="1"/>
          </p:cNvSpPr>
          <p:nvPr/>
        </p:nvSpPr>
        <p:spPr bwMode="auto">
          <a:xfrm>
            <a:off x="4788023" y="242088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b="1" dirty="0">
                <a:solidFill>
                  <a:srgbClr val="9900CC"/>
                </a:solidFill>
              </a:rPr>
              <a:t>70</a:t>
            </a:r>
            <a:endParaRPr lang="de-AT" b="1" dirty="0">
              <a:solidFill>
                <a:srgbClr val="9900CC"/>
              </a:solidFill>
            </a:endParaRPr>
          </a:p>
        </p:txBody>
      </p:sp>
      <p:graphicFrame>
        <p:nvGraphicFramePr>
          <p:cNvPr id="27758" name="Object 110"/>
          <p:cNvGraphicFramePr>
            <a:graphicFrameLocks noChangeAspect="1"/>
          </p:cNvGraphicFramePr>
          <p:nvPr/>
        </p:nvGraphicFramePr>
        <p:xfrm>
          <a:off x="4363515" y="2879924"/>
          <a:ext cx="100171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2" name="Formel" r:id="rId3" imgW="698197" imgH="393529" progId="Equation.3">
                  <p:embed/>
                </p:oleObj>
              </mc:Choice>
              <mc:Fallback>
                <p:oleObj name="Formel" r:id="rId3" imgW="698197" imgH="393529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3515" y="2879924"/>
                        <a:ext cx="1001713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59" name="Object 111"/>
          <p:cNvGraphicFramePr>
            <a:graphicFrameLocks noChangeAspect="1"/>
          </p:cNvGraphicFramePr>
          <p:nvPr/>
        </p:nvGraphicFramePr>
        <p:xfrm>
          <a:off x="5364087" y="2852936"/>
          <a:ext cx="12239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3" name="Formel" r:id="rId5" imgW="875920" imgH="393529" progId="Equation.3">
                  <p:embed/>
                </p:oleObj>
              </mc:Choice>
              <mc:Fallback>
                <p:oleObj name="Formel" r:id="rId5" imgW="875920" imgH="393529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7" y="2852936"/>
                        <a:ext cx="1223962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78" name="Text Box 130"/>
          <p:cNvSpPr txBox="1">
            <a:spLocks noChangeArrowheads="1"/>
          </p:cNvSpPr>
          <p:nvPr/>
        </p:nvSpPr>
        <p:spPr bwMode="auto">
          <a:xfrm>
            <a:off x="6516215" y="2924944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b="1" dirty="0">
                <a:solidFill>
                  <a:srgbClr val="9900CC"/>
                </a:solidFill>
              </a:rPr>
              <a:t>55</a:t>
            </a:r>
            <a:endParaRPr lang="de-AT" b="1" dirty="0">
              <a:solidFill>
                <a:srgbClr val="9900CC"/>
              </a:solidFill>
            </a:endParaRPr>
          </a:p>
        </p:txBody>
      </p:sp>
      <p:graphicFrame>
        <p:nvGraphicFramePr>
          <p:cNvPr id="27782" name="Object 134"/>
          <p:cNvGraphicFramePr>
            <a:graphicFrameLocks noChangeAspect="1"/>
          </p:cNvGraphicFramePr>
          <p:nvPr/>
        </p:nvGraphicFramePr>
        <p:xfrm>
          <a:off x="4357165" y="3384749"/>
          <a:ext cx="18208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4" name="Formel" r:id="rId7" imgW="1269449" imgH="393529" progId="Equation.3">
                  <p:embed/>
                </p:oleObj>
              </mc:Choice>
              <mc:Fallback>
                <p:oleObj name="Formel" r:id="rId7" imgW="1269449" imgH="393529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165" y="3384749"/>
                        <a:ext cx="1820863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86" name="Object 138"/>
          <p:cNvGraphicFramePr>
            <a:graphicFrameLocks noChangeAspect="1"/>
          </p:cNvGraphicFramePr>
          <p:nvPr/>
        </p:nvGraphicFramePr>
        <p:xfrm>
          <a:off x="6228828" y="3356174"/>
          <a:ext cx="13493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5" name="Formel" r:id="rId9" imgW="965200" imgH="393700" progId="Equation.3">
                  <p:embed/>
                </p:oleObj>
              </mc:Choice>
              <mc:Fallback>
                <p:oleObj name="Formel" r:id="rId9" imgW="965200" imgH="39370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828" y="3356174"/>
                        <a:ext cx="134937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88" name="Text Box 140"/>
          <p:cNvSpPr txBox="1">
            <a:spLocks noChangeArrowheads="1"/>
          </p:cNvSpPr>
          <p:nvPr/>
        </p:nvSpPr>
        <p:spPr bwMode="auto">
          <a:xfrm>
            <a:off x="8207375" y="3429000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b="1" dirty="0">
                <a:solidFill>
                  <a:srgbClr val="9900CC"/>
                </a:solidFill>
              </a:rPr>
              <a:t>50</a:t>
            </a:r>
            <a:endParaRPr lang="de-AT" b="1" dirty="0">
              <a:solidFill>
                <a:srgbClr val="9900CC"/>
              </a:solidFill>
            </a:endParaRPr>
          </a:p>
        </p:txBody>
      </p:sp>
      <p:graphicFrame>
        <p:nvGraphicFramePr>
          <p:cNvPr id="27792" name="Object 144"/>
          <p:cNvGraphicFramePr>
            <a:graphicFrameLocks noChangeAspect="1"/>
          </p:cNvGraphicFramePr>
          <p:nvPr/>
        </p:nvGraphicFramePr>
        <p:xfrm>
          <a:off x="4428603" y="3889574"/>
          <a:ext cx="264160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6" name="Formel" r:id="rId11" imgW="1841500" imgH="393700" progId="Equation.3">
                  <p:embed/>
                </p:oleObj>
              </mc:Choice>
              <mc:Fallback>
                <p:oleObj name="Formel" r:id="rId11" imgW="1841500" imgH="3937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8603" y="3889574"/>
                        <a:ext cx="2641600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96" name="Object 148"/>
          <p:cNvGraphicFramePr>
            <a:graphicFrameLocks noChangeAspect="1"/>
          </p:cNvGraphicFramePr>
          <p:nvPr/>
        </p:nvGraphicFramePr>
        <p:xfrm>
          <a:off x="7048846" y="3904159"/>
          <a:ext cx="133191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7" name="Formel" r:id="rId13" imgW="952087" imgH="393529" progId="Equation.3">
                  <p:embed/>
                </p:oleObj>
              </mc:Choice>
              <mc:Fallback>
                <p:oleObj name="Formel" r:id="rId13" imgW="952087" imgH="393529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846" y="3904159"/>
                        <a:ext cx="1331912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800" name="Text Box 152"/>
          <p:cNvSpPr txBox="1">
            <a:spLocks noChangeArrowheads="1"/>
          </p:cNvSpPr>
          <p:nvPr/>
        </p:nvSpPr>
        <p:spPr bwMode="auto">
          <a:xfrm>
            <a:off x="8532440" y="3933056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9900CC"/>
                </a:solidFill>
              </a:rPr>
              <a:t>60</a:t>
            </a:r>
            <a:endParaRPr lang="de-AT" b="1" dirty="0">
              <a:solidFill>
                <a:srgbClr val="9900CC"/>
              </a:solidFill>
            </a:endParaRPr>
          </a:p>
        </p:txBody>
      </p:sp>
      <p:sp>
        <p:nvSpPr>
          <p:cNvPr id="27807" name="AutoShape 159"/>
          <p:cNvSpPr>
            <a:spLocks noChangeArrowheads="1"/>
          </p:cNvSpPr>
          <p:nvPr/>
        </p:nvSpPr>
        <p:spPr bwMode="auto">
          <a:xfrm rot="764533">
            <a:off x="8826769" y="3961362"/>
            <a:ext cx="288925" cy="288925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808" name="Text Box 160"/>
          <p:cNvSpPr txBox="1">
            <a:spLocks noChangeArrowheads="1"/>
          </p:cNvSpPr>
          <p:nvPr/>
        </p:nvSpPr>
        <p:spPr bwMode="auto">
          <a:xfrm>
            <a:off x="731192" y="4441775"/>
            <a:ext cx="766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i="1" dirty="0">
                <a:sym typeface="Symbol" pitchFamily="18" charset="2"/>
              </a:rPr>
              <a:t></a:t>
            </a:r>
            <a:r>
              <a:rPr lang="de-DE" dirty="0">
                <a:sym typeface="Symbol" pitchFamily="18" charset="2"/>
              </a:rPr>
              <a:t> = </a:t>
            </a:r>
            <a:r>
              <a:rPr lang="de-DE" dirty="0"/>
              <a:t>4</a:t>
            </a:r>
            <a:endParaRPr lang="de-AT" dirty="0"/>
          </a:p>
        </p:txBody>
      </p:sp>
      <p:sp>
        <p:nvSpPr>
          <p:cNvPr id="27809" name="Text Box 161"/>
          <p:cNvSpPr txBox="1">
            <a:spLocks noChangeArrowheads="1"/>
          </p:cNvSpPr>
          <p:nvPr/>
        </p:nvSpPr>
        <p:spPr bwMode="auto">
          <a:xfrm>
            <a:off x="1691679" y="4444950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graphicFrame>
        <p:nvGraphicFramePr>
          <p:cNvPr id="27813" name="Object 165"/>
          <p:cNvGraphicFramePr>
            <a:graphicFrameLocks noChangeAspect="1"/>
          </p:cNvGraphicFramePr>
          <p:nvPr/>
        </p:nvGraphicFramePr>
        <p:xfrm>
          <a:off x="4846637" y="4393059"/>
          <a:ext cx="2016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8" name="Formel" r:id="rId15" imgW="139639" imgH="393529" progId="Equation.3">
                  <p:embed/>
                </p:oleObj>
              </mc:Choice>
              <mc:Fallback>
                <p:oleObj name="Formel" r:id="rId15" imgW="139639" imgH="393529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6637" y="4393059"/>
                        <a:ext cx="201612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814" name="Text Box 166"/>
          <p:cNvSpPr txBox="1">
            <a:spLocks noChangeArrowheads="1"/>
          </p:cNvSpPr>
          <p:nvPr/>
        </p:nvSpPr>
        <p:spPr bwMode="auto">
          <a:xfrm>
            <a:off x="5004047" y="4437112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b="1" dirty="0">
                <a:solidFill>
                  <a:srgbClr val="9900CC"/>
                </a:solidFill>
              </a:rPr>
              <a:t>70</a:t>
            </a:r>
            <a:endParaRPr lang="de-AT" b="1" dirty="0">
              <a:solidFill>
                <a:srgbClr val="9900CC"/>
              </a:solidFill>
            </a:endParaRPr>
          </a:p>
        </p:txBody>
      </p:sp>
      <p:sp>
        <p:nvSpPr>
          <p:cNvPr id="27839" name="Text Box 191"/>
          <p:cNvSpPr txBox="1">
            <a:spLocks noChangeArrowheads="1"/>
          </p:cNvSpPr>
          <p:nvPr/>
        </p:nvSpPr>
        <p:spPr bwMode="auto">
          <a:xfrm>
            <a:off x="8316390" y="3954661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</a:t>
            </a:r>
            <a:endParaRPr lang="de-AT"/>
          </a:p>
        </p:txBody>
      </p:sp>
      <p:graphicFrame>
        <p:nvGraphicFramePr>
          <p:cNvPr id="27844" name="Object 1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887349"/>
              </p:ext>
            </p:extLst>
          </p:nvPr>
        </p:nvGraphicFramePr>
        <p:xfrm>
          <a:off x="4498975" y="2333625"/>
          <a:ext cx="2000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9" name="Formel" r:id="rId17" imgW="139680" imgH="393480" progId="Equation.3">
                  <p:embed/>
                </p:oleObj>
              </mc:Choice>
              <mc:Fallback>
                <p:oleObj name="Formel" r:id="rId17" imgW="139680" imgH="39348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975" y="2333625"/>
                        <a:ext cx="200025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862" name="Text Box 214"/>
          <p:cNvSpPr txBox="1">
            <a:spLocks noChangeArrowheads="1"/>
          </p:cNvSpPr>
          <p:nvPr/>
        </p:nvSpPr>
        <p:spPr bwMode="auto">
          <a:xfrm>
            <a:off x="1691679" y="4935488"/>
            <a:ext cx="982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4 &amp; 5</a:t>
            </a:r>
            <a:endParaRPr lang="de-AT" dirty="0"/>
          </a:p>
        </p:txBody>
      </p:sp>
      <p:graphicFrame>
        <p:nvGraphicFramePr>
          <p:cNvPr id="27863" name="Object 215"/>
          <p:cNvGraphicFramePr>
            <a:graphicFrameLocks noChangeAspect="1"/>
          </p:cNvGraphicFramePr>
          <p:nvPr/>
        </p:nvGraphicFramePr>
        <p:xfrm>
          <a:off x="4439715" y="4899224"/>
          <a:ext cx="98425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80" name="Formel" r:id="rId19" imgW="685800" imgH="393700" progId="Equation.3">
                  <p:embed/>
                </p:oleObj>
              </mc:Choice>
              <mc:Fallback>
                <p:oleObj name="Formel" r:id="rId19" imgW="685800" imgH="3937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9715" y="4899224"/>
                        <a:ext cx="984250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64" name="Object 216"/>
          <p:cNvGraphicFramePr>
            <a:graphicFrameLocks noChangeAspect="1"/>
          </p:cNvGraphicFramePr>
          <p:nvPr/>
        </p:nvGraphicFramePr>
        <p:xfrm>
          <a:off x="5576365" y="4872236"/>
          <a:ext cx="122396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81" name="Formel" r:id="rId21" imgW="875920" imgH="393529" progId="Equation.3">
                  <p:embed/>
                </p:oleObj>
              </mc:Choice>
              <mc:Fallback>
                <p:oleObj name="Formel" r:id="rId21" imgW="875920" imgH="393529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365" y="4872236"/>
                        <a:ext cx="1223963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865" name="Text Box 217"/>
          <p:cNvSpPr txBox="1">
            <a:spLocks noChangeArrowheads="1"/>
          </p:cNvSpPr>
          <p:nvPr/>
        </p:nvSpPr>
        <p:spPr bwMode="auto">
          <a:xfrm>
            <a:off x="7308304" y="4941168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b="1" dirty="0">
                <a:solidFill>
                  <a:srgbClr val="9900CC"/>
                </a:solidFill>
              </a:rPr>
              <a:t>45</a:t>
            </a:r>
            <a:endParaRPr lang="de-AT" b="1" dirty="0">
              <a:solidFill>
                <a:srgbClr val="9900CC"/>
              </a:solidFill>
            </a:endParaRPr>
          </a:p>
        </p:txBody>
      </p:sp>
      <p:sp>
        <p:nvSpPr>
          <p:cNvPr id="39" name="Foliennummernplatzhalter 38"/>
          <p:cNvSpPr>
            <a:spLocks noGrp="1"/>
          </p:cNvSpPr>
          <p:nvPr>
            <p:ph type="sldNum" sz="quarter" idx="12"/>
          </p:nvPr>
        </p:nvSpPr>
        <p:spPr>
          <a:xfrm>
            <a:off x="7417866" y="6552952"/>
            <a:ext cx="2133600" cy="196850"/>
          </a:xfrm>
        </p:spPr>
        <p:txBody>
          <a:bodyPr/>
          <a:lstStyle/>
          <a:p>
            <a:r>
              <a:rPr lang="de-AT" dirty="0"/>
              <a:t>Kapitel 8/</a:t>
            </a:r>
            <a:fld id="{170C4BF4-3221-4614-8D11-3C4DD49AF7E2}" type="slidenum">
              <a:rPr lang="de-AT" smtClean="0"/>
              <a:pPr/>
              <a:t>28</a:t>
            </a:fld>
            <a:endParaRPr lang="de-AT" dirty="0"/>
          </a:p>
        </p:txBody>
      </p:sp>
      <p:sp>
        <p:nvSpPr>
          <p:cNvPr id="40" name="Fußzeilenplatzhalter 39"/>
          <p:cNvSpPr>
            <a:spLocks noGrp="1"/>
          </p:cNvSpPr>
          <p:nvPr>
            <p:ph type="ftr" sz="quarter" idx="11"/>
          </p:nvPr>
        </p:nvSpPr>
        <p:spPr>
          <a:xfrm>
            <a:off x="4356546" y="6553671"/>
            <a:ext cx="2895600" cy="196850"/>
          </a:xfrm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38" name="Text Box 88"/>
          <p:cNvSpPr txBox="1">
            <a:spLocks noChangeArrowheads="1"/>
          </p:cNvSpPr>
          <p:nvPr/>
        </p:nvSpPr>
        <p:spPr bwMode="auto">
          <a:xfrm>
            <a:off x="3347863" y="2420888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20</a:t>
            </a:r>
            <a:endParaRPr lang="de-AT" dirty="0"/>
          </a:p>
        </p:txBody>
      </p:sp>
      <p:sp>
        <p:nvSpPr>
          <p:cNvPr id="41" name="Text Box 88"/>
          <p:cNvSpPr txBox="1">
            <a:spLocks noChangeArrowheads="1"/>
          </p:cNvSpPr>
          <p:nvPr/>
        </p:nvSpPr>
        <p:spPr bwMode="auto">
          <a:xfrm>
            <a:off x="3059831" y="2924944"/>
            <a:ext cx="1224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20+40=60</a:t>
            </a:r>
            <a:endParaRPr lang="de-AT" dirty="0"/>
          </a:p>
        </p:txBody>
      </p:sp>
      <p:sp>
        <p:nvSpPr>
          <p:cNvPr id="42" name="Text Box 88"/>
          <p:cNvSpPr txBox="1">
            <a:spLocks noChangeArrowheads="1"/>
          </p:cNvSpPr>
          <p:nvPr/>
        </p:nvSpPr>
        <p:spPr bwMode="auto">
          <a:xfrm>
            <a:off x="3059831" y="3429000"/>
            <a:ext cx="1224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60+20=80</a:t>
            </a:r>
            <a:endParaRPr lang="de-AT" dirty="0"/>
          </a:p>
        </p:txBody>
      </p:sp>
      <p:sp>
        <p:nvSpPr>
          <p:cNvPr id="43" name="Text Box 88"/>
          <p:cNvSpPr txBox="1">
            <a:spLocks noChangeArrowheads="1"/>
          </p:cNvSpPr>
          <p:nvPr/>
        </p:nvSpPr>
        <p:spPr bwMode="auto">
          <a:xfrm>
            <a:off x="2987823" y="3933056"/>
            <a:ext cx="136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80+30=110</a:t>
            </a:r>
            <a:endParaRPr lang="de-AT" dirty="0"/>
          </a:p>
        </p:txBody>
      </p:sp>
      <p:sp>
        <p:nvSpPr>
          <p:cNvPr id="44" name="Text Box 88"/>
          <p:cNvSpPr txBox="1">
            <a:spLocks noChangeArrowheads="1"/>
          </p:cNvSpPr>
          <p:nvPr/>
        </p:nvSpPr>
        <p:spPr bwMode="auto">
          <a:xfrm>
            <a:off x="3347863" y="4437112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30</a:t>
            </a:r>
            <a:endParaRPr lang="de-AT" dirty="0"/>
          </a:p>
        </p:txBody>
      </p:sp>
      <p:sp>
        <p:nvSpPr>
          <p:cNvPr id="45" name="Text Box 88"/>
          <p:cNvSpPr txBox="1">
            <a:spLocks noChangeArrowheads="1"/>
          </p:cNvSpPr>
          <p:nvPr/>
        </p:nvSpPr>
        <p:spPr bwMode="auto">
          <a:xfrm>
            <a:off x="3059831" y="4941168"/>
            <a:ext cx="1224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30+20=50</a:t>
            </a:r>
            <a:endParaRPr lang="de-AT" dirty="0"/>
          </a:p>
        </p:txBody>
      </p:sp>
      <p:sp>
        <p:nvSpPr>
          <p:cNvPr id="46" name="Text Box 214"/>
          <p:cNvSpPr txBox="1">
            <a:spLocks noChangeArrowheads="1"/>
          </p:cNvSpPr>
          <p:nvPr/>
        </p:nvSpPr>
        <p:spPr bwMode="auto">
          <a:xfrm>
            <a:off x="1691679" y="5445224"/>
            <a:ext cx="982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4, 5 &amp; 6</a:t>
            </a:r>
            <a:endParaRPr lang="de-AT" dirty="0"/>
          </a:p>
        </p:txBody>
      </p:sp>
      <p:sp>
        <p:nvSpPr>
          <p:cNvPr id="47" name="Text Box 88"/>
          <p:cNvSpPr txBox="1">
            <a:spLocks noChangeArrowheads="1"/>
          </p:cNvSpPr>
          <p:nvPr/>
        </p:nvSpPr>
        <p:spPr bwMode="auto">
          <a:xfrm>
            <a:off x="2987823" y="5445224"/>
            <a:ext cx="136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50+50=100</a:t>
            </a:r>
            <a:endParaRPr lang="de-AT" dirty="0"/>
          </a:p>
        </p:txBody>
      </p:sp>
      <p:graphicFrame>
        <p:nvGraphicFramePr>
          <p:cNvPr id="48" name="Object 215"/>
          <p:cNvGraphicFramePr>
            <a:graphicFrameLocks noChangeAspect="1"/>
          </p:cNvGraphicFramePr>
          <p:nvPr/>
        </p:nvGraphicFramePr>
        <p:xfrm>
          <a:off x="4355975" y="5373216"/>
          <a:ext cx="187801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82" name="Formel" r:id="rId23" imgW="1307532" imgH="393529" progId="Equation.3">
                  <p:embed/>
                </p:oleObj>
              </mc:Choice>
              <mc:Fallback>
                <p:oleObj name="Formel" r:id="rId23" imgW="1307532" imgH="393529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5" y="5373216"/>
                        <a:ext cx="1878012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216"/>
          <p:cNvGraphicFramePr>
            <a:graphicFrameLocks noChangeAspect="1"/>
          </p:cNvGraphicFramePr>
          <p:nvPr/>
        </p:nvGraphicFramePr>
        <p:xfrm>
          <a:off x="6202362" y="5372547"/>
          <a:ext cx="12763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83" name="Formel" r:id="rId25" imgW="914400" imgH="393700" progId="Equation.3">
                  <p:embed/>
                </p:oleObj>
              </mc:Choice>
              <mc:Fallback>
                <p:oleObj name="Formel" r:id="rId25" imgW="914400" imgH="3937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2362" y="5372547"/>
                        <a:ext cx="1276350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217"/>
          <p:cNvSpPr txBox="1">
            <a:spLocks noChangeArrowheads="1"/>
          </p:cNvSpPr>
          <p:nvPr/>
        </p:nvSpPr>
        <p:spPr bwMode="auto">
          <a:xfrm>
            <a:off x="8100391" y="5445224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b="1" dirty="0">
                <a:solidFill>
                  <a:srgbClr val="9900CC"/>
                </a:solidFill>
              </a:rPr>
              <a:t>63,3</a:t>
            </a:r>
            <a:endParaRPr lang="de-AT" b="1" dirty="0">
              <a:solidFill>
                <a:srgbClr val="9900CC"/>
              </a:solidFill>
            </a:endParaRPr>
          </a:p>
        </p:txBody>
      </p:sp>
      <p:graphicFrame>
        <p:nvGraphicFramePr>
          <p:cNvPr id="2" name="Object 15"/>
          <p:cNvGraphicFramePr>
            <a:graphicFrameLocks noChangeAspect="1"/>
          </p:cNvGraphicFramePr>
          <p:nvPr/>
        </p:nvGraphicFramePr>
        <p:xfrm>
          <a:off x="7524327" y="5373216"/>
          <a:ext cx="56673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84" name="Formel" r:id="rId27" imgW="406048" imgH="393359" progId="Equation.3">
                  <p:embed/>
                </p:oleObj>
              </mc:Choice>
              <mc:Fallback>
                <p:oleObj name="Formel" r:id="rId27" imgW="406048" imgH="393359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327" y="5373216"/>
                        <a:ext cx="566737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AutoShape 159"/>
          <p:cNvSpPr>
            <a:spLocks noChangeArrowheads="1"/>
          </p:cNvSpPr>
          <p:nvPr/>
        </p:nvSpPr>
        <p:spPr bwMode="auto">
          <a:xfrm rot="764533">
            <a:off x="8826769" y="5473530"/>
            <a:ext cx="288925" cy="288925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52" name="Object 176"/>
          <p:cNvGraphicFramePr>
            <a:graphicFrameLocks noChangeAspect="1"/>
          </p:cNvGraphicFramePr>
          <p:nvPr/>
        </p:nvGraphicFramePr>
        <p:xfrm>
          <a:off x="2771800" y="6165304"/>
          <a:ext cx="385762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85" name="Formel" r:id="rId29" imgW="165028" imgH="228501" progId="Equation.3">
                  <p:embed/>
                </p:oleObj>
              </mc:Choice>
              <mc:Fallback>
                <p:oleObj name="Formel" r:id="rId29" imgW="165028" imgH="228501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6165304"/>
                        <a:ext cx="385762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 Box 177"/>
          <p:cNvSpPr txBox="1">
            <a:spLocks noChangeArrowheads="1"/>
          </p:cNvSpPr>
          <p:nvPr/>
        </p:nvSpPr>
        <p:spPr bwMode="auto">
          <a:xfrm>
            <a:off x="3131840" y="6237312"/>
            <a:ext cx="48965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= </a:t>
            </a:r>
            <a:r>
              <a:rPr lang="de-DE" sz="2000" dirty="0">
                <a:cs typeface="Arial" charset="0"/>
              </a:rPr>
              <a:t>(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solidFill>
                  <a:srgbClr val="9900CC"/>
                </a:solidFill>
                <a:cs typeface="Arial" charset="0"/>
              </a:rPr>
              <a:t>80</a:t>
            </a:r>
            <a:r>
              <a:rPr lang="en-US" sz="2000" dirty="0">
                <a:cs typeface="Arial" charset="0"/>
              </a:rPr>
              <a:t>; </a:t>
            </a:r>
            <a:r>
              <a:rPr lang="en-US" sz="2000" b="1" dirty="0">
                <a:solidFill>
                  <a:srgbClr val="9900CC"/>
                </a:solidFill>
                <a:cs typeface="Arial" charset="0"/>
              </a:rPr>
              <a:t>0</a:t>
            </a:r>
            <a:r>
              <a:rPr lang="en-US" sz="2000" dirty="0">
                <a:cs typeface="Arial" charset="0"/>
              </a:rPr>
              <a:t>; </a:t>
            </a:r>
            <a:r>
              <a:rPr lang="en-US" sz="2000" b="1" dirty="0">
                <a:solidFill>
                  <a:srgbClr val="9900CC"/>
                </a:solidFill>
                <a:cs typeface="Arial" charset="0"/>
              </a:rPr>
              <a:t>0</a:t>
            </a:r>
            <a:r>
              <a:rPr lang="en-US" sz="2000" dirty="0">
                <a:cs typeface="Arial" charset="0"/>
              </a:rPr>
              <a:t>; </a:t>
            </a:r>
            <a:r>
              <a:rPr lang="en-US" sz="2000" b="1" dirty="0">
                <a:solidFill>
                  <a:srgbClr val="9900CC"/>
                </a:solidFill>
                <a:cs typeface="Arial" charset="0"/>
              </a:rPr>
              <a:t>50</a:t>
            </a:r>
            <a:r>
              <a:rPr lang="en-US" dirty="0"/>
              <a:t>;</a:t>
            </a:r>
            <a:r>
              <a:rPr lang="en-US" sz="2000" b="1" dirty="0">
                <a:solidFill>
                  <a:srgbClr val="9900CC"/>
                </a:solidFill>
                <a:cs typeface="Arial" charset="0"/>
              </a:rPr>
              <a:t> 0; ?; ?; ?; ?</a:t>
            </a:r>
            <a:r>
              <a:rPr lang="en-US" sz="2000" dirty="0">
                <a:cs typeface="Arial" charset="0"/>
              </a:rPr>
              <a:t> )</a:t>
            </a:r>
          </a:p>
        </p:txBody>
      </p:sp>
      <p:sp>
        <p:nvSpPr>
          <p:cNvPr id="54" name="Text Box 177"/>
          <p:cNvSpPr txBox="1">
            <a:spLocks noChangeArrowheads="1"/>
          </p:cNvSpPr>
          <p:nvPr/>
        </p:nvSpPr>
        <p:spPr bwMode="auto">
          <a:xfrm>
            <a:off x="467544" y="6237312"/>
            <a:ext cx="2319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000" dirty="0"/>
              <a:t>Bisherige Lösung:</a:t>
            </a:r>
            <a:endParaRPr lang="en-US" sz="2000" dirty="0">
              <a:cs typeface="Arial" charset="0"/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7740352" y="3356992"/>
            <a:ext cx="43204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9" name="Rechteck 58"/>
          <p:cNvSpPr/>
          <p:nvPr/>
        </p:nvSpPr>
        <p:spPr>
          <a:xfrm>
            <a:off x="6948264" y="4869160"/>
            <a:ext cx="3600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aphicFrame>
        <p:nvGraphicFramePr>
          <p:cNvPr id="60" name="Object 216"/>
          <p:cNvGraphicFramePr>
            <a:graphicFrameLocks noChangeAspect="1"/>
          </p:cNvGraphicFramePr>
          <p:nvPr/>
        </p:nvGraphicFramePr>
        <p:xfrm>
          <a:off x="6804248" y="4869160"/>
          <a:ext cx="4794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86" name="Formel" r:id="rId31" imgW="342751" imgH="393529" progId="Equation.3">
                  <p:embed/>
                </p:oleObj>
              </mc:Choice>
              <mc:Fallback>
                <p:oleObj name="Formel" r:id="rId31" imgW="342751" imgH="393529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4869160"/>
                        <a:ext cx="47942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38"/>
          <p:cNvGraphicFramePr>
            <a:graphicFrameLocks noChangeAspect="1"/>
          </p:cNvGraphicFramePr>
          <p:nvPr/>
        </p:nvGraphicFramePr>
        <p:xfrm>
          <a:off x="7596336" y="3356992"/>
          <a:ext cx="5683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87" name="Formel" r:id="rId33" imgW="406048" imgH="393359" progId="Equation.3">
                  <p:embed/>
                </p:oleObj>
              </mc:Choice>
              <mc:Fallback>
                <p:oleObj name="Formel" r:id="rId33" imgW="406048" imgH="393359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3356992"/>
                        <a:ext cx="56832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hteck 60"/>
          <p:cNvSpPr/>
          <p:nvPr/>
        </p:nvSpPr>
        <p:spPr>
          <a:xfrm>
            <a:off x="3923928" y="3501008"/>
            <a:ext cx="3600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2" name="Rechteck 61"/>
          <p:cNvSpPr/>
          <p:nvPr/>
        </p:nvSpPr>
        <p:spPr>
          <a:xfrm>
            <a:off x="3923928" y="5013176"/>
            <a:ext cx="3600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000" fill="hold"/>
                                        <p:tgtEl>
                                          <p:spTgt spid="27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35" grpId="0"/>
      <p:bldP spid="27736" grpId="0"/>
      <p:bldP spid="27737" grpId="0"/>
      <p:bldP spid="27738" grpId="0"/>
      <p:bldP spid="27739" grpId="0"/>
      <p:bldP spid="27751" grpId="0"/>
      <p:bldP spid="27778" grpId="0"/>
      <p:bldP spid="27788" grpId="0"/>
      <p:bldP spid="27807" grpId="0" animBg="1"/>
      <p:bldP spid="27808" grpId="0"/>
      <p:bldP spid="27809" grpId="0"/>
      <p:bldP spid="27814" grpId="0"/>
      <p:bldP spid="27839" grpId="0"/>
      <p:bldP spid="27862" grpId="0"/>
      <p:bldP spid="27865" grpId="0"/>
      <p:bldP spid="38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0" grpId="0"/>
      <p:bldP spid="51" grpId="0" animBg="1"/>
      <p:bldP spid="53" grpId="0"/>
      <p:bldP spid="54" grpId="0"/>
      <p:bldP spid="56" grpId="0" animBg="1"/>
      <p:bldP spid="59" grpId="0" animBg="1"/>
      <p:bldP spid="61" grpId="0" animBg="1"/>
      <p:bldP spid="6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Group 221"/>
          <p:cNvGraphicFramePr>
            <a:graphicFrameLocks noGrp="1"/>
          </p:cNvGraphicFramePr>
          <p:nvPr>
            <p:ph sz="quarter" idx="1"/>
          </p:nvPr>
        </p:nvGraphicFramePr>
        <p:xfrm>
          <a:off x="323528" y="1700808"/>
          <a:ext cx="8424167" cy="2752106"/>
        </p:xfrm>
        <a:graphic>
          <a:graphicData uri="http://schemas.openxmlformats.org/drawingml/2006/table">
            <a:tbl>
              <a:tblPr/>
              <a:tblGrid>
                <a:gridCol w="1079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54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972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20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</a:t>
                      </a: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in Periode</a:t>
                      </a:r>
                      <a:endParaRPr kumimoji="0" lang="de-A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für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Periode(n)</a:t>
                      </a:r>
                      <a:endParaRPr kumimoji="0" lang="de-A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Losgr</a:t>
                      </a:r>
                      <a:r>
                        <a:rPr kumimoji="0" lang="de-A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lang="de-DE" sz="2000" i="1" baseline="-25000" dirty="0">
                          <a:sym typeface="Symbol" pitchFamily="18" charset="2"/>
                        </a:rPr>
                        <a:t></a:t>
                      </a:r>
                      <a:endParaRPr kumimoji="0" lang="de-AT" sz="20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Kosten pro Periode</a:t>
                      </a:r>
                      <a:endParaRPr kumimoji="0" lang="de-A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28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Beispiel: </a:t>
            </a:r>
            <a:r>
              <a:rPr lang="de-DE" dirty="0" err="1"/>
              <a:t>Silver</a:t>
            </a:r>
            <a:r>
              <a:rPr lang="de-DE" dirty="0"/>
              <a:t> – </a:t>
            </a:r>
            <a:r>
              <a:rPr lang="de-DE" dirty="0" err="1"/>
              <a:t>Meal</a:t>
            </a:r>
            <a:r>
              <a:rPr lang="de-DE" dirty="0"/>
              <a:t> – Verfahren (2)</a:t>
            </a:r>
            <a:endParaRPr lang="de-AT" dirty="0"/>
          </a:p>
        </p:txBody>
      </p:sp>
      <p:sp>
        <p:nvSpPr>
          <p:cNvPr id="27735" name="Text Box 87"/>
          <p:cNvSpPr txBox="1">
            <a:spLocks noChangeArrowheads="1"/>
          </p:cNvSpPr>
          <p:nvPr/>
        </p:nvSpPr>
        <p:spPr bwMode="auto">
          <a:xfrm>
            <a:off x="486098" y="2513782"/>
            <a:ext cx="904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ym typeface="Symbol" pitchFamily="18" charset="2"/>
              </a:rPr>
              <a:t> = </a:t>
            </a:r>
            <a:r>
              <a:rPr lang="de-DE" dirty="0"/>
              <a:t>6</a:t>
            </a:r>
            <a:endParaRPr lang="de-AT" dirty="0"/>
          </a:p>
        </p:txBody>
      </p:sp>
      <p:sp>
        <p:nvSpPr>
          <p:cNvPr id="27736" name="Text Box 88"/>
          <p:cNvSpPr txBox="1">
            <a:spLocks noChangeArrowheads="1"/>
          </p:cNvSpPr>
          <p:nvPr/>
        </p:nvSpPr>
        <p:spPr bwMode="auto">
          <a:xfrm>
            <a:off x="1494160" y="2513782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6</a:t>
            </a:r>
            <a:endParaRPr lang="de-AT" dirty="0"/>
          </a:p>
        </p:txBody>
      </p:sp>
      <p:sp>
        <p:nvSpPr>
          <p:cNvPr id="27737" name="Text Box 89"/>
          <p:cNvSpPr txBox="1">
            <a:spLocks noChangeArrowheads="1"/>
          </p:cNvSpPr>
          <p:nvPr/>
        </p:nvSpPr>
        <p:spPr bwMode="auto">
          <a:xfrm>
            <a:off x="1494160" y="4026669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6, 7, 8 &amp; 9</a:t>
            </a:r>
            <a:endParaRPr lang="de-AT" dirty="0"/>
          </a:p>
        </p:txBody>
      </p:sp>
      <p:sp>
        <p:nvSpPr>
          <p:cNvPr id="27738" name="Text Box 90"/>
          <p:cNvSpPr txBox="1">
            <a:spLocks noChangeArrowheads="1"/>
          </p:cNvSpPr>
          <p:nvPr/>
        </p:nvSpPr>
        <p:spPr bwMode="auto">
          <a:xfrm>
            <a:off x="1494160" y="3018607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6 &amp; 7</a:t>
            </a:r>
            <a:endParaRPr lang="de-AT" dirty="0"/>
          </a:p>
        </p:txBody>
      </p:sp>
      <p:sp>
        <p:nvSpPr>
          <p:cNvPr id="27739" name="Text Box 91"/>
          <p:cNvSpPr txBox="1">
            <a:spLocks noChangeArrowheads="1"/>
          </p:cNvSpPr>
          <p:nvPr/>
        </p:nvSpPr>
        <p:spPr bwMode="auto">
          <a:xfrm>
            <a:off x="1494160" y="3523432"/>
            <a:ext cx="1008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6, 7 &amp; 8</a:t>
            </a:r>
            <a:endParaRPr lang="de-AT" dirty="0"/>
          </a:p>
        </p:txBody>
      </p:sp>
      <p:sp>
        <p:nvSpPr>
          <p:cNvPr id="27751" name="Text Box 103"/>
          <p:cNvSpPr txBox="1">
            <a:spLocks noChangeArrowheads="1"/>
          </p:cNvSpPr>
          <p:nvPr/>
        </p:nvSpPr>
        <p:spPr bwMode="auto">
          <a:xfrm>
            <a:off x="5364088" y="2564904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 </a:t>
            </a:r>
            <a:r>
              <a:rPr lang="de-DE" b="1">
                <a:solidFill>
                  <a:srgbClr val="9900CC"/>
                </a:solidFill>
              </a:rPr>
              <a:t>70</a:t>
            </a:r>
            <a:endParaRPr lang="de-AT" b="1">
              <a:solidFill>
                <a:srgbClr val="9900CC"/>
              </a:solidFill>
            </a:endParaRPr>
          </a:p>
        </p:txBody>
      </p:sp>
      <p:graphicFrame>
        <p:nvGraphicFramePr>
          <p:cNvPr id="27758" name="Object 110"/>
          <p:cNvGraphicFramePr>
            <a:graphicFrameLocks noChangeAspect="1"/>
          </p:cNvGraphicFramePr>
          <p:nvPr/>
        </p:nvGraphicFramePr>
        <p:xfrm>
          <a:off x="4335463" y="2981325"/>
          <a:ext cx="7112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7" name="Formel" r:id="rId3" imgW="495085" imgH="393529" progId="Equation.3">
                  <p:embed/>
                </p:oleObj>
              </mc:Choice>
              <mc:Fallback>
                <p:oleObj name="Formel" r:id="rId3" imgW="495085" imgH="393529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5463" y="2981325"/>
                        <a:ext cx="711200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59" name="Object 111"/>
          <p:cNvGraphicFramePr>
            <a:graphicFrameLocks noChangeAspect="1"/>
          </p:cNvGraphicFramePr>
          <p:nvPr/>
        </p:nvGraphicFramePr>
        <p:xfrm>
          <a:off x="5076056" y="2924944"/>
          <a:ext cx="10636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8" name="Formel" r:id="rId5" imgW="761669" imgH="393529" progId="Equation.3">
                  <p:embed/>
                </p:oleObj>
              </mc:Choice>
              <mc:Fallback>
                <p:oleObj name="Formel" r:id="rId5" imgW="761669" imgH="393529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2924944"/>
                        <a:ext cx="106362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78" name="Text Box 130"/>
          <p:cNvSpPr txBox="1">
            <a:spLocks noChangeArrowheads="1"/>
          </p:cNvSpPr>
          <p:nvPr/>
        </p:nvSpPr>
        <p:spPr bwMode="auto">
          <a:xfrm>
            <a:off x="6588224" y="2996952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b="1" dirty="0">
                <a:solidFill>
                  <a:srgbClr val="9900CC"/>
                </a:solidFill>
              </a:rPr>
              <a:t>45</a:t>
            </a:r>
            <a:endParaRPr lang="de-AT" b="1" dirty="0">
              <a:solidFill>
                <a:srgbClr val="9900CC"/>
              </a:solidFill>
            </a:endParaRPr>
          </a:p>
        </p:txBody>
      </p:sp>
      <p:graphicFrame>
        <p:nvGraphicFramePr>
          <p:cNvPr id="27782" name="Object 134"/>
          <p:cNvGraphicFramePr>
            <a:graphicFrameLocks noChangeAspect="1"/>
          </p:cNvGraphicFramePr>
          <p:nvPr/>
        </p:nvGraphicFramePr>
        <p:xfrm>
          <a:off x="4421188" y="3486150"/>
          <a:ext cx="13462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9" name="Formel" r:id="rId7" imgW="939392" imgH="393529" progId="Equation.3">
                  <p:embed/>
                </p:oleObj>
              </mc:Choice>
              <mc:Fallback>
                <p:oleObj name="Formel" r:id="rId7" imgW="939392" imgH="393529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188" y="3486150"/>
                        <a:ext cx="1346200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86" name="Object 138"/>
          <p:cNvGraphicFramePr>
            <a:graphicFrameLocks noChangeAspect="1"/>
          </p:cNvGraphicFramePr>
          <p:nvPr/>
        </p:nvGraphicFramePr>
        <p:xfrm>
          <a:off x="5796136" y="3429000"/>
          <a:ext cx="164941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0" name="Formel" r:id="rId9" imgW="1180588" imgH="393529" progId="Equation.3">
                  <p:embed/>
                </p:oleObj>
              </mc:Choice>
              <mc:Fallback>
                <p:oleObj name="Formel" r:id="rId9" imgW="1180588" imgH="393529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3429000"/>
                        <a:ext cx="1649413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88" name="Text Box 140"/>
          <p:cNvSpPr txBox="1">
            <a:spLocks noChangeArrowheads="1"/>
          </p:cNvSpPr>
          <p:nvPr/>
        </p:nvSpPr>
        <p:spPr bwMode="auto">
          <a:xfrm>
            <a:off x="7380312" y="3501008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b="1" dirty="0">
                <a:solidFill>
                  <a:srgbClr val="9900CC"/>
                </a:solidFill>
              </a:rPr>
              <a:t>43,3</a:t>
            </a:r>
            <a:endParaRPr lang="de-AT" b="1" dirty="0">
              <a:solidFill>
                <a:srgbClr val="9900CC"/>
              </a:solidFill>
            </a:endParaRPr>
          </a:p>
        </p:txBody>
      </p:sp>
      <p:graphicFrame>
        <p:nvGraphicFramePr>
          <p:cNvPr id="27792" name="Object 144"/>
          <p:cNvGraphicFramePr>
            <a:graphicFrameLocks noChangeAspect="1"/>
          </p:cNvGraphicFramePr>
          <p:nvPr/>
        </p:nvGraphicFramePr>
        <p:xfrm>
          <a:off x="4139952" y="3933056"/>
          <a:ext cx="19685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1" name="Formel" r:id="rId11" imgW="1371600" imgH="393700" progId="Equation.3">
                  <p:embed/>
                </p:oleObj>
              </mc:Choice>
              <mc:Fallback>
                <p:oleObj name="Formel" r:id="rId11" imgW="1371600" imgH="3937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3933056"/>
                        <a:ext cx="1968500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96" name="Object 148"/>
          <p:cNvGraphicFramePr>
            <a:graphicFrameLocks noChangeAspect="1"/>
          </p:cNvGraphicFramePr>
          <p:nvPr/>
        </p:nvGraphicFramePr>
        <p:xfrm>
          <a:off x="6084168" y="3933056"/>
          <a:ext cx="190023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2" name="Formel" r:id="rId13" imgW="1358310" imgH="393529" progId="Equation.3">
                  <p:embed/>
                </p:oleObj>
              </mc:Choice>
              <mc:Fallback>
                <p:oleObj name="Formel" r:id="rId13" imgW="1358310" imgH="393529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3933056"/>
                        <a:ext cx="1900238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800" name="Text Box 152"/>
          <p:cNvSpPr txBox="1">
            <a:spLocks noChangeArrowheads="1"/>
          </p:cNvSpPr>
          <p:nvPr/>
        </p:nvSpPr>
        <p:spPr bwMode="auto">
          <a:xfrm>
            <a:off x="8207375" y="4005064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9900CC"/>
                </a:solidFill>
              </a:rPr>
              <a:t>40</a:t>
            </a:r>
            <a:endParaRPr lang="de-AT" b="1" dirty="0">
              <a:solidFill>
                <a:srgbClr val="9900CC"/>
              </a:solidFill>
            </a:endParaRPr>
          </a:p>
        </p:txBody>
      </p:sp>
      <p:sp>
        <p:nvSpPr>
          <p:cNvPr id="27837" name="Text Box 189"/>
          <p:cNvSpPr txBox="1">
            <a:spLocks noChangeArrowheads="1"/>
          </p:cNvSpPr>
          <p:nvPr/>
        </p:nvSpPr>
        <p:spPr bwMode="auto">
          <a:xfrm>
            <a:off x="1115616" y="5733256"/>
            <a:ext cx="74892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3*s + </a:t>
            </a:r>
            <a:r>
              <a:rPr lang="de-DE" i="1" dirty="0"/>
              <a:t>h</a:t>
            </a:r>
            <a:r>
              <a:rPr lang="de-DE" dirty="0"/>
              <a:t>*1*</a:t>
            </a:r>
            <a:r>
              <a:rPr lang="de-DE" i="1" dirty="0"/>
              <a:t>D</a:t>
            </a:r>
            <a:r>
              <a:rPr lang="de-DE" baseline="-25000" dirty="0"/>
              <a:t>2</a:t>
            </a:r>
            <a:r>
              <a:rPr lang="de-DE" dirty="0"/>
              <a:t> + </a:t>
            </a:r>
            <a:r>
              <a:rPr lang="de-DE" i="1" dirty="0"/>
              <a:t>h</a:t>
            </a:r>
            <a:r>
              <a:rPr lang="de-DE" dirty="0"/>
              <a:t>*2*</a:t>
            </a:r>
            <a:r>
              <a:rPr lang="de-DE" i="1" dirty="0"/>
              <a:t>D</a:t>
            </a:r>
            <a:r>
              <a:rPr lang="de-DE" baseline="-25000" dirty="0"/>
              <a:t>3</a:t>
            </a:r>
            <a:r>
              <a:rPr lang="de-DE" dirty="0"/>
              <a:t> + </a:t>
            </a:r>
            <a:r>
              <a:rPr lang="de-DE" i="1" dirty="0"/>
              <a:t>h</a:t>
            </a:r>
            <a:r>
              <a:rPr lang="de-DE" dirty="0"/>
              <a:t>*1*</a:t>
            </a:r>
            <a:r>
              <a:rPr lang="de-DE" i="1" dirty="0"/>
              <a:t>D</a:t>
            </a:r>
            <a:r>
              <a:rPr lang="de-DE" baseline="-25000" dirty="0"/>
              <a:t>5</a:t>
            </a:r>
            <a:r>
              <a:rPr lang="de-DE" dirty="0"/>
              <a:t> + </a:t>
            </a:r>
            <a:r>
              <a:rPr lang="de-DE" i="1" dirty="0"/>
              <a:t>h</a:t>
            </a:r>
            <a:r>
              <a:rPr lang="de-DE" dirty="0"/>
              <a:t>*1*</a:t>
            </a:r>
            <a:r>
              <a:rPr lang="de-DE" i="1" dirty="0"/>
              <a:t>D</a:t>
            </a:r>
            <a:r>
              <a:rPr lang="de-DE" baseline="-25000" dirty="0"/>
              <a:t>7</a:t>
            </a:r>
            <a:r>
              <a:rPr lang="de-DE" dirty="0"/>
              <a:t> + </a:t>
            </a:r>
            <a:r>
              <a:rPr lang="de-DE" i="1" dirty="0"/>
              <a:t>h</a:t>
            </a:r>
            <a:r>
              <a:rPr lang="de-DE" dirty="0"/>
              <a:t>*2*</a:t>
            </a:r>
            <a:r>
              <a:rPr lang="de-DE" i="1" dirty="0"/>
              <a:t>D</a:t>
            </a:r>
            <a:r>
              <a:rPr lang="de-DE" baseline="-25000" dirty="0"/>
              <a:t>8</a:t>
            </a:r>
            <a:r>
              <a:rPr lang="de-DE" dirty="0"/>
              <a:t> + </a:t>
            </a:r>
            <a:r>
              <a:rPr lang="de-DE" i="1" dirty="0"/>
              <a:t>h</a:t>
            </a:r>
            <a:r>
              <a:rPr lang="de-DE" dirty="0"/>
              <a:t>*3*</a:t>
            </a:r>
            <a:r>
              <a:rPr lang="de-DE" i="1" dirty="0"/>
              <a:t>D</a:t>
            </a:r>
            <a:r>
              <a:rPr lang="de-DE" baseline="-25000" dirty="0"/>
              <a:t>9</a:t>
            </a:r>
            <a:r>
              <a:rPr lang="de-DE" dirty="0"/>
              <a:t> = </a:t>
            </a:r>
            <a:endParaRPr lang="de-AT" dirty="0"/>
          </a:p>
        </p:txBody>
      </p:sp>
      <p:sp>
        <p:nvSpPr>
          <p:cNvPr id="27838" name="Text Box 190"/>
          <p:cNvSpPr txBox="1">
            <a:spLocks noChangeArrowheads="1"/>
          </p:cNvSpPr>
          <p:nvPr/>
        </p:nvSpPr>
        <p:spPr bwMode="auto">
          <a:xfrm>
            <a:off x="7596336" y="5733256"/>
            <a:ext cx="1079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9900CC"/>
                </a:solidFill>
              </a:rPr>
              <a:t>400</a:t>
            </a:r>
            <a:r>
              <a:rPr lang="de-DE" dirty="0"/>
              <a:t> GE</a:t>
            </a:r>
            <a:endParaRPr lang="de-AT" dirty="0"/>
          </a:p>
        </p:txBody>
      </p:sp>
      <p:sp>
        <p:nvSpPr>
          <p:cNvPr id="27839" name="Text Box 191"/>
          <p:cNvSpPr txBox="1">
            <a:spLocks noChangeArrowheads="1"/>
          </p:cNvSpPr>
          <p:nvPr/>
        </p:nvSpPr>
        <p:spPr bwMode="auto">
          <a:xfrm>
            <a:off x="7991351" y="4005064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</a:t>
            </a:r>
            <a:endParaRPr lang="de-AT" dirty="0"/>
          </a:p>
        </p:txBody>
      </p:sp>
      <p:sp>
        <p:nvSpPr>
          <p:cNvPr id="27840" name="Text Box 192"/>
          <p:cNvSpPr txBox="1">
            <a:spLocks noChangeArrowheads="1"/>
          </p:cNvSpPr>
          <p:nvPr/>
        </p:nvSpPr>
        <p:spPr bwMode="auto">
          <a:xfrm>
            <a:off x="395536" y="5733256"/>
            <a:ext cx="792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 dirty="0"/>
              <a:t>K</a:t>
            </a:r>
            <a:r>
              <a:rPr lang="de-DE" dirty="0"/>
              <a:t>(</a:t>
            </a:r>
            <a:r>
              <a:rPr lang="de-DE" i="1" dirty="0"/>
              <a:t>q</a:t>
            </a:r>
            <a:r>
              <a:rPr lang="de-DE" dirty="0"/>
              <a:t>*)</a:t>
            </a:r>
            <a:endParaRPr lang="de-AT" dirty="0"/>
          </a:p>
        </p:txBody>
      </p:sp>
      <p:sp>
        <p:nvSpPr>
          <p:cNvPr id="39" name="Foliennummernplatzhalt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Kapitel 8/</a:t>
            </a:r>
            <a:fld id="{170C4BF4-3221-4614-8D11-3C4DD49AF7E2}" type="slidenum">
              <a:rPr lang="de-AT" smtClean="0"/>
              <a:pPr/>
              <a:t>29</a:t>
            </a:fld>
            <a:endParaRPr lang="de-AT" dirty="0"/>
          </a:p>
        </p:txBody>
      </p:sp>
      <p:sp>
        <p:nvSpPr>
          <p:cNvPr id="40" name="Fußzeilenplatzhalt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  <p:graphicFrame>
        <p:nvGraphicFramePr>
          <p:cNvPr id="2" name="Object 1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386791"/>
              </p:ext>
            </p:extLst>
          </p:nvPr>
        </p:nvGraphicFramePr>
        <p:xfrm>
          <a:off x="4986338" y="2478088"/>
          <a:ext cx="19843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3" name="Formel" r:id="rId15" imgW="139680" imgH="393480" progId="Equation.3">
                  <p:embed/>
                </p:oleObj>
              </mc:Choice>
              <mc:Fallback>
                <p:oleObj name="Formel" r:id="rId15" imgW="139680" imgH="39348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6338" y="2478088"/>
                        <a:ext cx="198437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11"/>
          <p:cNvGraphicFramePr>
            <a:graphicFrameLocks noChangeAspect="1"/>
          </p:cNvGraphicFramePr>
          <p:nvPr/>
        </p:nvGraphicFramePr>
        <p:xfrm>
          <a:off x="6156176" y="2924944"/>
          <a:ext cx="47783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4" name="Formel" r:id="rId17" imgW="342751" imgH="393529" progId="Equation.3">
                  <p:embed/>
                </p:oleObj>
              </mc:Choice>
              <mc:Fallback>
                <p:oleObj name="Formel" r:id="rId17" imgW="342751" imgH="393529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2924944"/>
                        <a:ext cx="477838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Tabelle 29"/>
          <p:cNvGraphicFramePr>
            <a:graphicFrameLocks noGrp="1"/>
          </p:cNvGraphicFramePr>
          <p:nvPr/>
        </p:nvGraphicFramePr>
        <p:xfrm>
          <a:off x="1115616" y="4725144"/>
          <a:ext cx="6840759" cy="792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6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84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9803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64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Periode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Bedarf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 err="1">
                          <a:latin typeface="Times New Roman"/>
                          <a:ea typeface="Times New Roman"/>
                        </a:rPr>
                        <a:t>Losgröße</a:t>
                      </a:r>
                      <a:endParaRPr lang="de-A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b="1" dirty="0">
                          <a:latin typeface="Times New Roman"/>
                          <a:ea typeface="Times New Roman"/>
                        </a:rPr>
                        <a:t>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b="1" dirty="0"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b="1" dirty="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1" name="Rechteck 30"/>
          <p:cNvSpPr/>
          <p:nvPr/>
        </p:nvSpPr>
        <p:spPr>
          <a:xfrm>
            <a:off x="7596336" y="3933056"/>
            <a:ext cx="43204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3" name="Text Box 192"/>
          <p:cNvSpPr txBox="1">
            <a:spLocks noChangeArrowheads="1"/>
          </p:cNvSpPr>
          <p:nvPr/>
        </p:nvSpPr>
        <p:spPr bwMode="auto">
          <a:xfrm>
            <a:off x="395536" y="6165304"/>
            <a:ext cx="74888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rgbClr val="FF0000"/>
                </a:solidFill>
              </a:rPr>
              <a:t>Oder</a:t>
            </a:r>
            <a:r>
              <a:rPr lang="de-DE" i="1" dirty="0"/>
              <a:t> </a:t>
            </a:r>
            <a:r>
              <a:rPr lang="de-DE" i="1" dirty="0">
                <a:solidFill>
                  <a:srgbClr val="FF0000"/>
                </a:solidFill>
              </a:rPr>
              <a:t>K</a:t>
            </a:r>
            <a:r>
              <a:rPr lang="de-DE" dirty="0">
                <a:solidFill>
                  <a:srgbClr val="FF0000"/>
                </a:solidFill>
              </a:rPr>
              <a:t>(</a:t>
            </a:r>
            <a:r>
              <a:rPr lang="de-DE" i="1" dirty="0">
                <a:solidFill>
                  <a:srgbClr val="FF0000"/>
                </a:solidFill>
              </a:rPr>
              <a:t>q</a:t>
            </a:r>
            <a:r>
              <a:rPr lang="de-DE" dirty="0">
                <a:solidFill>
                  <a:srgbClr val="FF0000"/>
                </a:solidFill>
              </a:rPr>
              <a:t>*) = 150 + 90 + 160 = 400	 </a:t>
            </a: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37" name="Text Box 88"/>
          <p:cNvSpPr txBox="1">
            <a:spLocks noChangeArrowheads="1"/>
          </p:cNvSpPr>
          <p:nvPr/>
        </p:nvSpPr>
        <p:spPr bwMode="auto">
          <a:xfrm>
            <a:off x="3203848" y="2492896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50</a:t>
            </a:r>
            <a:endParaRPr lang="de-AT" dirty="0"/>
          </a:p>
        </p:txBody>
      </p:sp>
      <p:sp>
        <p:nvSpPr>
          <p:cNvPr id="38" name="Text Box 88"/>
          <p:cNvSpPr txBox="1">
            <a:spLocks noChangeArrowheads="1"/>
          </p:cNvSpPr>
          <p:nvPr/>
        </p:nvSpPr>
        <p:spPr bwMode="auto">
          <a:xfrm>
            <a:off x="2915816" y="2996952"/>
            <a:ext cx="1224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50+20=70</a:t>
            </a:r>
            <a:endParaRPr lang="de-AT" dirty="0"/>
          </a:p>
        </p:txBody>
      </p:sp>
      <p:sp>
        <p:nvSpPr>
          <p:cNvPr id="42" name="Text Box 88"/>
          <p:cNvSpPr txBox="1">
            <a:spLocks noChangeArrowheads="1"/>
          </p:cNvSpPr>
          <p:nvPr/>
        </p:nvSpPr>
        <p:spPr bwMode="auto">
          <a:xfrm>
            <a:off x="2915816" y="3501008"/>
            <a:ext cx="1224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70+20=90</a:t>
            </a:r>
            <a:endParaRPr lang="de-AT" dirty="0"/>
          </a:p>
        </p:txBody>
      </p:sp>
      <p:sp>
        <p:nvSpPr>
          <p:cNvPr id="43" name="Text Box 88"/>
          <p:cNvSpPr txBox="1">
            <a:spLocks noChangeArrowheads="1"/>
          </p:cNvSpPr>
          <p:nvPr/>
        </p:nvSpPr>
        <p:spPr bwMode="auto">
          <a:xfrm>
            <a:off x="2843808" y="4005064"/>
            <a:ext cx="136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90+10=100</a:t>
            </a:r>
            <a:endParaRPr lang="de-AT" dirty="0"/>
          </a:p>
        </p:txBody>
      </p:sp>
      <p:sp>
        <p:nvSpPr>
          <p:cNvPr id="44" name="Rechteck 43"/>
          <p:cNvSpPr/>
          <p:nvPr/>
        </p:nvSpPr>
        <p:spPr>
          <a:xfrm>
            <a:off x="3707904" y="4005064"/>
            <a:ext cx="43204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35" grpId="0"/>
      <p:bldP spid="27736" grpId="0"/>
      <p:bldP spid="27737" grpId="0"/>
      <p:bldP spid="27738" grpId="0"/>
      <p:bldP spid="27739" grpId="0"/>
      <p:bldP spid="27751" grpId="0"/>
      <p:bldP spid="27778" grpId="0"/>
      <p:bldP spid="27788" grpId="0"/>
      <p:bldP spid="27837" grpId="0"/>
      <p:bldP spid="27838" grpId="0"/>
      <p:bldP spid="27839" grpId="0"/>
      <p:bldP spid="27840" grpId="0"/>
      <p:bldP spid="31" grpId="0" animBg="1"/>
      <p:bldP spid="33" grpId="0"/>
      <p:bldP spid="37" grpId="0"/>
      <p:bldP spid="38" grpId="0"/>
      <p:bldP spid="42" grpId="0"/>
      <p:bldP spid="43" grpId="0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/>
              <a:t>Losgrößenplanung</a:t>
            </a:r>
            <a:endParaRPr lang="de-AT" sz="28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sz="2000" dirty="0"/>
              <a:t>Bei Losgrößen- bzw. Lagerhaltungsmodellen unterscheidet man:</a:t>
            </a:r>
          </a:p>
          <a:p>
            <a:pPr eaLnBrk="1" hangingPunct="1">
              <a:buFontTx/>
              <a:buNone/>
            </a:pPr>
            <a:endParaRPr lang="de-AT" sz="2000" i="1" dirty="0"/>
          </a:p>
          <a:p>
            <a:pPr eaLnBrk="1" hangingPunct="1"/>
            <a:r>
              <a:rPr lang="de-AT" sz="1800" i="1" dirty="0"/>
              <a:t>  deterministische</a:t>
            </a:r>
            <a:r>
              <a:rPr lang="de-AT" sz="1800" dirty="0"/>
              <a:t> Modelle (Nachfrage wird als bekannt vorausgesetzt) vs.</a:t>
            </a:r>
            <a:endParaRPr lang="de-AT" sz="1800" i="1" dirty="0"/>
          </a:p>
          <a:p>
            <a:pPr defTabSz="180000" eaLnBrk="1" hangingPunct="1">
              <a:tabLst>
                <a:tab pos="180000" algn="l"/>
              </a:tabLst>
            </a:pPr>
            <a:r>
              <a:rPr lang="de-AT" sz="1800" i="1" dirty="0"/>
              <a:t>  stochastische</a:t>
            </a:r>
            <a:r>
              <a:rPr lang="de-AT" sz="1800" dirty="0"/>
              <a:t> Modelle (nur Wahrscheinlichkeitsverteilungen über die 	Nachfragemengen bekannt)</a:t>
            </a:r>
          </a:p>
          <a:p>
            <a:pPr eaLnBrk="1" hangingPunct="1"/>
            <a:endParaRPr lang="de-AT" sz="1800" i="1" dirty="0"/>
          </a:p>
          <a:p>
            <a:pPr eaLnBrk="1" hangingPunct="1"/>
            <a:r>
              <a:rPr lang="de-AT" sz="1800" i="1" dirty="0"/>
              <a:t>  statische</a:t>
            </a:r>
            <a:r>
              <a:rPr lang="de-AT" sz="1800" dirty="0"/>
              <a:t> Modelle (konstante Nachfrage – </a:t>
            </a:r>
            <a:r>
              <a:rPr lang="de-AT" sz="1800" i="1" dirty="0"/>
              <a:t>eine</a:t>
            </a:r>
            <a:r>
              <a:rPr lang="de-AT" sz="1800" dirty="0"/>
              <a:t> </a:t>
            </a:r>
            <a:r>
              <a:rPr lang="de-AT" sz="1800" i="1" dirty="0"/>
              <a:t>typische</a:t>
            </a:r>
            <a:r>
              <a:rPr lang="de-AT" sz="1800" dirty="0"/>
              <a:t> Bestellperiode)</a:t>
            </a:r>
            <a:endParaRPr lang="de-AT" sz="1800" i="1" dirty="0"/>
          </a:p>
          <a:p>
            <a:pPr eaLnBrk="1" hangingPunct="1"/>
            <a:r>
              <a:rPr lang="de-AT" sz="1800" i="1" dirty="0"/>
              <a:t>  dynamische</a:t>
            </a:r>
            <a:r>
              <a:rPr lang="de-AT" sz="1800" dirty="0"/>
              <a:t> Modelle (Nachfrage variiert mit der Zeit)</a:t>
            </a:r>
          </a:p>
          <a:p>
            <a:pPr eaLnBrk="1" hangingPunct="1"/>
            <a:endParaRPr lang="de-AT" sz="1800" i="1" dirty="0"/>
          </a:p>
          <a:p>
            <a:pPr eaLnBrk="1" hangingPunct="1"/>
            <a:r>
              <a:rPr lang="de-AT" sz="1800" i="1" dirty="0"/>
              <a:t>  Ein</a:t>
            </a:r>
            <a:r>
              <a:rPr lang="de-AT" sz="1800" dirty="0"/>
              <a:t>-Produktmodelle</a:t>
            </a:r>
            <a:endParaRPr lang="de-AT" sz="1800" i="1" dirty="0"/>
          </a:p>
          <a:p>
            <a:pPr eaLnBrk="1" hangingPunct="1"/>
            <a:r>
              <a:rPr lang="de-AT" sz="1800" i="1" dirty="0"/>
              <a:t>  Mehr</a:t>
            </a:r>
            <a:r>
              <a:rPr lang="de-AT" sz="1800" dirty="0"/>
              <a:t>-Produktmodelle, wobei hier zu unterscheiden ist:</a:t>
            </a:r>
            <a:br>
              <a:rPr lang="de-AT" sz="1800" dirty="0"/>
            </a:br>
            <a:r>
              <a:rPr lang="de-AT" sz="1800" dirty="0"/>
              <a:t>	</a:t>
            </a:r>
            <a:r>
              <a:rPr lang="de-AT" sz="1600" dirty="0"/>
              <a:t>- mit unabhängigem Bedarf (aber z.B. gemeinsamer Kapazitätsbeschränkung)</a:t>
            </a:r>
            <a:br>
              <a:rPr lang="de-AT" sz="1600" dirty="0"/>
            </a:br>
            <a:r>
              <a:rPr lang="de-AT" sz="1600" dirty="0"/>
              <a:t>   	- mit abhängigem Bedarf (z.B. Vorprodukte bei mehrstufiger Produktion)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/>
              <a:t>Groff</a:t>
            </a:r>
            <a:r>
              <a:rPr lang="de-DE" dirty="0"/>
              <a:t> - Heuristik</a:t>
            </a:r>
            <a:endParaRPr lang="de-AT" dirty="0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de-DE" sz="2400"/>
          </a:p>
        </p:txBody>
      </p:sp>
      <p:sp>
        <p:nvSpPr>
          <p:cNvPr id="12296" name="Rectangle 11"/>
          <p:cNvSpPr>
            <a:spLocks noChangeArrowheads="1"/>
          </p:cNvSpPr>
          <p:nvPr/>
        </p:nvSpPr>
        <p:spPr bwMode="auto">
          <a:xfrm>
            <a:off x="446088" y="17002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de-AT" sz="2000" b="1" dirty="0"/>
              <a:t>optimale </a:t>
            </a:r>
            <a:r>
              <a:rPr lang="de-AT" sz="2000" b="1" dirty="0" err="1"/>
              <a:t>Losgröße</a:t>
            </a:r>
            <a:r>
              <a:rPr lang="de-AT" sz="2000" dirty="0"/>
              <a:t> im EOQ Modell	 	</a:t>
            </a:r>
            <a:endParaRPr lang="de-AT" sz="2000" i="1" dirty="0"/>
          </a:p>
          <a:p>
            <a:pPr>
              <a:spcBef>
                <a:spcPct val="20000"/>
              </a:spcBef>
              <a:buFont typeface="Wingdings" pitchFamily="2" charset="2"/>
              <a:buChar char="à"/>
            </a:pPr>
            <a:r>
              <a:rPr lang="de-AT" sz="2000" i="1" dirty="0"/>
              <a:t>Marginale Rüstkostenersparnis = Marginaler Lagerkostenzuwachs.</a:t>
            </a:r>
            <a:br>
              <a:rPr lang="de-AT" sz="2000" i="1" dirty="0"/>
            </a:br>
            <a:endParaRPr lang="de-AT" sz="2000" dirty="0"/>
          </a:p>
          <a:p>
            <a:pPr>
              <a:spcBef>
                <a:spcPct val="20000"/>
              </a:spcBef>
            </a:pPr>
            <a:r>
              <a:rPr lang="de-AT" sz="2000" dirty="0"/>
              <a:t>Übertragung dieser Idee auf </a:t>
            </a:r>
            <a:r>
              <a:rPr lang="de-AT" sz="2000" b="1" dirty="0"/>
              <a:t>dynamischen</a:t>
            </a:r>
            <a:r>
              <a:rPr lang="de-AT" sz="2000" dirty="0"/>
              <a:t> Fall: </a:t>
            </a:r>
          </a:p>
          <a:p>
            <a:pPr>
              <a:spcBef>
                <a:spcPct val="20000"/>
              </a:spcBef>
            </a:pPr>
            <a:r>
              <a:rPr lang="de-AT" sz="2000" dirty="0">
                <a:sym typeface="Wingdings" pitchFamily="2" charset="2"/>
              </a:rPr>
              <a:t> </a:t>
            </a:r>
            <a:r>
              <a:rPr lang="de-AT" sz="2000" dirty="0"/>
              <a:t>erweitere die Losreichweite, solange die</a:t>
            </a:r>
            <a:r>
              <a:rPr lang="de-AT" sz="2000" i="1" dirty="0"/>
              <a:t> Grenz-Lagerkosten kleiner als die Grenz-Rüstkosten</a:t>
            </a:r>
            <a:r>
              <a:rPr lang="de-AT" sz="2000" dirty="0"/>
              <a:t> sind:</a:t>
            </a:r>
          </a:p>
          <a:p>
            <a:pPr>
              <a:spcBef>
                <a:spcPct val="20000"/>
              </a:spcBef>
            </a:pPr>
            <a:endParaRPr lang="de-AT" sz="2000" dirty="0"/>
          </a:p>
          <a:p>
            <a:pPr>
              <a:spcBef>
                <a:spcPct val="20000"/>
              </a:spcBef>
            </a:pPr>
            <a:r>
              <a:rPr lang="de-AT" sz="2000" dirty="0">
                <a:sym typeface="Wingdings" pitchFamily="2" charset="2"/>
              </a:rPr>
              <a:t> </a:t>
            </a:r>
            <a:r>
              <a:rPr lang="de-AT" sz="2000" dirty="0"/>
              <a:t>Die </a:t>
            </a:r>
            <a:r>
              <a:rPr lang="de-AT" sz="2000" b="1" dirty="0"/>
              <a:t>Losreichweite</a:t>
            </a:r>
            <a:r>
              <a:rPr lang="de-AT" sz="2000" dirty="0"/>
              <a:t> </a:t>
            </a:r>
            <a:r>
              <a:rPr lang="de-AT" sz="2000" dirty="0">
                <a:sym typeface="Symbol" pitchFamily="18" charset="2"/>
              </a:rPr>
              <a:t></a:t>
            </a:r>
            <a:r>
              <a:rPr lang="de-AT" sz="2000" dirty="0"/>
              <a:t> des Loses einer Periode wird so lange erhöht, bis erstmals die marginale Ersparnis an Rüstkosten geringer ist als der marginale Zuwachs an Lagerkosten, d.h. bis erstmals gilt:</a:t>
            </a:r>
          </a:p>
          <a:p>
            <a:pPr>
              <a:spcBef>
                <a:spcPct val="20000"/>
              </a:spcBef>
            </a:pPr>
            <a:endParaRPr lang="de-AT" sz="2000" dirty="0"/>
          </a:p>
        </p:txBody>
      </p:sp>
      <p:sp>
        <p:nvSpPr>
          <p:cNvPr id="1229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2290" name="Object 12"/>
          <p:cNvGraphicFramePr>
            <a:graphicFrameLocks noChangeAspect="1"/>
          </p:cNvGraphicFramePr>
          <p:nvPr/>
        </p:nvGraphicFramePr>
        <p:xfrm>
          <a:off x="755650" y="5108922"/>
          <a:ext cx="28813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Formel" r:id="rId3" imgW="1256755" imgH="393529" progId="Equation.3">
                  <p:embed/>
                </p:oleObj>
              </mc:Choice>
              <mc:Fallback>
                <p:oleObj name="Formel" r:id="rId3" imgW="1256755" imgH="393529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108922"/>
                        <a:ext cx="2881313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30</a:t>
            </a:fld>
            <a:endParaRPr lang="de-AT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/>
            </a:r>
            <a:br>
              <a:rPr lang="de-DE" dirty="0"/>
            </a:br>
            <a:r>
              <a:rPr lang="de-DE" dirty="0"/>
              <a:t>Beispiel: </a:t>
            </a:r>
            <a:r>
              <a:rPr lang="de-DE" dirty="0" err="1"/>
              <a:t>Groff</a:t>
            </a:r>
            <a:r>
              <a:rPr lang="de-DE" dirty="0"/>
              <a:t> – Verfahren (1)</a:t>
            </a:r>
            <a:endParaRPr lang="de-AT" dirty="0"/>
          </a:p>
        </p:txBody>
      </p:sp>
      <p:sp>
        <p:nvSpPr>
          <p:cNvPr id="133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91063" cy="460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000"/>
              <a:t>Rechte Seite (Rüst- / Lagerkosten) = </a:t>
            </a:r>
            <a:endParaRPr lang="de-AT" sz="2000"/>
          </a:p>
        </p:txBody>
      </p:sp>
      <p:graphicFrame>
        <p:nvGraphicFramePr>
          <p:cNvPr id="2867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03800" y="1484313"/>
          <a:ext cx="446088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Formel" r:id="rId3" imgW="304536" imgH="393359" progId="Equation.3">
                  <p:embed/>
                </p:oleObj>
              </mc:Choice>
              <mc:Fallback>
                <p:oleObj name="Formel" r:id="rId3" imgW="304536" imgH="393359" progId="Equation.3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484313"/>
                        <a:ext cx="446088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507038" y="1577975"/>
            <a:ext cx="1081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</a:t>
            </a:r>
            <a:r>
              <a:rPr lang="de-DE" sz="2000" b="1">
                <a:solidFill>
                  <a:srgbClr val="9900CC"/>
                </a:solidFill>
              </a:rPr>
              <a:t>140</a:t>
            </a:r>
            <a:endParaRPr lang="de-AT" sz="2000" b="1">
              <a:solidFill>
                <a:srgbClr val="9900CC"/>
              </a:solidFill>
            </a:endParaRPr>
          </a:p>
        </p:txBody>
      </p:sp>
      <p:graphicFrame>
        <p:nvGraphicFramePr>
          <p:cNvPr id="28842" name="Group 170"/>
          <p:cNvGraphicFramePr>
            <a:graphicFrameLocks noGrp="1"/>
          </p:cNvGraphicFramePr>
          <p:nvPr>
            <p:ph sz="quarter" idx="3"/>
          </p:nvPr>
        </p:nvGraphicFramePr>
        <p:xfrm>
          <a:off x="395536" y="2205038"/>
          <a:ext cx="8280153" cy="3482658"/>
        </p:xfrm>
        <a:graphic>
          <a:graphicData uri="http://schemas.openxmlformats.org/drawingml/2006/table">
            <a:tbl>
              <a:tblPr/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56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58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02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9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435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91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6245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in Periode </a:t>
                      </a:r>
                      <a:r>
                        <a:rPr kumimoji="0" lang="de-A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endParaRPr kumimoji="0" lang="de-AT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produziere  bis Periode j</a:t>
                      </a: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de-AT" sz="18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endParaRPr kumimoji="0" lang="de-AT" sz="18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Losreichw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b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j-</a:t>
                      </a:r>
                      <a:r>
                        <a:rPr kumimoji="0" lang="de-A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endParaRPr kumimoji="0" lang="el-GR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r>
                        <a:rPr kumimoji="0" lang="de-DE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+ 1</a:t>
                      </a: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 * </a:t>
                      </a:r>
                      <a:r>
                        <a:rPr kumimoji="0" lang="de-A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r>
                        <a:rPr kumimoji="0" lang="de-DE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* (</a:t>
                      </a:r>
                      <a:r>
                        <a:rPr kumimoji="0" lang="de-A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r>
                        <a:rPr kumimoji="0" lang="de-DE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+ 1</a:t>
                      </a:r>
                      <a:r>
                        <a:rPr kumimoji="0" lang="de-A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8782" name="Text Box 110"/>
          <p:cNvSpPr txBox="1">
            <a:spLocks noChangeArrowheads="1"/>
          </p:cNvSpPr>
          <p:nvPr/>
        </p:nvSpPr>
        <p:spPr bwMode="auto">
          <a:xfrm>
            <a:off x="859829" y="2852936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1</a:t>
            </a:r>
            <a:endParaRPr lang="de-AT" dirty="0"/>
          </a:p>
        </p:txBody>
      </p:sp>
      <p:sp>
        <p:nvSpPr>
          <p:cNvPr id="28783" name="Text Box 111"/>
          <p:cNvSpPr txBox="1">
            <a:spLocks noChangeArrowheads="1"/>
          </p:cNvSpPr>
          <p:nvPr/>
        </p:nvSpPr>
        <p:spPr bwMode="auto">
          <a:xfrm>
            <a:off x="2083792" y="4480124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28784" name="Text Box 112"/>
          <p:cNvSpPr txBox="1">
            <a:spLocks noChangeArrowheads="1"/>
          </p:cNvSpPr>
          <p:nvPr/>
        </p:nvSpPr>
        <p:spPr bwMode="auto">
          <a:xfrm>
            <a:off x="2082204" y="4127699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28785" name="Text Box 113"/>
          <p:cNvSpPr txBox="1">
            <a:spLocks noChangeArrowheads="1"/>
          </p:cNvSpPr>
          <p:nvPr/>
        </p:nvSpPr>
        <p:spPr bwMode="auto">
          <a:xfrm>
            <a:off x="2082204" y="3681611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28786" name="Text Box 114"/>
          <p:cNvSpPr txBox="1">
            <a:spLocks noChangeArrowheads="1"/>
          </p:cNvSpPr>
          <p:nvPr/>
        </p:nvSpPr>
        <p:spPr bwMode="auto">
          <a:xfrm>
            <a:off x="2082204" y="3249811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28787" name="Text Box 115"/>
          <p:cNvSpPr txBox="1">
            <a:spLocks noChangeArrowheads="1"/>
          </p:cNvSpPr>
          <p:nvPr/>
        </p:nvSpPr>
        <p:spPr bwMode="auto">
          <a:xfrm>
            <a:off x="2083792" y="2852936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788" name="Text Box 116"/>
          <p:cNvSpPr txBox="1">
            <a:spLocks noChangeArrowheads="1"/>
          </p:cNvSpPr>
          <p:nvPr/>
        </p:nvSpPr>
        <p:spPr bwMode="auto">
          <a:xfrm>
            <a:off x="859829" y="4488061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28789" name="Text Box 117"/>
          <p:cNvSpPr txBox="1">
            <a:spLocks noChangeArrowheads="1"/>
          </p:cNvSpPr>
          <p:nvPr/>
        </p:nvSpPr>
        <p:spPr bwMode="auto">
          <a:xfrm>
            <a:off x="3162994" y="2852688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20</a:t>
            </a:r>
            <a:endParaRPr lang="de-AT"/>
          </a:p>
        </p:txBody>
      </p:sp>
      <p:sp>
        <p:nvSpPr>
          <p:cNvPr id="28791" name="Text Box 119"/>
          <p:cNvSpPr txBox="1">
            <a:spLocks noChangeArrowheads="1"/>
          </p:cNvSpPr>
          <p:nvPr/>
        </p:nvSpPr>
        <p:spPr bwMode="auto">
          <a:xfrm>
            <a:off x="3162994" y="3249563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40</a:t>
            </a:r>
            <a:endParaRPr lang="de-AT"/>
          </a:p>
        </p:txBody>
      </p:sp>
      <p:sp>
        <p:nvSpPr>
          <p:cNvPr id="28792" name="Text Box 120"/>
          <p:cNvSpPr txBox="1">
            <a:spLocks noChangeArrowheads="1"/>
          </p:cNvSpPr>
          <p:nvPr/>
        </p:nvSpPr>
        <p:spPr bwMode="auto">
          <a:xfrm>
            <a:off x="3162994" y="3687713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20</a:t>
            </a:r>
            <a:endParaRPr lang="de-AT"/>
          </a:p>
        </p:txBody>
      </p:sp>
      <p:sp>
        <p:nvSpPr>
          <p:cNvPr id="28793" name="Text Box 121"/>
          <p:cNvSpPr txBox="1">
            <a:spLocks noChangeArrowheads="1"/>
          </p:cNvSpPr>
          <p:nvPr/>
        </p:nvSpPr>
        <p:spPr bwMode="auto">
          <a:xfrm>
            <a:off x="3162994" y="4105226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30</a:t>
            </a:r>
            <a:endParaRPr lang="de-AT"/>
          </a:p>
        </p:txBody>
      </p:sp>
      <p:sp>
        <p:nvSpPr>
          <p:cNvPr id="28794" name="Text Box 122"/>
          <p:cNvSpPr txBox="1">
            <a:spLocks noChangeArrowheads="1"/>
          </p:cNvSpPr>
          <p:nvPr/>
        </p:nvSpPr>
        <p:spPr bwMode="auto">
          <a:xfrm>
            <a:off x="3164581" y="4479876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30</a:t>
            </a:r>
            <a:endParaRPr lang="de-AT"/>
          </a:p>
        </p:txBody>
      </p:sp>
      <p:sp>
        <p:nvSpPr>
          <p:cNvPr id="28796" name="Text Box 124"/>
          <p:cNvSpPr txBox="1">
            <a:spLocks noChangeArrowheads="1"/>
          </p:cNvSpPr>
          <p:nvPr/>
        </p:nvSpPr>
        <p:spPr bwMode="auto">
          <a:xfrm>
            <a:off x="4026892" y="3681611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28797" name="Text Box 125"/>
          <p:cNvSpPr txBox="1">
            <a:spLocks noChangeArrowheads="1"/>
          </p:cNvSpPr>
          <p:nvPr/>
        </p:nvSpPr>
        <p:spPr bwMode="auto">
          <a:xfrm>
            <a:off x="4026892" y="2846586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0</a:t>
            </a:r>
            <a:endParaRPr lang="de-AT"/>
          </a:p>
        </p:txBody>
      </p:sp>
      <p:sp>
        <p:nvSpPr>
          <p:cNvPr id="28798" name="Text Box 126"/>
          <p:cNvSpPr txBox="1">
            <a:spLocks noChangeArrowheads="1"/>
          </p:cNvSpPr>
          <p:nvPr/>
        </p:nvSpPr>
        <p:spPr bwMode="auto">
          <a:xfrm>
            <a:off x="4026892" y="3249811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799" name="Text Box 127"/>
          <p:cNvSpPr txBox="1">
            <a:spLocks noChangeArrowheads="1"/>
          </p:cNvSpPr>
          <p:nvPr/>
        </p:nvSpPr>
        <p:spPr bwMode="auto">
          <a:xfrm>
            <a:off x="4026892" y="4091186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28800" name="Text Box 128"/>
          <p:cNvSpPr txBox="1">
            <a:spLocks noChangeArrowheads="1"/>
          </p:cNvSpPr>
          <p:nvPr/>
        </p:nvSpPr>
        <p:spPr bwMode="auto">
          <a:xfrm>
            <a:off x="4026892" y="4488061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0</a:t>
            </a:r>
            <a:endParaRPr lang="de-AT"/>
          </a:p>
        </p:txBody>
      </p:sp>
      <p:sp>
        <p:nvSpPr>
          <p:cNvPr id="28801" name="Text Box 129"/>
          <p:cNvSpPr txBox="1">
            <a:spLocks noChangeArrowheads="1"/>
          </p:cNvSpPr>
          <p:nvPr/>
        </p:nvSpPr>
        <p:spPr bwMode="auto">
          <a:xfrm>
            <a:off x="5106392" y="2852936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802" name="Text Box 130"/>
          <p:cNvSpPr txBox="1">
            <a:spLocks noChangeArrowheads="1"/>
          </p:cNvSpPr>
          <p:nvPr/>
        </p:nvSpPr>
        <p:spPr bwMode="auto">
          <a:xfrm>
            <a:off x="5106392" y="3249811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28803" name="Text Box 131"/>
          <p:cNvSpPr txBox="1">
            <a:spLocks noChangeArrowheads="1"/>
          </p:cNvSpPr>
          <p:nvPr/>
        </p:nvSpPr>
        <p:spPr bwMode="auto">
          <a:xfrm>
            <a:off x="5106392" y="3667324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28804" name="Text Box 132"/>
          <p:cNvSpPr txBox="1">
            <a:spLocks noChangeArrowheads="1"/>
          </p:cNvSpPr>
          <p:nvPr/>
        </p:nvSpPr>
        <p:spPr bwMode="auto">
          <a:xfrm>
            <a:off x="5106392" y="4099124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28805" name="Text Box 133"/>
          <p:cNvSpPr txBox="1">
            <a:spLocks noChangeArrowheads="1"/>
          </p:cNvSpPr>
          <p:nvPr/>
        </p:nvSpPr>
        <p:spPr bwMode="auto">
          <a:xfrm>
            <a:off x="5106392" y="4508699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806" name="Text Box 134"/>
          <p:cNvSpPr txBox="1">
            <a:spLocks noChangeArrowheads="1"/>
          </p:cNvSpPr>
          <p:nvPr/>
        </p:nvSpPr>
        <p:spPr bwMode="auto">
          <a:xfrm>
            <a:off x="6300192" y="2852936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07" name="Text Box 135"/>
          <p:cNvSpPr txBox="1">
            <a:spLocks noChangeArrowheads="1"/>
          </p:cNvSpPr>
          <p:nvPr/>
        </p:nvSpPr>
        <p:spPr bwMode="auto">
          <a:xfrm>
            <a:off x="6187479" y="3256161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80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08" name="Text Box 136"/>
          <p:cNvSpPr txBox="1">
            <a:spLocks noChangeArrowheads="1"/>
          </p:cNvSpPr>
          <p:nvPr/>
        </p:nvSpPr>
        <p:spPr bwMode="auto">
          <a:xfrm>
            <a:off x="6057304" y="3681611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120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09" name="Text Box 137"/>
          <p:cNvSpPr txBox="1">
            <a:spLocks noChangeArrowheads="1"/>
          </p:cNvSpPr>
          <p:nvPr/>
        </p:nvSpPr>
        <p:spPr bwMode="auto">
          <a:xfrm>
            <a:off x="6057304" y="4119761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360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10" name="Text Box 138"/>
          <p:cNvSpPr txBox="1">
            <a:spLocks noChangeArrowheads="1"/>
          </p:cNvSpPr>
          <p:nvPr/>
        </p:nvSpPr>
        <p:spPr bwMode="auto">
          <a:xfrm>
            <a:off x="6300192" y="4480124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11" name="Text Box 139"/>
          <p:cNvSpPr txBox="1">
            <a:spLocks noChangeArrowheads="1"/>
          </p:cNvSpPr>
          <p:nvPr/>
        </p:nvSpPr>
        <p:spPr bwMode="auto">
          <a:xfrm>
            <a:off x="7524328" y="2888109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cs typeface="Arial" charset="0"/>
              </a:rPr>
              <a:t>≤ 140</a:t>
            </a:r>
          </a:p>
        </p:txBody>
      </p:sp>
      <p:sp>
        <p:nvSpPr>
          <p:cNvPr id="28813" name="Text Box 141"/>
          <p:cNvSpPr txBox="1">
            <a:spLocks noChangeArrowheads="1"/>
          </p:cNvSpPr>
          <p:nvPr/>
        </p:nvSpPr>
        <p:spPr bwMode="auto">
          <a:xfrm>
            <a:off x="7524328" y="3708847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cs typeface="Arial" charset="0"/>
              </a:rPr>
              <a:t>≤ 140</a:t>
            </a:r>
          </a:p>
        </p:txBody>
      </p:sp>
      <p:sp>
        <p:nvSpPr>
          <p:cNvPr id="28814" name="Text Box 142"/>
          <p:cNvSpPr txBox="1">
            <a:spLocks noChangeArrowheads="1"/>
          </p:cNvSpPr>
          <p:nvPr/>
        </p:nvSpPr>
        <p:spPr bwMode="auto">
          <a:xfrm>
            <a:off x="7524328" y="3284984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cs typeface="Arial" charset="0"/>
              </a:rPr>
              <a:t>≤ 140</a:t>
            </a:r>
          </a:p>
        </p:txBody>
      </p:sp>
      <p:sp>
        <p:nvSpPr>
          <p:cNvPr id="28815" name="Text Box 143"/>
          <p:cNvSpPr txBox="1">
            <a:spLocks noChangeArrowheads="1"/>
          </p:cNvSpPr>
          <p:nvPr/>
        </p:nvSpPr>
        <p:spPr bwMode="auto">
          <a:xfrm>
            <a:off x="7524328" y="4140647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3300"/>
                </a:solidFill>
                <a:cs typeface="Arial" charset="0"/>
              </a:rPr>
              <a:t>&gt;</a:t>
            </a:r>
            <a:r>
              <a:rPr lang="de-AT" b="1" dirty="0">
                <a:solidFill>
                  <a:srgbClr val="FF3300"/>
                </a:solidFill>
                <a:cs typeface="Arial" charset="0"/>
              </a:rPr>
              <a:t> 140</a:t>
            </a:r>
          </a:p>
        </p:txBody>
      </p:sp>
      <p:sp>
        <p:nvSpPr>
          <p:cNvPr id="28816" name="Text Box 144"/>
          <p:cNvSpPr txBox="1">
            <a:spLocks noChangeArrowheads="1"/>
          </p:cNvSpPr>
          <p:nvPr/>
        </p:nvSpPr>
        <p:spPr bwMode="auto">
          <a:xfrm>
            <a:off x="7524328" y="4543872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cs typeface="Arial" charset="0"/>
              </a:rPr>
              <a:t>≤ 140</a:t>
            </a:r>
          </a:p>
        </p:txBody>
      </p:sp>
      <p:sp>
        <p:nvSpPr>
          <p:cNvPr id="28817" name="AutoShape 145"/>
          <p:cNvSpPr>
            <a:spLocks noChangeArrowheads="1"/>
          </p:cNvSpPr>
          <p:nvPr/>
        </p:nvSpPr>
        <p:spPr bwMode="auto">
          <a:xfrm rot="764533">
            <a:off x="8437141" y="4169222"/>
            <a:ext cx="288925" cy="290512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843" name="Text Box 171"/>
          <p:cNvSpPr txBox="1">
            <a:spLocks noChangeArrowheads="1"/>
          </p:cNvSpPr>
          <p:nvPr/>
        </p:nvSpPr>
        <p:spPr bwMode="auto">
          <a:xfrm>
            <a:off x="2083792" y="4875411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5</a:t>
            </a:r>
            <a:endParaRPr lang="de-AT" dirty="0"/>
          </a:p>
        </p:txBody>
      </p:sp>
      <p:sp>
        <p:nvSpPr>
          <p:cNvPr id="28844" name="Text Box 172"/>
          <p:cNvSpPr txBox="1">
            <a:spLocks noChangeArrowheads="1"/>
          </p:cNvSpPr>
          <p:nvPr/>
        </p:nvSpPr>
        <p:spPr bwMode="auto">
          <a:xfrm>
            <a:off x="3150294" y="4876751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20</a:t>
            </a:r>
            <a:endParaRPr lang="de-AT"/>
          </a:p>
        </p:txBody>
      </p:sp>
      <p:sp>
        <p:nvSpPr>
          <p:cNvPr id="28845" name="Text Box 173"/>
          <p:cNvSpPr txBox="1">
            <a:spLocks noChangeArrowheads="1"/>
          </p:cNvSpPr>
          <p:nvPr/>
        </p:nvSpPr>
        <p:spPr bwMode="auto">
          <a:xfrm>
            <a:off x="4041179" y="4880174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846" name="Text Box 174"/>
          <p:cNvSpPr txBox="1">
            <a:spLocks noChangeArrowheads="1"/>
          </p:cNvSpPr>
          <p:nvPr/>
        </p:nvSpPr>
        <p:spPr bwMode="auto">
          <a:xfrm>
            <a:off x="5122267" y="4865886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28847" name="Text Box 175"/>
          <p:cNvSpPr txBox="1">
            <a:spLocks noChangeArrowheads="1"/>
          </p:cNvSpPr>
          <p:nvPr/>
        </p:nvSpPr>
        <p:spPr bwMode="auto">
          <a:xfrm>
            <a:off x="6203354" y="4856361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40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48" name="Text Box 176"/>
          <p:cNvSpPr txBox="1">
            <a:spLocks noChangeArrowheads="1"/>
          </p:cNvSpPr>
          <p:nvPr/>
        </p:nvSpPr>
        <p:spPr bwMode="auto">
          <a:xfrm>
            <a:off x="7524328" y="4910584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dirty="0">
                <a:cs typeface="Arial" charset="0"/>
              </a:rPr>
              <a:t>≤ 140</a:t>
            </a:r>
          </a:p>
        </p:txBody>
      </p:sp>
      <p:sp>
        <p:nvSpPr>
          <p:cNvPr id="53" name="Foliennummernplatzhalt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31</a:t>
            </a:fld>
            <a:endParaRPr lang="de-AT"/>
          </a:p>
        </p:txBody>
      </p:sp>
      <p:sp>
        <p:nvSpPr>
          <p:cNvPr id="54" name="Fußzeilenplatzhalter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60" name="Text Box 171"/>
          <p:cNvSpPr txBox="1">
            <a:spLocks noChangeArrowheads="1"/>
          </p:cNvSpPr>
          <p:nvPr/>
        </p:nvSpPr>
        <p:spPr bwMode="auto">
          <a:xfrm>
            <a:off x="2051720" y="5301208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6</a:t>
            </a:r>
            <a:endParaRPr lang="de-AT" dirty="0"/>
          </a:p>
        </p:txBody>
      </p:sp>
      <p:sp>
        <p:nvSpPr>
          <p:cNvPr id="61" name="Text Box 172"/>
          <p:cNvSpPr txBox="1">
            <a:spLocks noChangeArrowheads="1"/>
          </p:cNvSpPr>
          <p:nvPr/>
        </p:nvSpPr>
        <p:spPr bwMode="auto">
          <a:xfrm>
            <a:off x="3118222" y="530254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50</a:t>
            </a:r>
            <a:endParaRPr lang="de-AT" dirty="0"/>
          </a:p>
        </p:txBody>
      </p:sp>
      <p:sp>
        <p:nvSpPr>
          <p:cNvPr id="62" name="Text Box 173"/>
          <p:cNvSpPr txBox="1">
            <a:spLocks noChangeArrowheads="1"/>
          </p:cNvSpPr>
          <p:nvPr/>
        </p:nvSpPr>
        <p:spPr bwMode="auto">
          <a:xfrm>
            <a:off x="4009107" y="5305971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2</a:t>
            </a:r>
            <a:endParaRPr lang="de-AT" dirty="0"/>
          </a:p>
        </p:txBody>
      </p:sp>
      <p:sp>
        <p:nvSpPr>
          <p:cNvPr id="63" name="Text Box 174"/>
          <p:cNvSpPr txBox="1">
            <a:spLocks noChangeArrowheads="1"/>
          </p:cNvSpPr>
          <p:nvPr/>
        </p:nvSpPr>
        <p:spPr bwMode="auto">
          <a:xfrm>
            <a:off x="5090195" y="5291683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3</a:t>
            </a:r>
            <a:endParaRPr lang="de-AT" dirty="0"/>
          </a:p>
        </p:txBody>
      </p:sp>
      <p:sp>
        <p:nvSpPr>
          <p:cNvPr id="64" name="Text Box 175"/>
          <p:cNvSpPr txBox="1">
            <a:spLocks noChangeArrowheads="1"/>
          </p:cNvSpPr>
          <p:nvPr/>
        </p:nvSpPr>
        <p:spPr bwMode="auto">
          <a:xfrm>
            <a:off x="6171282" y="5282158"/>
            <a:ext cx="5762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9900CC"/>
                </a:solidFill>
              </a:rPr>
              <a:t>300	</a:t>
            </a:r>
            <a:endParaRPr lang="de-AT" b="1" dirty="0">
              <a:solidFill>
                <a:srgbClr val="9900CC"/>
              </a:solidFill>
            </a:endParaRPr>
          </a:p>
        </p:txBody>
      </p:sp>
      <p:sp>
        <p:nvSpPr>
          <p:cNvPr id="65" name="Text Box 176"/>
          <p:cNvSpPr txBox="1">
            <a:spLocks noChangeArrowheads="1"/>
          </p:cNvSpPr>
          <p:nvPr/>
        </p:nvSpPr>
        <p:spPr bwMode="auto">
          <a:xfrm>
            <a:off x="7492256" y="5336381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3300"/>
                </a:solidFill>
                <a:cs typeface="Arial" charset="0"/>
              </a:rPr>
              <a:t>&gt;</a:t>
            </a:r>
            <a:r>
              <a:rPr lang="de-AT" b="1" dirty="0">
                <a:solidFill>
                  <a:srgbClr val="FF3300"/>
                </a:solidFill>
                <a:cs typeface="Arial" charset="0"/>
              </a:rPr>
              <a:t> 140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782" grpId="0"/>
      <p:bldP spid="28783" grpId="0"/>
      <p:bldP spid="28784" grpId="0"/>
      <p:bldP spid="28785" grpId="0"/>
      <p:bldP spid="28786" grpId="0"/>
      <p:bldP spid="28787" grpId="0"/>
      <p:bldP spid="28788" grpId="0"/>
      <p:bldP spid="28789" grpId="0"/>
      <p:bldP spid="28791" grpId="0"/>
      <p:bldP spid="28792" grpId="0"/>
      <p:bldP spid="28793" grpId="0"/>
      <p:bldP spid="28794" grpId="0"/>
      <p:bldP spid="28796" grpId="0"/>
      <p:bldP spid="28797" grpId="0"/>
      <p:bldP spid="28798" grpId="0"/>
      <p:bldP spid="28799" grpId="0"/>
      <p:bldP spid="28800" grpId="0"/>
      <p:bldP spid="28801" grpId="0"/>
      <p:bldP spid="28802" grpId="0"/>
      <p:bldP spid="28803" grpId="0"/>
      <p:bldP spid="28804" grpId="0"/>
      <p:bldP spid="28805" grpId="0"/>
      <p:bldP spid="28806" grpId="0"/>
      <p:bldP spid="28807" grpId="0"/>
      <p:bldP spid="28808" grpId="0"/>
      <p:bldP spid="28809" grpId="0"/>
      <p:bldP spid="28810" grpId="0"/>
      <p:bldP spid="28811" grpId="0"/>
      <p:bldP spid="28813" grpId="0"/>
      <p:bldP spid="28814" grpId="0"/>
      <p:bldP spid="28815" grpId="0"/>
      <p:bldP spid="28816" grpId="0"/>
      <p:bldP spid="28817" grpId="0" animBg="1"/>
      <p:bldP spid="28843" grpId="0"/>
      <p:bldP spid="28844" grpId="0"/>
      <p:bldP spid="28845" grpId="0"/>
      <p:bldP spid="28846" grpId="0"/>
      <p:bldP spid="28847" grpId="0"/>
      <p:bldP spid="28848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/>
            </a:r>
            <a:br>
              <a:rPr lang="de-DE" dirty="0"/>
            </a:br>
            <a:r>
              <a:rPr lang="de-DE" dirty="0"/>
              <a:t>Beispiel: </a:t>
            </a:r>
            <a:r>
              <a:rPr lang="de-DE" dirty="0" err="1"/>
              <a:t>Groff</a:t>
            </a:r>
            <a:r>
              <a:rPr lang="de-DE" dirty="0"/>
              <a:t> – Verfahren (2)</a:t>
            </a:r>
            <a:endParaRPr lang="de-AT" dirty="0"/>
          </a:p>
        </p:txBody>
      </p:sp>
      <p:graphicFrame>
        <p:nvGraphicFramePr>
          <p:cNvPr id="28842" name="Group 170"/>
          <p:cNvGraphicFramePr>
            <a:graphicFrameLocks noGrp="1"/>
          </p:cNvGraphicFramePr>
          <p:nvPr>
            <p:ph sz="quarter" idx="3"/>
          </p:nvPr>
        </p:nvGraphicFramePr>
        <p:xfrm>
          <a:off x="395536" y="1628800"/>
          <a:ext cx="8280153" cy="2293938"/>
        </p:xfrm>
        <a:graphic>
          <a:graphicData uri="http://schemas.openxmlformats.org/drawingml/2006/table">
            <a:tbl>
              <a:tblPr/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56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58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02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9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435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91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6245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in Periode </a:t>
                      </a:r>
                      <a:r>
                        <a:rPr kumimoji="0" lang="de-A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endParaRPr kumimoji="0" lang="de-AT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produziere  bis Periode j</a:t>
                      </a: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de-AT" sz="18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endParaRPr kumimoji="0" lang="de-AT" sz="18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Losreichw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b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j-</a:t>
                      </a:r>
                      <a:r>
                        <a:rPr kumimoji="0" lang="de-A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endParaRPr kumimoji="0" lang="el-GR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r>
                        <a:rPr kumimoji="0" lang="de-DE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+ 1</a:t>
                      </a: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 * </a:t>
                      </a:r>
                      <a:r>
                        <a:rPr kumimoji="0" lang="de-A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r>
                        <a:rPr kumimoji="0" lang="de-DE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* (</a:t>
                      </a:r>
                      <a:r>
                        <a:rPr kumimoji="0" lang="de-A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r>
                        <a:rPr kumimoji="0" lang="de-DE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+ 1</a:t>
                      </a:r>
                      <a:r>
                        <a:rPr kumimoji="0" lang="de-A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8782" name="Text Box 110"/>
          <p:cNvSpPr txBox="1">
            <a:spLocks noChangeArrowheads="1"/>
          </p:cNvSpPr>
          <p:nvPr/>
        </p:nvSpPr>
        <p:spPr bwMode="auto">
          <a:xfrm>
            <a:off x="859829" y="2276698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6</a:t>
            </a:r>
            <a:endParaRPr lang="de-AT" dirty="0"/>
          </a:p>
        </p:txBody>
      </p:sp>
      <p:sp>
        <p:nvSpPr>
          <p:cNvPr id="28784" name="Text Box 112"/>
          <p:cNvSpPr txBox="1">
            <a:spLocks noChangeArrowheads="1"/>
          </p:cNvSpPr>
          <p:nvPr/>
        </p:nvSpPr>
        <p:spPr bwMode="auto">
          <a:xfrm>
            <a:off x="2082204" y="3551461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9</a:t>
            </a:r>
            <a:endParaRPr lang="de-AT" dirty="0"/>
          </a:p>
        </p:txBody>
      </p:sp>
      <p:sp>
        <p:nvSpPr>
          <p:cNvPr id="28785" name="Text Box 113"/>
          <p:cNvSpPr txBox="1">
            <a:spLocks noChangeArrowheads="1"/>
          </p:cNvSpPr>
          <p:nvPr/>
        </p:nvSpPr>
        <p:spPr bwMode="auto">
          <a:xfrm>
            <a:off x="2082204" y="3105373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8</a:t>
            </a:r>
            <a:endParaRPr lang="de-AT" dirty="0"/>
          </a:p>
        </p:txBody>
      </p:sp>
      <p:sp>
        <p:nvSpPr>
          <p:cNvPr id="28786" name="Text Box 114"/>
          <p:cNvSpPr txBox="1">
            <a:spLocks noChangeArrowheads="1"/>
          </p:cNvSpPr>
          <p:nvPr/>
        </p:nvSpPr>
        <p:spPr bwMode="auto">
          <a:xfrm>
            <a:off x="2082204" y="2673573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7</a:t>
            </a:r>
            <a:endParaRPr lang="de-AT" dirty="0"/>
          </a:p>
        </p:txBody>
      </p:sp>
      <p:sp>
        <p:nvSpPr>
          <p:cNvPr id="28787" name="Text Box 115"/>
          <p:cNvSpPr txBox="1">
            <a:spLocks noChangeArrowheads="1"/>
          </p:cNvSpPr>
          <p:nvPr/>
        </p:nvSpPr>
        <p:spPr bwMode="auto">
          <a:xfrm>
            <a:off x="2083792" y="2276698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6</a:t>
            </a:r>
            <a:endParaRPr lang="de-AT" dirty="0"/>
          </a:p>
        </p:txBody>
      </p:sp>
      <p:sp>
        <p:nvSpPr>
          <p:cNvPr id="28789" name="Text Box 117"/>
          <p:cNvSpPr txBox="1">
            <a:spLocks noChangeArrowheads="1"/>
          </p:cNvSpPr>
          <p:nvPr/>
        </p:nvSpPr>
        <p:spPr bwMode="auto">
          <a:xfrm>
            <a:off x="3162994" y="227645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50</a:t>
            </a:r>
            <a:endParaRPr lang="de-AT" dirty="0"/>
          </a:p>
        </p:txBody>
      </p:sp>
      <p:sp>
        <p:nvSpPr>
          <p:cNvPr id="28791" name="Text Box 119"/>
          <p:cNvSpPr txBox="1">
            <a:spLocks noChangeArrowheads="1"/>
          </p:cNvSpPr>
          <p:nvPr/>
        </p:nvSpPr>
        <p:spPr bwMode="auto">
          <a:xfrm>
            <a:off x="3162994" y="267332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20</a:t>
            </a:r>
            <a:endParaRPr lang="de-AT" dirty="0"/>
          </a:p>
        </p:txBody>
      </p:sp>
      <p:sp>
        <p:nvSpPr>
          <p:cNvPr id="28792" name="Text Box 120"/>
          <p:cNvSpPr txBox="1">
            <a:spLocks noChangeArrowheads="1"/>
          </p:cNvSpPr>
          <p:nvPr/>
        </p:nvSpPr>
        <p:spPr bwMode="auto">
          <a:xfrm>
            <a:off x="3162994" y="311147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20</a:t>
            </a:r>
            <a:endParaRPr lang="de-AT"/>
          </a:p>
        </p:txBody>
      </p:sp>
      <p:sp>
        <p:nvSpPr>
          <p:cNvPr id="28793" name="Text Box 121"/>
          <p:cNvSpPr txBox="1">
            <a:spLocks noChangeArrowheads="1"/>
          </p:cNvSpPr>
          <p:nvPr/>
        </p:nvSpPr>
        <p:spPr bwMode="auto">
          <a:xfrm>
            <a:off x="3162994" y="352898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10</a:t>
            </a:r>
            <a:endParaRPr lang="de-AT" dirty="0"/>
          </a:p>
        </p:txBody>
      </p:sp>
      <p:sp>
        <p:nvSpPr>
          <p:cNvPr id="28796" name="Text Box 124"/>
          <p:cNvSpPr txBox="1">
            <a:spLocks noChangeArrowheads="1"/>
          </p:cNvSpPr>
          <p:nvPr/>
        </p:nvSpPr>
        <p:spPr bwMode="auto">
          <a:xfrm>
            <a:off x="4026892" y="3105373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28797" name="Text Box 125"/>
          <p:cNvSpPr txBox="1">
            <a:spLocks noChangeArrowheads="1"/>
          </p:cNvSpPr>
          <p:nvPr/>
        </p:nvSpPr>
        <p:spPr bwMode="auto">
          <a:xfrm>
            <a:off x="4026892" y="2270348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0</a:t>
            </a:r>
            <a:endParaRPr lang="de-AT"/>
          </a:p>
        </p:txBody>
      </p:sp>
      <p:sp>
        <p:nvSpPr>
          <p:cNvPr id="28798" name="Text Box 126"/>
          <p:cNvSpPr txBox="1">
            <a:spLocks noChangeArrowheads="1"/>
          </p:cNvSpPr>
          <p:nvPr/>
        </p:nvSpPr>
        <p:spPr bwMode="auto">
          <a:xfrm>
            <a:off x="4026892" y="2673573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799" name="Text Box 127"/>
          <p:cNvSpPr txBox="1">
            <a:spLocks noChangeArrowheads="1"/>
          </p:cNvSpPr>
          <p:nvPr/>
        </p:nvSpPr>
        <p:spPr bwMode="auto">
          <a:xfrm>
            <a:off x="4026892" y="3514948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28801" name="Text Box 129"/>
          <p:cNvSpPr txBox="1">
            <a:spLocks noChangeArrowheads="1"/>
          </p:cNvSpPr>
          <p:nvPr/>
        </p:nvSpPr>
        <p:spPr bwMode="auto">
          <a:xfrm>
            <a:off x="5106392" y="2276698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802" name="Text Box 130"/>
          <p:cNvSpPr txBox="1">
            <a:spLocks noChangeArrowheads="1"/>
          </p:cNvSpPr>
          <p:nvPr/>
        </p:nvSpPr>
        <p:spPr bwMode="auto">
          <a:xfrm>
            <a:off x="5106392" y="2673573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28803" name="Text Box 131"/>
          <p:cNvSpPr txBox="1">
            <a:spLocks noChangeArrowheads="1"/>
          </p:cNvSpPr>
          <p:nvPr/>
        </p:nvSpPr>
        <p:spPr bwMode="auto">
          <a:xfrm>
            <a:off x="5106392" y="3091086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28804" name="Text Box 132"/>
          <p:cNvSpPr txBox="1">
            <a:spLocks noChangeArrowheads="1"/>
          </p:cNvSpPr>
          <p:nvPr/>
        </p:nvSpPr>
        <p:spPr bwMode="auto">
          <a:xfrm>
            <a:off x="5106392" y="3522886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28806" name="Text Box 134"/>
          <p:cNvSpPr txBox="1">
            <a:spLocks noChangeArrowheads="1"/>
          </p:cNvSpPr>
          <p:nvPr/>
        </p:nvSpPr>
        <p:spPr bwMode="auto">
          <a:xfrm>
            <a:off x="6300192" y="2276698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07" name="Text Box 135"/>
          <p:cNvSpPr txBox="1">
            <a:spLocks noChangeArrowheads="1"/>
          </p:cNvSpPr>
          <p:nvPr/>
        </p:nvSpPr>
        <p:spPr bwMode="auto">
          <a:xfrm>
            <a:off x="6187479" y="2679923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9900CC"/>
                </a:solidFill>
              </a:rPr>
              <a:t>40</a:t>
            </a:r>
            <a:endParaRPr lang="de-AT" b="1" dirty="0">
              <a:solidFill>
                <a:srgbClr val="9900CC"/>
              </a:solidFill>
            </a:endParaRPr>
          </a:p>
        </p:txBody>
      </p:sp>
      <p:sp>
        <p:nvSpPr>
          <p:cNvPr id="28808" name="Text Box 136"/>
          <p:cNvSpPr txBox="1">
            <a:spLocks noChangeArrowheads="1"/>
          </p:cNvSpPr>
          <p:nvPr/>
        </p:nvSpPr>
        <p:spPr bwMode="auto">
          <a:xfrm>
            <a:off x="6057304" y="3105373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120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09" name="Text Box 137"/>
          <p:cNvSpPr txBox="1">
            <a:spLocks noChangeArrowheads="1"/>
          </p:cNvSpPr>
          <p:nvPr/>
        </p:nvSpPr>
        <p:spPr bwMode="auto">
          <a:xfrm>
            <a:off x="6057304" y="3543523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9900CC"/>
                </a:solidFill>
              </a:rPr>
              <a:t>120</a:t>
            </a:r>
            <a:endParaRPr lang="de-AT" b="1" dirty="0">
              <a:solidFill>
                <a:srgbClr val="9900CC"/>
              </a:solidFill>
            </a:endParaRPr>
          </a:p>
        </p:txBody>
      </p:sp>
      <p:sp>
        <p:nvSpPr>
          <p:cNvPr id="28811" name="Text Box 139"/>
          <p:cNvSpPr txBox="1">
            <a:spLocks noChangeArrowheads="1"/>
          </p:cNvSpPr>
          <p:nvPr/>
        </p:nvSpPr>
        <p:spPr bwMode="auto">
          <a:xfrm>
            <a:off x="7524328" y="2311871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cs typeface="Arial" charset="0"/>
              </a:rPr>
              <a:t>≤ 140</a:t>
            </a:r>
          </a:p>
        </p:txBody>
      </p:sp>
      <p:sp>
        <p:nvSpPr>
          <p:cNvPr id="28813" name="Text Box 141"/>
          <p:cNvSpPr txBox="1">
            <a:spLocks noChangeArrowheads="1"/>
          </p:cNvSpPr>
          <p:nvPr/>
        </p:nvSpPr>
        <p:spPr bwMode="auto">
          <a:xfrm>
            <a:off x="7524328" y="3132609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dirty="0">
                <a:cs typeface="Arial" charset="0"/>
              </a:rPr>
              <a:t>≤ 140</a:t>
            </a:r>
          </a:p>
        </p:txBody>
      </p:sp>
      <p:sp>
        <p:nvSpPr>
          <p:cNvPr id="28814" name="Text Box 142"/>
          <p:cNvSpPr txBox="1">
            <a:spLocks noChangeArrowheads="1"/>
          </p:cNvSpPr>
          <p:nvPr/>
        </p:nvSpPr>
        <p:spPr bwMode="auto">
          <a:xfrm>
            <a:off x="7524328" y="2708746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cs typeface="Arial" charset="0"/>
              </a:rPr>
              <a:t>≤ 140</a:t>
            </a:r>
          </a:p>
        </p:txBody>
      </p:sp>
      <p:sp>
        <p:nvSpPr>
          <p:cNvPr id="28815" name="Text Box 143"/>
          <p:cNvSpPr txBox="1">
            <a:spLocks noChangeArrowheads="1"/>
          </p:cNvSpPr>
          <p:nvPr/>
        </p:nvSpPr>
        <p:spPr bwMode="auto">
          <a:xfrm>
            <a:off x="7524328" y="3564409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dirty="0">
                <a:cs typeface="Arial" charset="0"/>
              </a:rPr>
              <a:t>≤ 140</a:t>
            </a:r>
          </a:p>
        </p:txBody>
      </p:sp>
      <p:sp>
        <p:nvSpPr>
          <p:cNvPr id="53" name="Foliennummernplatzhalt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32</a:t>
            </a:fld>
            <a:endParaRPr lang="de-AT"/>
          </a:p>
        </p:txBody>
      </p:sp>
      <p:sp>
        <p:nvSpPr>
          <p:cNvPr id="54" name="Fußzeilenplatzhalter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395536" y="4220914"/>
            <a:ext cx="5976664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Zufällig gleiche Lösung wie bei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Silver-Meal</a:t>
            </a:r>
            <a:endParaRPr kumimoji="0" lang="de-AT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Text Box 189"/>
          <p:cNvSpPr txBox="1">
            <a:spLocks noChangeArrowheads="1"/>
          </p:cNvSpPr>
          <p:nvPr/>
        </p:nvSpPr>
        <p:spPr bwMode="auto">
          <a:xfrm>
            <a:off x="1115616" y="5733256"/>
            <a:ext cx="74892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3*s + </a:t>
            </a:r>
            <a:r>
              <a:rPr lang="de-DE" i="1" dirty="0"/>
              <a:t>h</a:t>
            </a:r>
            <a:r>
              <a:rPr lang="de-DE" dirty="0"/>
              <a:t>*1*</a:t>
            </a:r>
            <a:r>
              <a:rPr lang="de-DE" i="1" dirty="0"/>
              <a:t>D</a:t>
            </a:r>
            <a:r>
              <a:rPr lang="de-DE" baseline="-25000" dirty="0"/>
              <a:t>2</a:t>
            </a:r>
            <a:r>
              <a:rPr lang="de-DE" dirty="0"/>
              <a:t> + </a:t>
            </a:r>
            <a:r>
              <a:rPr lang="de-DE" i="1" dirty="0"/>
              <a:t>h</a:t>
            </a:r>
            <a:r>
              <a:rPr lang="de-DE" dirty="0"/>
              <a:t>*2*</a:t>
            </a:r>
            <a:r>
              <a:rPr lang="de-DE" i="1" dirty="0"/>
              <a:t>D</a:t>
            </a:r>
            <a:r>
              <a:rPr lang="de-DE" baseline="-25000" dirty="0"/>
              <a:t>3</a:t>
            </a:r>
            <a:r>
              <a:rPr lang="de-DE" dirty="0"/>
              <a:t> + </a:t>
            </a:r>
            <a:r>
              <a:rPr lang="de-DE" i="1" dirty="0"/>
              <a:t>h</a:t>
            </a:r>
            <a:r>
              <a:rPr lang="de-DE" dirty="0"/>
              <a:t>*1*</a:t>
            </a:r>
            <a:r>
              <a:rPr lang="de-DE" i="1" dirty="0"/>
              <a:t>D</a:t>
            </a:r>
            <a:r>
              <a:rPr lang="de-DE" baseline="-25000" dirty="0"/>
              <a:t>5</a:t>
            </a:r>
            <a:r>
              <a:rPr lang="de-DE" dirty="0"/>
              <a:t> + </a:t>
            </a:r>
            <a:r>
              <a:rPr lang="de-DE" i="1" dirty="0"/>
              <a:t>h</a:t>
            </a:r>
            <a:r>
              <a:rPr lang="de-DE" dirty="0"/>
              <a:t>*1*</a:t>
            </a:r>
            <a:r>
              <a:rPr lang="de-DE" i="1" dirty="0"/>
              <a:t>D</a:t>
            </a:r>
            <a:r>
              <a:rPr lang="de-DE" baseline="-25000" dirty="0"/>
              <a:t>7</a:t>
            </a:r>
            <a:r>
              <a:rPr lang="de-DE" dirty="0"/>
              <a:t> + </a:t>
            </a:r>
            <a:r>
              <a:rPr lang="de-DE" i="1" dirty="0"/>
              <a:t>h</a:t>
            </a:r>
            <a:r>
              <a:rPr lang="de-DE" dirty="0"/>
              <a:t>*2*</a:t>
            </a:r>
            <a:r>
              <a:rPr lang="de-DE" i="1" dirty="0"/>
              <a:t>D</a:t>
            </a:r>
            <a:r>
              <a:rPr lang="de-DE" baseline="-25000" dirty="0"/>
              <a:t>8</a:t>
            </a:r>
            <a:r>
              <a:rPr lang="de-DE" dirty="0"/>
              <a:t> + </a:t>
            </a:r>
            <a:r>
              <a:rPr lang="de-DE" i="1" dirty="0"/>
              <a:t>h</a:t>
            </a:r>
            <a:r>
              <a:rPr lang="de-DE" dirty="0"/>
              <a:t>*3*</a:t>
            </a:r>
            <a:r>
              <a:rPr lang="de-DE" i="1" dirty="0"/>
              <a:t>D</a:t>
            </a:r>
            <a:r>
              <a:rPr lang="de-DE" baseline="-25000" dirty="0"/>
              <a:t>9</a:t>
            </a:r>
            <a:r>
              <a:rPr lang="de-DE" dirty="0"/>
              <a:t> = </a:t>
            </a:r>
            <a:endParaRPr lang="de-AT" dirty="0"/>
          </a:p>
        </p:txBody>
      </p:sp>
      <p:sp>
        <p:nvSpPr>
          <p:cNvPr id="52" name="Text Box 190"/>
          <p:cNvSpPr txBox="1">
            <a:spLocks noChangeArrowheads="1"/>
          </p:cNvSpPr>
          <p:nvPr/>
        </p:nvSpPr>
        <p:spPr bwMode="auto">
          <a:xfrm>
            <a:off x="7596336" y="5733256"/>
            <a:ext cx="1079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9900CC"/>
                </a:solidFill>
              </a:rPr>
              <a:t>420</a:t>
            </a:r>
            <a:r>
              <a:rPr lang="de-DE" dirty="0"/>
              <a:t> GE</a:t>
            </a:r>
            <a:endParaRPr lang="de-AT" dirty="0"/>
          </a:p>
        </p:txBody>
      </p:sp>
      <p:sp>
        <p:nvSpPr>
          <p:cNvPr id="55" name="Text Box 192"/>
          <p:cNvSpPr txBox="1">
            <a:spLocks noChangeArrowheads="1"/>
          </p:cNvSpPr>
          <p:nvPr/>
        </p:nvSpPr>
        <p:spPr bwMode="auto">
          <a:xfrm>
            <a:off x="395536" y="5733256"/>
            <a:ext cx="792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 dirty="0"/>
              <a:t>K</a:t>
            </a:r>
            <a:r>
              <a:rPr lang="de-DE" dirty="0"/>
              <a:t>(</a:t>
            </a:r>
            <a:r>
              <a:rPr lang="de-DE" i="1" dirty="0"/>
              <a:t>q</a:t>
            </a:r>
            <a:r>
              <a:rPr lang="de-DE" dirty="0"/>
              <a:t>*)</a:t>
            </a:r>
            <a:endParaRPr lang="de-AT" dirty="0"/>
          </a:p>
        </p:txBody>
      </p:sp>
      <p:graphicFrame>
        <p:nvGraphicFramePr>
          <p:cNvPr id="56" name="Tabelle 55"/>
          <p:cNvGraphicFramePr>
            <a:graphicFrameLocks noGrp="1"/>
          </p:cNvGraphicFramePr>
          <p:nvPr/>
        </p:nvGraphicFramePr>
        <p:xfrm>
          <a:off x="1115616" y="4725144"/>
          <a:ext cx="6840759" cy="792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6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84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2823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9803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64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Periode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Bedarf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 err="1">
                          <a:latin typeface="Times New Roman"/>
                          <a:ea typeface="Times New Roman"/>
                        </a:rPr>
                        <a:t>Losgröße</a:t>
                      </a:r>
                      <a:endParaRPr lang="de-A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b="1" dirty="0">
                          <a:latin typeface="Times New Roman"/>
                          <a:ea typeface="Times New Roman"/>
                        </a:rPr>
                        <a:t>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b="1" dirty="0"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b="1" dirty="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82" grpId="0"/>
      <p:bldP spid="28784" grpId="0"/>
      <p:bldP spid="28785" grpId="0"/>
      <p:bldP spid="28786" grpId="0"/>
      <p:bldP spid="28787" grpId="0"/>
      <p:bldP spid="28789" grpId="0"/>
      <p:bldP spid="28791" grpId="0"/>
      <p:bldP spid="28792" grpId="0"/>
      <p:bldP spid="28793" grpId="0"/>
      <p:bldP spid="28796" grpId="0"/>
      <p:bldP spid="28797" grpId="0"/>
      <p:bldP spid="28798" grpId="0"/>
      <p:bldP spid="28799" grpId="0"/>
      <p:bldP spid="28801" grpId="0"/>
      <p:bldP spid="28802" grpId="0"/>
      <p:bldP spid="28803" grpId="0"/>
      <p:bldP spid="28804" grpId="0"/>
      <p:bldP spid="28806" grpId="0"/>
      <p:bldP spid="28807" grpId="0"/>
      <p:bldP spid="28808" grpId="0"/>
      <p:bldP spid="28809" grpId="0"/>
      <p:bldP spid="28811" grpId="0"/>
      <p:bldP spid="28813" grpId="0"/>
      <p:bldP spid="28814" grpId="0"/>
      <p:bldP spid="28815" grpId="0"/>
      <p:bldP spid="48" grpId="0"/>
      <p:bldP spid="51" grpId="0"/>
      <p:bldP spid="52" grpId="0"/>
      <p:bldP spid="5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6" name="Text Box 74"/>
          <p:cNvSpPr txBox="1">
            <a:spLocks noChangeArrowheads="1"/>
          </p:cNvSpPr>
          <p:nvPr/>
        </p:nvSpPr>
        <p:spPr bwMode="auto">
          <a:xfrm>
            <a:off x="5508104" y="2852936"/>
            <a:ext cx="343535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rgbClr val="FF3300"/>
                </a:solidFill>
              </a:rPr>
              <a:t>Los von Produkt 1 wird nun nur jedes 2. mal produziert </a:t>
            </a:r>
            <a:br>
              <a:rPr lang="de-DE" dirty="0">
                <a:solidFill>
                  <a:srgbClr val="FF3300"/>
                </a:solidFill>
              </a:rPr>
            </a:br>
            <a:r>
              <a:rPr lang="de-AT" dirty="0">
                <a:solidFill>
                  <a:srgbClr val="FF3300"/>
                </a:solidFill>
              </a:rPr>
              <a:t>also </a:t>
            </a:r>
            <a:r>
              <a:rPr lang="de-DE" dirty="0">
                <a:solidFill>
                  <a:srgbClr val="FF3300"/>
                </a:solidFill>
              </a:rPr>
              <a:t>zu Zeiten 0, 3, 6, …</a:t>
            </a:r>
            <a:endParaRPr lang="de-AT" dirty="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r>
              <a:rPr lang="de-DE" dirty="0">
                <a:solidFill>
                  <a:srgbClr val="FF3300"/>
                </a:solidFill>
              </a:rPr>
              <a:t>Los von Produkt 2 wird weiterhin zu Zeiten 0, 3, 6, … produziert</a:t>
            </a:r>
            <a:endParaRPr lang="de-AT" dirty="0">
              <a:solidFill>
                <a:srgbClr val="FF3300"/>
              </a:solidFill>
            </a:endParaRP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611188" y="2852936"/>
          <a:ext cx="4537075" cy="301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Microsoft-Zeichnung" r:id="rId3" imgW="5605463" imgH="3703638" progId="">
                  <p:embed/>
                </p:oleObj>
              </mc:Choice>
              <mc:Fallback>
                <p:oleObj name="Microsoft-Zeichnung" r:id="rId3" imgW="5605463" imgH="3703638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852936"/>
                        <a:ext cx="4537075" cy="301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70" name="Line 58"/>
          <p:cNvSpPr>
            <a:spLocks noChangeShapeType="1"/>
          </p:cNvSpPr>
          <p:nvPr/>
        </p:nvSpPr>
        <p:spPr bwMode="auto">
          <a:xfrm flipH="1" flipV="1">
            <a:off x="1760538" y="4489450"/>
            <a:ext cx="7937" cy="137001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9" name="Line 67"/>
          <p:cNvSpPr>
            <a:spLocks noChangeShapeType="1"/>
          </p:cNvSpPr>
          <p:nvPr/>
        </p:nvSpPr>
        <p:spPr bwMode="auto">
          <a:xfrm flipH="1" flipV="1">
            <a:off x="1760513" y="3278634"/>
            <a:ext cx="317500" cy="4587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H="1" flipV="1">
            <a:off x="1453059" y="2816274"/>
            <a:ext cx="644525" cy="9223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6" name="Line 64"/>
          <p:cNvSpPr>
            <a:spLocks noChangeShapeType="1"/>
          </p:cNvSpPr>
          <p:nvPr/>
        </p:nvSpPr>
        <p:spPr bwMode="auto">
          <a:xfrm flipH="1" flipV="1">
            <a:off x="1776413" y="4954588"/>
            <a:ext cx="319087" cy="15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82" name="Line 70"/>
          <p:cNvSpPr>
            <a:spLocks noChangeShapeType="1"/>
          </p:cNvSpPr>
          <p:nvPr/>
        </p:nvSpPr>
        <p:spPr bwMode="auto">
          <a:xfrm flipH="1" flipV="1">
            <a:off x="808038" y="4489450"/>
            <a:ext cx="7937" cy="137001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4" name="Line 62"/>
          <p:cNvSpPr>
            <a:spLocks noChangeShapeType="1"/>
          </p:cNvSpPr>
          <p:nvPr/>
        </p:nvSpPr>
        <p:spPr bwMode="auto">
          <a:xfrm flipH="1" flipV="1">
            <a:off x="1115616" y="5373216"/>
            <a:ext cx="319087" cy="15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 flipV="1">
            <a:off x="2097584" y="2844849"/>
            <a:ext cx="4762" cy="909638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7" name="Text Box 45"/>
          <p:cNvSpPr txBox="1">
            <a:spLocks noChangeArrowheads="1"/>
          </p:cNvSpPr>
          <p:nvPr/>
        </p:nvSpPr>
        <p:spPr bwMode="auto">
          <a:xfrm>
            <a:off x="130175" y="3435350"/>
            <a:ext cx="82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hlink"/>
                </a:solidFill>
              </a:rPr>
              <a:t>Los</a:t>
            </a:r>
            <a:endParaRPr lang="de-AT">
              <a:solidFill>
                <a:schemeClr val="hlink"/>
              </a:solidFill>
            </a:endParaRPr>
          </a:p>
        </p:txBody>
      </p:sp>
      <p:sp>
        <p:nvSpPr>
          <p:cNvPr id="13355" name="Text Box 43"/>
          <p:cNvSpPr txBox="1">
            <a:spLocks noChangeArrowheads="1"/>
          </p:cNvSpPr>
          <p:nvPr/>
        </p:nvSpPr>
        <p:spPr bwMode="auto">
          <a:xfrm>
            <a:off x="133350" y="3435350"/>
            <a:ext cx="82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FF3300"/>
                </a:solidFill>
              </a:rPr>
              <a:t>Los</a:t>
            </a:r>
            <a:endParaRPr lang="de-AT">
              <a:solidFill>
                <a:srgbClr val="FF3300"/>
              </a:solidFill>
            </a:endParaRPr>
          </a:p>
        </p:txBody>
      </p:sp>
      <p:sp>
        <p:nvSpPr>
          <p:cNvPr id="14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/>
              <a:t>Beispiel: </a:t>
            </a:r>
            <a:r>
              <a:rPr lang="de-AT" sz="2800" dirty="0"/>
              <a:t>mehrstufige Produktion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8568951" cy="4319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sz="2000" dirty="0">
                <a:sym typeface="Wingdings" pitchFamily="2" charset="2"/>
              </a:rPr>
              <a:t> </a:t>
            </a:r>
            <a:r>
              <a:rPr lang="de-AT" sz="2000" dirty="0"/>
              <a:t>Endprodukt (1) mit kontinuierlicher Nachfrage  </a:t>
            </a:r>
          </a:p>
          <a:p>
            <a:pPr eaLnBrk="1" hangingPunct="1">
              <a:buFontTx/>
              <a:buNone/>
            </a:pPr>
            <a:r>
              <a:rPr lang="de-AT" sz="2000" dirty="0">
                <a:sym typeface="Wingdings" pitchFamily="2" charset="2"/>
              </a:rPr>
              <a:t> </a:t>
            </a:r>
            <a:r>
              <a:rPr lang="de-AT" sz="2000" dirty="0"/>
              <a:t>Bedarf an Vorprodukt (2) hat damit sporadischen Charakter; die             Wahl der </a:t>
            </a:r>
            <a:r>
              <a:rPr lang="de-AT" sz="2000" dirty="0" err="1"/>
              <a:t>Losgröße</a:t>
            </a:r>
            <a:r>
              <a:rPr lang="de-AT" sz="2000" dirty="0"/>
              <a:t> für (1) beeinflusst den Bedarf an (2)</a:t>
            </a:r>
          </a:p>
          <a:p>
            <a:pPr eaLnBrk="1" hangingPunct="1">
              <a:buFontTx/>
              <a:buNone/>
            </a:pPr>
            <a:endParaRPr lang="de-AT" sz="2000" dirty="0"/>
          </a:p>
        </p:txBody>
      </p:sp>
      <p:sp>
        <p:nvSpPr>
          <p:cNvPr id="14355" name="Rectangle 5"/>
          <p:cNvSpPr>
            <a:spLocks noChangeArrowheads="1"/>
          </p:cNvSpPr>
          <p:nvPr/>
        </p:nvSpPr>
        <p:spPr bwMode="auto">
          <a:xfrm>
            <a:off x="0" y="2386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 flipV="1">
            <a:off x="827584" y="3284984"/>
            <a:ext cx="317500" cy="4587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 flipV="1">
            <a:off x="2081709" y="2821037"/>
            <a:ext cx="644525" cy="9223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 flipV="1">
            <a:off x="2724646" y="2821037"/>
            <a:ext cx="644525" cy="9223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 flipV="1">
            <a:off x="3329484" y="2821037"/>
            <a:ext cx="644525" cy="9223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 flipV="1">
            <a:off x="1468934" y="2840087"/>
            <a:ext cx="4762" cy="909637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 flipV="1">
            <a:off x="2735759" y="2849612"/>
            <a:ext cx="4762" cy="909637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 flipV="1">
            <a:off x="3354884" y="2840087"/>
            <a:ext cx="4762" cy="909637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 flipH="1" flipV="1">
            <a:off x="830759" y="5345162"/>
            <a:ext cx="642937" cy="47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 flipH="1">
            <a:off x="1473696" y="6254799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 flipH="1" flipV="1">
            <a:off x="2095996" y="4883199"/>
            <a:ext cx="11113" cy="917575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5" name="Line 33"/>
          <p:cNvSpPr>
            <a:spLocks noChangeShapeType="1"/>
          </p:cNvSpPr>
          <p:nvPr/>
        </p:nvSpPr>
        <p:spPr bwMode="auto">
          <a:xfrm flipH="1" flipV="1">
            <a:off x="2097584" y="5797599"/>
            <a:ext cx="642937" cy="47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6" name="Line 34"/>
          <p:cNvSpPr>
            <a:spLocks noChangeShapeType="1"/>
          </p:cNvSpPr>
          <p:nvPr/>
        </p:nvSpPr>
        <p:spPr bwMode="auto">
          <a:xfrm flipH="1" flipV="1">
            <a:off x="2729409" y="4445049"/>
            <a:ext cx="0" cy="134620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 flipH="1" flipV="1">
            <a:off x="2711946" y="5340399"/>
            <a:ext cx="642938" cy="47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8" name="Line 36"/>
          <p:cNvSpPr>
            <a:spLocks noChangeShapeType="1"/>
          </p:cNvSpPr>
          <p:nvPr/>
        </p:nvSpPr>
        <p:spPr bwMode="auto">
          <a:xfrm flipH="1" flipV="1">
            <a:off x="3353296" y="5345162"/>
            <a:ext cx="11113" cy="917575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9" name="Line 37"/>
          <p:cNvSpPr>
            <a:spLocks noChangeShapeType="1"/>
          </p:cNvSpPr>
          <p:nvPr/>
        </p:nvSpPr>
        <p:spPr bwMode="auto">
          <a:xfrm flipH="1">
            <a:off x="3359646" y="6250037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0" name="Line 38"/>
          <p:cNvSpPr>
            <a:spLocks noChangeShapeType="1"/>
          </p:cNvSpPr>
          <p:nvPr/>
        </p:nvSpPr>
        <p:spPr bwMode="auto">
          <a:xfrm flipH="1" flipV="1">
            <a:off x="3681909" y="4907012"/>
            <a:ext cx="0" cy="134620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1" name="Line 39"/>
          <p:cNvSpPr>
            <a:spLocks noChangeShapeType="1"/>
          </p:cNvSpPr>
          <p:nvPr/>
        </p:nvSpPr>
        <p:spPr bwMode="auto">
          <a:xfrm flipH="1" flipV="1">
            <a:off x="3659684" y="4916537"/>
            <a:ext cx="304800" cy="47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 flipH="1" flipV="1">
            <a:off x="3953371" y="4892724"/>
            <a:ext cx="11113" cy="917575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3" name="Line 41"/>
          <p:cNvSpPr>
            <a:spLocks noChangeShapeType="1"/>
          </p:cNvSpPr>
          <p:nvPr/>
        </p:nvSpPr>
        <p:spPr bwMode="auto">
          <a:xfrm flipV="1">
            <a:off x="671513" y="3362325"/>
            <a:ext cx="3175" cy="4524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6" name="Line 44"/>
          <p:cNvSpPr>
            <a:spLocks noChangeShapeType="1"/>
          </p:cNvSpPr>
          <p:nvPr/>
        </p:nvSpPr>
        <p:spPr bwMode="auto">
          <a:xfrm flipV="1">
            <a:off x="689471" y="2835324"/>
            <a:ext cx="3175" cy="9191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8" name="Line 46"/>
          <p:cNvSpPr>
            <a:spLocks noChangeShapeType="1"/>
          </p:cNvSpPr>
          <p:nvPr/>
        </p:nvSpPr>
        <p:spPr bwMode="auto">
          <a:xfrm flipV="1">
            <a:off x="695821" y="4438699"/>
            <a:ext cx="0" cy="13731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9" name="Text Box 47"/>
          <p:cNvSpPr txBox="1">
            <a:spLocks noChangeArrowheads="1"/>
          </p:cNvSpPr>
          <p:nvPr/>
        </p:nvSpPr>
        <p:spPr bwMode="auto">
          <a:xfrm>
            <a:off x="165100" y="5086350"/>
            <a:ext cx="82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hlink"/>
                </a:solidFill>
              </a:rPr>
              <a:t>Los</a:t>
            </a:r>
            <a:endParaRPr lang="de-AT">
              <a:solidFill>
                <a:schemeClr val="hlink"/>
              </a:solidFill>
            </a:endParaRPr>
          </a:p>
        </p:txBody>
      </p:sp>
      <p:sp>
        <p:nvSpPr>
          <p:cNvPr id="13362" name="Line 50"/>
          <p:cNvSpPr>
            <a:spLocks noChangeShapeType="1"/>
          </p:cNvSpPr>
          <p:nvPr/>
        </p:nvSpPr>
        <p:spPr bwMode="auto">
          <a:xfrm flipH="1" flipV="1">
            <a:off x="1131863" y="3284984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3" name="Line 51"/>
          <p:cNvSpPr>
            <a:spLocks noChangeShapeType="1"/>
          </p:cNvSpPr>
          <p:nvPr/>
        </p:nvSpPr>
        <p:spPr bwMode="auto">
          <a:xfrm flipH="1" flipV="1">
            <a:off x="1115616" y="3284984"/>
            <a:ext cx="317500" cy="4587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4" name="Line 52"/>
          <p:cNvSpPr>
            <a:spLocks noChangeShapeType="1"/>
          </p:cNvSpPr>
          <p:nvPr/>
        </p:nvSpPr>
        <p:spPr bwMode="auto">
          <a:xfrm flipH="1" flipV="1">
            <a:off x="1443013" y="3269109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5" name="Line 53"/>
          <p:cNvSpPr>
            <a:spLocks noChangeShapeType="1"/>
          </p:cNvSpPr>
          <p:nvPr/>
        </p:nvSpPr>
        <p:spPr bwMode="auto">
          <a:xfrm flipH="1" flipV="1">
            <a:off x="1475656" y="3284984"/>
            <a:ext cx="317500" cy="4587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7" name="Line 55"/>
          <p:cNvSpPr>
            <a:spLocks noChangeShapeType="1"/>
          </p:cNvSpPr>
          <p:nvPr/>
        </p:nvSpPr>
        <p:spPr bwMode="auto">
          <a:xfrm flipH="1" flipV="1">
            <a:off x="814388" y="4495800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8" name="Line 56"/>
          <p:cNvSpPr>
            <a:spLocks noChangeShapeType="1"/>
          </p:cNvSpPr>
          <p:nvPr/>
        </p:nvSpPr>
        <p:spPr bwMode="auto">
          <a:xfrm flipH="1" flipV="1">
            <a:off x="1148259" y="4905424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9" name="Line 57"/>
          <p:cNvSpPr>
            <a:spLocks noChangeShapeType="1"/>
          </p:cNvSpPr>
          <p:nvPr/>
        </p:nvSpPr>
        <p:spPr bwMode="auto">
          <a:xfrm flipH="1" flipV="1">
            <a:off x="1449388" y="5413375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3" name="Line 61"/>
          <p:cNvSpPr>
            <a:spLocks noChangeShapeType="1"/>
          </p:cNvSpPr>
          <p:nvPr/>
        </p:nvSpPr>
        <p:spPr bwMode="auto">
          <a:xfrm flipH="1" flipV="1">
            <a:off x="833934" y="4891137"/>
            <a:ext cx="319087" cy="15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5" name="Line 63"/>
          <p:cNvSpPr>
            <a:spLocks noChangeShapeType="1"/>
          </p:cNvSpPr>
          <p:nvPr/>
        </p:nvSpPr>
        <p:spPr bwMode="auto">
          <a:xfrm flipH="1" flipV="1">
            <a:off x="1475656" y="5805264"/>
            <a:ext cx="319087" cy="15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7" name="Line 65"/>
          <p:cNvSpPr>
            <a:spLocks noChangeShapeType="1"/>
          </p:cNvSpPr>
          <p:nvPr/>
        </p:nvSpPr>
        <p:spPr bwMode="auto">
          <a:xfrm flipH="1" flipV="1">
            <a:off x="2088059" y="5348337"/>
            <a:ext cx="319087" cy="15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8" name="Line 66"/>
          <p:cNvSpPr>
            <a:spLocks noChangeShapeType="1"/>
          </p:cNvSpPr>
          <p:nvPr/>
        </p:nvSpPr>
        <p:spPr bwMode="auto">
          <a:xfrm flipH="1" flipV="1">
            <a:off x="1763688" y="3284984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80" name="Line 68"/>
          <p:cNvSpPr>
            <a:spLocks noChangeShapeType="1"/>
          </p:cNvSpPr>
          <p:nvPr/>
        </p:nvSpPr>
        <p:spPr bwMode="auto">
          <a:xfrm flipH="1" flipV="1">
            <a:off x="824409" y="2816274"/>
            <a:ext cx="644525" cy="9223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81" name="Line 69"/>
          <p:cNvSpPr>
            <a:spLocks noChangeShapeType="1"/>
          </p:cNvSpPr>
          <p:nvPr/>
        </p:nvSpPr>
        <p:spPr bwMode="auto">
          <a:xfrm flipH="1" flipV="1">
            <a:off x="808013" y="3297684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 flipH="1" flipV="1">
            <a:off x="827584" y="4437112"/>
            <a:ext cx="4762" cy="137160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 flipH="1" flipV="1">
            <a:off x="1467346" y="5340399"/>
            <a:ext cx="11113" cy="917575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2" name="Line 30"/>
          <p:cNvSpPr>
            <a:spLocks noChangeShapeType="1"/>
          </p:cNvSpPr>
          <p:nvPr/>
        </p:nvSpPr>
        <p:spPr bwMode="auto">
          <a:xfrm flipH="1" flipV="1">
            <a:off x="1786434" y="4897487"/>
            <a:ext cx="0" cy="134620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3" name="Line 31"/>
          <p:cNvSpPr>
            <a:spLocks noChangeShapeType="1"/>
          </p:cNvSpPr>
          <p:nvPr/>
        </p:nvSpPr>
        <p:spPr bwMode="auto">
          <a:xfrm flipH="1" flipV="1">
            <a:off x="1766888" y="4943475"/>
            <a:ext cx="304800" cy="47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 flipV="1">
            <a:off x="830759" y="2835324"/>
            <a:ext cx="4762" cy="909638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83" name="Text Box 71"/>
          <p:cNvSpPr txBox="1">
            <a:spLocks noChangeArrowheads="1"/>
          </p:cNvSpPr>
          <p:nvPr/>
        </p:nvSpPr>
        <p:spPr bwMode="auto">
          <a:xfrm>
            <a:off x="1743571" y="6083349"/>
            <a:ext cx="1597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FF3300"/>
                </a:solidFill>
              </a:rPr>
              <a:t>Fehlmenge</a:t>
            </a:r>
            <a:endParaRPr lang="de-AT">
              <a:solidFill>
                <a:srgbClr val="FF3300"/>
              </a:solidFill>
            </a:endParaRPr>
          </a:p>
        </p:txBody>
      </p:sp>
      <p:sp>
        <p:nvSpPr>
          <p:cNvPr id="13384" name="Text Box 72"/>
          <p:cNvSpPr txBox="1">
            <a:spLocks noChangeArrowheads="1"/>
          </p:cNvSpPr>
          <p:nvPr/>
        </p:nvSpPr>
        <p:spPr bwMode="auto">
          <a:xfrm>
            <a:off x="4927600" y="4391025"/>
            <a:ext cx="520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Times New Roman" pitchFamily="18" charset="0"/>
              </a:rPr>
              <a:t>1</a:t>
            </a:r>
            <a:endParaRPr lang="de-AT" sz="1600">
              <a:latin typeface="Times New Roman" pitchFamily="18" charset="0"/>
            </a:endParaRPr>
          </a:p>
        </p:txBody>
      </p:sp>
      <p:sp>
        <p:nvSpPr>
          <p:cNvPr id="13388" name="Text Box 76"/>
          <p:cNvSpPr txBox="1">
            <a:spLocks noChangeArrowheads="1"/>
          </p:cNvSpPr>
          <p:nvPr/>
        </p:nvSpPr>
        <p:spPr bwMode="auto">
          <a:xfrm>
            <a:off x="5432425" y="4979988"/>
            <a:ext cx="37115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rgbClr val="9900CC"/>
                </a:solidFill>
              </a:rPr>
              <a:t>Losgrößenplanung von Produkt 1 beeinflusst Bedarf nach Produkt </a:t>
            </a:r>
            <a:r>
              <a:rPr lang="de-AT" dirty="0">
                <a:solidFill>
                  <a:srgbClr val="9900CC"/>
                </a:solidFill>
              </a:rPr>
              <a:t>2 </a:t>
            </a:r>
            <a:r>
              <a:rPr lang="de-AT" dirty="0">
                <a:solidFill>
                  <a:srgbClr val="9900CC"/>
                </a:solidFill>
                <a:sym typeface="Symbol" pitchFamily="18" charset="2"/>
              </a:rPr>
              <a:t> unzulässige Lösung bei unabhängiger Planung</a:t>
            </a:r>
          </a:p>
        </p:txBody>
      </p:sp>
      <p:sp>
        <p:nvSpPr>
          <p:cNvPr id="62" name="Foliennummernplatzhalt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33</a:t>
            </a:fld>
            <a:endParaRPr lang="de-AT"/>
          </a:p>
        </p:txBody>
      </p:sp>
      <p:sp>
        <p:nvSpPr>
          <p:cNvPr id="63" name="Fußzeilenplatzhalter 6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86" grpId="0"/>
      <p:bldP spid="13370" grpId="0" animBg="1"/>
      <p:bldP spid="13379" grpId="0" animBg="1"/>
      <p:bldP spid="13319" grpId="0" animBg="1"/>
      <p:bldP spid="13376" grpId="0" animBg="1"/>
      <p:bldP spid="13382" grpId="0" animBg="1"/>
      <p:bldP spid="13374" grpId="0" animBg="1"/>
      <p:bldP spid="13326" grpId="0" animBg="1"/>
      <p:bldP spid="13357" grpId="0"/>
      <p:bldP spid="13355" grpId="0"/>
      <p:bldP spid="13315" grpId="0" build="p"/>
      <p:bldP spid="13318" grpId="0" animBg="1"/>
      <p:bldP spid="13320" grpId="0" animBg="1"/>
      <p:bldP spid="13321" grpId="0" animBg="1"/>
      <p:bldP spid="13322" grpId="0" animBg="1"/>
      <p:bldP spid="13323" grpId="0" animBg="1"/>
      <p:bldP spid="13325" grpId="0" animBg="1"/>
      <p:bldP spid="13327" grpId="0" animBg="1"/>
      <p:bldP spid="13339" grpId="0" animBg="1"/>
      <p:bldP spid="13341" grpId="0" animBg="1"/>
      <p:bldP spid="13344" grpId="0" animBg="1"/>
      <p:bldP spid="13345" grpId="0" animBg="1"/>
      <p:bldP spid="13346" grpId="0" animBg="1"/>
      <p:bldP spid="13347" grpId="0" animBg="1"/>
      <p:bldP spid="13348" grpId="0" animBg="1"/>
      <p:bldP spid="13349" grpId="0" animBg="1"/>
      <p:bldP spid="13350" grpId="0" animBg="1"/>
      <p:bldP spid="13351" grpId="0" animBg="1"/>
      <p:bldP spid="13352" grpId="0" animBg="1"/>
      <p:bldP spid="13353" grpId="0" animBg="1"/>
      <p:bldP spid="13356" grpId="0" animBg="1"/>
      <p:bldP spid="13358" grpId="0" animBg="1"/>
      <p:bldP spid="13359" grpId="0"/>
      <p:bldP spid="13362" grpId="0" animBg="1"/>
      <p:bldP spid="13363" grpId="0" animBg="1"/>
      <p:bldP spid="13364" grpId="0" animBg="1"/>
      <p:bldP spid="13365" grpId="0" animBg="1"/>
      <p:bldP spid="13367" grpId="0" animBg="1"/>
      <p:bldP spid="13368" grpId="0" animBg="1"/>
      <p:bldP spid="13369" grpId="0" animBg="1"/>
      <p:bldP spid="13373" grpId="0" animBg="1"/>
      <p:bldP spid="13375" grpId="0" animBg="1"/>
      <p:bldP spid="13377" grpId="0" animBg="1"/>
      <p:bldP spid="13378" grpId="0" animBg="1"/>
      <p:bldP spid="13380" grpId="0" animBg="1"/>
      <p:bldP spid="13381" grpId="0" animBg="1"/>
      <p:bldP spid="13334" grpId="0" animBg="1"/>
      <p:bldP spid="13340" grpId="0" animBg="1"/>
      <p:bldP spid="13342" grpId="0" animBg="1"/>
      <p:bldP spid="13343" grpId="0" animBg="1"/>
      <p:bldP spid="13324" grpId="0" animBg="1"/>
      <p:bldP spid="13383" grpId="0"/>
      <p:bldP spid="13384" grpId="0"/>
      <p:bldP spid="133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/>
              <a:t>9.1 Deterministische Ein-Produktmodelle I</a:t>
            </a:r>
            <a:endParaRPr lang="de-AT" sz="2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229600" cy="4033837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de-AT" sz="2000" dirty="0"/>
              <a:t>Wir betrachten </a:t>
            </a:r>
            <a:r>
              <a:rPr lang="de-AT" sz="2000" b="1" dirty="0"/>
              <a:t>nur ein Produkt</a:t>
            </a:r>
            <a:r>
              <a:rPr lang="de-AT" sz="2000" dirty="0"/>
              <a:t>.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de-AT" sz="2000" dirty="0"/>
              <a:t/>
            </a:r>
            <a:br>
              <a:rPr lang="de-AT" sz="2000" dirty="0"/>
            </a:br>
            <a:r>
              <a:rPr lang="de-AT" sz="2000" dirty="0"/>
              <a:t>Bei Herstellung mehrere Produkte:</a:t>
            </a:r>
          </a:p>
          <a:p>
            <a:pPr marL="0" indent="0" eaLnBrk="1" hangingPunct="1">
              <a:lnSpc>
                <a:spcPct val="110000"/>
              </a:lnSpc>
              <a:buFont typeface="Wingdings" pitchFamily="2" charset="2"/>
              <a:buChar char="à"/>
            </a:pPr>
            <a:r>
              <a:rPr lang="de-AT" sz="2000" dirty="0">
                <a:sym typeface="Wingdings" pitchFamily="2" charset="2"/>
              </a:rPr>
              <a:t> Annahme</a:t>
            </a:r>
            <a:r>
              <a:rPr lang="de-AT" sz="2000" dirty="0"/>
              <a:t>, dass die Bedarfsmengen unabhängig sind</a:t>
            </a:r>
          </a:p>
          <a:p>
            <a:pPr marL="0" indent="0" eaLnBrk="1" hangingPunct="1">
              <a:lnSpc>
                <a:spcPct val="110000"/>
              </a:lnSpc>
              <a:buFont typeface="Wingdings" pitchFamily="2" charset="2"/>
              <a:buChar char="à"/>
            </a:pPr>
            <a:r>
              <a:rPr lang="de-AT" sz="2000" dirty="0"/>
              <a:t> die Situation kann durch mehrere unabhängige </a:t>
            </a:r>
            <a:br>
              <a:rPr lang="de-AT" sz="2000" dirty="0"/>
            </a:br>
            <a:r>
              <a:rPr lang="de-AT" sz="2000" dirty="0"/>
              <a:t>     </a:t>
            </a:r>
            <a:r>
              <a:rPr lang="de-AT" sz="2000" b="1" dirty="0" err="1"/>
              <a:t>Einprodukt</a:t>
            </a:r>
            <a:r>
              <a:rPr lang="de-AT" sz="2000" b="1" dirty="0"/>
              <a:t>-Lagerhaltungsmodelle</a:t>
            </a:r>
            <a:r>
              <a:rPr lang="de-AT" sz="2000" dirty="0"/>
              <a:t> beschrieben werden</a:t>
            </a:r>
            <a:br>
              <a:rPr lang="de-AT" sz="2000" dirty="0"/>
            </a:br>
            <a:endParaRPr lang="de-AT" sz="2000" dirty="0"/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de-AT" sz="2000" dirty="0"/>
              <a:t>Diese Situation ist oft nicht gegeben:</a:t>
            </a:r>
          </a:p>
          <a:p>
            <a:pPr lvl="1" eaLnBrk="1" hangingPunct="1">
              <a:lnSpc>
                <a:spcPct val="110000"/>
              </a:lnSpc>
            </a:pPr>
            <a:r>
              <a:rPr lang="de-AT" sz="1800" dirty="0"/>
              <a:t>bei gemeinsamen Kapazitätsbeschränkungen</a:t>
            </a:r>
          </a:p>
          <a:p>
            <a:pPr lvl="1" eaLnBrk="1" hangingPunct="1">
              <a:lnSpc>
                <a:spcPct val="110000"/>
              </a:lnSpc>
            </a:pPr>
            <a:r>
              <a:rPr lang="de-AT" sz="1800" dirty="0"/>
              <a:t>bei </a:t>
            </a:r>
            <a:r>
              <a:rPr lang="de-AT" sz="1800" dirty="0">
                <a:hlinkClick r:id="rId2" action="ppaction://hlinksldjump"/>
              </a:rPr>
              <a:t>mehrstufiger Produktion</a:t>
            </a:r>
            <a:r>
              <a:rPr lang="de-AT" sz="1800" dirty="0"/>
              <a:t>!</a:t>
            </a:r>
            <a:endParaRPr lang="de-AT" sz="1800" u="sng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/>
              <a:t>Deterministische Ein-Produktmodelle II</a:t>
            </a:r>
            <a:endParaRPr lang="de-AT" sz="28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180000" eaLnBrk="1" hangingPunct="1">
              <a:tabLst>
                <a:tab pos="180000" algn="l"/>
              </a:tabLst>
            </a:pPr>
            <a:r>
              <a:rPr lang="de-AT" sz="2000" b="1" i="1" dirty="0"/>
              <a:t>  Fehlmengen</a:t>
            </a:r>
            <a:r>
              <a:rPr lang="de-AT" sz="2000" dirty="0"/>
              <a:t> - nicht erlaubt,</a:t>
            </a:r>
            <a:br>
              <a:rPr lang="de-AT" sz="2000" dirty="0"/>
            </a:br>
            <a:r>
              <a:rPr lang="de-AT" sz="2000" dirty="0"/>
              <a:t>	 Fehlmenge = „negatives Lager“, nicht befriedigte Nachfrage. </a:t>
            </a:r>
          </a:p>
          <a:p>
            <a:pPr eaLnBrk="1" hangingPunct="1"/>
            <a:r>
              <a:rPr lang="de-AT" sz="2000" b="1" dirty="0"/>
              <a:t>  Annahme</a:t>
            </a:r>
            <a:r>
              <a:rPr lang="de-AT" sz="2000" dirty="0"/>
              <a:t>: Lieferung beansprucht keine Zeit </a:t>
            </a:r>
          </a:p>
          <a:p>
            <a:pPr eaLnBrk="1" hangingPunct="1"/>
            <a:r>
              <a:rPr lang="de-AT" sz="2000" dirty="0"/>
              <a:t>  Die relevanten </a:t>
            </a:r>
            <a:r>
              <a:rPr lang="de-AT" sz="2000" b="1" i="1" dirty="0"/>
              <a:t>Kosten</a:t>
            </a:r>
            <a:r>
              <a:rPr lang="de-AT" sz="2000" dirty="0"/>
              <a:t> bestehen aus </a:t>
            </a:r>
            <a:endParaRPr lang="de-AT" sz="2000" i="1" dirty="0"/>
          </a:p>
          <a:p>
            <a:pPr eaLnBrk="1" hangingPunct="1">
              <a:buFontTx/>
              <a:buNone/>
            </a:pPr>
            <a:r>
              <a:rPr lang="de-AT" sz="2000" i="1" dirty="0"/>
              <a:t>	   s 	</a:t>
            </a:r>
            <a:r>
              <a:rPr lang="de-AT" sz="2000" dirty="0"/>
              <a:t>...Rüstkosten (bei Produktion) bzw. bestellfixe Kosten 		   (bei Bestellung)</a:t>
            </a:r>
            <a:endParaRPr lang="de-AT" sz="2000" i="1" dirty="0"/>
          </a:p>
          <a:p>
            <a:pPr eaLnBrk="1" hangingPunct="1">
              <a:buFontTx/>
              <a:buNone/>
            </a:pPr>
            <a:r>
              <a:rPr lang="de-AT" sz="2000" i="1" dirty="0"/>
              <a:t>	   c </a:t>
            </a:r>
            <a:r>
              <a:rPr lang="de-AT" sz="2000" dirty="0"/>
              <a:t>	...variable Produktions- bzw. Bestellkosten pro Stück</a:t>
            </a:r>
            <a:endParaRPr lang="de-AT" sz="2000" i="1" dirty="0"/>
          </a:p>
          <a:p>
            <a:pPr eaLnBrk="1" hangingPunct="1">
              <a:buFontTx/>
              <a:buNone/>
            </a:pPr>
            <a:r>
              <a:rPr lang="de-AT" sz="2000" i="1" dirty="0"/>
              <a:t>	   h </a:t>
            </a:r>
            <a:r>
              <a:rPr lang="de-AT" sz="2000" dirty="0"/>
              <a:t>	...Lagerkosten pro Einheit und pro Zeiteinheit</a:t>
            </a:r>
          </a:p>
          <a:p>
            <a:pPr eaLnBrk="1" hangingPunct="1"/>
            <a:r>
              <a:rPr lang="de-AT" sz="2000" b="1" dirty="0"/>
              <a:t>  Bekannt: Nachfrage</a:t>
            </a:r>
            <a:r>
              <a:rPr lang="de-AT" sz="2000" dirty="0"/>
              <a:t> </a:t>
            </a:r>
            <a:r>
              <a:rPr lang="de-AT" sz="2000" i="1" dirty="0" err="1"/>
              <a:t>d</a:t>
            </a:r>
            <a:r>
              <a:rPr lang="de-AT" sz="2000" i="1" baseline="-25000" dirty="0" err="1"/>
              <a:t>t</a:t>
            </a:r>
            <a:r>
              <a:rPr lang="de-AT" sz="2000" dirty="0"/>
              <a:t> zu jedem Zeitpunkt </a:t>
            </a:r>
            <a:r>
              <a:rPr lang="de-AT" sz="2000" i="1" dirty="0"/>
              <a:t>t </a:t>
            </a:r>
            <a:r>
              <a:rPr lang="de-AT" sz="2000" dirty="0"/>
              <a:t>	</a:t>
            </a:r>
          </a:p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sz="2000" dirty="0"/>
              <a:t>   (= grobe Vereinfachung, da bestenfalls Schätzwerte vorliegen und  	diese Schätzungen um so unzuverlässiger sind, je weiter </a:t>
            </a:r>
            <a:r>
              <a:rPr lang="de-AT" sz="2000" i="1" dirty="0"/>
              <a:t>t</a:t>
            </a:r>
            <a:r>
              <a:rPr lang="de-AT" sz="2000" dirty="0"/>
              <a:t> in der 	Zukunft liegt.)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5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980728"/>
            <a:ext cx="8425185" cy="720080"/>
          </a:xfrm>
        </p:spPr>
        <p:txBody>
          <a:bodyPr/>
          <a:lstStyle/>
          <a:p>
            <a:pPr eaLnBrk="1" hangingPunct="1"/>
            <a:r>
              <a:rPr lang="de-DE" sz="2800" dirty="0"/>
              <a:t>Deterministische </a:t>
            </a:r>
            <a:r>
              <a:rPr lang="de-DE" sz="2800" b="1" dirty="0"/>
              <a:t>statische</a:t>
            </a:r>
            <a:r>
              <a:rPr lang="de-DE" sz="2800" dirty="0"/>
              <a:t> Ein-Produktmodelle I</a:t>
            </a:r>
            <a:endParaRPr lang="de-AT" sz="2800" dirty="0"/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4638" indent="-274638" eaLnBrk="1" hangingPunct="1">
              <a:lnSpc>
                <a:spcPct val="90000"/>
              </a:lnSpc>
              <a:buFontTx/>
              <a:buNone/>
            </a:pPr>
            <a:r>
              <a:rPr lang="de-AT" sz="1900" b="1"/>
              <a:t>Statisch </a:t>
            </a:r>
            <a:r>
              <a:rPr lang="de-AT" sz="1900" b="1">
                <a:sym typeface="Symbol" pitchFamily="18" charset="2"/>
              </a:rPr>
              <a:t></a:t>
            </a:r>
            <a:r>
              <a:rPr lang="de-AT" sz="1900" b="1"/>
              <a:t> </a:t>
            </a:r>
            <a:r>
              <a:rPr lang="de-AT" sz="1900"/>
              <a:t>Annahme, dass der Bedarf in jeder Periode </a:t>
            </a:r>
            <a:r>
              <a:rPr lang="de-AT" sz="1900" i="1"/>
              <a:t>t </a:t>
            </a:r>
            <a:r>
              <a:rPr lang="de-AT" sz="1900"/>
              <a:t>gleich ist: </a:t>
            </a:r>
            <a:r>
              <a:rPr lang="de-AT" sz="1900" i="1"/>
              <a:t>d</a:t>
            </a:r>
            <a:r>
              <a:rPr lang="de-AT" sz="1900" i="1" baseline="-25000"/>
              <a:t>t</a:t>
            </a:r>
            <a:r>
              <a:rPr lang="de-AT" sz="1900"/>
              <a:t> = </a:t>
            </a:r>
            <a:r>
              <a:rPr lang="de-AT" sz="1900" i="1"/>
              <a:t>d</a:t>
            </a:r>
            <a:r>
              <a:rPr lang="de-AT" sz="1900"/>
              <a:t>.</a:t>
            </a:r>
          </a:p>
          <a:p>
            <a:pPr marL="274638" indent="-274638" eaLnBrk="1" hangingPunct="1">
              <a:lnSpc>
                <a:spcPct val="90000"/>
              </a:lnSpc>
              <a:buFontTx/>
              <a:buNone/>
            </a:pPr>
            <a:r>
              <a:rPr lang="de-AT" sz="1900"/>
              <a:t>Standardproblem =  „</a:t>
            </a:r>
            <a:r>
              <a:rPr lang="de-AT" sz="1900" b="1"/>
              <a:t>Klassisches Losgrößenmodell</a:t>
            </a:r>
            <a:r>
              <a:rPr lang="de-AT" sz="1900"/>
              <a:t>“ </a:t>
            </a:r>
          </a:p>
          <a:p>
            <a:pPr marL="274638" indent="-274638" eaLnBrk="1" hangingPunct="1">
              <a:lnSpc>
                <a:spcPct val="90000"/>
              </a:lnSpc>
              <a:buFontTx/>
              <a:buNone/>
            </a:pPr>
            <a:r>
              <a:rPr lang="de-AT" sz="1900"/>
              <a:t>			    „</a:t>
            </a:r>
            <a:r>
              <a:rPr lang="de-AT" sz="1900" b="1" i="1"/>
              <a:t>E</a:t>
            </a:r>
            <a:r>
              <a:rPr lang="de-AT" sz="1900" i="1"/>
              <a:t>conomic </a:t>
            </a:r>
            <a:r>
              <a:rPr lang="de-AT" sz="1900" b="1" i="1"/>
              <a:t>O</a:t>
            </a:r>
            <a:r>
              <a:rPr lang="de-AT" sz="1900" i="1"/>
              <a:t>rder </a:t>
            </a:r>
            <a:r>
              <a:rPr lang="de-AT" sz="1900" b="1" i="1"/>
              <a:t>Q</a:t>
            </a:r>
            <a:r>
              <a:rPr lang="de-AT" sz="1900" i="1"/>
              <a:t>uantity</a:t>
            </a:r>
            <a:r>
              <a:rPr lang="de-AT" sz="1900"/>
              <a:t> model“ (</a:t>
            </a:r>
            <a:r>
              <a:rPr lang="de-AT" sz="1900" i="1"/>
              <a:t>EOQ</a:t>
            </a:r>
            <a:r>
              <a:rPr lang="de-AT" sz="1900"/>
              <a:t>) </a:t>
            </a:r>
          </a:p>
          <a:p>
            <a:pPr marL="274638" indent="-274638" eaLnBrk="1" hangingPunct="1">
              <a:lnSpc>
                <a:spcPct val="90000"/>
              </a:lnSpc>
              <a:buFontTx/>
              <a:buNone/>
            </a:pPr>
            <a:r>
              <a:rPr lang="de-AT" sz="1900" b="1"/>
              <a:t>Annahmen</a:t>
            </a:r>
            <a:r>
              <a:rPr lang="de-AT" sz="1900"/>
              <a:t> 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/>
              <a:t>ein einheitliches Produkt</a:t>
            </a:r>
            <a:endParaRPr lang="de-AT" sz="1900" b="1"/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 b="1"/>
              <a:t>gleichmäßiger kontinuierlicher Absatz:  </a:t>
            </a:r>
            <a:r>
              <a:rPr lang="de-AT" sz="1900" b="1" i="1"/>
              <a:t>d</a:t>
            </a:r>
            <a:r>
              <a:rPr lang="de-AT" sz="1900" b="1"/>
              <a:t> Stück pro Zeiteinheit</a:t>
            </a:r>
            <a:endParaRPr lang="de-AT" sz="1900"/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/>
              <a:t>Produktionszeit kann vernachlässigt werden, 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/>
              <a:t>Lagerzugänge in ganzen Losen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/>
              <a:t>konstante Lieferzeit (= Zeit zwischen Bestellung und Eintreffen der Ware)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/>
              <a:t>keine Mengenrabatte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/>
              <a:t>keine Fehlmengen erlaubt - werden durch rechtzeitiges Bestellen vermieden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/>
              <a:t>keine Kapazitätsbeschränkungen bezüglich Losgröße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/>
              <a:t>variablen Kosten: nur Rüst- und Lagerhaltungskosten berücksichtigt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6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979959"/>
            <a:ext cx="8569201" cy="504825"/>
          </a:xfrm>
        </p:spPr>
        <p:txBody>
          <a:bodyPr/>
          <a:lstStyle/>
          <a:p>
            <a:pPr eaLnBrk="1" hangingPunct="1"/>
            <a:r>
              <a:rPr lang="de-DE" sz="2800" dirty="0"/>
              <a:t>Deterministische, statische Ein-Produktmodelle II</a:t>
            </a:r>
            <a:endParaRPr lang="de-AT" sz="2800" dirty="0"/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de-AT" sz="2000" b="1" dirty="0" err="1"/>
              <a:t>Losgröße</a:t>
            </a:r>
            <a:r>
              <a:rPr lang="de-AT" sz="2000" b="1" dirty="0"/>
              <a:t> = Menge eines Produktes, die ohne Unterbrechung 	        gefertigt wird</a:t>
            </a:r>
          </a:p>
          <a:p>
            <a:pPr marL="0" indent="0" eaLnBrk="1" hangingPunct="1">
              <a:buFontTx/>
              <a:buNone/>
            </a:pPr>
            <a:endParaRPr lang="de-AT" sz="2000" dirty="0"/>
          </a:p>
          <a:p>
            <a:pPr marL="0" indent="0" eaLnBrk="1" hangingPunct="1">
              <a:buFontTx/>
              <a:buNone/>
            </a:pPr>
            <a:r>
              <a:rPr lang="de-AT" sz="2000" dirty="0"/>
              <a:t>In statischen Modellen wird es natürlich sinnvoll sein, </a:t>
            </a:r>
            <a:r>
              <a:rPr lang="de-AT" sz="2000" b="1" dirty="0"/>
              <a:t>in regelmäßigen Abständen immer die gleiche Menge (</a:t>
            </a:r>
            <a:r>
              <a:rPr lang="de-AT" sz="2000" b="1" dirty="0" err="1"/>
              <a:t>Losgröße</a:t>
            </a:r>
            <a:r>
              <a:rPr lang="de-AT" sz="2000" b="1" dirty="0"/>
              <a:t>) </a:t>
            </a:r>
            <a:r>
              <a:rPr lang="de-AT" sz="2000" dirty="0"/>
              <a:t>zu produzieren.</a:t>
            </a:r>
          </a:p>
          <a:p>
            <a:pPr marL="0" indent="0" eaLnBrk="1" hangingPunct="1">
              <a:buFontTx/>
              <a:buNone/>
            </a:pPr>
            <a:endParaRPr lang="de-AT" sz="2000" dirty="0"/>
          </a:p>
          <a:p>
            <a:pPr marL="0" indent="0" eaLnBrk="1" hangingPunct="1">
              <a:buFontTx/>
              <a:buNone/>
            </a:pPr>
            <a:r>
              <a:rPr lang="de-AT" sz="2000" b="1" dirty="0"/>
              <a:t>Zielsetzung: </a:t>
            </a:r>
            <a:r>
              <a:rPr lang="de-AT" sz="2000" b="1" dirty="0" err="1"/>
              <a:t>Losgröße</a:t>
            </a:r>
            <a:r>
              <a:rPr lang="de-AT" sz="2000" dirty="0"/>
              <a:t> so wählen, dass ein </a:t>
            </a:r>
            <a:r>
              <a:rPr lang="de-AT" sz="2000" b="1" dirty="0"/>
              <a:t>Abgleich </a:t>
            </a:r>
            <a:r>
              <a:rPr lang="de-AT" sz="2000" dirty="0"/>
              <a:t>von</a:t>
            </a:r>
            <a:r>
              <a:rPr lang="de-AT" sz="2000" b="1" dirty="0"/>
              <a:t> Rüst- </a:t>
            </a:r>
            <a:r>
              <a:rPr lang="de-AT" sz="2000" dirty="0"/>
              <a:t>und</a:t>
            </a:r>
            <a:r>
              <a:rPr lang="de-AT" sz="2000" b="1" dirty="0"/>
              <a:t> 	         Lagerkosten </a:t>
            </a:r>
            <a:r>
              <a:rPr lang="de-AT" sz="2000" dirty="0"/>
              <a:t>erzielt wird (Summe minimal)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7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23975"/>
            <a:ext cx="8569201" cy="504825"/>
          </a:xfrm>
        </p:spPr>
        <p:txBody>
          <a:bodyPr/>
          <a:lstStyle/>
          <a:p>
            <a:pPr eaLnBrk="1" hangingPunct="1"/>
            <a:r>
              <a:rPr lang="de-DE" sz="2800" dirty="0"/>
              <a:t>Entwicklung des Lagerbestandes im klassischen Losgrößenmodell</a:t>
            </a:r>
            <a:endParaRPr lang="de-AT" sz="2800" dirty="0"/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68313" y="1760538"/>
          <a:ext cx="8135937" cy="411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3" imgW="6632448" imgH="3017520" progId="">
                  <p:embed/>
                </p:oleObj>
              </mc:Choice>
              <mc:Fallback>
                <p:oleObj r:id="rId3" imgW="6632448" imgH="301752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760538"/>
                        <a:ext cx="8135937" cy="411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Line 6"/>
          <p:cNvSpPr>
            <a:spLocks noChangeShapeType="1"/>
          </p:cNvSpPr>
          <p:nvPr/>
        </p:nvSpPr>
        <p:spPr bwMode="auto">
          <a:xfrm flipV="1">
            <a:off x="2155825" y="2868613"/>
            <a:ext cx="4763" cy="24717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2159000" y="2870200"/>
            <a:ext cx="1547813" cy="2463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V="1">
            <a:off x="3702050" y="2876550"/>
            <a:ext cx="4763" cy="24717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3705225" y="2878138"/>
            <a:ext cx="1547813" cy="2463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V="1">
            <a:off x="5249863" y="2886075"/>
            <a:ext cx="4762" cy="24717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5253038" y="2887663"/>
            <a:ext cx="1547812" cy="2463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476375" y="5343525"/>
            <a:ext cx="1362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AT" sz="1600">
                <a:solidFill>
                  <a:srgbClr val="FF3300"/>
                </a:solidFill>
              </a:rPr>
              <a:t>Produktion</a:t>
            </a:r>
            <a:br>
              <a:rPr lang="de-AT" sz="1600">
                <a:solidFill>
                  <a:srgbClr val="FF3300"/>
                </a:solidFill>
              </a:rPr>
            </a:br>
            <a:r>
              <a:rPr lang="de-AT" sz="1600">
                <a:solidFill>
                  <a:srgbClr val="FF3300"/>
                </a:solidFill>
              </a:rPr>
              <a:t>Los </a:t>
            </a:r>
            <a:r>
              <a:rPr lang="de-AT" sz="1600" i="1">
                <a:solidFill>
                  <a:srgbClr val="FF3300"/>
                </a:solidFill>
              </a:rPr>
              <a:t>q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028950" y="5353050"/>
            <a:ext cx="1362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AT" sz="1600">
                <a:solidFill>
                  <a:srgbClr val="FF3300"/>
                </a:solidFill>
              </a:rPr>
              <a:t>Produktion</a:t>
            </a:r>
            <a:br>
              <a:rPr lang="de-AT" sz="1600">
                <a:solidFill>
                  <a:srgbClr val="FF3300"/>
                </a:solidFill>
              </a:rPr>
            </a:br>
            <a:r>
              <a:rPr lang="de-AT" sz="1600">
                <a:solidFill>
                  <a:srgbClr val="FF3300"/>
                </a:solidFill>
              </a:rPr>
              <a:t>Los </a:t>
            </a:r>
            <a:r>
              <a:rPr lang="de-AT" sz="1600" i="1">
                <a:solidFill>
                  <a:srgbClr val="FF3300"/>
                </a:solidFill>
              </a:rPr>
              <a:t>q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4572000" y="5334000"/>
            <a:ext cx="1362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AT" sz="1600">
                <a:solidFill>
                  <a:srgbClr val="FF3300"/>
                </a:solidFill>
              </a:rPr>
              <a:t>Produktion</a:t>
            </a:r>
            <a:br>
              <a:rPr lang="de-AT" sz="1600">
                <a:solidFill>
                  <a:srgbClr val="FF3300"/>
                </a:solidFill>
              </a:rPr>
            </a:br>
            <a:r>
              <a:rPr lang="de-AT" sz="1600">
                <a:solidFill>
                  <a:srgbClr val="FF3300"/>
                </a:solidFill>
              </a:rPr>
              <a:t>Los </a:t>
            </a:r>
            <a:r>
              <a:rPr lang="de-AT" sz="1600" i="1">
                <a:solidFill>
                  <a:srgbClr val="FF3300"/>
                </a:solidFill>
              </a:rPr>
              <a:t>q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374900" y="2825750"/>
            <a:ext cx="1362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>
                <a:solidFill>
                  <a:schemeClr val="hlink"/>
                </a:solidFill>
              </a:rPr>
              <a:t>Bedarf </a:t>
            </a:r>
            <a:r>
              <a:rPr lang="de-AT" sz="1600" i="1">
                <a:solidFill>
                  <a:schemeClr val="hlink"/>
                </a:solidFill>
                <a:latin typeface="Times New Roman" pitchFamily="18" charset="0"/>
              </a:rPr>
              <a:t>D</a:t>
            </a:r>
            <a:r>
              <a:rPr lang="de-AT" sz="1600">
                <a:solidFill>
                  <a:schemeClr val="hlink"/>
                </a:solidFill>
              </a:rPr>
              <a:t/>
            </a:r>
            <a:br>
              <a:rPr lang="de-AT" sz="1600">
                <a:solidFill>
                  <a:schemeClr val="hlink"/>
                </a:solidFill>
              </a:rPr>
            </a:br>
            <a:r>
              <a:rPr lang="de-AT" sz="1600">
                <a:solidFill>
                  <a:schemeClr val="hlink"/>
                </a:solidFill>
              </a:rPr>
              <a:t>Anstieg </a:t>
            </a:r>
            <a:r>
              <a:rPr lang="de-AT" sz="1600">
                <a:solidFill>
                  <a:schemeClr val="hlink"/>
                </a:solidFill>
                <a:latin typeface="Times New Roman" pitchFamily="18" charset="0"/>
              </a:rPr>
              <a:t>-</a:t>
            </a:r>
            <a:r>
              <a:rPr lang="de-AT" sz="1600" i="1">
                <a:solidFill>
                  <a:schemeClr val="hlink"/>
                </a:solidFill>
                <a:latin typeface="Times New Roman" pitchFamily="18" charset="0"/>
              </a:rPr>
              <a:t>D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628900" y="3616325"/>
            <a:ext cx="495300" cy="723900"/>
            <a:chOff x="1656" y="2278"/>
            <a:chExt cx="312" cy="456"/>
          </a:xfrm>
        </p:grpSpPr>
        <p:sp>
          <p:nvSpPr>
            <p:cNvPr id="1051" name="Line 16"/>
            <p:cNvSpPr>
              <a:spLocks noChangeShapeType="1"/>
            </p:cNvSpPr>
            <p:nvPr/>
          </p:nvSpPr>
          <p:spPr bwMode="auto">
            <a:xfrm>
              <a:off x="1656" y="2286"/>
              <a:ext cx="31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52" name="Line 17"/>
            <p:cNvSpPr>
              <a:spLocks noChangeShapeType="1"/>
            </p:cNvSpPr>
            <p:nvPr/>
          </p:nvSpPr>
          <p:spPr bwMode="auto">
            <a:xfrm flipV="1">
              <a:off x="1942" y="2278"/>
              <a:ext cx="0" cy="45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2733675" y="3333750"/>
            <a:ext cx="419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>
                <a:solidFill>
                  <a:schemeClr val="hlink"/>
                </a:solidFill>
                <a:latin typeface="Times New Roman" pitchFamily="18" charset="0"/>
              </a:rPr>
              <a:t>1</a:t>
            </a:r>
            <a:endParaRPr lang="de-AT" sz="1600" i="1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3057525" y="3743325"/>
            <a:ext cx="419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>
                <a:solidFill>
                  <a:schemeClr val="hlink"/>
                </a:solidFill>
                <a:latin typeface="Times New Roman" pitchFamily="18" charset="0"/>
              </a:rPr>
              <a:t>-</a:t>
            </a:r>
            <a:r>
              <a:rPr lang="de-AT" sz="1600" i="1">
                <a:solidFill>
                  <a:schemeClr val="hlink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5835650" y="1789113"/>
            <a:ext cx="3033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solidFill>
                  <a:srgbClr val="FF3300"/>
                </a:solidFill>
              </a:rPr>
              <a:t>sägezahnartiger Verlauf des Lagerbestandes</a:t>
            </a:r>
            <a:endParaRPr lang="de-AT" i="1">
              <a:solidFill>
                <a:srgbClr val="FF3300"/>
              </a:solidFill>
            </a:endParaRPr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H="1">
            <a:off x="2160588" y="2871788"/>
            <a:ext cx="4935537" cy="0"/>
          </a:xfrm>
          <a:prstGeom prst="line">
            <a:avLst/>
          </a:prstGeom>
          <a:noFill/>
          <a:ln w="19050">
            <a:solidFill>
              <a:srgbClr val="9900C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7131050" y="2595563"/>
            <a:ext cx="178911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>
                <a:solidFill>
                  <a:srgbClr val="9900CC"/>
                </a:solidFill>
              </a:rPr>
              <a:t>maximaler </a:t>
            </a:r>
            <a:br>
              <a:rPr lang="de-AT" sz="1600">
                <a:solidFill>
                  <a:srgbClr val="9900CC"/>
                </a:solidFill>
              </a:rPr>
            </a:br>
            <a:r>
              <a:rPr lang="de-AT" sz="1600">
                <a:solidFill>
                  <a:srgbClr val="9900CC"/>
                </a:solidFill>
              </a:rPr>
              <a:t>Lagerbestand </a:t>
            </a:r>
            <a:r>
              <a:rPr lang="de-AT" i="1">
                <a:solidFill>
                  <a:srgbClr val="9900CC"/>
                </a:solidFill>
                <a:latin typeface="Times New Roman" pitchFamily="18" charset="0"/>
              </a:rPr>
              <a:t>q</a:t>
            </a:r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6896100" y="3765550"/>
            <a:ext cx="1631950" cy="660400"/>
          </a:xfrm>
          <a:prstGeom prst="rect">
            <a:avLst/>
          </a:prstGeom>
          <a:noFill/>
          <a:ln w="25400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 flipH="1">
            <a:off x="2173288" y="4110038"/>
            <a:ext cx="4700587" cy="0"/>
          </a:xfrm>
          <a:prstGeom prst="line">
            <a:avLst/>
          </a:prstGeom>
          <a:noFill/>
          <a:ln w="19050">
            <a:solidFill>
              <a:srgbClr val="9900C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7840663" y="5827713"/>
            <a:ext cx="1047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 dirty="0">
                <a:solidFill>
                  <a:srgbClr val="9900CC"/>
                </a:solidFill>
                <a:hlinkClick r:id="rId5" action="ppaction://hlinksldjump"/>
              </a:rPr>
              <a:t>Kosten</a:t>
            </a:r>
            <a:endParaRPr lang="de-AT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8</a:t>
            </a:fld>
            <a:endParaRPr lang="de-AT"/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3" grpId="0" animBg="1"/>
      <p:bldP spid="9224" grpId="0" animBg="1"/>
      <p:bldP spid="9225" grpId="0" animBg="1"/>
      <p:bldP spid="9226" grpId="0" animBg="1"/>
      <p:bldP spid="9227" grpId="0" animBg="1"/>
      <p:bldP spid="9228" grpId="0"/>
      <p:bldP spid="9229" grpId="0"/>
      <p:bldP spid="9230" grpId="0"/>
      <p:bldP spid="9231" grpId="0"/>
      <p:bldP spid="9234" grpId="0"/>
      <p:bldP spid="9235" grpId="0"/>
      <p:bldP spid="9237" grpId="0"/>
      <p:bldP spid="9238" grpId="0" animBg="1"/>
      <p:bldP spid="9239" grpId="0"/>
      <p:bldP spid="9240" grpId="0" animBg="1"/>
      <p:bldP spid="9241" grpId="0" animBg="1"/>
      <p:bldP spid="92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/>
              <a:t>Kostenverlauf in Abhängigkeit der Losgröße</a:t>
            </a:r>
            <a:endParaRPr lang="de-AT" sz="280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 smtClean="0"/>
              <a:pPr/>
              <a:t>9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grpSp>
        <p:nvGrpSpPr>
          <p:cNvPr id="26625" name="Group 1"/>
          <p:cNvGrpSpPr>
            <a:grpSpLocks noChangeAspect="1"/>
          </p:cNvGrpSpPr>
          <p:nvPr/>
        </p:nvGrpSpPr>
        <p:grpSpPr bwMode="auto">
          <a:xfrm>
            <a:off x="1187624" y="1916832"/>
            <a:ext cx="7956125" cy="4103936"/>
            <a:chOff x="2358" y="7163"/>
            <a:chExt cx="8375" cy="4320"/>
          </a:xfrm>
        </p:grpSpPr>
        <p:sp>
          <p:nvSpPr>
            <p:cNvPr id="26639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358" y="7163"/>
              <a:ext cx="7200" cy="432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6638" name="AutoShape 14"/>
            <p:cNvSpPr>
              <a:spLocks noChangeShapeType="1"/>
            </p:cNvSpPr>
            <p:nvPr/>
          </p:nvSpPr>
          <p:spPr bwMode="auto">
            <a:xfrm flipV="1">
              <a:off x="3463" y="10530"/>
              <a:ext cx="4489" cy="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6637" name="Text Box 13"/>
            <p:cNvSpPr txBox="1">
              <a:spLocks noChangeArrowheads="1"/>
            </p:cNvSpPr>
            <p:nvPr/>
          </p:nvSpPr>
          <p:spPr bwMode="auto">
            <a:xfrm>
              <a:off x="7994" y="10439"/>
              <a:ext cx="2323" cy="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Losgröße</a:t>
              </a: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de-DE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q</a:t>
              </a:r>
              <a:endParaRPr kumimoji="0" lang="de-D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6" name="AutoShape 12"/>
            <p:cNvSpPr>
              <a:spLocks noChangeShapeType="1"/>
            </p:cNvSpPr>
            <p:nvPr/>
          </p:nvSpPr>
          <p:spPr bwMode="auto">
            <a:xfrm flipV="1">
              <a:off x="3463" y="7840"/>
              <a:ext cx="1" cy="26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6635" name="Text Box 11"/>
            <p:cNvSpPr txBox="1">
              <a:spLocks noChangeArrowheads="1"/>
            </p:cNvSpPr>
            <p:nvPr/>
          </p:nvSpPr>
          <p:spPr bwMode="auto">
            <a:xfrm>
              <a:off x="3098" y="7431"/>
              <a:ext cx="3960" cy="4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Gesamtkosten TC pro Zeiteinheit</a:t>
              </a:r>
              <a:endParaRPr kumimoji="0" 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4" name="AutoShape 10"/>
            <p:cNvSpPr>
              <a:spLocks noChangeShapeType="1"/>
            </p:cNvSpPr>
            <p:nvPr/>
          </p:nvSpPr>
          <p:spPr bwMode="auto">
            <a:xfrm flipV="1">
              <a:off x="3463" y="9033"/>
              <a:ext cx="4103" cy="15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6633" name="Text Box 9"/>
            <p:cNvSpPr txBox="1">
              <a:spLocks noChangeArrowheads="1"/>
            </p:cNvSpPr>
            <p:nvPr/>
          </p:nvSpPr>
          <p:spPr bwMode="auto">
            <a:xfrm>
              <a:off x="7310" y="8909"/>
              <a:ext cx="3234" cy="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Lagerhaltungskosten </a:t>
              </a:r>
              <a:r>
                <a:rPr kumimoji="0" lang="de-DE" b="0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hq</a:t>
              </a: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/2</a:t>
              </a:r>
              <a:endParaRPr kumimoji="0" lang="de-D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auto">
            <a:xfrm>
              <a:off x="3697" y="8006"/>
              <a:ext cx="4040" cy="22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57" y="2132"/>
                </a:cxn>
                <a:cxn ang="0">
                  <a:pos x="5409" y="3055"/>
                </a:cxn>
              </a:cxnLst>
              <a:rect l="0" t="0" r="r" b="b"/>
              <a:pathLst>
                <a:path w="5409" h="3055">
                  <a:moveTo>
                    <a:pt x="0" y="0"/>
                  </a:moveTo>
                  <a:cubicBezTo>
                    <a:pt x="228" y="811"/>
                    <a:pt x="456" y="1623"/>
                    <a:pt x="1357" y="2132"/>
                  </a:cubicBezTo>
                  <a:cubicBezTo>
                    <a:pt x="2258" y="2641"/>
                    <a:pt x="3833" y="2848"/>
                    <a:pt x="5409" y="305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6631" name="Text Box 7"/>
            <p:cNvSpPr txBox="1">
              <a:spLocks noChangeArrowheads="1"/>
            </p:cNvSpPr>
            <p:nvPr/>
          </p:nvSpPr>
          <p:spPr bwMode="auto">
            <a:xfrm>
              <a:off x="7310" y="9942"/>
              <a:ext cx="3423" cy="4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Fixkosten/Rüstkosten </a:t>
              </a:r>
              <a:r>
                <a:rPr kumimoji="0" lang="de-DE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Ds</a:t>
              </a: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/q</a:t>
              </a:r>
              <a:endParaRPr kumimoji="0" lang="de-D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auto">
            <a:xfrm>
              <a:off x="3793" y="7884"/>
              <a:ext cx="3476" cy="13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5" y="849"/>
                </a:cxn>
                <a:cxn ang="0">
                  <a:pos x="1278" y="1535"/>
                </a:cxn>
                <a:cxn ang="0">
                  <a:pos x="2040" y="1773"/>
                </a:cxn>
                <a:cxn ang="0">
                  <a:pos x="3243" y="1622"/>
                </a:cxn>
                <a:cxn ang="0">
                  <a:pos x="4653" y="1272"/>
                </a:cxn>
              </a:cxnLst>
              <a:rect l="0" t="0" r="r" b="b"/>
              <a:pathLst>
                <a:path w="4653" h="1775">
                  <a:moveTo>
                    <a:pt x="0" y="0"/>
                  </a:moveTo>
                  <a:cubicBezTo>
                    <a:pt x="72" y="182"/>
                    <a:pt x="292" y="593"/>
                    <a:pt x="505" y="849"/>
                  </a:cubicBezTo>
                  <a:cubicBezTo>
                    <a:pt x="718" y="1105"/>
                    <a:pt x="1022" y="1381"/>
                    <a:pt x="1278" y="1535"/>
                  </a:cubicBezTo>
                  <a:cubicBezTo>
                    <a:pt x="1534" y="1689"/>
                    <a:pt x="1713" y="1759"/>
                    <a:pt x="2040" y="1773"/>
                  </a:cubicBezTo>
                  <a:cubicBezTo>
                    <a:pt x="2473" y="1775"/>
                    <a:pt x="2808" y="1705"/>
                    <a:pt x="3243" y="1622"/>
                  </a:cubicBezTo>
                  <a:cubicBezTo>
                    <a:pt x="3678" y="1539"/>
                    <a:pt x="4359" y="1345"/>
                    <a:pt x="4653" y="1272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6629" name="Text Box 5"/>
            <p:cNvSpPr txBox="1">
              <a:spLocks noChangeArrowheads="1"/>
            </p:cNvSpPr>
            <p:nvPr/>
          </p:nvSpPr>
          <p:spPr bwMode="auto">
            <a:xfrm>
              <a:off x="7310" y="8501"/>
              <a:ext cx="2248" cy="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Gesamtkosten</a:t>
              </a:r>
              <a:endParaRPr kumimoji="0" 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28" name="AutoShape 4"/>
            <p:cNvSpPr>
              <a:spLocks noChangeShapeType="1"/>
            </p:cNvSpPr>
            <p:nvPr/>
          </p:nvSpPr>
          <p:spPr bwMode="auto">
            <a:xfrm flipH="1" flipV="1">
              <a:off x="5317" y="9220"/>
              <a:ext cx="21" cy="1314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6627" name="Text Box 3"/>
            <p:cNvSpPr txBox="1">
              <a:spLocks noChangeArrowheads="1"/>
            </p:cNvSpPr>
            <p:nvPr/>
          </p:nvSpPr>
          <p:spPr bwMode="auto">
            <a:xfrm>
              <a:off x="4394" y="10652"/>
              <a:ext cx="3118" cy="4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optimale </a:t>
              </a:r>
              <a:r>
                <a:rPr kumimoji="0" lang="de-DE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Losgröße</a:t>
              </a: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de-DE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q*</a:t>
              </a:r>
              <a:endParaRPr kumimoji="0" lang="de-D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26" name="Oval 2"/>
            <p:cNvSpPr>
              <a:spLocks noChangeArrowheads="1"/>
            </p:cNvSpPr>
            <p:nvPr/>
          </p:nvSpPr>
          <p:spPr bwMode="auto">
            <a:xfrm>
              <a:off x="5263" y="9152"/>
              <a:ext cx="106" cy="10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Vorlage_6">
  <a:themeElements>
    <a:clrScheme name="Vorlage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Vorlage_6</Template>
  <TotalTime>0</TotalTime>
  <Words>1457</Words>
  <Application>Microsoft Office PowerPoint</Application>
  <PresentationFormat>Bildschirmpräsentation (4:3)</PresentationFormat>
  <Paragraphs>561</Paragraphs>
  <Slides>33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33</vt:i4>
      </vt:variant>
    </vt:vector>
  </HeadingPairs>
  <TitlesOfParts>
    <vt:vector size="41" baseType="lpstr">
      <vt:lpstr>Arial</vt:lpstr>
      <vt:lpstr>Calibri</vt:lpstr>
      <vt:lpstr>Symbol</vt:lpstr>
      <vt:lpstr>Times New Roman</vt:lpstr>
      <vt:lpstr>Wingdings</vt:lpstr>
      <vt:lpstr>Vorlage_6</vt:lpstr>
      <vt:lpstr>Formel</vt:lpstr>
      <vt:lpstr>Microsoft-Zeichnung</vt:lpstr>
      <vt:lpstr>Kapitel 9 </vt:lpstr>
      <vt:lpstr>Losgrößenplanung</vt:lpstr>
      <vt:lpstr>Losgrößenplanung</vt:lpstr>
      <vt:lpstr>9.1 Deterministische Ein-Produktmodelle I</vt:lpstr>
      <vt:lpstr>Deterministische Ein-Produktmodelle II</vt:lpstr>
      <vt:lpstr>Deterministische statische Ein-Produktmodelle I</vt:lpstr>
      <vt:lpstr>Deterministische, statische Ein-Produktmodelle II</vt:lpstr>
      <vt:lpstr>Entwicklung des Lagerbestandes im klassischen Losgrößenmodell</vt:lpstr>
      <vt:lpstr>Kostenverlauf in Abhängigkeit der Losgröße</vt:lpstr>
      <vt:lpstr>Notationen</vt:lpstr>
      <vt:lpstr>Kostenbestandteile</vt:lpstr>
      <vt:lpstr>Gesamtkosten, optimale Bestellmenge</vt:lpstr>
      <vt:lpstr> Bestellhäufigkeit, Bestellintervall</vt:lpstr>
      <vt:lpstr>Gesamtkosten</vt:lpstr>
      <vt:lpstr>Kostenverlauf in Abhängigkeit der Losgröße</vt:lpstr>
      <vt:lpstr>Beispiel: Klassische Losgröße I</vt:lpstr>
      <vt:lpstr> Beispiel: Klassische Losgröße II</vt:lpstr>
      <vt:lpstr> Beispiel: Klassische Losgröße III</vt:lpstr>
      <vt:lpstr>  Eigenschaften der optimalen Losgröße </vt:lpstr>
      <vt:lpstr> 9.2 Deterministische, dynamische  Ein-Produktmodelle I</vt:lpstr>
      <vt:lpstr> Deterministische, dynamische  Ein-Produktmodelle II</vt:lpstr>
      <vt:lpstr>Notationen</vt:lpstr>
      <vt:lpstr>Wagner-Whitin Problem I</vt:lpstr>
      <vt:lpstr>Wagner-Whitin Problem II</vt:lpstr>
      <vt:lpstr>Heuristiken</vt:lpstr>
      <vt:lpstr>Silver – Meal - Heuristik</vt:lpstr>
      <vt:lpstr>Beispiel: Dynamische Losgrößenheuristiken</vt:lpstr>
      <vt:lpstr>  Beispiel: Silver – Meal – Verfahren (1)</vt:lpstr>
      <vt:lpstr>  Beispiel: Silver – Meal – Verfahren (2)</vt:lpstr>
      <vt:lpstr>Groff - Heuristik</vt:lpstr>
      <vt:lpstr> Beispiel: Groff – Verfahren (1)</vt:lpstr>
      <vt:lpstr> Beispiel: Groff – Verfahren (2)</vt:lpstr>
      <vt:lpstr>Beispiel: mehrstufige Produktion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Carina</dc:creator>
  <cp:lastModifiedBy>Carina</cp:lastModifiedBy>
  <cp:revision>56</cp:revision>
  <dcterms:created xsi:type="dcterms:W3CDTF">2011-04-28T12:25:33Z</dcterms:created>
  <dcterms:modified xsi:type="dcterms:W3CDTF">2017-01-16T10:57:34Z</dcterms:modified>
</cp:coreProperties>
</file>