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82" r:id="rId19"/>
    <p:sldId id="283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83B36-4C5F-4DBC-919C-B42207B51F16}" type="datetimeFigureOut">
              <a:rPr lang="de-AT" smtClean="0"/>
              <a:t>12.01.2016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73D44-BA84-4682-98BA-0A618B9A428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728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73D44-BA84-4682-98BA-0A618B9A4288}" type="slidenum">
              <a:rPr lang="de-AT" smtClean="0"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449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913" y="1412875"/>
            <a:ext cx="6300787" cy="576263"/>
          </a:xfrm>
        </p:spPr>
        <p:txBody>
          <a:bodyPr wrap="none" anchor="t"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9913" y="1989138"/>
            <a:ext cx="6335712" cy="431800"/>
          </a:xfrm>
        </p:spPr>
        <p:txBody>
          <a:bodyPr wrap="none"/>
          <a:lstStyle>
            <a:lvl1pPr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5143" name="Picture 23" descr="logo_farbe_300dpi_7,4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258763"/>
            <a:ext cx="3311525" cy="9064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C8D1B9-CC6B-47B7-BA23-CF793FF642D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0063" y="1268413"/>
            <a:ext cx="1898650" cy="5040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4113" y="1268413"/>
            <a:ext cx="5543550" cy="50403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D846AD-F4B4-42A5-8011-417D1DB2A0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3BBF4E95-4A9F-4AB7-9032-364A2D2EC8CE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6D1AF377-2491-462F-9A2B-D89E8A599455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D04E0929-B077-4DCF-8BD8-41A0C62308CA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9138"/>
            <a:ext cx="8353177" cy="4319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B6D13E-8A7C-4FE5-8C20-007F204E519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763AAAF-82E9-4691-AB90-329D4E95525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989138"/>
            <a:ext cx="4407669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989138"/>
            <a:ext cx="3721100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912619-E32E-4C94-919F-33AF5E65B4D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21A081-D7DD-4201-94F0-BFCEDB7E5F3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B93E4F1-BCD6-4780-9A93-F2FB5317796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D081F4-494B-41EC-9781-516BA658006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273050"/>
            <a:ext cx="3286001" cy="13557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44518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44518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8BC8DC-5351-4605-8F1A-ADE8770621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03CD62-6ECB-4BD1-8590-8D624E2AA8C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5" name="Picture 19" descr="RZ Signet Uni als Hin#EF13A"/>
          <p:cNvPicPr>
            <a:picLocks noChangeAspect="1" noChangeArrowheads="1"/>
          </p:cNvPicPr>
          <p:nvPr/>
        </p:nvPicPr>
        <p:blipFill>
          <a:blip r:embed="rId16" cstate="print"/>
          <a:srcRect r="22369" b="12675"/>
          <a:stretch>
            <a:fillRect/>
          </a:stretch>
        </p:blipFill>
        <p:spPr bwMode="auto">
          <a:xfrm>
            <a:off x="4110038" y="1196975"/>
            <a:ext cx="50339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989138"/>
            <a:ext cx="8209161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 Textmasterformate durch Klicken bearbeiten</a:t>
            </a:r>
          </a:p>
          <a:p>
            <a:pPr lvl="1"/>
            <a:r>
              <a:rPr lang="de-AT" dirty="0" smtClean="0"/>
              <a:t> Zweite Ebene</a:t>
            </a:r>
          </a:p>
          <a:p>
            <a:pPr lvl="2"/>
            <a:r>
              <a:rPr lang="de-AT" dirty="0" smtClean="0"/>
              <a:t> Dritte Ebene</a:t>
            </a:r>
          </a:p>
          <a:p>
            <a:pPr lvl="3"/>
            <a:r>
              <a:rPr lang="de-AT" dirty="0" smtClean="0"/>
              <a:t> Vierte Ebene</a:t>
            </a:r>
          </a:p>
          <a:p>
            <a:pPr lvl="4"/>
            <a:r>
              <a:rPr lang="de-AT" dirty="0" smtClean="0"/>
              <a:t> Fünfte Ebene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1268413"/>
            <a:ext cx="813715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pic>
        <p:nvPicPr>
          <p:cNvPr id="4112" name="Picture 16" descr="logo_farbe_300dpi_7,4cm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82613" y="366713"/>
            <a:ext cx="2058987" cy="563562"/>
          </a:xfrm>
          <a:prstGeom prst="rect">
            <a:avLst/>
          </a:prstGeom>
          <a:noFill/>
        </p:spPr>
      </p:pic>
      <p:sp>
        <p:nvSpPr>
          <p:cNvPr id="10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smtClean="0"/>
              <a:t>EK Produktion &amp; Logistik</a:t>
            </a:r>
          </a:p>
        </p:txBody>
      </p:sp>
      <p:sp>
        <p:nvSpPr>
          <p:cNvPr id="11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dirty="0" smtClean="0"/>
              <a:t>Einleitung/</a:t>
            </a:r>
            <a:fld id="{E7C106C6-7D75-4BDA-81A4-77CD85A5AC40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3587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5381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7175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1747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16319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0891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5463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17" Type="http://schemas.openxmlformats.org/officeDocument/2006/relationships/slide" Target="slide2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251520" y="116632"/>
            <a:ext cx="8712968" cy="1200329"/>
          </a:xfrm>
          <a:prstGeom prst="rect">
            <a:avLst/>
          </a:prstGeom>
          <a:solidFill>
            <a:srgbClr val="006699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20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20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Einleitung/</a:t>
            </a:r>
            <a:fld id="{E7C106C6-7D75-4BDA-81A4-77CD85A5AC40}" type="slidenum">
              <a:rPr lang="de-AT" smtClean="0">
                <a:solidFill>
                  <a:schemeClr val="tx1"/>
                </a:solidFill>
              </a:rPr>
              <a:pPr/>
              <a:t>1</a:t>
            </a:fld>
            <a:endParaRPr lang="de-AT" smtClean="0">
              <a:solidFill>
                <a:schemeClr val="tx1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392129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e-AT" dirty="0" smtClean="0"/>
          </a:p>
          <a:p>
            <a:pPr>
              <a:buNone/>
            </a:pPr>
            <a:r>
              <a:rPr lang="de-DE" sz="3600" b="1" dirty="0" smtClean="0"/>
              <a:t>Hauptproduktions</a:t>
            </a:r>
            <a:r>
              <a:rPr lang="de-DE" sz="3600" b="1" i="1" dirty="0" smtClean="0"/>
              <a:t>programmplanung</a:t>
            </a:r>
          </a:p>
          <a:p>
            <a:pPr>
              <a:buNone/>
            </a:pPr>
            <a:r>
              <a:rPr lang="de-DE" sz="3600" b="1" dirty="0" smtClean="0"/>
              <a:t>(MPS)</a:t>
            </a:r>
            <a:endParaRPr lang="de-AT" sz="3600" b="1" dirty="0" smtClean="0"/>
          </a:p>
          <a:p>
            <a:pPr eaLnBrk="1" hangingPunct="1">
              <a:buFontTx/>
              <a:buNone/>
            </a:pPr>
            <a:endParaRPr lang="de-DE" sz="1400" dirty="0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628775"/>
            <a:ext cx="8229600" cy="792163"/>
          </a:xfrm>
        </p:spPr>
        <p:txBody>
          <a:bodyPr/>
          <a:lstStyle/>
          <a:p>
            <a:pPr algn="ctr" eaLnBrk="1" hangingPunct="1"/>
            <a:r>
              <a:rPr lang="de-DE" sz="3200" smtClean="0"/>
              <a:t>Kapitel 6</a:t>
            </a:r>
            <a:endParaRPr lang="de-AT" sz="3200" dirty="0" smtClean="0"/>
          </a:p>
        </p:txBody>
      </p:sp>
      <p:pic>
        <p:nvPicPr>
          <p:cNvPr id="38913" name="Picture 1" descr="C:\Users\Carina\Pictures\RZ_Logo_Uni_negati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7"/>
            <a:ext cx="3960440" cy="1008113"/>
          </a:xfrm>
          <a:prstGeom prst="rect">
            <a:avLst/>
          </a:prstGeom>
          <a:noFill/>
        </p:spPr>
      </p:pic>
      <p:sp>
        <p:nvSpPr>
          <p:cNvPr id="10" name="Rechteck 9"/>
          <p:cNvSpPr/>
          <p:nvPr/>
        </p:nvSpPr>
        <p:spPr>
          <a:xfrm>
            <a:off x="395536" y="3068960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endParaRPr lang="de-AT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ußzeilenplatzhalt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4340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7566E090-6BB9-4A9B-8F67-F0F729FA37D0}" type="slidenum">
              <a:rPr lang="de-AT" smtClean="0"/>
              <a:pPr/>
              <a:t>10</a:t>
            </a:fld>
            <a:endParaRPr lang="de-AT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Kein</a:t>
            </a:r>
            <a:r>
              <a:rPr lang="de-DE" sz="2800" dirty="0" smtClean="0"/>
              <a:t> Kapazitätsengpass</a:t>
            </a:r>
            <a:endParaRPr lang="de-AT" sz="2800" dirty="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6762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smtClean="0"/>
              <a:t>Anfragen für Montageaufträge für 6 verschiedene Produkte:</a:t>
            </a:r>
            <a:endParaRPr lang="de-AT" smtClean="0"/>
          </a:p>
        </p:txBody>
      </p:sp>
      <p:graphicFrame>
        <p:nvGraphicFramePr>
          <p:cNvPr id="10900" name="Group 660"/>
          <p:cNvGraphicFramePr>
            <a:graphicFrameLocks noGrp="1"/>
          </p:cNvGraphicFramePr>
          <p:nvPr>
            <p:ph sz="quarter" idx="2"/>
          </p:nvPr>
        </p:nvGraphicFramePr>
        <p:xfrm>
          <a:off x="827088" y="2133600"/>
          <a:ext cx="4824412" cy="3106421"/>
        </p:xfrm>
        <a:graphic>
          <a:graphicData uri="http://schemas.openxmlformats.org/drawingml/2006/table">
            <a:tbl>
              <a:tblPr/>
              <a:tblGrid>
                <a:gridCol w="923925"/>
                <a:gridCol w="849312"/>
                <a:gridCol w="1490663"/>
                <a:gridCol w="1560512"/>
              </a:tblGrid>
              <a:tr h="863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pro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Stück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Absatzhöchst-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bei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Höchstmenge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85" name="Rectangle 445"/>
          <p:cNvSpPr>
            <a:spLocks noChangeArrowheads="1"/>
          </p:cNvSpPr>
          <p:nvPr/>
        </p:nvSpPr>
        <p:spPr bwMode="auto">
          <a:xfrm>
            <a:off x="765175" y="5497513"/>
            <a:ext cx="71294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/>
              <a:t>Produziere sämtliche Produkte mit </a:t>
            </a:r>
            <a:r>
              <a:rPr lang="de-DE">
                <a:solidFill>
                  <a:srgbClr val="FF00FF"/>
                </a:solidFill>
              </a:rPr>
              <a:t>positivem Deckungsbeitrag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/>
              <a:t>Produktionsmengen = Absatzhöchstmengen</a:t>
            </a:r>
            <a:br>
              <a:rPr lang="de-DE"/>
            </a:br>
            <a:endParaRPr lang="de-DE"/>
          </a:p>
        </p:txBody>
      </p:sp>
      <p:graphicFrame>
        <p:nvGraphicFramePr>
          <p:cNvPr id="10894" name="Group 654"/>
          <p:cNvGraphicFramePr>
            <a:graphicFrameLocks noGrp="1"/>
          </p:cNvGraphicFramePr>
          <p:nvPr>
            <p:ph sz="quarter" idx="3"/>
          </p:nvPr>
        </p:nvGraphicFramePr>
        <p:xfrm>
          <a:off x="5651500" y="2133600"/>
          <a:ext cx="1368425" cy="3104198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863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Produktions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01" name="Rectangle 661"/>
          <p:cNvSpPr>
            <a:spLocks noChangeArrowheads="1"/>
          </p:cNvSpPr>
          <p:nvPr/>
        </p:nvSpPr>
        <p:spPr bwMode="auto">
          <a:xfrm>
            <a:off x="7680325" y="4870450"/>
            <a:ext cx="12747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2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5" grpId="0" build="allAtOnce"/>
      <p:bldP spid="1090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5364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1D99C708-DFC7-4A61-A1C4-D0528EA210DB}" type="slidenum">
              <a:rPr lang="de-AT" smtClean="0"/>
              <a:pPr/>
              <a:t>11</a:t>
            </a:fld>
            <a:endParaRPr lang="de-AT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(Angabe)</a:t>
            </a:r>
            <a:endParaRPr lang="de-AT" sz="2800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14705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dirty="0" smtClean="0"/>
              <a:t>Anfragen für Montageaufträge für 5 verschiedene Produkte, die in einem bestimmten Segment mit einer Kapazität von </a:t>
            </a:r>
            <a:r>
              <a:rPr lang="de-DE" b="1" dirty="0" smtClean="0">
                <a:solidFill>
                  <a:schemeClr val="accent2"/>
                </a:solidFill>
              </a:rPr>
              <a:t>B =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b="1" dirty="0" smtClean="0">
                <a:solidFill>
                  <a:schemeClr val="accent2"/>
                </a:solidFill>
              </a:rPr>
              <a:t>500</a:t>
            </a:r>
            <a:r>
              <a:rPr lang="de-DE" dirty="0" smtClean="0"/>
              <a:t> Einheiten ausgeführt werden sollen.</a:t>
            </a:r>
            <a:endParaRPr lang="de-AT" dirty="0" smtClean="0"/>
          </a:p>
        </p:txBody>
      </p:sp>
      <p:graphicFrame>
        <p:nvGraphicFramePr>
          <p:cNvPr id="31805" name="Group 61"/>
          <p:cNvGraphicFramePr>
            <a:graphicFrameLocks noGrp="1"/>
          </p:cNvGraphicFramePr>
          <p:nvPr>
            <p:ph sz="half" idx="2"/>
          </p:nvPr>
        </p:nvGraphicFramePr>
        <p:xfrm>
          <a:off x="539750" y="2809875"/>
          <a:ext cx="8064500" cy="3144839"/>
        </p:xfrm>
        <a:graphic>
          <a:graphicData uri="http://schemas.openxmlformats.org/drawingml/2006/table">
            <a:tbl>
              <a:tblPr/>
              <a:tblGrid>
                <a:gridCol w="1008063"/>
                <a:gridCol w="863600"/>
                <a:gridCol w="1512887"/>
                <a:gridCol w="1584325"/>
                <a:gridCol w="3095625"/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pro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Stück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Bearbeitungs-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zeit pro Stück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Absatzhöchst-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Relativer Deckungsbeitrag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5795963" y="3068638"/>
            <a:ext cx="273685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>
                <a:solidFill>
                  <a:schemeClr val="hlink"/>
                </a:solidFill>
              </a:rPr>
              <a:t>(DB pro Stück / </a:t>
            </a:r>
            <a:br>
              <a:rPr lang="de-DE" sz="1400">
                <a:solidFill>
                  <a:schemeClr val="hlink"/>
                </a:solidFill>
              </a:rPr>
            </a:br>
            <a:r>
              <a:rPr lang="de-DE" sz="1400">
                <a:solidFill>
                  <a:schemeClr val="hlink"/>
                </a:solidFill>
              </a:rPr>
              <a:t>Bearbeitungszeit pro Stück)</a:t>
            </a:r>
          </a:p>
          <a:p>
            <a:pPr algn="ctr"/>
            <a:r>
              <a:rPr lang="de-AT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de-AT" i="1" baseline="-25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e-AT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/a</a:t>
            </a:r>
            <a:r>
              <a:rPr lang="de-AT" i="1" baseline="-25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de-AT">
              <a:solidFill>
                <a:schemeClr val="hlink"/>
              </a:solidFill>
              <a:latin typeface="Times New Roman" pitchFamily="18" charset="0"/>
            </a:endParaRPr>
          </a:p>
          <a:p>
            <a:pPr algn="ctr"/>
            <a:endParaRPr lang="de-AT" i="1" baseline="-2500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1400">
              <a:solidFill>
                <a:schemeClr val="hlink"/>
              </a:solidFill>
            </a:endParaRPr>
          </a:p>
        </p:txBody>
      </p:sp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7164388" y="39179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4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7164388" y="43497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3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7164388" y="47418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5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7164388" y="51736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2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7164388" y="55895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7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6156325" y="39338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4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1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6156325" y="43656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12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4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6156325" y="47259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10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2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6156325" y="51577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6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3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6156325" y="55895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7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1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5795963" y="6003925"/>
            <a:ext cx="11525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hlink"/>
                </a:solidFill>
                <a:hlinkClick r:id="rId2" action="ppaction://hlinksldjump"/>
              </a:rPr>
              <a:t>Lösung</a:t>
            </a:r>
            <a:endParaRPr lang="de-AT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 dirty="0">
              <a:solidFill>
                <a:schemeClr val="hlink"/>
              </a:solidFill>
            </a:endParaRPr>
          </a:p>
        </p:txBody>
      </p:sp>
      <p:sp>
        <p:nvSpPr>
          <p:cNvPr id="31806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77050" y="6003925"/>
            <a:ext cx="6477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hlink"/>
                </a:solidFill>
                <a:hlinkClick r:id="rId3" action="ppaction://hlinksldjump"/>
              </a:rPr>
              <a:t>LP</a:t>
            </a:r>
            <a:endParaRPr lang="de-AT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 dirty="0">
              <a:solidFill>
                <a:schemeClr val="hlink"/>
              </a:solidFill>
            </a:endParaRPr>
          </a:p>
        </p:txBody>
      </p:sp>
      <p:sp>
        <p:nvSpPr>
          <p:cNvPr id="31807" name="Rectangle 63"/>
          <p:cNvSpPr>
            <a:spLocks noChangeArrowheads="1"/>
          </p:cNvSpPr>
          <p:nvPr/>
        </p:nvSpPr>
        <p:spPr bwMode="auto">
          <a:xfrm>
            <a:off x="7720013" y="2325688"/>
            <a:ext cx="12747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4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2" grpId="0"/>
      <p:bldP spid="31793" grpId="0"/>
      <p:bldP spid="31794" grpId="0"/>
      <p:bldP spid="31795" grpId="0"/>
      <p:bldP spid="31796" grpId="0"/>
      <p:bldP spid="31797" grpId="0"/>
      <p:bldP spid="31798" grpId="0"/>
      <p:bldP spid="31799" grpId="0"/>
      <p:bldP spid="31800" grpId="0"/>
      <p:bldP spid="31801" grpId="0"/>
      <p:bldP spid="31802" grpId="0"/>
      <p:bldP spid="31803" grpId="0"/>
      <p:bldP spid="31806" grpId="0"/>
      <p:bldP spid="3180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6388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7A20E6A9-6915-44A5-96E9-A9DF3C6648F5}" type="slidenum">
              <a:rPr lang="de-AT" smtClean="0"/>
              <a:pPr/>
              <a:t>12</a:t>
            </a:fld>
            <a:endParaRPr lang="de-AT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(Lösung)</a:t>
            </a:r>
            <a:endParaRPr lang="de-AT" sz="28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dirty="0" smtClean="0"/>
              <a:t>Die Produkte werden nach fallenden </a:t>
            </a:r>
            <a:r>
              <a:rPr lang="de-DE" dirty="0" smtClean="0">
                <a:solidFill>
                  <a:schemeClr val="hlink"/>
                </a:solidFill>
              </a:rPr>
              <a:t>relativen Deckungsbeiträgen</a:t>
            </a:r>
            <a:r>
              <a:rPr lang="de-DE" dirty="0" smtClean="0"/>
              <a:t> in das Produktionsprogramm aufgenommen, solange die Kapazität </a:t>
            </a:r>
            <a:br>
              <a:rPr lang="de-DE" dirty="0" smtClean="0"/>
            </a:br>
            <a:r>
              <a:rPr lang="de-DE" b="1" dirty="0" smtClean="0"/>
              <a:t>B =</a:t>
            </a:r>
            <a:r>
              <a:rPr lang="de-DE" dirty="0" smtClean="0"/>
              <a:t> </a:t>
            </a:r>
            <a:r>
              <a:rPr lang="de-DE" b="1" dirty="0" smtClean="0"/>
              <a:t>500</a:t>
            </a:r>
            <a:r>
              <a:rPr lang="de-DE" dirty="0" smtClean="0"/>
              <a:t> ausreichend ist: </a:t>
            </a:r>
            <a:r>
              <a:rPr lang="de-DE" dirty="0" smtClean="0">
                <a:solidFill>
                  <a:schemeClr val="hlink"/>
                </a:solidFill>
              </a:rPr>
              <a:t>Reihung Produkte 5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3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1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2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4</a:t>
            </a:r>
            <a:r>
              <a:rPr lang="de-DE" dirty="0" smtClean="0">
                <a:sym typeface="Symbol" pitchFamily="18" charset="2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de-DE" i="1" dirty="0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dirty="0" smtClean="0">
                <a:sym typeface="Symbol" pitchFamily="18" charset="2"/>
              </a:rPr>
              <a:t> = 100		Restkapazität 500 - </a:t>
            </a:r>
            <a:r>
              <a:rPr lang="de-DE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baseline="-250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5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5</a:t>
            </a: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dirty="0" smtClean="0">
                <a:sym typeface="Symbol" pitchFamily="18" charset="2"/>
              </a:rPr>
              <a:t> = 50		Restkapazität 400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50 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 = 200		Restkapazität 300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200</a:t>
            </a:r>
            <a:endParaRPr lang="de-DE" baseline="-25000" dirty="0" smtClean="0">
              <a:solidFill>
                <a:schemeClr val="hlink"/>
              </a:solidFill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= 75		Restkapazität 100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75 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Produkt 2 kann also nicht bis zur </a:t>
            </a:r>
            <a:r>
              <a:rPr lang="de-AT" dirty="0" smtClean="0">
                <a:cs typeface="Times New Roman" pitchFamily="18" charset="0"/>
              </a:rPr>
              <a:t>Absatzhöchstmenge produziert werden:</a:t>
            </a:r>
            <a:endParaRPr lang="de-DE" dirty="0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= Restkapazität / </a:t>
            </a:r>
            <a:r>
              <a:rPr lang="de-DE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baseline="-250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= 100 /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dirty="0" smtClean="0">
                <a:sym typeface="Symbol" pitchFamily="18" charset="2"/>
              </a:rPr>
              <a:t> =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25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Zur Produktion von Produkt 4 reicht die Kapazität nicht mehr: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dirty="0" smtClean="0">
                <a:sym typeface="Symbol" pitchFamily="18" charset="2"/>
              </a:rPr>
              <a:t> =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0</a:t>
            </a:r>
          </a:p>
          <a:p>
            <a:pPr marL="0" indent="0" eaLnBrk="1" hangingPunct="1">
              <a:buFontTx/>
              <a:buNone/>
            </a:pPr>
            <a:r>
              <a:rPr lang="de-DE" dirty="0" err="1" smtClean="0">
                <a:solidFill>
                  <a:schemeClr val="hlink"/>
                </a:solidFill>
                <a:sym typeface="Symbol" pitchFamily="18" charset="2"/>
              </a:rPr>
              <a:t>GesamtDB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 =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4</a:t>
            </a:r>
            <a:r>
              <a:rPr lang="de-DE" sz="1800" dirty="0" smtClean="0">
                <a:sym typeface="Symbol" pitchFamily="18" charset="2"/>
              </a:rPr>
              <a:t>*200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12</a:t>
            </a:r>
            <a:r>
              <a:rPr lang="de-DE" sz="1800" dirty="0" smtClean="0">
                <a:sym typeface="Symbol" pitchFamily="18" charset="2"/>
              </a:rPr>
              <a:t>*25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10</a:t>
            </a:r>
            <a:r>
              <a:rPr lang="de-DE" sz="1800" dirty="0" smtClean="0">
                <a:sym typeface="Symbol" pitchFamily="18" charset="2"/>
              </a:rPr>
              <a:t>*50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6</a:t>
            </a:r>
            <a:r>
              <a:rPr lang="de-DE" sz="1800" dirty="0" smtClean="0">
                <a:sym typeface="Symbol" pitchFamily="18" charset="2"/>
              </a:rPr>
              <a:t>*0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7</a:t>
            </a:r>
            <a:r>
              <a:rPr lang="de-DE" sz="1800" dirty="0" smtClean="0">
                <a:sym typeface="Symbol" pitchFamily="18" charset="2"/>
              </a:rPr>
              <a:t>*100</a:t>
            </a:r>
            <a:r>
              <a:rPr lang="de-DE" sz="1800" i="1" dirty="0" smtClean="0">
                <a:sym typeface="Symbol" pitchFamily="18" charset="2"/>
              </a:rPr>
              <a:t> = </a:t>
            </a:r>
            <a:r>
              <a:rPr lang="de-DE" sz="1800" dirty="0" smtClean="0">
                <a:solidFill>
                  <a:schemeClr val="hlink"/>
                </a:solidFill>
                <a:sym typeface="Symbol" pitchFamily="18" charset="2"/>
              </a:rPr>
              <a:t>2300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84888" y="2924175"/>
            <a:ext cx="27368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500 – </a:t>
            </a:r>
            <a:r>
              <a:rPr lang="de-DE" sz="2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· </a:t>
            </a:r>
            <a:r>
              <a:rPr lang="de-DE" sz="2000"/>
              <a:t>100</a:t>
            </a:r>
            <a:r>
              <a:rPr lang="de-DE" sz="2000">
                <a:solidFill>
                  <a:schemeClr val="hlink"/>
                </a:solidFill>
              </a:rPr>
              <a:t> = 400</a:t>
            </a:r>
            <a:endParaRPr lang="de-AT" sz="2000" i="1" baseline="-2500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395288" y="4221163"/>
            <a:ext cx="6697662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084888" y="2924175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500 – </a:t>
            </a:r>
            <a:r>
              <a:rPr lang="de-DE" sz="2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· </a:t>
            </a:r>
            <a:r>
              <a:rPr lang="de-DE" sz="2000"/>
              <a:t>100</a:t>
            </a:r>
            <a:r>
              <a:rPr lang="de-DE" sz="2000">
                <a:solidFill>
                  <a:schemeClr val="hlink"/>
                </a:solidFill>
              </a:rPr>
              <a:t> = 400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223000" y="3273425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chemeClr val="hlink"/>
                </a:solidFill>
              </a:rPr>
              <a:t>= 300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407150" y="3633788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chemeClr val="hlink"/>
                </a:solidFill>
              </a:rPr>
              <a:t>= 100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356350" y="4013200"/>
            <a:ext cx="278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ym typeface="Symbol" pitchFamily="18" charset="2"/>
              </a:rPr>
              <a:t>= </a:t>
            </a:r>
            <a:r>
              <a:rPr lang="de-DE" sz="2000">
                <a:solidFill>
                  <a:srgbClr val="FF3300"/>
                </a:solidFill>
                <a:sym typeface="Symbol" pitchFamily="18" charset="2"/>
              </a:rPr>
              <a:t>-200    unzulässig</a:t>
            </a:r>
            <a:endParaRPr lang="de-AT" sz="2000">
              <a:solidFill>
                <a:srgbClr val="FF33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/>
      <p:bldP spid="32773" grpId="0"/>
      <p:bldP spid="32774" grpId="0" animBg="1"/>
      <p:bldP spid="32775" grpId="0"/>
      <p:bldP spid="32776" grpId="0"/>
      <p:bldP spid="32777" grpId="0"/>
      <p:bldP spid="327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7412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2CD69705-9778-4B48-95BB-C3FCD0267BFD}" type="slidenum">
              <a:rPr lang="de-AT" smtClean="0"/>
              <a:pPr/>
              <a:t>13</a:t>
            </a:fld>
            <a:endParaRPr lang="de-AT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(Vergleich)</a:t>
            </a:r>
            <a:endParaRPr lang="de-AT" sz="28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smtClean="0"/>
              <a:t>Nun wollen wir zum Vergleich die Produkte nach fallenden </a:t>
            </a:r>
            <a:r>
              <a:rPr lang="de-DE" smtClean="0">
                <a:solidFill>
                  <a:srgbClr val="FF3300"/>
                </a:solidFill>
              </a:rPr>
              <a:t>absoluten</a:t>
            </a:r>
            <a:r>
              <a:rPr lang="de-DE" smtClean="0">
                <a:solidFill>
                  <a:srgbClr val="FF00FF"/>
                </a:solidFill>
              </a:rPr>
              <a:t> Deckungsbeiträgen</a:t>
            </a:r>
            <a:r>
              <a:rPr lang="de-DE" smtClean="0"/>
              <a:t> in das Produktionsprogramm aufnehmen: </a:t>
            </a:r>
            <a:br>
              <a:rPr lang="de-DE" smtClean="0"/>
            </a:br>
            <a:r>
              <a:rPr lang="de-DE" smtClean="0">
                <a:solidFill>
                  <a:schemeClr val="hlink"/>
                </a:solidFill>
              </a:rPr>
              <a:t>Reihung Produkte 2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smtClean="0">
                <a:solidFill>
                  <a:schemeClr val="hlink"/>
                </a:solidFill>
              </a:rPr>
              <a:t>3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smtClean="0">
                <a:solidFill>
                  <a:schemeClr val="hlink"/>
                </a:solidFill>
              </a:rPr>
              <a:t>5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smtClean="0">
                <a:solidFill>
                  <a:schemeClr val="hlink"/>
                </a:solidFill>
              </a:rPr>
              <a:t>4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1</a:t>
            </a:r>
            <a:r>
              <a:rPr lang="de-DE" smtClean="0">
                <a:sym typeface="Symbol" pitchFamily="18" charset="2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de-DE" i="1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smtClean="0">
                <a:sym typeface="Symbol" pitchFamily="18" charset="2"/>
              </a:rPr>
              <a:t>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smtClean="0">
                <a:sym typeface="Symbol" pitchFamily="18" charset="2"/>
              </a:rPr>
              <a:t> = 75		Restkapazität 500 - </a:t>
            </a:r>
            <a:r>
              <a:rPr lang="de-DE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baseline="-25000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· </a:t>
            </a:r>
            <a:r>
              <a:rPr lang="de-DE" smtClean="0">
                <a:sym typeface="Symbol" pitchFamily="18" charset="2"/>
              </a:rPr>
              <a:t>75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200</a:t>
            </a:r>
            <a:endParaRPr lang="de-DE" baseline="-25000" smtClean="0">
              <a:solidFill>
                <a:schemeClr val="hlink"/>
              </a:solidFill>
              <a:latin typeface="Times New Roman" pitchFamily="18" charset="0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smtClean="0">
                <a:sym typeface="Symbol" pitchFamily="18" charset="2"/>
              </a:rPr>
              <a:t>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smtClean="0">
                <a:sym typeface="Symbol" pitchFamily="18" charset="2"/>
              </a:rPr>
              <a:t> = 50		Restkapazität 200 – </a:t>
            </a:r>
            <a:r>
              <a:rPr lang="de-DE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de-DE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· </a:t>
            </a:r>
            <a:r>
              <a:rPr lang="de-DE" smtClean="0">
                <a:sym typeface="Symbol" pitchFamily="18" charset="2"/>
              </a:rPr>
              <a:t>50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100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ym typeface="Symbol" pitchFamily="18" charset="2"/>
              </a:rPr>
              <a:t>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mtClean="0">
                <a:sym typeface="Symbol" pitchFamily="18" charset="2"/>
              </a:rPr>
              <a:t> = 100		Restkapazität 100 – </a:t>
            </a:r>
            <a:r>
              <a:rPr lang="de-DE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de-DE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· </a:t>
            </a:r>
            <a:r>
              <a:rPr lang="de-DE" smtClean="0">
                <a:sym typeface="Symbol" pitchFamily="18" charset="2"/>
              </a:rPr>
              <a:t>100 = </a:t>
            </a:r>
            <a:r>
              <a:rPr lang="de-DE" smtClean="0">
                <a:solidFill>
                  <a:srgbClr val="FF3300"/>
                </a:solidFill>
                <a:sym typeface="Symbol" pitchFamily="18" charset="2"/>
              </a:rPr>
              <a:t>0</a:t>
            </a:r>
            <a:endParaRPr lang="de-DE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smtClean="0">
                <a:sym typeface="Symbol" pitchFamily="18" charset="2"/>
              </a:rPr>
              <a:t>Zur Produktion von Produkt 4 und 1 reicht die Kapazität nicht mehr: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 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smtClean="0">
                <a:sym typeface="Symbol" pitchFamily="18" charset="2"/>
              </a:rPr>
              <a:t>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0,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mtClean="0">
                <a:sym typeface="Symbol" pitchFamily="18" charset="2"/>
              </a:rPr>
              <a:t>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0, 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GesamtDB =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4</a:t>
            </a:r>
            <a:r>
              <a:rPr lang="de-DE" sz="1800" smtClean="0">
                <a:sym typeface="Symbol" pitchFamily="18" charset="2"/>
              </a:rPr>
              <a:t>*</a:t>
            </a:r>
            <a:r>
              <a:rPr lang="de-DE" sz="1800" smtClean="0">
                <a:solidFill>
                  <a:srgbClr val="FF3300"/>
                </a:solidFill>
                <a:sym typeface="Symbol" pitchFamily="18" charset="2"/>
              </a:rPr>
              <a:t>0</a:t>
            </a:r>
            <a:r>
              <a:rPr lang="de-DE" sz="1800" smtClean="0">
                <a:sym typeface="Symbol" pitchFamily="18" charset="2"/>
              </a:rPr>
              <a:t>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12</a:t>
            </a:r>
            <a:r>
              <a:rPr lang="de-DE" sz="1800" smtClean="0">
                <a:sym typeface="Symbol" pitchFamily="18" charset="2"/>
              </a:rPr>
              <a:t>*</a:t>
            </a:r>
            <a:r>
              <a:rPr lang="de-DE" sz="1800" smtClean="0">
                <a:solidFill>
                  <a:srgbClr val="FF3300"/>
                </a:solidFill>
                <a:sym typeface="Symbol" pitchFamily="18" charset="2"/>
              </a:rPr>
              <a:t>75</a:t>
            </a:r>
            <a:r>
              <a:rPr lang="de-DE" sz="1800" smtClean="0">
                <a:sym typeface="Symbol" pitchFamily="18" charset="2"/>
              </a:rPr>
              <a:t>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10</a:t>
            </a:r>
            <a:r>
              <a:rPr lang="de-DE" sz="1800" smtClean="0">
                <a:sym typeface="Symbol" pitchFamily="18" charset="2"/>
              </a:rPr>
              <a:t>*50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6</a:t>
            </a:r>
            <a:r>
              <a:rPr lang="de-DE" sz="1800" smtClean="0">
                <a:sym typeface="Symbol" pitchFamily="18" charset="2"/>
              </a:rPr>
              <a:t>*0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7</a:t>
            </a:r>
            <a:r>
              <a:rPr lang="de-DE" sz="1800" smtClean="0">
                <a:sym typeface="Symbol" pitchFamily="18" charset="2"/>
              </a:rPr>
              <a:t>*100</a:t>
            </a:r>
            <a:r>
              <a:rPr lang="de-DE" sz="1800" i="1" smtClean="0">
                <a:sym typeface="Symbol" pitchFamily="18" charset="2"/>
              </a:rPr>
              <a:t> = </a:t>
            </a:r>
            <a:r>
              <a:rPr lang="de-DE" sz="1800" smtClean="0">
                <a:solidFill>
                  <a:srgbClr val="FF3300"/>
                </a:solidFill>
                <a:sym typeface="Symbol" pitchFamily="18" charset="2"/>
              </a:rPr>
              <a:t>2100 … geringer als zuvor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ym typeface="Symbol" pitchFamily="18" charset="2"/>
              </a:rPr>
              <a:t>Eine Einplanung</a:t>
            </a:r>
            <a:r>
              <a:rPr lang="de-DE" smtClean="0">
                <a:solidFill>
                  <a:srgbClr val="FF3300"/>
                </a:solidFill>
                <a:sym typeface="Symbol" pitchFamily="18" charset="2"/>
              </a:rPr>
              <a:t> </a:t>
            </a:r>
            <a:r>
              <a:rPr lang="de-DE" smtClean="0"/>
              <a:t>nach fallenden </a:t>
            </a:r>
            <a:r>
              <a:rPr lang="de-DE" smtClean="0">
                <a:solidFill>
                  <a:srgbClr val="FF00FF"/>
                </a:solidFill>
              </a:rPr>
              <a:t>absoluten Deckungsbeiträgen</a:t>
            </a:r>
            <a:r>
              <a:rPr lang="de-DE" smtClean="0"/>
              <a:t> liefert also </a:t>
            </a:r>
            <a:r>
              <a:rPr lang="de-DE" smtClean="0">
                <a:solidFill>
                  <a:srgbClr val="FF3300"/>
                </a:solidFill>
              </a:rPr>
              <a:t>NICHT die optimale Lösung</a:t>
            </a:r>
            <a:r>
              <a:rPr lang="de-DE" smtClean="0"/>
              <a:t>!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8436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DE51DC68-A0CE-4FE7-A7DB-6A58EAD94297}" type="slidenum">
              <a:rPr lang="de-AT" smtClean="0"/>
              <a:pPr/>
              <a:t>14</a:t>
            </a:fld>
            <a:endParaRPr lang="de-AT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(LP)</a:t>
            </a:r>
            <a:endParaRPr lang="de-AT" sz="28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de-DE" sz="1800" dirty="0" smtClean="0"/>
              <a:t>  Das Entscheidungsproblem kann auch als LP geschrieben werden</a:t>
            </a:r>
          </a:p>
          <a:p>
            <a:pPr marL="0" indent="0" eaLnBrk="1" hangingPunct="1">
              <a:lnSpc>
                <a:spcPct val="90000"/>
              </a:lnSpc>
            </a:pPr>
            <a:endParaRPr lang="de-DE" sz="1800" i="1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Gesamt-DB = </a:t>
            </a:r>
            <a:r>
              <a:rPr lang="el-GR" sz="1800" i="1" dirty="0" smtClean="0">
                <a:cs typeface="Arial" charset="0"/>
                <a:sym typeface="Symbol" pitchFamily="18" charset="2"/>
              </a:rPr>
              <a:t>Σ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j </a:t>
            </a:r>
            <a:r>
              <a:rPr lang="de-DE" sz="1800" i="1" dirty="0" err="1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de-DE" sz="1800" i="1" baseline="-25000" dirty="0" err="1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dirty="0" smtClean="0">
                <a:sym typeface="Symbol" pitchFamily="18" charset="2"/>
              </a:rPr>
              <a:t>  	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err="1" smtClean="0">
                <a:sym typeface="Symbol" pitchFamily="18" charset="2"/>
              </a:rPr>
              <a:t>max</a:t>
            </a:r>
            <a:r>
              <a:rPr lang="de-DE" sz="1800" dirty="0" smtClean="0">
                <a:sym typeface="Symbol" pitchFamily="18" charset="2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	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12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10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7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err="1" smtClean="0">
                <a:sym typeface="Symbol" pitchFamily="18" charset="2"/>
              </a:rPr>
              <a:t>max</a:t>
            </a:r>
            <a:r>
              <a:rPr lang="de-DE" sz="1800" dirty="0" smtClean="0">
                <a:sym typeface="Symbol" pitchFamily="18" charset="2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e-DE" sz="1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</a:t>
            </a:r>
            <a:r>
              <a:rPr lang="de-DE" sz="1800" dirty="0" smtClean="0">
                <a:sym typeface="Symbol" pitchFamily="18" charset="2"/>
              </a:rPr>
              <a:t>Engpass-Nebenbedingungen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el-GR" sz="1800" i="1" dirty="0" smtClean="0">
                <a:cs typeface="Arial" charset="0"/>
                <a:sym typeface="Symbol" pitchFamily="18" charset="2"/>
              </a:rPr>
              <a:t>Σ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j </a:t>
            </a:r>
            <a:r>
              <a:rPr lang="de-DE" sz="1800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 </a:t>
            </a:r>
            <a:r>
              <a:rPr lang="de-DE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B</a:t>
            </a:r>
            <a:endParaRPr lang="de-DE" sz="1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	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500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</a:t>
            </a:r>
            <a:r>
              <a:rPr lang="de-DE" sz="1800" dirty="0" smtClean="0">
                <a:sym typeface="Symbol" pitchFamily="18" charset="2"/>
              </a:rPr>
              <a:t>Absatzobergrenzen: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 </a:t>
            </a:r>
            <a:r>
              <a:rPr lang="de-DE" sz="1800" b="1" i="1" dirty="0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de-DE" sz="1800" b="1" i="1" baseline="-25000" dirty="0" smtClean="0">
                <a:latin typeface="Times New Roman" pitchFamily="18" charset="0"/>
                <a:sym typeface="Symbol" pitchFamily="18" charset="2"/>
              </a:rPr>
              <a:t>i</a:t>
            </a:r>
            <a:endParaRPr lang="de-DE" sz="1800" baseline="-250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	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200,  . . .         ,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100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     Nicht-Negativität: 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 </a:t>
            </a:r>
            <a:r>
              <a:rPr lang="de-DE" sz="1800" dirty="0" smtClean="0">
                <a:latin typeface="Times New Roman" pitchFamily="18" charset="0"/>
                <a:sym typeface="Symbol" pitchFamily="18" charset="2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e-DE" sz="1800" dirty="0" smtClean="0">
              <a:sym typeface="Symbol" pitchFamily="18" charset="2"/>
            </a:endParaRPr>
          </a:p>
          <a:p>
            <a:pPr marL="0" indent="0" defTabSz="180000" eaLnBrk="1" hangingPunct="1">
              <a:lnSpc>
                <a:spcPct val="90000"/>
              </a:lnSpc>
              <a:tabLst>
                <a:tab pos="180000" algn="l"/>
              </a:tabLst>
            </a:pPr>
            <a:r>
              <a:rPr lang="de-DE" sz="1800" dirty="0" smtClean="0"/>
              <a:t> Bei nur </a:t>
            </a:r>
            <a:r>
              <a:rPr lang="de-DE" sz="1800" i="1" dirty="0" smtClean="0"/>
              <a:t>einem</a:t>
            </a:r>
            <a:r>
              <a:rPr lang="de-DE" sz="1800" dirty="0" smtClean="0"/>
              <a:t> Kapazitätsengpass kann das Problem einfach über die Reihung    	nach relativen Deckungsbeiträgen gelöst werden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dirty="0" smtClean="0"/>
              <a:t> LP nicht nötig</a:t>
            </a:r>
          </a:p>
          <a:p>
            <a:pPr indent="0" defTabSz="180000" eaLnBrk="1" hangingPunct="1">
              <a:lnSpc>
                <a:spcPct val="90000"/>
              </a:lnSpc>
              <a:tabLst>
                <a:tab pos="180000" algn="l"/>
              </a:tabLst>
            </a:pPr>
            <a:r>
              <a:rPr lang="de-DE" sz="1800" dirty="0" smtClean="0"/>
              <a:t> Bei </a:t>
            </a:r>
            <a:r>
              <a:rPr lang="de-DE" sz="1800" i="1" dirty="0" smtClean="0"/>
              <a:t>mehreren</a:t>
            </a:r>
            <a:r>
              <a:rPr lang="de-DE" sz="1800" dirty="0" smtClean="0"/>
              <a:t> Kapazitätsengpass muss das Problem einfach über LP gelöst    	werden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dirty="0" smtClean="0"/>
              <a:t> § 5.4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946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9EC3DA73-4C28-40D3-9777-A0D89ECE2410}" type="slidenum">
              <a:rPr lang="de-AT" smtClean="0"/>
              <a:pPr/>
              <a:t>15</a:t>
            </a:fld>
            <a:endParaRPr lang="de-AT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6.4 </a:t>
            </a:r>
            <a:r>
              <a:rPr lang="de-DE" sz="2800" dirty="0" smtClean="0"/>
              <a:t>Grundmodell der Produktionsprogrammplanung</a:t>
            </a:r>
            <a:endParaRPr lang="de-AT" sz="28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sz="2400" dirty="0" smtClean="0"/>
          </a:p>
          <a:p>
            <a:pPr eaLnBrk="1" hangingPunct="1"/>
            <a:r>
              <a:rPr lang="de-DE" sz="2400" dirty="0" smtClean="0"/>
              <a:t> statisch, </a:t>
            </a:r>
            <a:r>
              <a:rPr lang="de-DE" sz="2400" dirty="0" err="1" smtClean="0"/>
              <a:t>einperiodig</a:t>
            </a:r>
            <a:endParaRPr lang="de-DE" sz="2400" dirty="0" smtClean="0"/>
          </a:p>
          <a:p>
            <a:pPr eaLnBrk="1" hangingPunct="1"/>
            <a:r>
              <a:rPr lang="de-DE" sz="2400" dirty="0" smtClean="0"/>
              <a:t> dynamische Erweiterungen </a:t>
            </a:r>
            <a:r>
              <a:rPr lang="de-DE" sz="2400" dirty="0" smtClean="0">
                <a:sym typeface="Symbol" pitchFamily="18" charset="2"/>
              </a:rPr>
              <a:t></a:t>
            </a:r>
            <a:r>
              <a:rPr lang="de-DE" sz="2400" dirty="0" smtClean="0"/>
              <a:t> VK</a:t>
            </a:r>
          </a:p>
          <a:p>
            <a:pPr eaLnBrk="1" hangingPunct="1"/>
            <a:endParaRPr lang="de-DE" sz="2400" dirty="0" smtClean="0"/>
          </a:p>
          <a:p>
            <a:pPr eaLnBrk="1" hangingPunct="1">
              <a:buFontTx/>
              <a:buNone/>
            </a:pPr>
            <a:endParaRPr lang="de-DE" sz="2400" dirty="0" smtClean="0"/>
          </a:p>
          <a:p>
            <a:pPr eaLnBrk="1" hangingPunct="1">
              <a:buFontTx/>
              <a:buNone/>
            </a:pPr>
            <a:r>
              <a:rPr lang="de-DE" sz="2400" dirty="0" smtClean="0">
                <a:sym typeface="Wingdings" pitchFamily="2" charset="2"/>
              </a:rPr>
              <a:t> Lösung mittels Linearen Programms</a:t>
            </a:r>
            <a:endParaRPr lang="de-AT" sz="2400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996113" y="3279775"/>
            <a:ext cx="1274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2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048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AC9C664B-CBDA-4F3B-AE0D-D2C1B9FBF034}" type="slidenum">
              <a:rPr lang="de-AT" smtClean="0"/>
              <a:pPr/>
              <a:t>16</a:t>
            </a:fld>
            <a:endParaRPr lang="de-AT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6.4.1 </a:t>
            </a:r>
            <a:r>
              <a:rPr lang="de-DE" sz="2800" dirty="0" smtClean="0"/>
              <a:t>Formulierung und Lösung eines Linearen Programms</a:t>
            </a:r>
            <a:endParaRPr lang="de-AT" sz="28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b="1" u="sng" dirty="0" smtClean="0"/>
              <a:t>Annahme</a:t>
            </a:r>
            <a:r>
              <a:rPr lang="de-DE" dirty="0" smtClean="0"/>
              <a:t>: 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dirty="0" smtClean="0"/>
              <a:t>Alle Zusammenhänge lassen sich durch lineare Gleichungen bzw. 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dirty="0" smtClean="0"/>
              <a:t>Ungleichungen abbilden. (Leontief-Produktionsfunktion)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endParaRPr lang="de-DE" dirty="0" smtClean="0"/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b="1" u="sng" dirty="0" smtClean="0"/>
              <a:t>Vorgehensweise bei der Formulierung</a:t>
            </a:r>
            <a:r>
              <a:rPr lang="de-DE" dirty="0" smtClean="0"/>
              <a:t>: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Definition von </a:t>
            </a:r>
            <a:r>
              <a:rPr lang="de-AT" b="1" dirty="0" smtClean="0"/>
              <a:t>Entscheidungsvariablen</a:t>
            </a:r>
            <a:r>
              <a:rPr lang="de-AT" dirty="0" smtClean="0"/>
              <a:t> (z.B. Produktionsmengen der einzelnen Produkte.)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Aufstellung einer </a:t>
            </a:r>
            <a:r>
              <a:rPr lang="de-AT" b="1" dirty="0" smtClean="0"/>
              <a:t>linearen Zielfunktion</a:t>
            </a:r>
            <a:r>
              <a:rPr lang="de-AT" dirty="0" smtClean="0"/>
              <a:t> (z.B. Gewinnmaximierung, Kostenminimierung)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Aufstellung von </a:t>
            </a:r>
            <a:r>
              <a:rPr lang="de-AT" b="1" dirty="0" smtClean="0"/>
              <a:t>linearen Nebenbedingungen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(z.B. Kapazitätsrestriktionen, Absatzmindest- und Höchstmengenrestriktionen)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150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A37F818B-0414-4FF5-A3DB-20667CA5209B}" type="slidenum">
              <a:rPr lang="de-AT" smtClean="0"/>
              <a:pPr/>
              <a:t>17</a:t>
            </a:fld>
            <a:endParaRPr lang="de-AT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2 Produkte – Lineares Programm (1)</a:t>
            </a:r>
            <a:endParaRPr lang="de-AT" sz="2800" dirty="0" smtClean="0"/>
          </a:p>
        </p:txBody>
      </p:sp>
      <p:graphicFrame>
        <p:nvGraphicFramePr>
          <p:cNvPr id="13970" name="Group 65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72640"/>
        </p:xfrm>
        <a:graphic>
          <a:graphicData uri="http://schemas.openxmlformats.org/drawingml/2006/table">
            <a:tbl>
              <a:tblPr/>
              <a:tblGrid>
                <a:gridCol w="1362075"/>
                <a:gridCol w="1744663"/>
                <a:gridCol w="685800"/>
                <a:gridCol w="1692275"/>
                <a:gridCol w="685800"/>
                <a:gridCol w="1030287"/>
                <a:gridCol w="102870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Benötigte Stunden zur Fertigung einer Einheit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verfügbare 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 </a:t>
                      </a: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de-AT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de-AT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 </a:t>
                      </a: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de-AT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Arbeitsstunden 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Abteilung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Tische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Stühle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 Woche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Tischlerei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Lackiererei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DB/Stück </a:t>
                      </a: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d</a:t>
                      </a:r>
                      <a:r>
                        <a:rPr kumimoji="0" lang="de-DE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j</a:t>
                      </a:r>
                      <a:endParaRPr kumimoji="0" lang="de-AT" sz="2000" b="0" i="1" u="none" strike="noStrike" cap="none" normalizeH="0" baseline="-2500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€ 7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€ 5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960" name="Text Box 648"/>
          <p:cNvSpPr txBox="1">
            <a:spLocks noChangeArrowheads="1"/>
          </p:cNvSpPr>
          <p:nvPr/>
        </p:nvSpPr>
        <p:spPr bwMode="auto">
          <a:xfrm>
            <a:off x="468313" y="4006850"/>
            <a:ext cx="85471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b="1" dirty="0"/>
              <a:t>Zielfunktion (ZF): </a:t>
            </a:r>
            <a:r>
              <a:rPr lang="de-AT" b="1" dirty="0" smtClean="0"/>
              <a:t/>
            </a:r>
            <a:br>
              <a:rPr lang="de-AT" b="1" dirty="0" smtClean="0"/>
            </a:br>
            <a:r>
              <a:rPr lang="de-AT" b="1" dirty="0" smtClean="0"/>
              <a:t>	</a:t>
            </a:r>
            <a:r>
              <a:rPr lang="de-AT" dirty="0" smtClean="0"/>
              <a:t>Maximiere</a:t>
            </a:r>
            <a:r>
              <a:rPr lang="de-AT" dirty="0"/>
              <a:t>: </a:t>
            </a:r>
            <a:r>
              <a:rPr lang="de-AT" dirty="0" err="1"/>
              <a:t>GesamtDB</a:t>
            </a:r>
            <a:r>
              <a:rPr lang="de-AT" dirty="0"/>
              <a:t>  =  </a:t>
            </a:r>
            <a:r>
              <a:rPr lang="de-AT" dirty="0">
                <a:solidFill>
                  <a:srgbClr val="FF00FF"/>
                </a:solidFill>
              </a:rPr>
              <a:t>€7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+ </a:t>
            </a:r>
            <a:r>
              <a:rPr lang="de-AT" dirty="0">
                <a:solidFill>
                  <a:srgbClr val="FF00FF"/>
                </a:solidFill>
              </a:rPr>
              <a:t>€5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endParaRPr lang="de-AT" dirty="0"/>
          </a:p>
          <a:p>
            <a:pPr>
              <a:spcAft>
                <a:spcPts val="600"/>
              </a:spcAft>
            </a:pPr>
            <a:endParaRPr lang="de-AT" b="1" dirty="0" smtClean="0"/>
          </a:p>
          <a:p>
            <a:pPr>
              <a:spcAft>
                <a:spcPts val="600"/>
              </a:spcAft>
            </a:pPr>
            <a:r>
              <a:rPr lang="de-AT" b="1" dirty="0" smtClean="0"/>
              <a:t>Kapazitäts-Nebenbedingungen</a:t>
            </a:r>
            <a:r>
              <a:rPr lang="de-AT" dirty="0"/>
              <a:t>: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   </a:t>
            </a:r>
            <a:r>
              <a:rPr lang="de-AT" dirty="0" smtClean="0">
                <a:latin typeface="Times New Roman" pitchFamily="18" charset="0"/>
              </a:rPr>
              <a:t>	I</a:t>
            </a:r>
            <a:r>
              <a:rPr lang="de-AT" dirty="0">
                <a:latin typeface="Times New Roman" pitchFamily="18" charset="0"/>
              </a:rPr>
              <a:t>:</a:t>
            </a:r>
            <a:r>
              <a:rPr lang="de-AT" dirty="0"/>
              <a:t>   </a:t>
            </a:r>
            <a:r>
              <a:rPr lang="de-AT" dirty="0">
                <a:solidFill>
                  <a:schemeClr val="accent2"/>
                </a:solidFill>
              </a:rPr>
              <a:t>4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+ </a:t>
            </a:r>
            <a:r>
              <a:rPr lang="de-AT" dirty="0">
                <a:solidFill>
                  <a:schemeClr val="accent2"/>
                </a:solidFill>
              </a:rPr>
              <a:t>3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</a:t>
            </a:r>
            <a:r>
              <a:rPr lang="de-AT" dirty="0"/>
              <a:t> 240	(Tischlerei Nebenbedingung)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   </a:t>
            </a:r>
            <a:r>
              <a:rPr lang="de-AT" dirty="0" smtClean="0">
                <a:latin typeface="Times New Roman" pitchFamily="18" charset="0"/>
              </a:rPr>
              <a:t>	II</a:t>
            </a:r>
            <a:r>
              <a:rPr lang="de-AT" dirty="0">
                <a:latin typeface="Times New Roman" pitchFamily="18" charset="0"/>
              </a:rPr>
              <a:t>:</a:t>
            </a:r>
            <a:r>
              <a:rPr lang="de-AT" dirty="0"/>
              <a:t>  </a:t>
            </a:r>
            <a:r>
              <a:rPr lang="de-AT" dirty="0">
                <a:solidFill>
                  <a:schemeClr val="accent2"/>
                </a:solidFill>
              </a:rPr>
              <a:t>2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+ </a:t>
            </a:r>
            <a:r>
              <a:rPr lang="de-AT" dirty="0">
                <a:solidFill>
                  <a:schemeClr val="accent2"/>
                </a:solidFill>
              </a:rPr>
              <a:t>1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</a:t>
            </a:r>
            <a:r>
              <a:rPr lang="de-AT" dirty="0"/>
              <a:t> 100	(Lackiererei Nebenbedingung</a:t>
            </a:r>
            <a:r>
              <a:rPr lang="de-AT" dirty="0" smtClean="0"/>
              <a:t>)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150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A37F818B-0414-4FF5-A3DB-20667CA5209B}" type="slidenum">
              <a:rPr lang="de-AT" smtClean="0"/>
              <a:pPr/>
              <a:t>18</a:t>
            </a:fld>
            <a:endParaRPr lang="de-AT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2 Produkte – Lineares Programm (2)</a:t>
            </a:r>
            <a:endParaRPr lang="de-AT" sz="2800" dirty="0" smtClean="0"/>
          </a:p>
        </p:txBody>
      </p:sp>
      <p:sp>
        <p:nvSpPr>
          <p:cNvPr id="13960" name="Text Box 648"/>
          <p:cNvSpPr txBox="1">
            <a:spLocks noChangeArrowheads="1"/>
          </p:cNvSpPr>
          <p:nvPr/>
        </p:nvSpPr>
        <p:spPr bwMode="auto">
          <a:xfrm>
            <a:off x="453083" y="1876847"/>
            <a:ext cx="85471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b="1" dirty="0" smtClean="0"/>
              <a:t>Ferner seine Absatzobergrenzen zu beachten: es können maximal 40 Tische und 60 Stühle abgesetzt werden: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 </a:t>
            </a:r>
            <a:r>
              <a:rPr lang="de-AT" dirty="0" smtClean="0">
                <a:latin typeface="Times New Roman" pitchFamily="18" charset="0"/>
              </a:rPr>
              <a:t>  	III</a:t>
            </a:r>
            <a:r>
              <a:rPr lang="de-AT" dirty="0">
                <a:latin typeface="Times New Roman" pitchFamily="18" charset="0"/>
              </a:rPr>
              <a:t>:</a:t>
            </a:r>
            <a:r>
              <a:rPr lang="de-AT" i="1" dirty="0">
                <a:latin typeface="Times New Roman" pitchFamily="18" charset="0"/>
              </a:rPr>
              <a:t> 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</a:t>
            </a:r>
            <a:r>
              <a:rPr lang="de-AT" dirty="0" smtClean="0"/>
              <a:t>	    </a:t>
            </a:r>
            <a:r>
              <a:rPr lang="de-AT" dirty="0" smtClean="0">
                <a:latin typeface="Times New Roman"/>
                <a:cs typeface="Times New Roman"/>
                <a:sym typeface="Symbol" pitchFamily="18" charset="2"/>
              </a:rPr>
              <a:t>≤</a:t>
            </a:r>
            <a:r>
              <a:rPr lang="de-AT" dirty="0" smtClean="0"/>
              <a:t> 40     </a:t>
            </a:r>
            <a:r>
              <a:rPr lang="de-AT" dirty="0"/>
              <a:t>	</a:t>
            </a:r>
            <a:r>
              <a:rPr lang="de-AT" dirty="0" smtClean="0"/>
              <a:t>(Absatzobergrenze</a:t>
            </a:r>
            <a:r>
              <a:rPr lang="de-AT" b="1" dirty="0" smtClean="0"/>
              <a:t> </a:t>
            </a:r>
            <a:r>
              <a:rPr lang="de-AT" dirty="0" smtClean="0"/>
              <a:t>Tische)</a:t>
            </a:r>
            <a:endParaRPr lang="de-AT" dirty="0"/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 </a:t>
            </a:r>
            <a:r>
              <a:rPr lang="de-AT" dirty="0" smtClean="0">
                <a:latin typeface="Times New Roman" pitchFamily="18" charset="0"/>
              </a:rPr>
              <a:t>  	IV:</a:t>
            </a:r>
            <a:r>
              <a:rPr lang="de-AT" i="1" dirty="0" smtClean="0"/>
              <a:t> 	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2</a:t>
            </a:r>
            <a:r>
              <a:rPr lang="de-AT" dirty="0" smtClean="0">
                <a:latin typeface="Times New Roman" pitchFamily="18" charset="0"/>
              </a:rPr>
              <a:t>  </a:t>
            </a:r>
            <a:r>
              <a:rPr lang="de-AT" dirty="0" smtClean="0">
                <a:latin typeface="Times New Roman"/>
                <a:cs typeface="Times New Roman"/>
                <a:sym typeface="Symbol" pitchFamily="18" charset="2"/>
              </a:rPr>
              <a:t>≤</a:t>
            </a:r>
            <a:r>
              <a:rPr lang="de-AT" dirty="0" smtClean="0"/>
              <a:t> 60</a:t>
            </a:r>
            <a:r>
              <a:rPr lang="de-AT" dirty="0"/>
              <a:t>		(Anzahl der produzierten Stühle nicht negativ)</a:t>
            </a:r>
            <a:endParaRPr lang="de-AT" b="1" dirty="0"/>
          </a:p>
          <a:p>
            <a:pPr>
              <a:spcAft>
                <a:spcPts val="600"/>
              </a:spcAft>
            </a:pPr>
            <a:endParaRPr lang="de-AT" b="1" dirty="0"/>
          </a:p>
          <a:p>
            <a:pPr>
              <a:spcAft>
                <a:spcPts val="600"/>
              </a:spcAft>
            </a:pPr>
            <a:r>
              <a:rPr lang="de-AT" b="1" dirty="0" smtClean="0"/>
              <a:t>Nichtnegativitäts-Bedingungen</a:t>
            </a:r>
            <a:r>
              <a:rPr lang="de-AT" dirty="0"/>
              <a:t>:</a:t>
            </a:r>
          </a:p>
          <a:p>
            <a:pPr>
              <a:spcAft>
                <a:spcPts val="600"/>
              </a:spcAft>
            </a:pPr>
            <a:r>
              <a:rPr lang="de-AT" dirty="0" smtClean="0">
                <a:latin typeface="Times New Roman" pitchFamily="18" charset="0"/>
              </a:rPr>
              <a:t>	V:</a:t>
            </a:r>
            <a:r>
              <a:rPr lang="de-AT" i="1" dirty="0" smtClean="0">
                <a:latin typeface="Times New Roman" pitchFamily="18" charset="0"/>
              </a:rPr>
              <a:t>  x</a:t>
            </a:r>
            <a:r>
              <a:rPr lang="de-AT" baseline="-25000" dirty="0" smtClean="0">
                <a:latin typeface="Times New Roman" pitchFamily="18" charset="0"/>
              </a:rPr>
              <a:t>1</a:t>
            </a:r>
            <a:r>
              <a:rPr lang="de-AT" dirty="0" smtClean="0"/>
              <a:t> </a:t>
            </a:r>
            <a:r>
              <a:rPr lang="de-AT" dirty="0">
                <a:sym typeface="Symbol" pitchFamily="18" charset="2"/>
              </a:rPr>
              <a:t></a:t>
            </a:r>
            <a:r>
              <a:rPr lang="de-AT" dirty="0"/>
              <a:t> 0	     	</a:t>
            </a:r>
            <a:r>
              <a:rPr lang="de-AT" dirty="0" smtClean="0"/>
              <a:t>	(</a:t>
            </a:r>
            <a:r>
              <a:rPr lang="de-AT" dirty="0"/>
              <a:t>Anzahl der produzierten Tische nicht negativ)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   </a:t>
            </a:r>
            <a:r>
              <a:rPr lang="de-AT" dirty="0" smtClean="0">
                <a:latin typeface="Times New Roman" pitchFamily="18" charset="0"/>
              </a:rPr>
              <a:t>	VI:</a:t>
            </a:r>
            <a:r>
              <a:rPr lang="de-AT" i="1" dirty="0" smtClean="0"/>
              <a:t>            </a:t>
            </a:r>
            <a:r>
              <a:rPr lang="de-AT" i="1" dirty="0" smtClean="0">
                <a:latin typeface="Times New Roman" pitchFamily="18" charset="0"/>
              </a:rPr>
              <a:t>x</a:t>
            </a:r>
            <a:r>
              <a:rPr lang="de-AT" baseline="-25000" dirty="0" smtClean="0">
                <a:latin typeface="Times New Roman" pitchFamily="18" charset="0"/>
              </a:rPr>
              <a:t>2</a:t>
            </a:r>
            <a:r>
              <a:rPr lang="de-AT" dirty="0" smtClean="0">
                <a:latin typeface="Times New Roman" pitchFamily="18" charset="0"/>
              </a:rPr>
              <a:t> </a:t>
            </a:r>
            <a:r>
              <a:rPr lang="de-AT" dirty="0">
                <a:sym typeface="Symbol" pitchFamily="18" charset="2"/>
              </a:rPr>
              <a:t></a:t>
            </a:r>
            <a:r>
              <a:rPr lang="de-AT" dirty="0"/>
              <a:t> 0		(Anzahl der produzierten Stühle nicht negativ)</a:t>
            </a:r>
          </a:p>
        </p:txBody>
      </p:sp>
    </p:spTree>
    <p:extLst>
      <p:ext uri="{BB962C8B-B14F-4D97-AF65-F5344CB8AC3E}">
        <p14:creationId xmlns:p14="http://schemas.microsoft.com/office/powerpoint/2010/main" val="248965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150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A37F818B-0414-4FF5-A3DB-20667CA5209B}" type="slidenum">
              <a:rPr lang="de-AT" smtClean="0"/>
              <a:pPr/>
              <a:t>19</a:t>
            </a:fld>
            <a:endParaRPr lang="de-AT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2 Produkte – Lineares Programm (3)</a:t>
            </a:r>
            <a:endParaRPr lang="de-AT" sz="2800" dirty="0" smtClean="0"/>
          </a:p>
        </p:txBody>
      </p:sp>
      <p:sp>
        <p:nvSpPr>
          <p:cNvPr id="13960" name="Text Box 648"/>
          <p:cNvSpPr txBox="1">
            <a:spLocks noChangeArrowheads="1"/>
          </p:cNvSpPr>
          <p:nvPr/>
        </p:nvSpPr>
        <p:spPr bwMode="auto">
          <a:xfrm>
            <a:off x="440929" y="1700808"/>
            <a:ext cx="8547100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b="1" dirty="0" smtClean="0"/>
              <a:t>Das Gesamtmodell lautet also:</a:t>
            </a:r>
          </a:p>
          <a:p>
            <a:pPr>
              <a:spcAft>
                <a:spcPts val="600"/>
              </a:spcAft>
            </a:pPr>
            <a:r>
              <a:rPr lang="de-AT" b="1" dirty="0" smtClean="0"/>
              <a:t>Zielfunktion </a:t>
            </a:r>
            <a:r>
              <a:rPr lang="de-AT" b="1" dirty="0"/>
              <a:t>(ZF): </a:t>
            </a:r>
            <a:r>
              <a:rPr lang="de-AT" b="1" dirty="0" smtClean="0"/>
              <a:t/>
            </a:r>
            <a:br>
              <a:rPr lang="de-AT" b="1" dirty="0" smtClean="0"/>
            </a:br>
            <a:r>
              <a:rPr lang="de-AT" b="1" dirty="0" smtClean="0"/>
              <a:t>	</a:t>
            </a:r>
            <a:r>
              <a:rPr lang="de-AT" dirty="0" smtClean="0"/>
              <a:t>Maximiere</a:t>
            </a:r>
            <a:r>
              <a:rPr lang="de-AT" dirty="0"/>
              <a:t>: </a:t>
            </a:r>
            <a:r>
              <a:rPr lang="de-AT" dirty="0" err="1"/>
              <a:t>GesamtDB</a:t>
            </a:r>
            <a:r>
              <a:rPr lang="de-AT" dirty="0"/>
              <a:t>  =  </a:t>
            </a:r>
            <a:r>
              <a:rPr lang="de-AT" dirty="0">
                <a:solidFill>
                  <a:srgbClr val="FF00FF"/>
                </a:solidFill>
              </a:rPr>
              <a:t>€7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+ </a:t>
            </a:r>
            <a:r>
              <a:rPr lang="de-AT" dirty="0">
                <a:solidFill>
                  <a:srgbClr val="FF00FF"/>
                </a:solidFill>
              </a:rPr>
              <a:t>€5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endParaRPr lang="de-AT" dirty="0"/>
          </a:p>
          <a:p>
            <a:pPr>
              <a:spcAft>
                <a:spcPts val="600"/>
              </a:spcAft>
            </a:pPr>
            <a:r>
              <a:rPr lang="de-AT" b="1" dirty="0" smtClean="0"/>
              <a:t>Kapazitäts-Nebenbedingungen</a:t>
            </a:r>
            <a:r>
              <a:rPr lang="de-AT" dirty="0"/>
              <a:t>: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   </a:t>
            </a:r>
            <a:r>
              <a:rPr lang="de-AT" dirty="0" smtClean="0">
                <a:latin typeface="Times New Roman" pitchFamily="18" charset="0"/>
              </a:rPr>
              <a:t>	I</a:t>
            </a:r>
            <a:r>
              <a:rPr lang="de-AT" dirty="0">
                <a:latin typeface="Times New Roman" pitchFamily="18" charset="0"/>
              </a:rPr>
              <a:t>:</a:t>
            </a:r>
            <a:r>
              <a:rPr lang="de-AT" dirty="0"/>
              <a:t>   </a:t>
            </a:r>
            <a:r>
              <a:rPr lang="de-AT" dirty="0">
                <a:solidFill>
                  <a:schemeClr val="accent2"/>
                </a:solidFill>
              </a:rPr>
              <a:t>4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+ </a:t>
            </a:r>
            <a:r>
              <a:rPr lang="de-AT" dirty="0">
                <a:solidFill>
                  <a:schemeClr val="accent2"/>
                </a:solidFill>
              </a:rPr>
              <a:t>3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</a:t>
            </a:r>
            <a:r>
              <a:rPr lang="de-AT" dirty="0"/>
              <a:t> 240	(Tischlerei Nebenbedingung)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   </a:t>
            </a:r>
            <a:r>
              <a:rPr lang="de-AT" dirty="0" smtClean="0">
                <a:latin typeface="Times New Roman" pitchFamily="18" charset="0"/>
              </a:rPr>
              <a:t>	II</a:t>
            </a:r>
            <a:r>
              <a:rPr lang="de-AT" dirty="0">
                <a:latin typeface="Times New Roman" pitchFamily="18" charset="0"/>
              </a:rPr>
              <a:t>:</a:t>
            </a:r>
            <a:r>
              <a:rPr lang="de-AT" dirty="0"/>
              <a:t>  </a:t>
            </a:r>
            <a:r>
              <a:rPr lang="de-AT" dirty="0">
                <a:solidFill>
                  <a:schemeClr val="accent2"/>
                </a:solidFill>
              </a:rPr>
              <a:t>2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+ </a:t>
            </a:r>
            <a:r>
              <a:rPr lang="de-AT" dirty="0">
                <a:solidFill>
                  <a:schemeClr val="accent2"/>
                </a:solidFill>
              </a:rPr>
              <a:t>1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</a:t>
            </a:r>
            <a:r>
              <a:rPr lang="de-AT" dirty="0"/>
              <a:t> 100	(Lackiererei Nebenbedingung</a:t>
            </a:r>
            <a:r>
              <a:rPr lang="de-AT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de-AT" b="1" dirty="0" smtClean="0"/>
              <a:t>Absatzobergrenzen:</a:t>
            </a:r>
            <a:endParaRPr lang="de-AT" b="1" dirty="0"/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   	III:</a:t>
            </a:r>
            <a:r>
              <a:rPr lang="de-AT" i="1" dirty="0">
                <a:latin typeface="Times New Roman" pitchFamily="18" charset="0"/>
              </a:rPr>
              <a:t> 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	    </a:t>
            </a:r>
            <a:r>
              <a:rPr lang="de-AT" dirty="0">
                <a:latin typeface="Times New Roman"/>
                <a:cs typeface="Times New Roman"/>
                <a:sym typeface="Symbol" pitchFamily="18" charset="2"/>
              </a:rPr>
              <a:t>≤</a:t>
            </a:r>
            <a:r>
              <a:rPr lang="de-AT" dirty="0"/>
              <a:t> 40     	(Absatzobergrenze</a:t>
            </a:r>
            <a:r>
              <a:rPr lang="de-AT" b="1" dirty="0"/>
              <a:t> </a:t>
            </a:r>
            <a:r>
              <a:rPr lang="de-AT" dirty="0"/>
              <a:t>Tische)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   	IV:</a:t>
            </a:r>
            <a:r>
              <a:rPr lang="de-AT" i="1" dirty="0"/>
              <a:t> 	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>
                <a:latin typeface="Times New Roman" pitchFamily="18" charset="0"/>
              </a:rPr>
              <a:t>  </a:t>
            </a:r>
            <a:r>
              <a:rPr lang="de-AT" dirty="0">
                <a:latin typeface="Times New Roman"/>
                <a:cs typeface="Times New Roman"/>
                <a:sym typeface="Symbol" pitchFamily="18" charset="2"/>
              </a:rPr>
              <a:t>≤</a:t>
            </a:r>
            <a:r>
              <a:rPr lang="de-AT" dirty="0"/>
              <a:t> 60		(Anzahl der produzierten Stühle nicht negativ)</a:t>
            </a:r>
            <a:endParaRPr lang="de-AT" b="1" dirty="0"/>
          </a:p>
          <a:p>
            <a:pPr>
              <a:spcAft>
                <a:spcPts val="600"/>
              </a:spcAft>
            </a:pPr>
            <a:r>
              <a:rPr lang="de-AT" b="1" dirty="0" err="1" smtClean="0"/>
              <a:t>Nichtnegatitivitäts</a:t>
            </a:r>
            <a:r>
              <a:rPr lang="de-AT" b="1" dirty="0" smtClean="0"/>
              <a:t>-Bedingungen</a:t>
            </a:r>
            <a:r>
              <a:rPr lang="de-AT" dirty="0"/>
              <a:t>: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	V:</a:t>
            </a:r>
            <a:r>
              <a:rPr lang="de-AT" i="1" dirty="0">
                <a:latin typeface="Times New Roman" pitchFamily="18" charset="0"/>
              </a:rPr>
              <a:t>  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</a:t>
            </a:r>
            <a:r>
              <a:rPr lang="de-AT" dirty="0"/>
              <a:t> 0	     		(Anzahl der produzierten Tische nicht negativ)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   	VI:</a:t>
            </a:r>
            <a:r>
              <a:rPr lang="de-AT" i="1" dirty="0"/>
              <a:t>           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>
                <a:latin typeface="Times New Roman" pitchFamily="18" charset="0"/>
              </a:rPr>
              <a:t> </a:t>
            </a:r>
            <a:r>
              <a:rPr lang="de-AT" dirty="0">
                <a:sym typeface="Symbol" pitchFamily="18" charset="2"/>
              </a:rPr>
              <a:t></a:t>
            </a:r>
            <a:r>
              <a:rPr lang="de-AT" dirty="0"/>
              <a:t> 0		(Anzahl der produzierten Stühle nicht negativ)</a:t>
            </a:r>
          </a:p>
          <a:p>
            <a:pPr>
              <a:spcAft>
                <a:spcPts val="600"/>
              </a:spcAft>
            </a:pPr>
            <a:endParaRPr lang="de-AT" dirty="0"/>
          </a:p>
          <a:p>
            <a:pPr>
              <a:spcAft>
                <a:spcPts val="600"/>
              </a:spcAft>
            </a:pPr>
            <a:endParaRPr lang="de-AT" dirty="0" smtClean="0"/>
          </a:p>
          <a:p>
            <a:pPr>
              <a:spcAft>
                <a:spcPts val="600"/>
              </a:spcAft>
            </a:pPr>
            <a:endParaRPr lang="de-AT" dirty="0"/>
          </a:p>
          <a:p>
            <a:pPr>
              <a:spcAft>
                <a:spcPts val="600"/>
              </a:spcAft>
            </a:pPr>
            <a:endParaRPr lang="de-AT" dirty="0" smtClean="0"/>
          </a:p>
          <a:p>
            <a:pPr>
              <a:spcAft>
                <a:spcPts val="600"/>
              </a:spcAft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8993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614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204E46F1-102F-484C-9C32-EEDDF37F17D5}" type="slidenum">
              <a:rPr lang="de-AT" smtClean="0"/>
              <a:pPr/>
              <a:t>2</a:t>
            </a:fld>
            <a:endParaRPr lang="de-AT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6.1 </a:t>
            </a:r>
            <a:r>
              <a:rPr lang="de-DE" sz="2800" dirty="0" smtClean="0"/>
              <a:t>Fragestellung</a:t>
            </a:r>
            <a:endParaRPr lang="de-AT" sz="2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dirty="0" smtClean="0"/>
              <a:t>Hauptproduktionsprogrammplanung =</a:t>
            </a:r>
            <a:br>
              <a:rPr lang="de-DE" dirty="0" smtClean="0"/>
            </a:br>
            <a:r>
              <a:rPr lang="de-DE" dirty="0" smtClean="0"/>
              <a:t>				</a:t>
            </a:r>
            <a:r>
              <a:rPr lang="de-DE" dirty="0" err="1" smtClean="0"/>
              <a:t>master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schedule</a:t>
            </a:r>
            <a:r>
              <a:rPr lang="de-DE" dirty="0" smtClean="0"/>
              <a:t> (MPS)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r>
              <a:rPr lang="de-DE" dirty="0" smtClean="0"/>
              <a:t>Es wird entschieden</a:t>
            </a:r>
            <a:r>
              <a:rPr lang="de-DE" sz="1800" dirty="0" smtClean="0"/>
              <a:t>:</a:t>
            </a:r>
          </a:p>
          <a:p>
            <a:pPr eaLnBrk="1" hangingPunct="1"/>
            <a:r>
              <a:rPr lang="de-DE" sz="1800" dirty="0" smtClean="0"/>
              <a:t> welche Produkte</a:t>
            </a:r>
          </a:p>
          <a:p>
            <a:pPr eaLnBrk="1" hangingPunct="1"/>
            <a:r>
              <a:rPr lang="de-DE" sz="1800" dirty="0" smtClean="0"/>
              <a:t> in welchen Mengen</a:t>
            </a:r>
          </a:p>
          <a:p>
            <a:pPr eaLnBrk="1" hangingPunct="1"/>
            <a:r>
              <a:rPr lang="de-DE" sz="1800" dirty="0" smtClean="0"/>
              <a:t> in den nächsten Perioden produziert werden</a:t>
            </a:r>
          </a:p>
          <a:p>
            <a:pPr eaLnBrk="1" hangingPunct="1"/>
            <a:endParaRPr lang="de-DE" sz="1800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Feinere Zeitrasterung als Beschäftigungsglättung: </a:t>
            </a:r>
            <a:br>
              <a:rPr lang="de-AT" dirty="0" smtClean="0"/>
            </a:br>
            <a:r>
              <a:rPr lang="de-AT" dirty="0" smtClean="0"/>
              <a:t>    z.B. Quartale, Monate  </a:t>
            </a:r>
            <a:r>
              <a:rPr lang="de-AT" dirty="0" smtClean="0">
                <a:sym typeface="Symbol" pitchFamily="18" charset="2"/>
              </a:rPr>
              <a:t>  Wochen, Tage</a:t>
            </a:r>
          </a:p>
          <a:p>
            <a:pPr eaLnBrk="1" hangingPunct="1">
              <a:buFontTx/>
              <a:buNone/>
            </a:pPr>
            <a:r>
              <a:rPr lang="de-AT" dirty="0" smtClean="0">
                <a:sym typeface="Symbol" pitchFamily="18" charset="2"/>
              </a:rPr>
              <a:t>Nicht aggregiert auf Produktgruppen, sondern detailliertere Betrachtung der (wichtigen) Endprodukte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ihandform 10"/>
          <p:cNvSpPr/>
          <p:nvPr/>
        </p:nvSpPr>
        <p:spPr>
          <a:xfrm>
            <a:off x="627578" y="3841201"/>
            <a:ext cx="1609654" cy="2407199"/>
          </a:xfrm>
          <a:custGeom>
            <a:avLst/>
            <a:gdLst>
              <a:gd name="connsiteX0" fmla="*/ 6096 w 1609344"/>
              <a:gd name="connsiteY0" fmla="*/ 2389632 h 2395728"/>
              <a:gd name="connsiteX1" fmla="*/ 0 w 1609344"/>
              <a:gd name="connsiteY1" fmla="*/ 6096 h 2395728"/>
              <a:gd name="connsiteX2" fmla="*/ 627888 w 1609344"/>
              <a:gd name="connsiteY2" fmla="*/ 0 h 2395728"/>
              <a:gd name="connsiteX3" fmla="*/ 1207008 w 1609344"/>
              <a:gd name="connsiteY3" fmla="*/ 774192 h 2395728"/>
              <a:gd name="connsiteX4" fmla="*/ 1603248 w 1609344"/>
              <a:gd name="connsiteY4" fmla="*/ 1572768 h 2395728"/>
              <a:gd name="connsiteX5" fmla="*/ 1609344 w 1609344"/>
              <a:gd name="connsiteY5" fmla="*/ 2395728 h 2395728"/>
              <a:gd name="connsiteX6" fmla="*/ 6096 w 1609344"/>
              <a:gd name="connsiteY6" fmla="*/ 2389632 h 2395728"/>
              <a:gd name="connsiteX0" fmla="*/ 6096 w 1609344"/>
              <a:gd name="connsiteY0" fmla="*/ 2389632 h 2395728"/>
              <a:gd name="connsiteX1" fmla="*/ 0 w 1609344"/>
              <a:gd name="connsiteY1" fmla="*/ 6096 h 2395728"/>
              <a:gd name="connsiteX2" fmla="*/ 620238 w 1609344"/>
              <a:gd name="connsiteY2" fmla="*/ 0 h 2395728"/>
              <a:gd name="connsiteX3" fmla="*/ 1207008 w 1609344"/>
              <a:gd name="connsiteY3" fmla="*/ 774192 h 2395728"/>
              <a:gd name="connsiteX4" fmla="*/ 1603248 w 1609344"/>
              <a:gd name="connsiteY4" fmla="*/ 1572768 h 2395728"/>
              <a:gd name="connsiteX5" fmla="*/ 1609344 w 1609344"/>
              <a:gd name="connsiteY5" fmla="*/ 2395728 h 2395728"/>
              <a:gd name="connsiteX6" fmla="*/ 6096 w 1609344"/>
              <a:gd name="connsiteY6" fmla="*/ 2389632 h 2395728"/>
              <a:gd name="connsiteX0" fmla="*/ 6096 w 1609344"/>
              <a:gd name="connsiteY0" fmla="*/ 2389632 h 2395728"/>
              <a:gd name="connsiteX1" fmla="*/ 0 w 1609344"/>
              <a:gd name="connsiteY1" fmla="*/ 6096 h 2395728"/>
              <a:gd name="connsiteX2" fmla="*/ 620238 w 1609344"/>
              <a:gd name="connsiteY2" fmla="*/ 0 h 2395728"/>
              <a:gd name="connsiteX3" fmla="*/ 1209559 w 1609344"/>
              <a:gd name="connsiteY3" fmla="*/ 784329 h 2395728"/>
              <a:gd name="connsiteX4" fmla="*/ 1603248 w 1609344"/>
              <a:gd name="connsiteY4" fmla="*/ 1572768 h 2395728"/>
              <a:gd name="connsiteX5" fmla="*/ 1609344 w 1609344"/>
              <a:gd name="connsiteY5" fmla="*/ 2395728 h 2395728"/>
              <a:gd name="connsiteX6" fmla="*/ 6096 w 1609344"/>
              <a:gd name="connsiteY6" fmla="*/ 2389632 h 2395728"/>
              <a:gd name="connsiteX0" fmla="*/ 6096 w 1609344"/>
              <a:gd name="connsiteY0" fmla="*/ 2389632 h 2395728"/>
              <a:gd name="connsiteX1" fmla="*/ 0 w 1609344"/>
              <a:gd name="connsiteY1" fmla="*/ 6096 h 2395728"/>
              <a:gd name="connsiteX2" fmla="*/ 620238 w 1609344"/>
              <a:gd name="connsiteY2" fmla="*/ 0 h 2395728"/>
              <a:gd name="connsiteX3" fmla="*/ 1209560 w 1609344"/>
              <a:gd name="connsiteY3" fmla="*/ 799535 h 2395728"/>
              <a:gd name="connsiteX4" fmla="*/ 1603248 w 1609344"/>
              <a:gd name="connsiteY4" fmla="*/ 1572768 h 2395728"/>
              <a:gd name="connsiteX5" fmla="*/ 1609344 w 1609344"/>
              <a:gd name="connsiteY5" fmla="*/ 2395728 h 2395728"/>
              <a:gd name="connsiteX6" fmla="*/ 6096 w 1609344"/>
              <a:gd name="connsiteY6" fmla="*/ 2389632 h 2395728"/>
              <a:gd name="connsiteX0" fmla="*/ 6096 w 1609344"/>
              <a:gd name="connsiteY0" fmla="*/ 2389632 h 2395728"/>
              <a:gd name="connsiteX1" fmla="*/ 0 w 1609344"/>
              <a:gd name="connsiteY1" fmla="*/ 6096 h 2395728"/>
              <a:gd name="connsiteX2" fmla="*/ 620238 w 1609344"/>
              <a:gd name="connsiteY2" fmla="*/ 0 h 2395728"/>
              <a:gd name="connsiteX3" fmla="*/ 1209560 w 1609344"/>
              <a:gd name="connsiteY3" fmla="*/ 799535 h 2395728"/>
              <a:gd name="connsiteX4" fmla="*/ 1595598 w 1609344"/>
              <a:gd name="connsiteY4" fmla="*/ 1577837 h 2395728"/>
              <a:gd name="connsiteX5" fmla="*/ 1609344 w 1609344"/>
              <a:gd name="connsiteY5" fmla="*/ 2395728 h 2395728"/>
              <a:gd name="connsiteX6" fmla="*/ 6096 w 1609344"/>
              <a:gd name="connsiteY6" fmla="*/ 2389632 h 2395728"/>
              <a:gd name="connsiteX0" fmla="*/ 6096 w 1609344"/>
              <a:gd name="connsiteY0" fmla="*/ 2389632 h 2401810"/>
              <a:gd name="connsiteX1" fmla="*/ 0 w 1609344"/>
              <a:gd name="connsiteY1" fmla="*/ 6096 h 2401810"/>
              <a:gd name="connsiteX2" fmla="*/ 620238 w 1609344"/>
              <a:gd name="connsiteY2" fmla="*/ 0 h 2401810"/>
              <a:gd name="connsiteX3" fmla="*/ 1209560 w 1609344"/>
              <a:gd name="connsiteY3" fmla="*/ 799535 h 2401810"/>
              <a:gd name="connsiteX4" fmla="*/ 1595598 w 1609344"/>
              <a:gd name="connsiteY4" fmla="*/ 1577837 h 2401810"/>
              <a:gd name="connsiteX5" fmla="*/ 1599654 w 1609344"/>
              <a:gd name="connsiteY5" fmla="*/ 2401810 h 2401810"/>
              <a:gd name="connsiteX6" fmla="*/ 1609344 w 1609344"/>
              <a:gd name="connsiteY6" fmla="*/ 2395728 h 2401810"/>
              <a:gd name="connsiteX7" fmla="*/ 6096 w 1609344"/>
              <a:gd name="connsiteY7" fmla="*/ 2389632 h 2401810"/>
              <a:gd name="connsiteX0" fmla="*/ 6096 w 1609344"/>
              <a:gd name="connsiteY0" fmla="*/ 2389632 h 2401810"/>
              <a:gd name="connsiteX1" fmla="*/ 0 w 1609344"/>
              <a:gd name="connsiteY1" fmla="*/ 6096 h 2401810"/>
              <a:gd name="connsiteX2" fmla="*/ 620238 w 1609344"/>
              <a:gd name="connsiteY2" fmla="*/ 0 h 2401810"/>
              <a:gd name="connsiteX3" fmla="*/ 1209560 w 1609344"/>
              <a:gd name="connsiteY3" fmla="*/ 799535 h 2401810"/>
              <a:gd name="connsiteX4" fmla="*/ 1598148 w 1609344"/>
              <a:gd name="connsiteY4" fmla="*/ 1557562 h 2401810"/>
              <a:gd name="connsiteX5" fmla="*/ 1599654 w 1609344"/>
              <a:gd name="connsiteY5" fmla="*/ 2401810 h 2401810"/>
              <a:gd name="connsiteX6" fmla="*/ 1609344 w 1609344"/>
              <a:gd name="connsiteY6" fmla="*/ 2395728 h 2401810"/>
              <a:gd name="connsiteX7" fmla="*/ 6096 w 1609344"/>
              <a:gd name="connsiteY7" fmla="*/ 2389632 h 2401810"/>
              <a:gd name="connsiteX0" fmla="*/ 6096 w 1609344"/>
              <a:gd name="connsiteY0" fmla="*/ 2389632 h 2401810"/>
              <a:gd name="connsiteX1" fmla="*/ 0 w 1609344"/>
              <a:gd name="connsiteY1" fmla="*/ 6096 h 2401810"/>
              <a:gd name="connsiteX2" fmla="*/ 620238 w 1609344"/>
              <a:gd name="connsiteY2" fmla="*/ 0 h 2401810"/>
              <a:gd name="connsiteX3" fmla="*/ 1219761 w 1609344"/>
              <a:gd name="connsiteY3" fmla="*/ 812207 h 2401810"/>
              <a:gd name="connsiteX4" fmla="*/ 1598148 w 1609344"/>
              <a:gd name="connsiteY4" fmla="*/ 1557562 h 2401810"/>
              <a:gd name="connsiteX5" fmla="*/ 1599654 w 1609344"/>
              <a:gd name="connsiteY5" fmla="*/ 2401810 h 2401810"/>
              <a:gd name="connsiteX6" fmla="*/ 1609344 w 1609344"/>
              <a:gd name="connsiteY6" fmla="*/ 2395728 h 2401810"/>
              <a:gd name="connsiteX7" fmla="*/ 6096 w 1609344"/>
              <a:gd name="connsiteY7" fmla="*/ 2389632 h 2401810"/>
              <a:gd name="connsiteX0" fmla="*/ 3546 w 1609344"/>
              <a:gd name="connsiteY0" fmla="*/ 2407373 h 2407373"/>
              <a:gd name="connsiteX1" fmla="*/ 0 w 1609344"/>
              <a:gd name="connsiteY1" fmla="*/ 6096 h 2407373"/>
              <a:gd name="connsiteX2" fmla="*/ 620238 w 1609344"/>
              <a:gd name="connsiteY2" fmla="*/ 0 h 2407373"/>
              <a:gd name="connsiteX3" fmla="*/ 1219761 w 1609344"/>
              <a:gd name="connsiteY3" fmla="*/ 812207 h 2407373"/>
              <a:gd name="connsiteX4" fmla="*/ 1598148 w 1609344"/>
              <a:gd name="connsiteY4" fmla="*/ 1557562 h 2407373"/>
              <a:gd name="connsiteX5" fmla="*/ 1599654 w 1609344"/>
              <a:gd name="connsiteY5" fmla="*/ 2401810 h 2407373"/>
              <a:gd name="connsiteX6" fmla="*/ 1609344 w 1609344"/>
              <a:gd name="connsiteY6" fmla="*/ 2395728 h 2407373"/>
              <a:gd name="connsiteX7" fmla="*/ 3546 w 1609344"/>
              <a:gd name="connsiteY7" fmla="*/ 2407373 h 2407373"/>
              <a:gd name="connsiteX0" fmla="*/ 0 w 1615998"/>
              <a:gd name="connsiteY0" fmla="*/ 2399770 h 2401810"/>
              <a:gd name="connsiteX1" fmla="*/ 6654 w 1615998"/>
              <a:gd name="connsiteY1" fmla="*/ 6096 h 2401810"/>
              <a:gd name="connsiteX2" fmla="*/ 626892 w 1615998"/>
              <a:gd name="connsiteY2" fmla="*/ 0 h 2401810"/>
              <a:gd name="connsiteX3" fmla="*/ 1226415 w 1615998"/>
              <a:gd name="connsiteY3" fmla="*/ 812207 h 2401810"/>
              <a:gd name="connsiteX4" fmla="*/ 1604802 w 1615998"/>
              <a:gd name="connsiteY4" fmla="*/ 1557562 h 2401810"/>
              <a:gd name="connsiteX5" fmla="*/ 1606308 w 1615998"/>
              <a:gd name="connsiteY5" fmla="*/ 2401810 h 2401810"/>
              <a:gd name="connsiteX6" fmla="*/ 1615998 w 1615998"/>
              <a:gd name="connsiteY6" fmla="*/ 2395728 h 2401810"/>
              <a:gd name="connsiteX7" fmla="*/ 0 w 1615998"/>
              <a:gd name="connsiteY7" fmla="*/ 2399770 h 240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5998" h="2401810">
                <a:moveTo>
                  <a:pt x="0" y="2399770"/>
                </a:moveTo>
                <a:lnTo>
                  <a:pt x="6654" y="6096"/>
                </a:lnTo>
                <a:lnTo>
                  <a:pt x="626892" y="0"/>
                </a:lnTo>
                <a:lnTo>
                  <a:pt x="1226415" y="812207"/>
                </a:lnTo>
                <a:lnTo>
                  <a:pt x="1604802" y="1557562"/>
                </a:lnTo>
                <a:cubicBezTo>
                  <a:pt x="1607854" y="1826306"/>
                  <a:pt x="1603256" y="2133066"/>
                  <a:pt x="1606308" y="2401810"/>
                </a:cubicBezTo>
                <a:lnTo>
                  <a:pt x="1615998" y="2395728"/>
                </a:lnTo>
                <a:lnTo>
                  <a:pt x="0" y="2399770"/>
                </a:lnTo>
                <a:close/>
              </a:path>
            </a:pathLst>
          </a:cu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837505"/>
              </p:ext>
            </p:extLst>
          </p:nvPr>
        </p:nvGraphicFramePr>
        <p:xfrm>
          <a:off x="431006" y="1955800"/>
          <a:ext cx="5000625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icture" r:id="rId4" imgW="4598640" imgH="4074120" progId="Word.Picture.8">
                  <p:embed/>
                </p:oleObj>
              </mc:Choice>
              <mc:Fallback>
                <p:oleObj name="Picture" r:id="rId4" imgW="4598640" imgH="407412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06" y="1955800"/>
                        <a:ext cx="5000625" cy="443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7864" y="6649847"/>
            <a:ext cx="2895600" cy="196850"/>
          </a:xfrm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02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dirty="0" smtClean="0"/>
              <a:t>Kapitel 5/</a:t>
            </a:r>
            <a:fld id="{E0B81CA6-CDD8-4F8F-9345-CF8404FD499F}" type="slidenum">
              <a:rPr lang="de-AT" smtClean="0"/>
              <a:pPr/>
              <a:t>20</a:t>
            </a:fld>
            <a:endParaRPr lang="de-AT" dirty="0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052736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Graphische Lösung - Lösungsraum</a:t>
            </a:r>
            <a:endParaRPr lang="de-AT" sz="2800" dirty="0" smtClean="0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73881" y="2098675"/>
            <a:ext cx="2232025" cy="4465637"/>
          </a:xfrm>
          <a:prstGeom prst="line">
            <a:avLst/>
          </a:prstGeom>
          <a:noFill/>
          <a:ln w="158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31006" y="2747962"/>
            <a:ext cx="2808287" cy="3743325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4718820" y="5881687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646906" y="21717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716016" y="5778500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latin typeface="Times New Roman" pitchFamily="18" charset="0"/>
              </a:rPr>
              <a:t>VI</a:t>
            </a:r>
            <a:endParaRPr lang="de-AT" dirty="0">
              <a:latin typeface="Times New Roman" pitchFamily="18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663031" y="5411787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078706" y="2890837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005681" y="1955800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latin typeface="Times New Roman" pitchFamily="18" charset="0"/>
              </a:rPr>
              <a:t>V</a:t>
            </a:r>
            <a:endParaRPr lang="de-AT" dirty="0">
              <a:latin typeface="Times New Roman" pitchFamily="18" charset="0"/>
            </a:endParaRPr>
          </a:p>
        </p:txBody>
      </p:sp>
      <p:sp>
        <p:nvSpPr>
          <p:cNvPr id="1043" name="Text Box 17"/>
          <p:cNvSpPr txBox="1">
            <a:spLocks noChangeArrowheads="1"/>
          </p:cNvSpPr>
          <p:nvPr/>
        </p:nvSpPr>
        <p:spPr bwMode="auto">
          <a:xfrm>
            <a:off x="5471318" y="6132512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1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1044" name="Text Box 18"/>
          <p:cNvSpPr txBox="1">
            <a:spLocks noChangeArrowheads="1"/>
          </p:cNvSpPr>
          <p:nvPr/>
        </p:nvSpPr>
        <p:spPr bwMode="auto">
          <a:xfrm>
            <a:off x="213518" y="1787525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2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900363" y="594995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 dirty="0">
                <a:solidFill>
                  <a:schemeClr val="hlink"/>
                </a:solidFill>
              </a:rPr>
              <a:t>60</a:t>
            </a:r>
            <a:endParaRPr lang="de-AT" sz="1200" b="1" dirty="0">
              <a:solidFill>
                <a:schemeClr val="hlink"/>
              </a:solidFill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500313" y="594995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folHlink"/>
                </a:solidFill>
              </a:rPr>
              <a:t>50</a:t>
            </a:r>
            <a:endParaRPr lang="de-AT" sz="1200" b="1">
              <a:solidFill>
                <a:schemeClr val="folHlink"/>
              </a:solidFill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05568" y="2082800"/>
            <a:ext cx="6842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folHlink"/>
                </a:solidFill>
              </a:rPr>
              <a:t>100</a:t>
            </a:r>
            <a:endParaRPr lang="de-AT" sz="1200" b="1">
              <a:solidFill>
                <a:schemeClr val="folHlink"/>
              </a:solidFill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13518" y="2890837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hlink"/>
                </a:solidFill>
              </a:rPr>
              <a:t>80</a:t>
            </a:r>
            <a:endParaRPr lang="de-AT" sz="1200" b="1">
              <a:solidFill>
                <a:schemeClr val="hlink"/>
              </a:solidFill>
            </a:endParaRP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885031" y="5187950"/>
            <a:ext cx="13795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Bereich der zulässigen Lösungen</a:t>
            </a:r>
            <a:endParaRPr lang="de-AT" sz="1400"/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2637631" y="1674812"/>
            <a:ext cx="6585272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I:</a:t>
            </a:r>
            <a:r>
              <a:rPr lang="de-AT" dirty="0"/>
              <a:t>   </a:t>
            </a:r>
            <a:r>
              <a:rPr lang="de-AT" dirty="0">
                <a:solidFill>
                  <a:schemeClr val="accent2"/>
                </a:solidFill>
              </a:rPr>
              <a:t>4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+ </a:t>
            </a:r>
            <a:r>
              <a:rPr lang="de-AT" dirty="0">
                <a:solidFill>
                  <a:schemeClr val="accent2"/>
                </a:solidFill>
              </a:rPr>
              <a:t>3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</a:t>
            </a:r>
            <a:r>
              <a:rPr lang="de-AT" dirty="0"/>
              <a:t> 240	(</a:t>
            </a:r>
            <a:r>
              <a:rPr lang="de-AT" dirty="0">
                <a:solidFill>
                  <a:schemeClr val="hlink"/>
                </a:solidFill>
              </a:rPr>
              <a:t>Tischlerei Nebenbedingung</a:t>
            </a:r>
            <a:r>
              <a:rPr lang="de-AT" dirty="0"/>
              <a:t>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Schnittpunkt mit der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>
                <a:latin typeface="Times New Roman" pitchFamily="18" charset="0"/>
              </a:rPr>
              <a:t>-Achse: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=</a:t>
            </a:r>
            <a:r>
              <a:rPr lang="de-AT" dirty="0"/>
              <a:t> 0 </a:t>
            </a:r>
            <a:r>
              <a:rPr lang="de-AT" dirty="0">
                <a:sym typeface="Symbol" pitchFamily="18" charset="2"/>
              </a:rPr>
              <a:t>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= 240 / </a:t>
            </a:r>
            <a:r>
              <a:rPr lang="de-AT" dirty="0">
                <a:solidFill>
                  <a:schemeClr val="accent2"/>
                </a:solidFill>
              </a:rPr>
              <a:t>4 </a:t>
            </a:r>
            <a:r>
              <a:rPr lang="de-AT" dirty="0"/>
              <a:t>= </a:t>
            </a:r>
            <a:r>
              <a:rPr lang="de-AT" dirty="0">
                <a:solidFill>
                  <a:schemeClr val="hlink"/>
                </a:solidFill>
              </a:rPr>
              <a:t>60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Schnittpunkt mit der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>
                <a:latin typeface="Times New Roman" pitchFamily="18" charset="0"/>
              </a:rPr>
              <a:t>-Achse: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=</a:t>
            </a:r>
            <a:r>
              <a:rPr lang="de-AT" dirty="0"/>
              <a:t> 0 </a:t>
            </a:r>
            <a:r>
              <a:rPr lang="de-AT" dirty="0">
                <a:sym typeface="Symbol" pitchFamily="18" charset="2"/>
              </a:rPr>
              <a:t>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= 240 / </a:t>
            </a:r>
            <a:r>
              <a:rPr lang="de-AT" dirty="0">
                <a:solidFill>
                  <a:schemeClr val="accent2"/>
                </a:solidFill>
              </a:rPr>
              <a:t>3 </a:t>
            </a:r>
            <a:r>
              <a:rPr lang="de-AT" dirty="0"/>
              <a:t>= </a:t>
            </a:r>
            <a:r>
              <a:rPr lang="de-AT" dirty="0">
                <a:solidFill>
                  <a:schemeClr val="hlink"/>
                </a:solidFill>
              </a:rPr>
              <a:t>80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2680494" y="2890837"/>
            <a:ext cx="6167438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II:</a:t>
            </a:r>
            <a:r>
              <a:rPr lang="de-AT" dirty="0"/>
              <a:t>   </a:t>
            </a:r>
            <a:r>
              <a:rPr lang="de-AT" dirty="0">
                <a:solidFill>
                  <a:schemeClr val="accent2"/>
                </a:solidFill>
              </a:rPr>
              <a:t>2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+ </a:t>
            </a:r>
            <a:r>
              <a:rPr lang="de-AT" dirty="0">
                <a:solidFill>
                  <a:schemeClr val="accent2"/>
                </a:solidFill>
              </a:rPr>
              <a:t>1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</a:t>
            </a:r>
            <a:r>
              <a:rPr lang="de-AT" dirty="0"/>
              <a:t> 100 	(</a:t>
            </a:r>
            <a:r>
              <a:rPr lang="de-AT" dirty="0">
                <a:solidFill>
                  <a:schemeClr val="folHlink"/>
                </a:solidFill>
              </a:rPr>
              <a:t>Lackiererei Nebenbedingung</a:t>
            </a:r>
            <a:r>
              <a:rPr lang="de-AT" dirty="0"/>
              <a:t>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Schnittpunkt mit der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>
                <a:latin typeface="Times New Roman" pitchFamily="18" charset="0"/>
              </a:rPr>
              <a:t>-Achse: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=</a:t>
            </a:r>
            <a:r>
              <a:rPr lang="de-AT" dirty="0"/>
              <a:t> 0 </a:t>
            </a:r>
            <a:r>
              <a:rPr lang="de-AT" dirty="0">
                <a:sym typeface="Symbol" pitchFamily="18" charset="2"/>
              </a:rPr>
              <a:t>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= 100 / </a:t>
            </a:r>
            <a:r>
              <a:rPr lang="de-AT" dirty="0">
                <a:solidFill>
                  <a:schemeClr val="accent2"/>
                </a:solidFill>
              </a:rPr>
              <a:t>2 </a:t>
            </a:r>
            <a:r>
              <a:rPr lang="de-AT" dirty="0"/>
              <a:t>= </a:t>
            </a:r>
            <a:r>
              <a:rPr lang="de-AT" dirty="0">
                <a:solidFill>
                  <a:schemeClr val="folHlink"/>
                </a:solidFill>
              </a:rPr>
              <a:t>50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Schnittpunkt mit der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>
                <a:latin typeface="Times New Roman" pitchFamily="18" charset="0"/>
              </a:rPr>
              <a:t>-Achse: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=</a:t>
            </a:r>
            <a:r>
              <a:rPr lang="de-AT" dirty="0"/>
              <a:t> 0 </a:t>
            </a:r>
            <a:r>
              <a:rPr lang="de-AT" dirty="0">
                <a:sym typeface="Symbol" pitchFamily="18" charset="2"/>
              </a:rPr>
              <a:t>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= 100 / </a:t>
            </a:r>
            <a:r>
              <a:rPr lang="de-AT" dirty="0">
                <a:solidFill>
                  <a:schemeClr val="accent2"/>
                </a:solidFill>
              </a:rPr>
              <a:t>1 </a:t>
            </a:r>
            <a:r>
              <a:rPr lang="de-AT" dirty="0"/>
              <a:t>= </a:t>
            </a:r>
            <a:r>
              <a:rPr lang="de-AT" dirty="0">
                <a:solidFill>
                  <a:schemeClr val="folHlink"/>
                </a:solidFill>
              </a:rPr>
              <a:t>100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2717799" y="4071143"/>
            <a:ext cx="5958657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III:</a:t>
            </a:r>
            <a:r>
              <a:rPr lang="de-AT" dirty="0"/>
              <a:t>  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</a:t>
            </a:r>
            <a:r>
              <a:rPr lang="de-AT" dirty="0" smtClean="0">
                <a:latin typeface="Times New Roman"/>
                <a:cs typeface="Times New Roman"/>
                <a:sym typeface="Symbol" pitchFamily="18" charset="2"/>
              </a:rPr>
              <a:t>≤ </a:t>
            </a:r>
            <a:r>
              <a:rPr lang="de-AT" dirty="0" smtClean="0">
                <a:solidFill>
                  <a:srgbClr val="C00000"/>
                </a:solidFill>
                <a:latin typeface="+mj-lt"/>
                <a:cs typeface="Times New Roman"/>
                <a:sym typeface="Symbol" pitchFamily="18" charset="2"/>
              </a:rPr>
              <a:t>4</a:t>
            </a:r>
            <a:r>
              <a:rPr lang="de-AT" dirty="0" smtClean="0">
                <a:solidFill>
                  <a:srgbClr val="C00000"/>
                </a:solidFill>
                <a:latin typeface="+mj-lt"/>
              </a:rPr>
              <a:t>0</a:t>
            </a:r>
            <a:r>
              <a:rPr lang="de-AT" dirty="0" smtClean="0"/>
              <a:t> </a:t>
            </a:r>
            <a:r>
              <a:rPr lang="de-AT" dirty="0"/>
              <a:t>	</a:t>
            </a:r>
            <a:r>
              <a:rPr lang="de-AT" dirty="0" smtClean="0"/>
              <a:t>(Absatzobergrenze Tische</a:t>
            </a:r>
            <a:r>
              <a:rPr lang="de-AT" dirty="0"/>
              <a:t>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IV:</a:t>
            </a:r>
            <a:r>
              <a:rPr lang="de-AT" dirty="0"/>
              <a:t>  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</a:t>
            </a:r>
            <a:r>
              <a:rPr lang="de-AT" dirty="0">
                <a:latin typeface="Times New Roman"/>
                <a:cs typeface="Times New Roman"/>
                <a:sym typeface="Symbol" pitchFamily="18" charset="2"/>
              </a:rPr>
              <a:t>≤</a:t>
            </a:r>
            <a:r>
              <a:rPr lang="de-AT" dirty="0" smtClean="0"/>
              <a:t> </a:t>
            </a:r>
            <a:r>
              <a:rPr lang="de-AT" dirty="0" smtClean="0">
                <a:solidFill>
                  <a:srgbClr val="C00000"/>
                </a:solidFill>
              </a:rPr>
              <a:t>60</a:t>
            </a:r>
            <a:r>
              <a:rPr lang="de-AT" dirty="0" smtClean="0"/>
              <a:t> </a:t>
            </a:r>
            <a:r>
              <a:rPr lang="de-AT" dirty="0"/>
              <a:t>	(</a:t>
            </a:r>
            <a:r>
              <a:rPr lang="de-AT" dirty="0" smtClean="0"/>
              <a:t>Absatzobergrenze </a:t>
            </a:r>
            <a:r>
              <a:rPr lang="de-AT" dirty="0"/>
              <a:t>Stühle)</a:t>
            </a:r>
          </a:p>
          <a:p>
            <a:pPr>
              <a:spcAft>
                <a:spcPts val="600"/>
              </a:spcAft>
            </a:pPr>
            <a:endParaRPr lang="de-AT" dirty="0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>
            <a:off x="2588418" y="5864225"/>
            <a:ext cx="157163" cy="13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 flipH="1">
            <a:off x="675481" y="2763837"/>
            <a:ext cx="212725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31" name="Text Box 42"/>
          <p:cNvSpPr txBox="1">
            <a:spLocks noChangeArrowheads="1"/>
          </p:cNvSpPr>
          <p:nvPr/>
        </p:nvSpPr>
        <p:spPr bwMode="auto">
          <a:xfrm>
            <a:off x="4219736" y="5018087"/>
            <a:ext cx="4672013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dirty="0" smtClean="0">
                <a:latin typeface="Times New Roman" pitchFamily="18" charset="0"/>
              </a:rPr>
              <a:t>V:</a:t>
            </a:r>
            <a:r>
              <a:rPr lang="de-AT" dirty="0" smtClean="0"/>
              <a:t>  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</a:t>
            </a:r>
            <a:r>
              <a:rPr lang="de-AT" dirty="0"/>
              <a:t> 0 	(Nichtnegativität Tische)</a:t>
            </a:r>
          </a:p>
          <a:p>
            <a:pPr>
              <a:spcAft>
                <a:spcPts val="600"/>
              </a:spcAft>
            </a:pPr>
            <a:r>
              <a:rPr lang="de-A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VI:</a:t>
            </a:r>
            <a:r>
              <a:rPr lang="de-AT" dirty="0" smtClean="0"/>
              <a:t>  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</a:t>
            </a:r>
            <a:r>
              <a:rPr lang="de-AT" dirty="0"/>
              <a:t> 0 	(Nichtnegativität Stühle)</a:t>
            </a:r>
          </a:p>
          <a:p>
            <a:pPr>
              <a:spcAft>
                <a:spcPts val="600"/>
              </a:spcAft>
            </a:pPr>
            <a:endParaRPr lang="de-AT" dirty="0"/>
          </a:p>
        </p:txBody>
      </p:sp>
      <p:cxnSp>
        <p:nvCxnSpPr>
          <p:cNvPr id="3" name="Gerade Verbindung 2"/>
          <p:cNvCxnSpPr/>
          <p:nvPr/>
        </p:nvCxnSpPr>
        <p:spPr>
          <a:xfrm flipV="1">
            <a:off x="2227262" y="3501008"/>
            <a:ext cx="0" cy="299028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2139951" y="5962649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 dirty="0" smtClean="0">
                <a:solidFill>
                  <a:srgbClr val="C00000"/>
                </a:solidFill>
              </a:rPr>
              <a:t>40</a:t>
            </a:r>
            <a:endParaRPr lang="de-AT" sz="1200" b="1" dirty="0">
              <a:solidFill>
                <a:srgbClr val="C00000"/>
              </a:solidFill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250825" y="3684586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 dirty="0" smtClean="0">
                <a:solidFill>
                  <a:srgbClr val="C00000"/>
                </a:solidFill>
              </a:rPr>
              <a:t>60</a:t>
            </a:r>
            <a:endParaRPr lang="de-AT" sz="1200" b="1" dirty="0">
              <a:solidFill>
                <a:srgbClr val="C00000"/>
              </a:solidFill>
            </a:endParaRPr>
          </a:p>
        </p:txBody>
      </p:sp>
      <p:cxnSp>
        <p:nvCxnSpPr>
          <p:cNvPr id="35" name="Gerade Verbindung 34"/>
          <p:cNvCxnSpPr/>
          <p:nvPr/>
        </p:nvCxnSpPr>
        <p:spPr>
          <a:xfrm flipH="1" flipV="1">
            <a:off x="634206" y="3841200"/>
            <a:ext cx="1974851" cy="1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Line 12"/>
          <p:cNvSpPr>
            <a:spLocks noChangeShapeType="1"/>
          </p:cNvSpPr>
          <p:nvPr/>
        </p:nvSpPr>
        <p:spPr bwMode="auto">
          <a:xfrm flipH="1">
            <a:off x="1979711" y="3573016"/>
            <a:ext cx="24754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1939924" y="3189795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Times New Roman" pitchFamily="18" charset="0"/>
              </a:rPr>
              <a:t>III</a:t>
            </a:r>
            <a:endParaRPr lang="de-AT" dirty="0">
              <a:latin typeface="Times New Roman" pitchFamily="18" charset="0"/>
            </a:endParaRPr>
          </a:p>
        </p:txBody>
      </p:sp>
      <p:sp>
        <p:nvSpPr>
          <p:cNvPr id="45" name="Line 11"/>
          <p:cNvSpPr>
            <a:spLocks noChangeShapeType="1"/>
          </p:cNvSpPr>
          <p:nvPr/>
        </p:nvSpPr>
        <p:spPr bwMode="auto">
          <a:xfrm>
            <a:off x="2411760" y="3841199"/>
            <a:ext cx="0" cy="2299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2222685" y="407107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366" grpId="0" animBg="1"/>
      <p:bldP spid="15367" grpId="0" animBg="1"/>
      <p:bldP spid="15371" grpId="0" animBg="1"/>
      <p:bldP spid="15372" grpId="0" uiExpand="1" animBg="1"/>
      <p:bldP spid="15373" grpId="0"/>
      <p:bldP spid="15374" grpId="0"/>
      <p:bldP spid="15376" grpId="0" uiExpand="1"/>
      <p:bldP spid="15379" grpId="0"/>
      <p:bldP spid="15380" grpId="0" uiExpand="1"/>
      <p:bldP spid="15381" grpId="0"/>
      <p:bldP spid="15382" grpId="0"/>
      <p:bldP spid="15398" grpId="0"/>
      <p:bldP spid="15399" grpId="0" build="allAtOnce"/>
      <p:bldP spid="15400" grpId="0" uiExpand="1" build="allAtOnce"/>
      <p:bldP spid="15402" grpId="0" uiExpand="1" build="allAtOnce"/>
      <p:bldP spid="29" grpId="0" animBg="1"/>
      <p:bldP spid="30" grpId="0" animBg="1"/>
      <p:bldP spid="31" grpId="0" uiExpand="1" build="allAtOnce"/>
      <p:bldP spid="33" grpId="0" uiExpand="1"/>
      <p:bldP spid="34" grpId="0"/>
      <p:bldP spid="43" grpId="0" uiExpand="1" animBg="1"/>
      <p:bldP spid="44" grpId="0" uiExpand="1"/>
      <p:bldP spid="45" grpId="0" animBg="1"/>
      <p:bldP spid="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ihandform 37"/>
          <p:cNvSpPr/>
          <p:nvPr/>
        </p:nvSpPr>
        <p:spPr>
          <a:xfrm>
            <a:off x="664960" y="3440422"/>
            <a:ext cx="1609654" cy="2407199"/>
          </a:xfrm>
          <a:custGeom>
            <a:avLst/>
            <a:gdLst>
              <a:gd name="connsiteX0" fmla="*/ 6096 w 1609344"/>
              <a:gd name="connsiteY0" fmla="*/ 2389632 h 2395728"/>
              <a:gd name="connsiteX1" fmla="*/ 0 w 1609344"/>
              <a:gd name="connsiteY1" fmla="*/ 6096 h 2395728"/>
              <a:gd name="connsiteX2" fmla="*/ 627888 w 1609344"/>
              <a:gd name="connsiteY2" fmla="*/ 0 h 2395728"/>
              <a:gd name="connsiteX3" fmla="*/ 1207008 w 1609344"/>
              <a:gd name="connsiteY3" fmla="*/ 774192 h 2395728"/>
              <a:gd name="connsiteX4" fmla="*/ 1603248 w 1609344"/>
              <a:gd name="connsiteY4" fmla="*/ 1572768 h 2395728"/>
              <a:gd name="connsiteX5" fmla="*/ 1609344 w 1609344"/>
              <a:gd name="connsiteY5" fmla="*/ 2395728 h 2395728"/>
              <a:gd name="connsiteX6" fmla="*/ 6096 w 1609344"/>
              <a:gd name="connsiteY6" fmla="*/ 2389632 h 2395728"/>
              <a:gd name="connsiteX0" fmla="*/ 6096 w 1609344"/>
              <a:gd name="connsiteY0" fmla="*/ 2389632 h 2395728"/>
              <a:gd name="connsiteX1" fmla="*/ 0 w 1609344"/>
              <a:gd name="connsiteY1" fmla="*/ 6096 h 2395728"/>
              <a:gd name="connsiteX2" fmla="*/ 620238 w 1609344"/>
              <a:gd name="connsiteY2" fmla="*/ 0 h 2395728"/>
              <a:gd name="connsiteX3" fmla="*/ 1207008 w 1609344"/>
              <a:gd name="connsiteY3" fmla="*/ 774192 h 2395728"/>
              <a:gd name="connsiteX4" fmla="*/ 1603248 w 1609344"/>
              <a:gd name="connsiteY4" fmla="*/ 1572768 h 2395728"/>
              <a:gd name="connsiteX5" fmla="*/ 1609344 w 1609344"/>
              <a:gd name="connsiteY5" fmla="*/ 2395728 h 2395728"/>
              <a:gd name="connsiteX6" fmla="*/ 6096 w 1609344"/>
              <a:gd name="connsiteY6" fmla="*/ 2389632 h 2395728"/>
              <a:gd name="connsiteX0" fmla="*/ 6096 w 1609344"/>
              <a:gd name="connsiteY0" fmla="*/ 2389632 h 2395728"/>
              <a:gd name="connsiteX1" fmla="*/ 0 w 1609344"/>
              <a:gd name="connsiteY1" fmla="*/ 6096 h 2395728"/>
              <a:gd name="connsiteX2" fmla="*/ 620238 w 1609344"/>
              <a:gd name="connsiteY2" fmla="*/ 0 h 2395728"/>
              <a:gd name="connsiteX3" fmla="*/ 1209559 w 1609344"/>
              <a:gd name="connsiteY3" fmla="*/ 784329 h 2395728"/>
              <a:gd name="connsiteX4" fmla="*/ 1603248 w 1609344"/>
              <a:gd name="connsiteY4" fmla="*/ 1572768 h 2395728"/>
              <a:gd name="connsiteX5" fmla="*/ 1609344 w 1609344"/>
              <a:gd name="connsiteY5" fmla="*/ 2395728 h 2395728"/>
              <a:gd name="connsiteX6" fmla="*/ 6096 w 1609344"/>
              <a:gd name="connsiteY6" fmla="*/ 2389632 h 2395728"/>
              <a:gd name="connsiteX0" fmla="*/ 6096 w 1609344"/>
              <a:gd name="connsiteY0" fmla="*/ 2389632 h 2395728"/>
              <a:gd name="connsiteX1" fmla="*/ 0 w 1609344"/>
              <a:gd name="connsiteY1" fmla="*/ 6096 h 2395728"/>
              <a:gd name="connsiteX2" fmla="*/ 620238 w 1609344"/>
              <a:gd name="connsiteY2" fmla="*/ 0 h 2395728"/>
              <a:gd name="connsiteX3" fmla="*/ 1209560 w 1609344"/>
              <a:gd name="connsiteY3" fmla="*/ 799535 h 2395728"/>
              <a:gd name="connsiteX4" fmla="*/ 1603248 w 1609344"/>
              <a:gd name="connsiteY4" fmla="*/ 1572768 h 2395728"/>
              <a:gd name="connsiteX5" fmla="*/ 1609344 w 1609344"/>
              <a:gd name="connsiteY5" fmla="*/ 2395728 h 2395728"/>
              <a:gd name="connsiteX6" fmla="*/ 6096 w 1609344"/>
              <a:gd name="connsiteY6" fmla="*/ 2389632 h 2395728"/>
              <a:gd name="connsiteX0" fmla="*/ 6096 w 1609344"/>
              <a:gd name="connsiteY0" fmla="*/ 2389632 h 2395728"/>
              <a:gd name="connsiteX1" fmla="*/ 0 w 1609344"/>
              <a:gd name="connsiteY1" fmla="*/ 6096 h 2395728"/>
              <a:gd name="connsiteX2" fmla="*/ 620238 w 1609344"/>
              <a:gd name="connsiteY2" fmla="*/ 0 h 2395728"/>
              <a:gd name="connsiteX3" fmla="*/ 1209560 w 1609344"/>
              <a:gd name="connsiteY3" fmla="*/ 799535 h 2395728"/>
              <a:gd name="connsiteX4" fmla="*/ 1595598 w 1609344"/>
              <a:gd name="connsiteY4" fmla="*/ 1577837 h 2395728"/>
              <a:gd name="connsiteX5" fmla="*/ 1609344 w 1609344"/>
              <a:gd name="connsiteY5" fmla="*/ 2395728 h 2395728"/>
              <a:gd name="connsiteX6" fmla="*/ 6096 w 1609344"/>
              <a:gd name="connsiteY6" fmla="*/ 2389632 h 2395728"/>
              <a:gd name="connsiteX0" fmla="*/ 6096 w 1609344"/>
              <a:gd name="connsiteY0" fmla="*/ 2389632 h 2401810"/>
              <a:gd name="connsiteX1" fmla="*/ 0 w 1609344"/>
              <a:gd name="connsiteY1" fmla="*/ 6096 h 2401810"/>
              <a:gd name="connsiteX2" fmla="*/ 620238 w 1609344"/>
              <a:gd name="connsiteY2" fmla="*/ 0 h 2401810"/>
              <a:gd name="connsiteX3" fmla="*/ 1209560 w 1609344"/>
              <a:gd name="connsiteY3" fmla="*/ 799535 h 2401810"/>
              <a:gd name="connsiteX4" fmla="*/ 1595598 w 1609344"/>
              <a:gd name="connsiteY4" fmla="*/ 1577837 h 2401810"/>
              <a:gd name="connsiteX5" fmla="*/ 1599654 w 1609344"/>
              <a:gd name="connsiteY5" fmla="*/ 2401810 h 2401810"/>
              <a:gd name="connsiteX6" fmla="*/ 1609344 w 1609344"/>
              <a:gd name="connsiteY6" fmla="*/ 2395728 h 2401810"/>
              <a:gd name="connsiteX7" fmla="*/ 6096 w 1609344"/>
              <a:gd name="connsiteY7" fmla="*/ 2389632 h 2401810"/>
              <a:gd name="connsiteX0" fmla="*/ 6096 w 1609344"/>
              <a:gd name="connsiteY0" fmla="*/ 2389632 h 2401810"/>
              <a:gd name="connsiteX1" fmla="*/ 0 w 1609344"/>
              <a:gd name="connsiteY1" fmla="*/ 6096 h 2401810"/>
              <a:gd name="connsiteX2" fmla="*/ 620238 w 1609344"/>
              <a:gd name="connsiteY2" fmla="*/ 0 h 2401810"/>
              <a:gd name="connsiteX3" fmla="*/ 1209560 w 1609344"/>
              <a:gd name="connsiteY3" fmla="*/ 799535 h 2401810"/>
              <a:gd name="connsiteX4" fmla="*/ 1598148 w 1609344"/>
              <a:gd name="connsiteY4" fmla="*/ 1557562 h 2401810"/>
              <a:gd name="connsiteX5" fmla="*/ 1599654 w 1609344"/>
              <a:gd name="connsiteY5" fmla="*/ 2401810 h 2401810"/>
              <a:gd name="connsiteX6" fmla="*/ 1609344 w 1609344"/>
              <a:gd name="connsiteY6" fmla="*/ 2395728 h 2401810"/>
              <a:gd name="connsiteX7" fmla="*/ 6096 w 1609344"/>
              <a:gd name="connsiteY7" fmla="*/ 2389632 h 2401810"/>
              <a:gd name="connsiteX0" fmla="*/ 6096 w 1609344"/>
              <a:gd name="connsiteY0" fmla="*/ 2389632 h 2401810"/>
              <a:gd name="connsiteX1" fmla="*/ 0 w 1609344"/>
              <a:gd name="connsiteY1" fmla="*/ 6096 h 2401810"/>
              <a:gd name="connsiteX2" fmla="*/ 620238 w 1609344"/>
              <a:gd name="connsiteY2" fmla="*/ 0 h 2401810"/>
              <a:gd name="connsiteX3" fmla="*/ 1219761 w 1609344"/>
              <a:gd name="connsiteY3" fmla="*/ 812207 h 2401810"/>
              <a:gd name="connsiteX4" fmla="*/ 1598148 w 1609344"/>
              <a:gd name="connsiteY4" fmla="*/ 1557562 h 2401810"/>
              <a:gd name="connsiteX5" fmla="*/ 1599654 w 1609344"/>
              <a:gd name="connsiteY5" fmla="*/ 2401810 h 2401810"/>
              <a:gd name="connsiteX6" fmla="*/ 1609344 w 1609344"/>
              <a:gd name="connsiteY6" fmla="*/ 2395728 h 2401810"/>
              <a:gd name="connsiteX7" fmla="*/ 6096 w 1609344"/>
              <a:gd name="connsiteY7" fmla="*/ 2389632 h 2401810"/>
              <a:gd name="connsiteX0" fmla="*/ 3546 w 1609344"/>
              <a:gd name="connsiteY0" fmla="*/ 2407373 h 2407373"/>
              <a:gd name="connsiteX1" fmla="*/ 0 w 1609344"/>
              <a:gd name="connsiteY1" fmla="*/ 6096 h 2407373"/>
              <a:gd name="connsiteX2" fmla="*/ 620238 w 1609344"/>
              <a:gd name="connsiteY2" fmla="*/ 0 h 2407373"/>
              <a:gd name="connsiteX3" fmla="*/ 1219761 w 1609344"/>
              <a:gd name="connsiteY3" fmla="*/ 812207 h 2407373"/>
              <a:gd name="connsiteX4" fmla="*/ 1598148 w 1609344"/>
              <a:gd name="connsiteY4" fmla="*/ 1557562 h 2407373"/>
              <a:gd name="connsiteX5" fmla="*/ 1599654 w 1609344"/>
              <a:gd name="connsiteY5" fmla="*/ 2401810 h 2407373"/>
              <a:gd name="connsiteX6" fmla="*/ 1609344 w 1609344"/>
              <a:gd name="connsiteY6" fmla="*/ 2395728 h 2407373"/>
              <a:gd name="connsiteX7" fmla="*/ 3546 w 1609344"/>
              <a:gd name="connsiteY7" fmla="*/ 2407373 h 2407373"/>
              <a:gd name="connsiteX0" fmla="*/ 0 w 1615998"/>
              <a:gd name="connsiteY0" fmla="*/ 2399770 h 2401810"/>
              <a:gd name="connsiteX1" fmla="*/ 6654 w 1615998"/>
              <a:gd name="connsiteY1" fmla="*/ 6096 h 2401810"/>
              <a:gd name="connsiteX2" fmla="*/ 626892 w 1615998"/>
              <a:gd name="connsiteY2" fmla="*/ 0 h 2401810"/>
              <a:gd name="connsiteX3" fmla="*/ 1226415 w 1615998"/>
              <a:gd name="connsiteY3" fmla="*/ 812207 h 2401810"/>
              <a:gd name="connsiteX4" fmla="*/ 1604802 w 1615998"/>
              <a:gd name="connsiteY4" fmla="*/ 1557562 h 2401810"/>
              <a:gd name="connsiteX5" fmla="*/ 1606308 w 1615998"/>
              <a:gd name="connsiteY5" fmla="*/ 2401810 h 2401810"/>
              <a:gd name="connsiteX6" fmla="*/ 1615998 w 1615998"/>
              <a:gd name="connsiteY6" fmla="*/ 2395728 h 2401810"/>
              <a:gd name="connsiteX7" fmla="*/ 0 w 1615998"/>
              <a:gd name="connsiteY7" fmla="*/ 2399770 h 240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5998" h="2401810">
                <a:moveTo>
                  <a:pt x="0" y="2399770"/>
                </a:moveTo>
                <a:lnTo>
                  <a:pt x="6654" y="6096"/>
                </a:lnTo>
                <a:lnTo>
                  <a:pt x="626892" y="0"/>
                </a:lnTo>
                <a:lnTo>
                  <a:pt x="1226415" y="812207"/>
                </a:lnTo>
                <a:lnTo>
                  <a:pt x="1604802" y="1557562"/>
                </a:lnTo>
                <a:cubicBezTo>
                  <a:pt x="1607854" y="1826306"/>
                  <a:pt x="1603256" y="2133066"/>
                  <a:pt x="1606308" y="2401810"/>
                </a:cubicBezTo>
                <a:lnTo>
                  <a:pt x="1615998" y="2395728"/>
                </a:lnTo>
                <a:lnTo>
                  <a:pt x="0" y="2399770"/>
                </a:lnTo>
                <a:close/>
              </a:path>
            </a:pathLst>
          </a:cu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108097"/>
              </p:ext>
            </p:extLst>
          </p:nvPr>
        </p:nvGraphicFramePr>
        <p:xfrm>
          <a:off x="468313" y="1557338"/>
          <a:ext cx="5000625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Picture" r:id="rId3" imgW="4598640" imgH="4074120" progId="Word.Picture.8">
                  <p:embed/>
                </p:oleObj>
              </mc:Choice>
              <mc:Fallback>
                <p:oleObj name="Picture" r:id="rId3" imgW="4598640" imgH="407412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557338"/>
                        <a:ext cx="5000625" cy="443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05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DF5415E-02CD-4A8D-BCD8-477F5231871D}" type="slidenum">
              <a:rPr lang="de-AT" smtClean="0"/>
              <a:pPr/>
              <a:t>21</a:t>
            </a:fld>
            <a:endParaRPr lang="de-AT" smtClean="0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Graphische Lösung - Zielfunktion</a:t>
            </a:r>
            <a:endParaRPr lang="de-AT" sz="2800" dirty="0" smtClean="0"/>
          </a:p>
        </p:txBody>
      </p:sp>
      <p:sp>
        <p:nvSpPr>
          <p:cNvPr id="205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059" name="Line 5"/>
          <p:cNvSpPr>
            <a:spLocks noChangeShapeType="1"/>
          </p:cNvSpPr>
          <p:nvPr/>
        </p:nvSpPr>
        <p:spPr bwMode="auto">
          <a:xfrm>
            <a:off x="611188" y="1700213"/>
            <a:ext cx="2232025" cy="4465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060" name="Line 6"/>
          <p:cNvSpPr>
            <a:spLocks noChangeShapeType="1"/>
          </p:cNvSpPr>
          <p:nvPr/>
        </p:nvSpPr>
        <p:spPr bwMode="auto">
          <a:xfrm>
            <a:off x="468313" y="2349500"/>
            <a:ext cx="2808287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292100" y="1992313"/>
            <a:ext cx="2984500" cy="4192587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240088" y="5938838"/>
            <a:ext cx="1335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ZF = 410</a:t>
            </a:r>
            <a:endParaRPr lang="de-AT" b="1">
              <a:solidFill>
                <a:srgbClr val="FF00FF"/>
              </a:solidFill>
            </a:endParaRPr>
          </a:p>
        </p:txBody>
      </p:sp>
      <p:sp>
        <p:nvSpPr>
          <p:cNvPr id="2063" name="Text Box 12"/>
          <p:cNvSpPr txBox="1">
            <a:spLocks noChangeArrowheads="1"/>
          </p:cNvSpPr>
          <p:nvPr/>
        </p:nvSpPr>
        <p:spPr bwMode="auto">
          <a:xfrm>
            <a:off x="2700338" y="501332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064" name="Text Box 13"/>
          <p:cNvSpPr txBox="1">
            <a:spLocks noChangeArrowheads="1"/>
          </p:cNvSpPr>
          <p:nvPr/>
        </p:nvSpPr>
        <p:spPr bwMode="auto">
          <a:xfrm>
            <a:off x="1116013" y="249237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065" name="Text Box 15"/>
          <p:cNvSpPr txBox="1">
            <a:spLocks noChangeArrowheads="1"/>
          </p:cNvSpPr>
          <p:nvPr/>
        </p:nvSpPr>
        <p:spPr bwMode="auto">
          <a:xfrm>
            <a:off x="5508625" y="57340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1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2066" name="Text Box 16"/>
          <p:cNvSpPr txBox="1">
            <a:spLocks noChangeArrowheads="1"/>
          </p:cNvSpPr>
          <p:nvPr/>
        </p:nvSpPr>
        <p:spPr bwMode="auto">
          <a:xfrm>
            <a:off x="250825" y="13890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2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1924050" y="3932238"/>
            <a:ext cx="44450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AT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238375" y="3530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Optimum</a:t>
            </a:r>
            <a:endParaRPr lang="de-AT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251325" y="3508375"/>
            <a:ext cx="2371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Schnittpunkt I </a:t>
            </a:r>
            <a:r>
              <a:rPr lang="de-DE" b="1">
                <a:cs typeface="Arial" charset="0"/>
              </a:rPr>
              <a:t>∩ II: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887913" y="384968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(II)  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1</a:t>
            </a:r>
            <a:r>
              <a:rPr lang="de-DE"/>
              <a:t> 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2</a:t>
            </a:r>
            <a:r>
              <a:rPr lang="de-DE"/>
              <a:t> = 100</a:t>
            </a:r>
            <a:endParaRPr lang="de-AT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048500" y="3821113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ym typeface="Symbol" pitchFamily="18" charset="2"/>
              </a:rPr>
              <a:t></a:t>
            </a:r>
            <a:r>
              <a:rPr lang="de-DE">
                <a:sym typeface="Wingdings" pitchFamily="2" charset="2"/>
              </a:rPr>
              <a:t> </a:t>
            </a:r>
            <a:r>
              <a:rPr lang="de-DE" i="1">
                <a:latin typeface="Times New Roman" pitchFamily="18" charset="0"/>
                <a:sym typeface="Wingdings" pitchFamily="2" charset="2"/>
              </a:rPr>
              <a:t>x</a:t>
            </a:r>
            <a:r>
              <a:rPr lang="de-DE" baseline="-25000">
                <a:sym typeface="Wingdings" pitchFamily="2" charset="2"/>
              </a:rPr>
              <a:t>2</a:t>
            </a:r>
            <a:r>
              <a:rPr lang="de-DE">
                <a:sym typeface="Wingdings" pitchFamily="2" charset="2"/>
              </a:rPr>
              <a:t> = 100 – 2</a:t>
            </a:r>
            <a:r>
              <a:rPr lang="de-DE" i="1">
                <a:latin typeface="Times New Roman" pitchFamily="18" charset="0"/>
                <a:sym typeface="Wingdings" pitchFamily="2" charset="2"/>
              </a:rPr>
              <a:t>x</a:t>
            </a:r>
            <a:r>
              <a:rPr lang="de-DE" baseline="-25000">
                <a:sym typeface="Wingdings" pitchFamily="2" charset="2"/>
              </a:rPr>
              <a:t>1</a:t>
            </a:r>
            <a:endParaRPr lang="de-AT" baseline="-25000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257675" y="4308475"/>
            <a:ext cx="2379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Einsetzen in I:</a:t>
            </a:r>
            <a:endParaRPr lang="de-AT" b="1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6119813" y="430212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4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1</a:t>
            </a:r>
            <a:r>
              <a:rPr lang="de-DE"/>
              <a:t> + 3 (100 – 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1</a:t>
            </a:r>
            <a:r>
              <a:rPr lang="de-DE"/>
              <a:t>) = 240</a:t>
            </a:r>
            <a:endParaRPr lang="de-AT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493000" y="4710113"/>
            <a:ext cx="13382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de-DE" i="1">
                <a:latin typeface="Times New Roman" pitchFamily="18" charset="0"/>
                <a:sym typeface="Wingdings" pitchFamily="2" charset="2"/>
              </a:rPr>
              <a:t>  x</a:t>
            </a:r>
            <a:r>
              <a:rPr lang="de-DE" baseline="-25000">
                <a:sym typeface="Wingdings" pitchFamily="2" charset="2"/>
              </a:rPr>
              <a:t>1</a:t>
            </a:r>
            <a:r>
              <a:rPr lang="de-DE">
                <a:sym typeface="Wingdings" pitchFamily="2" charset="2"/>
              </a:rPr>
              <a:t> = </a:t>
            </a:r>
            <a:r>
              <a:rPr lang="de-DE" b="1">
                <a:solidFill>
                  <a:schemeClr val="hlink"/>
                </a:solidFill>
                <a:sym typeface="Wingdings" pitchFamily="2" charset="2"/>
              </a:rPr>
              <a:t>30</a:t>
            </a:r>
          </a:p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de-DE" i="1">
                <a:latin typeface="Times New Roman" pitchFamily="18" charset="0"/>
              </a:rPr>
              <a:t>  x</a:t>
            </a:r>
            <a:r>
              <a:rPr lang="de-DE" baseline="-25000"/>
              <a:t>2</a:t>
            </a:r>
            <a:r>
              <a:rPr lang="de-DE"/>
              <a:t> = </a:t>
            </a:r>
            <a:r>
              <a:rPr lang="de-DE" b="1">
                <a:solidFill>
                  <a:schemeClr val="hlink"/>
                </a:solidFill>
              </a:rPr>
              <a:t>40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5891213" y="5573713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DB</a:t>
            </a:r>
            <a:r>
              <a:rPr lang="de-DE"/>
              <a:t> = </a:t>
            </a:r>
            <a:r>
              <a:rPr lang="de-DE">
                <a:solidFill>
                  <a:srgbClr val="FF00FF"/>
                </a:solidFill>
              </a:rPr>
              <a:t>7</a:t>
            </a:r>
            <a:r>
              <a:rPr lang="de-DE"/>
              <a:t>*</a:t>
            </a:r>
            <a:r>
              <a:rPr lang="de-DE">
                <a:solidFill>
                  <a:schemeClr val="hlink"/>
                </a:solidFill>
              </a:rPr>
              <a:t>30</a:t>
            </a:r>
            <a:r>
              <a:rPr lang="de-DE"/>
              <a:t> + </a:t>
            </a:r>
            <a:r>
              <a:rPr lang="de-DE">
                <a:solidFill>
                  <a:srgbClr val="FF00FF"/>
                </a:solidFill>
              </a:rPr>
              <a:t>5</a:t>
            </a:r>
            <a:r>
              <a:rPr lang="de-DE"/>
              <a:t>*</a:t>
            </a:r>
            <a:r>
              <a:rPr lang="de-DE">
                <a:solidFill>
                  <a:schemeClr val="hlink"/>
                </a:solidFill>
              </a:rPr>
              <a:t>40</a:t>
            </a:r>
            <a:endParaRPr lang="de-AT">
              <a:solidFill>
                <a:schemeClr val="hlink"/>
              </a:solidFill>
            </a:endParaRP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8010525" y="5573713"/>
            <a:ext cx="1008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 </a:t>
            </a:r>
            <a:r>
              <a:rPr lang="de-DE" b="1">
                <a:solidFill>
                  <a:srgbClr val="FF00FF"/>
                </a:solidFill>
              </a:rPr>
              <a:t>€ 410</a:t>
            </a:r>
            <a:endParaRPr lang="de-AT" b="1">
              <a:solidFill>
                <a:srgbClr val="FF00FF"/>
              </a:solidFill>
            </a:endParaRP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5641975" y="5119688"/>
            <a:ext cx="2379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Einsetzen in II:</a:t>
            </a:r>
            <a:endParaRPr lang="de-AT" b="1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1655763" y="5905500"/>
            <a:ext cx="465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chemeClr val="hlink"/>
                </a:solidFill>
                <a:sym typeface="Wingdings" pitchFamily="2" charset="2"/>
              </a:rPr>
              <a:t>30</a:t>
            </a:r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 flipV="1">
            <a:off x="1870075" y="4208463"/>
            <a:ext cx="0" cy="163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 rot="5400000">
            <a:off x="1246188" y="3630613"/>
            <a:ext cx="4762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158750" y="4067175"/>
            <a:ext cx="46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chemeClr val="hlink"/>
                </a:solidFill>
                <a:sym typeface="Wingdings" pitchFamily="2" charset="2"/>
              </a:rPr>
              <a:t>40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1677988" y="1554163"/>
            <a:ext cx="73310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b="1"/>
              <a:t>Zielfunktion (ZF):  </a:t>
            </a:r>
            <a:r>
              <a:rPr lang="de-AT"/>
              <a:t>GesamtDB  =  </a:t>
            </a:r>
            <a:r>
              <a:rPr lang="de-AT">
                <a:solidFill>
                  <a:srgbClr val="FF00FF"/>
                </a:solidFill>
              </a:rPr>
              <a:t>€7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rgbClr val="FF00FF"/>
                </a:solidFill>
              </a:rPr>
              <a:t>€5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endParaRPr lang="de-AT"/>
          </a:p>
          <a:p>
            <a:pPr>
              <a:spcAft>
                <a:spcPts val="600"/>
              </a:spcAft>
            </a:pPr>
            <a:r>
              <a:rPr lang="de-AT" b="1"/>
              <a:t>		</a:t>
            </a:r>
            <a:r>
              <a:rPr lang="de-AT"/>
              <a:t>Wo ist ZF konstant?</a:t>
            </a:r>
            <a:r>
              <a:rPr lang="de-AT" b="1"/>
              <a:t> 	</a:t>
            </a:r>
            <a:r>
              <a:rPr lang="de-AT" b="1">
                <a:sym typeface="Symbol" pitchFamily="18" charset="2"/>
              </a:rPr>
              <a:t></a:t>
            </a:r>
            <a:r>
              <a:rPr lang="de-AT" b="1"/>
              <a:t> </a:t>
            </a:r>
            <a:r>
              <a:rPr lang="de-AT">
                <a:solidFill>
                  <a:srgbClr val="FF00FF"/>
                </a:solidFill>
              </a:rPr>
              <a:t>7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rgbClr val="FF00FF"/>
                </a:solidFill>
              </a:rPr>
              <a:t>5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 </a:t>
            </a:r>
            <a:r>
              <a:rPr lang="de-AT" b="1">
                <a:latin typeface="Times New Roman" pitchFamily="18" charset="0"/>
              </a:rPr>
              <a:t>=  </a:t>
            </a:r>
            <a:r>
              <a:rPr lang="de-AT" i="1">
                <a:latin typeface="Times New Roman" pitchFamily="18" charset="0"/>
              </a:rPr>
              <a:t>c</a:t>
            </a:r>
          </a:p>
          <a:p>
            <a:pPr>
              <a:spcAft>
                <a:spcPts val="600"/>
              </a:spcAft>
            </a:pPr>
            <a:r>
              <a:rPr lang="de-AT"/>
              <a:t>wähle beliebiges </a:t>
            </a:r>
            <a:r>
              <a:rPr lang="de-AT" i="1">
                <a:latin typeface="Times New Roman" pitchFamily="18" charset="0"/>
              </a:rPr>
              <a:t>c,</a:t>
            </a:r>
            <a:r>
              <a:rPr lang="de-AT"/>
              <a:t> zeichne Gerade, z.B. für c = 350 (Vielf. v. </a:t>
            </a:r>
            <a:r>
              <a:rPr lang="de-AT">
                <a:solidFill>
                  <a:srgbClr val="FF00FF"/>
                </a:solidFill>
              </a:rPr>
              <a:t>7</a:t>
            </a:r>
            <a:r>
              <a:rPr lang="de-AT"/>
              <a:t> und </a:t>
            </a:r>
            <a:r>
              <a:rPr lang="de-AT">
                <a:solidFill>
                  <a:srgbClr val="FF00FF"/>
                </a:solidFill>
              </a:rPr>
              <a:t>5</a:t>
            </a:r>
            <a:r>
              <a:rPr lang="de-AT"/>
              <a:t>)</a:t>
            </a:r>
          </a:p>
          <a:p>
            <a:pPr>
              <a:spcAft>
                <a:spcPts val="600"/>
              </a:spcAft>
            </a:pPr>
            <a:r>
              <a:rPr lang="de-AT">
                <a:solidFill>
                  <a:srgbClr val="FF00FF"/>
                </a:solidFill>
                <a:sym typeface="Symbol" pitchFamily="18" charset="2"/>
              </a:rPr>
              <a:t>  </a:t>
            </a:r>
            <a:r>
              <a:rPr lang="de-AT">
                <a:solidFill>
                  <a:srgbClr val="FF00FF"/>
                </a:solidFill>
              </a:rPr>
              <a:t>verschiebe Gerade nach rechts oben bis gerade noch zulässig</a:t>
            </a:r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>
            <a:off x="311150" y="2528888"/>
            <a:ext cx="2566988" cy="3587750"/>
          </a:xfrm>
          <a:prstGeom prst="line">
            <a:avLst/>
          </a:prstGeom>
          <a:noFill/>
          <a:ln w="19050">
            <a:solidFill>
              <a:srgbClr val="FF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112713" y="2836863"/>
            <a:ext cx="465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rgbClr val="FF00FF"/>
                </a:solidFill>
                <a:sym typeface="Wingdings" pitchFamily="2" charset="2"/>
              </a:rPr>
              <a:t>70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2374900" y="5886450"/>
            <a:ext cx="46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rgbClr val="FF00FF"/>
                </a:solidFill>
                <a:sym typeface="Wingdings" pitchFamily="2" charset="2"/>
              </a:rPr>
              <a:t>50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2222500" y="6196013"/>
            <a:ext cx="1293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ZF = 350</a:t>
            </a:r>
            <a:endParaRPr lang="de-AT" b="1">
              <a:solidFill>
                <a:srgbClr val="FF00FF"/>
              </a:solidFill>
            </a:endParaRPr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>
            <a:off x="664960" y="3444224"/>
            <a:ext cx="12358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40" name="Line 5"/>
          <p:cNvSpPr>
            <a:spLocks noChangeShapeType="1"/>
          </p:cNvSpPr>
          <p:nvPr/>
        </p:nvSpPr>
        <p:spPr bwMode="auto">
          <a:xfrm>
            <a:off x="2274614" y="4240213"/>
            <a:ext cx="0" cy="16074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0" grpId="0"/>
      <p:bldP spid="33813" grpId="0" animBg="1"/>
      <p:bldP spid="33814" grpId="0"/>
      <p:bldP spid="33815" grpId="0"/>
      <p:bldP spid="33816" grpId="0"/>
      <p:bldP spid="33817" grpId="0"/>
      <p:bldP spid="33818" grpId="0"/>
      <p:bldP spid="33819" grpId="0"/>
      <p:bldP spid="33821" grpId="0" build="allAtOnce"/>
      <p:bldP spid="33822" grpId="0"/>
      <p:bldP spid="33823" grpId="0"/>
      <p:bldP spid="33828" grpId="0"/>
      <p:bldP spid="33829" grpId="0"/>
      <p:bldP spid="33830" grpId="0" animBg="1"/>
      <p:bldP spid="33831" grpId="0" animBg="1"/>
      <p:bldP spid="33832" grpId="0"/>
      <p:bldP spid="33833" grpId="0" build="allAtOnce"/>
      <p:bldP spid="33833" grpId="1" build="allAtOnce"/>
      <p:bldP spid="33833" grpId="2" build="allAtOnce"/>
      <p:bldP spid="33834" grpId="0" animBg="1"/>
      <p:bldP spid="33834" grpId="1" animBg="1"/>
      <p:bldP spid="33835" grpId="0" build="allAtOnce"/>
      <p:bldP spid="33836" grpId="0" build="allAtOnce"/>
      <p:bldP spid="33837" grpId="0"/>
      <p:bldP spid="3383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253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0BBB3B65-B392-4D13-AECB-F06E36F8E638}" type="slidenum">
              <a:rPr lang="de-AT" smtClean="0"/>
              <a:pPr/>
              <a:t>22</a:t>
            </a:fld>
            <a:endParaRPr lang="de-AT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3975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6.4.3 </a:t>
            </a:r>
            <a:r>
              <a:rPr lang="de-DE" sz="2800" dirty="0" smtClean="0"/>
              <a:t>Grundmodell der </a:t>
            </a:r>
            <a:r>
              <a:rPr lang="de-DE" sz="2800" dirty="0" err="1" smtClean="0"/>
              <a:t>einperiodigen</a:t>
            </a:r>
            <a:r>
              <a:rPr lang="de-DE" sz="2800" dirty="0" smtClean="0"/>
              <a:t> Produktionsprogrammplanung</a:t>
            </a:r>
            <a:endParaRPr lang="de-AT" sz="28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AT" u="sng" dirty="0" smtClean="0"/>
              <a:t>Indizes: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latin typeface="Times New Roman" pitchFamily="18" charset="0"/>
              </a:rPr>
              <a:t>j </a:t>
            </a:r>
            <a:r>
              <a:rPr lang="de-AT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de-AT" i="1" dirty="0" smtClean="0">
                <a:latin typeface="Times New Roman" pitchFamily="18" charset="0"/>
              </a:rPr>
              <a:t> J</a:t>
            </a:r>
            <a:r>
              <a:rPr lang="de-AT" dirty="0" smtClean="0"/>
              <a:t>		Produkte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latin typeface="Times New Roman" pitchFamily="18" charset="0"/>
              </a:rPr>
              <a:t>i</a:t>
            </a:r>
            <a:r>
              <a:rPr lang="de-AT" dirty="0" smtClean="0">
                <a:latin typeface="Times New Roman" pitchFamily="18" charset="0"/>
              </a:rPr>
              <a:t> </a:t>
            </a:r>
            <a:r>
              <a:rPr lang="de-AT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de-AT" dirty="0" smtClean="0">
                <a:latin typeface="Times New Roman" pitchFamily="18" charset="0"/>
              </a:rPr>
              <a:t> </a:t>
            </a:r>
            <a:r>
              <a:rPr lang="de-AT" i="1" dirty="0" smtClean="0">
                <a:latin typeface="Times New Roman" pitchFamily="18" charset="0"/>
              </a:rPr>
              <a:t>I</a:t>
            </a:r>
            <a:r>
              <a:rPr lang="de-AT" dirty="0" smtClean="0"/>
              <a:t>		Ressourcen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endParaRPr lang="de-AT" u="sng" dirty="0" smtClean="0"/>
          </a:p>
          <a:p>
            <a:pPr eaLnBrk="1" hangingPunct="1">
              <a:buFontTx/>
              <a:buNone/>
            </a:pPr>
            <a:r>
              <a:rPr lang="de-AT" u="sng" dirty="0" smtClean="0"/>
              <a:t>Entscheidungsvariablen: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i="1" baseline="-25000" dirty="0" err="1" smtClean="0">
                <a:latin typeface="Times New Roman" pitchFamily="18" charset="0"/>
              </a:rPr>
              <a:t>j</a:t>
            </a:r>
            <a:r>
              <a:rPr lang="de-AT" dirty="0" smtClean="0"/>
              <a:t>	=  Produktionsmenge von Produkt j</a:t>
            </a:r>
          </a:p>
          <a:p>
            <a:pPr eaLnBrk="1" hangingPunct="1">
              <a:buFontTx/>
              <a:buNone/>
            </a:pPr>
            <a:endParaRPr lang="de-AT" u="sng" dirty="0" smtClean="0"/>
          </a:p>
          <a:p>
            <a:pPr eaLnBrk="1" hangingPunct="1">
              <a:buFontTx/>
              <a:buNone/>
            </a:pPr>
            <a:r>
              <a:rPr lang="de-AT" u="sng" dirty="0" smtClean="0"/>
              <a:t>Daten: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solidFill>
                  <a:srgbClr val="FF00FF"/>
                </a:solidFill>
                <a:latin typeface="Times New Roman" pitchFamily="18" charset="0"/>
              </a:rPr>
              <a:t>d</a:t>
            </a:r>
            <a:r>
              <a:rPr lang="de-AT" i="1" baseline="-25000" dirty="0" err="1" smtClean="0">
                <a:solidFill>
                  <a:srgbClr val="FF00FF"/>
                </a:solidFill>
                <a:latin typeface="Times New Roman" pitchFamily="18" charset="0"/>
              </a:rPr>
              <a:t>j</a:t>
            </a:r>
            <a:r>
              <a:rPr lang="de-AT" i="1" baseline="-25000" dirty="0" smtClean="0">
                <a:solidFill>
                  <a:srgbClr val="FF00FF"/>
                </a:solidFill>
                <a:latin typeface="Times New Roman" pitchFamily="18" charset="0"/>
              </a:rPr>
              <a:t>	</a:t>
            </a:r>
            <a:r>
              <a:rPr lang="de-AT" dirty="0" smtClean="0"/>
              <a:t>=  Stückdeckungsbeitrag von Produkt j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latin typeface="Times New Roman" pitchFamily="18" charset="0"/>
              </a:rPr>
              <a:t>A</a:t>
            </a:r>
            <a:r>
              <a:rPr lang="de-AT" i="1" baseline="-25000" dirty="0" err="1" smtClean="0">
                <a:latin typeface="Times New Roman" pitchFamily="18" charset="0"/>
              </a:rPr>
              <a:t>j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Absatzhöchstmenge von Produkt j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de-AT" i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verfügbare Kapazität der Ressource i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de-AT" i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ij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Verbrauch der Ressource i je Einheit von Produkt j</a:t>
            </a:r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7991475" y="5583238"/>
            <a:ext cx="612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hlinkClick r:id="rId2" action="ppaction://hlinksldjump"/>
              </a:rPr>
              <a:t>LP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308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8565136A-CE5C-40F8-A9F1-79B477563DB2}" type="slidenum">
              <a:rPr lang="de-AT" smtClean="0"/>
              <a:pPr/>
              <a:t>23</a:t>
            </a:fld>
            <a:endParaRPr lang="de-AT" smtClean="0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2325688" y="3565525"/>
            <a:ext cx="447675" cy="5032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2398713" y="1754188"/>
            <a:ext cx="447675" cy="503237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LP - Modell</a:t>
            </a:r>
            <a:endParaRPr lang="de-AT" sz="2800" dirty="0" smtClean="0"/>
          </a:p>
        </p:txBody>
      </p:sp>
      <p:sp>
        <p:nvSpPr>
          <p:cNvPr id="308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979613" y="1697038"/>
          <a:ext cx="1439862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Formel" r:id="rId3" imgW="634725" imgH="355446" progId="Equation.3">
                  <p:embed/>
                </p:oleObj>
              </mc:Choice>
              <mc:Fallback>
                <p:oleObj name="Formel" r:id="rId3" imgW="634725" imgH="3554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697038"/>
                        <a:ext cx="1439862" cy="79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11188" y="1773238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maximiere</a:t>
            </a:r>
            <a:endParaRPr lang="de-AT" sz="200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11188" y="2924175"/>
            <a:ext cx="345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Nebenbedingungen:</a:t>
            </a:r>
            <a:endParaRPr lang="de-AT" sz="2000"/>
          </a:p>
        </p:txBody>
      </p:sp>
      <p:sp>
        <p:nvSpPr>
          <p:cNvPr id="3090" name="Rectangle 10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920875" y="3487738"/>
          <a:ext cx="206216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Formel" r:id="rId5" imgW="1002960" imgH="368280" progId="Equation.3">
                  <p:embed/>
                </p:oleObj>
              </mc:Choice>
              <mc:Fallback>
                <p:oleObj name="Formel" r:id="rId5" imgW="1002960" imgH="3682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3487738"/>
                        <a:ext cx="2062163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Rectangle 12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4476750" y="3533775"/>
          <a:ext cx="8382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Formel" r:id="rId7" imgW="393480" imgH="203040" progId="Equation.3">
                  <p:embed/>
                </p:oleObj>
              </mc:Choice>
              <mc:Fallback>
                <p:oleObj name="Formel" r:id="rId7" imgW="39348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3533775"/>
                        <a:ext cx="8382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" name="Rectangle 1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1863725" y="4451350"/>
          <a:ext cx="13874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Formel" r:id="rId9" imgW="596880" imgH="291960" progId="Equation.3">
                  <p:embed/>
                </p:oleObj>
              </mc:Choice>
              <mc:Fallback>
                <p:oleObj name="Formel" r:id="rId9" imgW="596880" imgH="2919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4451350"/>
                        <a:ext cx="1387475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Rectangle 1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4410075" y="4540250"/>
          <a:ext cx="10080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Formel" r:id="rId11" imgW="469800" imgH="241200" progId="Equation.3">
                  <p:embed/>
                </p:oleObj>
              </mc:Choice>
              <mc:Fallback>
                <p:oleObj name="Formel" r:id="rId11" imgW="469800" imgH="241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4540250"/>
                        <a:ext cx="1008063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Rectangle 1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7" name="Object 19"/>
          <p:cNvGraphicFramePr>
            <a:graphicFrameLocks noGrp="1" noChangeAspect="1"/>
          </p:cNvGraphicFramePr>
          <p:nvPr>
            <p:ph idx="1"/>
          </p:nvPr>
        </p:nvGraphicFramePr>
        <p:xfrm>
          <a:off x="4459288" y="5338763"/>
          <a:ext cx="9048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Formel" r:id="rId13" imgW="469800" imgH="241200" progId="Equation.3">
                  <p:embed/>
                </p:oleObj>
              </mc:Choice>
              <mc:Fallback>
                <p:oleObj name="Formel" r:id="rId13" imgW="469800" imgH="241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288" y="5338763"/>
                        <a:ext cx="90487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1874838" y="5264150"/>
          <a:ext cx="11811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Formel" r:id="rId15" imgW="507960" imgH="291960" progId="Equation.3">
                  <p:embed/>
                </p:oleObj>
              </mc:Choice>
              <mc:Fallback>
                <p:oleObj name="Formel" r:id="rId15" imgW="507960" imgH="29196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5264150"/>
                        <a:ext cx="1181100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7635875" y="5583238"/>
            <a:ext cx="96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>
                <a:hlinkClick r:id="rId17" action="ppaction://hlinksldjump"/>
              </a:rPr>
              <a:t>Daten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4" grpId="0" animBg="1"/>
      <p:bldP spid="17430" grpId="0" animBg="1"/>
      <p:bldP spid="17415" grpId="0"/>
      <p:bldP spid="17416" grpId="0"/>
      <p:bldP spid="174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717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CEBC8BF-07C9-4A52-9290-76AD10DEF165}" type="slidenum">
              <a:rPr lang="de-AT" smtClean="0"/>
              <a:pPr/>
              <a:t>3</a:t>
            </a:fld>
            <a:endParaRPr lang="de-AT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9"/>
            <a:ext cx="8209161" cy="792087"/>
          </a:xfrm>
        </p:spPr>
        <p:txBody>
          <a:bodyPr/>
          <a:lstStyle/>
          <a:p>
            <a:pPr eaLnBrk="1" hangingPunct="1"/>
            <a:r>
              <a:rPr lang="de-DE" sz="2800" dirty="0" smtClean="0"/>
              <a:t>6.2 </a:t>
            </a:r>
            <a:r>
              <a:rPr lang="de-DE" sz="2800" dirty="0" smtClean="0"/>
              <a:t>Kapazitätsanalyse eines Produktionssystems</a:t>
            </a:r>
            <a:endParaRPr lang="de-AT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de-DE" sz="2400" dirty="0" smtClean="0"/>
              <a:t>Bestimmung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Welche Ressourcen werden für die produzierten Produkte in welchem Ausmaß benötigt?</a:t>
            </a:r>
            <a:br>
              <a:rPr lang="de-DE" dirty="0" smtClean="0"/>
            </a:br>
            <a:endParaRPr lang="de-DE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de-DE" sz="2400" dirty="0" smtClean="0"/>
              <a:t>Lösung mittels </a:t>
            </a:r>
            <a:r>
              <a:rPr lang="de-DE" sz="2400" dirty="0" smtClean="0">
                <a:sym typeface="Wingdings" pitchFamily="2" charset="2"/>
              </a:rPr>
              <a:t>Kapazitätsanalyse</a:t>
            </a:r>
            <a:r>
              <a:rPr lang="de-DE" dirty="0" smtClean="0">
                <a:sym typeface="Wingdings" pitchFamily="2" charset="2"/>
              </a:rPr>
              <a:t/>
            </a:r>
            <a:br>
              <a:rPr lang="de-DE" dirty="0" smtClean="0">
                <a:sym typeface="Wingdings" pitchFamily="2" charset="2"/>
              </a:rPr>
            </a:br>
            <a:r>
              <a:rPr lang="de-DE" dirty="0" smtClean="0">
                <a:sym typeface="Wingdings" pitchFamily="2" charset="2"/>
              </a:rPr>
              <a:t> Ziel: durch exakte Darstellung der Materialflüsse der einzelnen Produkte sollen Interdependenzen zwischen den Produkten sowie Kapazitätsengpässe in den Fertigungsstellen ermittelt werden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81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BA7E6D42-5722-44BC-84C1-7D61406C55A6}" type="slidenum">
              <a:rPr lang="de-AT" smtClean="0"/>
              <a:pPr/>
              <a:t>4</a:t>
            </a:fld>
            <a:endParaRPr lang="de-AT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</a:t>
            </a:r>
            <a:endParaRPr lang="de-AT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400" dirty="0" smtClean="0"/>
              <a:t>Gegeben: 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der Materialfluss verschiedener Produkte innerhalb eines  	Produktionssystems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Zahlenangaben in den Knoten = Kapazität einer Fertigungsstelle je 	Periode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r>
              <a:rPr lang="de-DE" sz="2400" dirty="0" smtClean="0"/>
              <a:t>Gesucht:</a:t>
            </a:r>
            <a:r>
              <a:rPr lang="de-DE" dirty="0" smtClean="0"/>
              <a:t> 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Nebenbedingungen für ein LP dargestellt in Ausbringung der Produkte 	a, b und c je Periode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92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295610C-1961-486A-A798-48B54FEAA0E1}" type="slidenum">
              <a:rPr lang="de-AT" smtClean="0"/>
              <a:pPr/>
              <a:t>5</a:t>
            </a:fld>
            <a:endParaRPr lang="de-AT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II.1</a:t>
            </a:r>
            <a:endParaRPr lang="de-AT" sz="2800" dirty="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1684338"/>
          </a:xfrm>
        </p:spPr>
        <p:txBody>
          <a:bodyPr/>
          <a:lstStyle/>
          <a:p>
            <a:pPr marL="381000" indent="-381000" eaLnBrk="1" hangingPunct="1">
              <a:buFontTx/>
              <a:buNone/>
            </a:pPr>
            <a:r>
              <a:rPr lang="de-AT" smtClean="0"/>
              <a:t>(1)   Zunächst nur ein Produkt: a</a:t>
            </a:r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5175" y="2605088"/>
            <a:ext cx="4260850" cy="430212"/>
            <a:chOff x="6507" y="8019"/>
            <a:chExt cx="4857" cy="540"/>
          </a:xfrm>
        </p:grpSpPr>
        <p:sp>
          <p:nvSpPr>
            <p:cNvPr id="9235" name="Rectangle 5"/>
            <p:cNvSpPr>
              <a:spLocks noChangeArrowheads="1"/>
            </p:cNvSpPr>
            <p:nvPr/>
          </p:nvSpPr>
          <p:spPr bwMode="auto">
            <a:xfrm>
              <a:off x="7630" y="802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8</a:t>
              </a:r>
            </a:p>
          </p:txBody>
        </p:sp>
        <p:sp>
          <p:nvSpPr>
            <p:cNvPr id="9236" name="Rectangle 6"/>
            <p:cNvSpPr>
              <a:spLocks noChangeArrowheads="1"/>
            </p:cNvSpPr>
            <p:nvPr/>
          </p:nvSpPr>
          <p:spPr bwMode="auto">
            <a:xfrm>
              <a:off x="8656" y="8019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6</a:t>
              </a:r>
            </a:p>
          </p:txBody>
        </p:sp>
        <p:sp>
          <p:nvSpPr>
            <p:cNvPr id="9237" name="Rectangle 7"/>
            <p:cNvSpPr>
              <a:spLocks noChangeArrowheads="1"/>
            </p:cNvSpPr>
            <p:nvPr/>
          </p:nvSpPr>
          <p:spPr bwMode="auto">
            <a:xfrm>
              <a:off x="9734" y="803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7</a:t>
              </a:r>
            </a:p>
          </p:txBody>
        </p:sp>
        <p:sp>
          <p:nvSpPr>
            <p:cNvPr id="9238" name="Line 8"/>
            <p:cNvSpPr>
              <a:spLocks noChangeShapeType="1"/>
            </p:cNvSpPr>
            <p:nvPr/>
          </p:nvSpPr>
          <p:spPr bwMode="auto">
            <a:xfrm>
              <a:off x="6826" y="8266"/>
              <a:ext cx="8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39" name="Line 9"/>
            <p:cNvSpPr>
              <a:spLocks noChangeShapeType="1"/>
            </p:cNvSpPr>
            <p:nvPr/>
          </p:nvSpPr>
          <p:spPr bwMode="auto">
            <a:xfrm>
              <a:off x="8191" y="8285"/>
              <a:ext cx="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0" name="Line 10"/>
            <p:cNvSpPr>
              <a:spLocks noChangeShapeType="1"/>
            </p:cNvSpPr>
            <p:nvPr/>
          </p:nvSpPr>
          <p:spPr bwMode="auto">
            <a:xfrm>
              <a:off x="9220" y="8247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1" name="Line 11"/>
            <p:cNvSpPr>
              <a:spLocks noChangeShapeType="1"/>
            </p:cNvSpPr>
            <p:nvPr/>
          </p:nvSpPr>
          <p:spPr bwMode="auto">
            <a:xfrm>
              <a:off x="10286" y="8285"/>
              <a:ext cx="5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2" name="Text Box 12"/>
            <p:cNvSpPr txBox="1">
              <a:spLocks noChangeArrowheads="1"/>
            </p:cNvSpPr>
            <p:nvPr/>
          </p:nvSpPr>
          <p:spPr bwMode="auto">
            <a:xfrm>
              <a:off x="6507" y="8024"/>
              <a:ext cx="449" cy="5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9243" name="Text Box 13"/>
            <p:cNvSpPr txBox="1">
              <a:spLocks noChangeArrowheads="1"/>
            </p:cNvSpPr>
            <p:nvPr/>
          </p:nvSpPr>
          <p:spPr bwMode="auto">
            <a:xfrm>
              <a:off x="10915" y="8055"/>
              <a:ext cx="449" cy="5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433638" y="224472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313363" y="1955800"/>
            <a:ext cx="302418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u="sng"/>
              <a:t>Kapazitätsengpass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</a:t>
            </a:r>
            <a:r>
              <a:rPr lang="de-DE"/>
              <a:t>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≤ 6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</a:rPr>
              <a:t>≤ 7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>
              <a:latin typeface="Times New Roman" pitchFamily="18" charset="0"/>
            </a:endParaRPr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5168900" y="2532063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6969125" y="2389188"/>
            <a:ext cx="2174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(wegen 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5168900" y="3397250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969125" y="325278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68313" y="4437063"/>
            <a:ext cx="8229600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AT" sz="2000" dirty="0"/>
              <a:t>Nebenbedingung </a:t>
            </a:r>
            <a:r>
              <a:rPr lang="de-AT" sz="2000" dirty="0">
                <a:latin typeface="Times New Roman" pitchFamily="18" charset="0"/>
              </a:rPr>
              <a:t>I</a:t>
            </a:r>
            <a:r>
              <a:rPr lang="de-AT" sz="2000" dirty="0"/>
              <a:t> ist automatisch erfüllt, wenn Nebenbedingung </a:t>
            </a:r>
            <a:r>
              <a:rPr lang="de-AT" sz="2000" dirty="0">
                <a:latin typeface="Times New Roman" pitchFamily="18" charset="0"/>
              </a:rPr>
              <a:t>II</a:t>
            </a:r>
            <a:r>
              <a:rPr lang="de-AT" sz="2000" dirty="0"/>
              <a:t> gilt</a:t>
            </a:r>
          </a:p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AT" sz="2000" dirty="0">
                <a:solidFill>
                  <a:srgbClr val="FF3300"/>
                </a:solidFill>
              </a:rPr>
              <a:t>redundante Nebenbedingung</a:t>
            </a:r>
            <a:r>
              <a:rPr lang="de-AT" sz="2000" dirty="0"/>
              <a:t>: Nebenbedingung kann weggelassen werden, da sie nicht nötig ist, bzw. automatisch erfüllt ist, wenn die anderen Nebenbedingungen gelten</a:t>
            </a:r>
          </a:p>
          <a:p>
            <a:pPr marL="381000" indent="-381000">
              <a:spcBef>
                <a:spcPct val="20000"/>
              </a:spcBef>
            </a:pPr>
            <a:endParaRPr lang="de-DE" sz="2000" dirty="0"/>
          </a:p>
          <a:p>
            <a:pPr marL="381000" indent="-381000">
              <a:spcBef>
                <a:spcPct val="20000"/>
              </a:spcBef>
            </a:pPr>
            <a:endParaRPr lang="de-AT" sz="2000" dirty="0"/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1857375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2720975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3657600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6969125" y="282098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7183" grpId="0" build="allAtOnce"/>
      <p:bldP spid="7183" grpId="1" build="allAtOnce"/>
      <p:bldP spid="7236" grpId="0" animBg="1"/>
      <p:bldP spid="7237" grpId="0"/>
      <p:bldP spid="7237" grpId="1"/>
      <p:bldP spid="7238" grpId="0" animBg="1"/>
      <p:bldP spid="7239" grpId="0"/>
      <p:bldP spid="7240" grpId="0" build="allAtOnce"/>
      <p:bldP spid="7241" grpId="0"/>
      <p:bldP spid="7242" grpId="0"/>
      <p:bldP spid="7243" grpId="0"/>
      <p:bldP spid="7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02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08451FBA-313D-40F4-BE00-795384AF239C}" type="slidenum">
              <a:rPr lang="de-AT" smtClean="0"/>
              <a:pPr/>
              <a:t>6</a:t>
            </a:fld>
            <a:endParaRPr lang="de-AT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II.2</a:t>
            </a:r>
            <a:endParaRPr lang="de-AT" sz="2800" dirty="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AT" smtClean="0"/>
              <a:t>(2) Nun 2 Produkte: </a:t>
            </a:r>
            <a:r>
              <a:rPr lang="de-AT" smtClean="0">
                <a:latin typeface="Times New Roman" pitchFamily="18" charset="0"/>
              </a:rPr>
              <a:t>a</a:t>
            </a:r>
            <a:r>
              <a:rPr lang="de-AT" smtClean="0"/>
              <a:t> und </a:t>
            </a:r>
            <a:r>
              <a:rPr lang="de-AT" smtClean="0">
                <a:latin typeface="Times New Roman" pitchFamily="18" charset="0"/>
              </a:rPr>
              <a:t>b</a:t>
            </a:r>
          </a:p>
          <a:p>
            <a:pPr eaLnBrk="1" hangingPunct="1">
              <a:buFontTx/>
              <a:buNone/>
            </a:pPr>
            <a:endParaRPr lang="de-DE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endParaRPr lang="de-DE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r>
              <a:rPr lang="de-AT" smtClean="0"/>
              <a:t/>
            </a:r>
            <a:br>
              <a:rPr lang="de-AT" smtClean="0"/>
            </a:br>
            <a:endParaRPr lang="de-AT" smtClean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42988" y="2708275"/>
            <a:ext cx="4248150" cy="1008063"/>
            <a:chOff x="6882" y="8746"/>
            <a:chExt cx="4176" cy="1194"/>
          </a:xfrm>
        </p:grpSpPr>
        <p:sp>
          <p:nvSpPr>
            <p:cNvPr id="10259" name="Rectangle 17"/>
            <p:cNvSpPr>
              <a:spLocks noChangeArrowheads="1"/>
            </p:cNvSpPr>
            <p:nvPr/>
          </p:nvSpPr>
          <p:spPr bwMode="auto">
            <a:xfrm>
              <a:off x="7587" y="906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4</a:t>
              </a:r>
            </a:p>
          </p:txBody>
        </p:sp>
        <p:sp>
          <p:nvSpPr>
            <p:cNvPr id="10260" name="Rectangle 18"/>
            <p:cNvSpPr>
              <a:spLocks noChangeArrowheads="1"/>
            </p:cNvSpPr>
            <p:nvPr/>
          </p:nvSpPr>
          <p:spPr bwMode="auto">
            <a:xfrm>
              <a:off x="8665" y="9095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3</a:t>
              </a:r>
            </a:p>
          </p:txBody>
        </p:sp>
        <p:sp>
          <p:nvSpPr>
            <p:cNvPr id="10261" name="Rectangle 19"/>
            <p:cNvSpPr>
              <a:spLocks noChangeArrowheads="1"/>
            </p:cNvSpPr>
            <p:nvPr/>
          </p:nvSpPr>
          <p:spPr bwMode="auto">
            <a:xfrm>
              <a:off x="9765" y="909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5</a:t>
              </a:r>
            </a:p>
          </p:txBody>
        </p:sp>
        <p:sp>
          <p:nvSpPr>
            <p:cNvPr id="10262" name="Line 20"/>
            <p:cNvSpPr>
              <a:spLocks noChangeShapeType="1"/>
            </p:cNvSpPr>
            <p:nvPr/>
          </p:nvSpPr>
          <p:spPr bwMode="auto">
            <a:xfrm>
              <a:off x="6901" y="9238"/>
              <a:ext cx="6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3" name="Line 21"/>
            <p:cNvSpPr>
              <a:spLocks noChangeShapeType="1"/>
            </p:cNvSpPr>
            <p:nvPr/>
          </p:nvSpPr>
          <p:spPr bwMode="auto">
            <a:xfrm>
              <a:off x="6882" y="9444"/>
              <a:ext cx="7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4" name="Line 22"/>
            <p:cNvSpPr>
              <a:spLocks noChangeShapeType="1"/>
            </p:cNvSpPr>
            <p:nvPr/>
          </p:nvSpPr>
          <p:spPr bwMode="auto">
            <a:xfrm>
              <a:off x="8154" y="9201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5" name="Line 23"/>
            <p:cNvSpPr>
              <a:spLocks noChangeShapeType="1"/>
            </p:cNvSpPr>
            <p:nvPr/>
          </p:nvSpPr>
          <p:spPr bwMode="auto">
            <a:xfrm>
              <a:off x="8154" y="9407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6" name="Line 24"/>
            <p:cNvSpPr>
              <a:spLocks noChangeShapeType="1"/>
            </p:cNvSpPr>
            <p:nvPr/>
          </p:nvSpPr>
          <p:spPr bwMode="auto">
            <a:xfrm>
              <a:off x="9220" y="9220"/>
              <a:ext cx="5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7" name="Line 25"/>
            <p:cNvSpPr>
              <a:spLocks noChangeShapeType="1"/>
            </p:cNvSpPr>
            <p:nvPr/>
          </p:nvSpPr>
          <p:spPr bwMode="auto">
            <a:xfrm>
              <a:off x="9220" y="9425"/>
              <a:ext cx="5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8" name="Line 26"/>
            <p:cNvSpPr>
              <a:spLocks noChangeShapeType="1"/>
            </p:cNvSpPr>
            <p:nvPr/>
          </p:nvSpPr>
          <p:spPr bwMode="auto">
            <a:xfrm>
              <a:off x="10323" y="9220"/>
              <a:ext cx="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9" name="Line 27"/>
            <p:cNvSpPr>
              <a:spLocks noChangeShapeType="1"/>
            </p:cNvSpPr>
            <p:nvPr/>
          </p:nvSpPr>
          <p:spPr bwMode="auto">
            <a:xfrm>
              <a:off x="10323" y="9444"/>
              <a:ext cx="4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70" name="Text Box 28"/>
            <p:cNvSpPr txBox="1">
              <a:spLocks noChangeArrowheads="1"/>
            </p:cNvSpPr>
            <p:nvPr/>
          </p:nvSpPr>
          <p:spPr bwMode="auto">
            <a:xfrm>
              <a:off x="6898" y="877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1" name="Text Box 29"/>
            <p:cNvSpPr txBox="1">
              <a:spLocks noChangeArrowheads="1"/>
            </p:cNvSpPr>
            <p:nvPr/>
          </p:nvSpPr>
          <p:spPr bwMode="auto">
            <a:xfrm>
              <a:off x="10538" y="8746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2" name="Text Box 30"/>
            <p:cNvSpPr txBox="1">
              <a:spLocks noChangeArrowheads="1"/>
            </p:cNvSpPr>
            <p:nvPr/>
          </p:nvSpPr>
          <p:spPr bwMode="auto">
            <a:xfrm>
              <a:off x="6910" y="938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3" name="Text Box 31"/>
            <p:cNvSpPr txBox="1">
              <a:spLocks noChangeArrowheads="1"/>
            </p:cNvSpPr>
            <p:nvPr/>
          </p:nvSpPr>
          <p:spPr bwMode="auto">
            <a:xfrm>
              <a:off x="8160" y="936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4" name="Text Box 32"/>
            <p:cNvSpPr txBox="1">
              <a:spLocks noChangeArrowheads="1"/>
            </p:cNvSpPr>
            <p:nvPr/>
          </p:nvSpPr>
          <p:spPr bwMode="auto">
            <a:xfrm>
              <a:off x="9244" y="936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5" name="Text Box 33"/>
            <p:cNvSpPr txBox="1">
              <a:spLocks noChangeArrowheads="1"/>
            </p:cNvSpPr>
            <p:nvPr/>
          </p:nvSpPr>
          <p:spPr bwMode="auto">
            <a:xfrm>
              <a:off x="10609" y="9436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6" name="Text Box 34"/>
            <p:cNvSpPr txBox="1">
              <a:spLocks noChangeArrowheads="1"/>
            </p:cNvSpPr>
            <p:nvPr/>
          </p:nvSpPr>
          <p:spPr bwMode="auto">
            <a:xfrm>
              <a:off x="8148" y="880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7" name="Text Box 35"/>
            <p:cNvSpPr txBox="1">
              <a:spLocks noChangeArrowheads="1"/>
            </p:cNvSpPr>
            <p:nvPr/>
          </p:nvSpPr>
          <p:spPr bwMode="auto">
            <a:xfrm>
              <a:off x="9213" y="882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</p:grp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5435600" y="2492375"/>
            <a:ext cx="3024188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u="sng"/>
              <a:t>Kapazitätsengpass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+ 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4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+ 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3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5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4637" name="Text Box 61"/>
          <p:cNvSpPr txBox="1">
            <a:spLocks noChangeArrowheads="1"/>
          </p:cNvSpPr>
          <p:nvPr/>
        </p:nvSpPr>
        <p:spPr bwMode="auto">
          <a:xfrm>
            <a:off x="2627313" y="249237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10250" name="Text Box 68"/>
          <p:cNvSpPr txBox="1">
            <a:spLocks noChangeArrowheads="1"/>
          </p:cNvSpPr>
          <p:nvPr/>
        </p:nvSpPr>
        <p:spPr bwMode="auto">
          <a:xfrm>
            <a:off x="1906588" y="335597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0251" name="Text Box 69"/>
          <p:cNvSpPr txBox="1">
            <a:spLocks noChangeArrowheads="1"/>
          </p:cNvSpPr>
          <p:nvPr/>
        </p:nvSpPr>
        <p:spPr bwMode="auto">
          <a:xfrm>
            <a:off x="2987675" y="33559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0252" name="Text Box 70"/>
          <p:cNvSpPr txBox="1">
            <a:spLocks noChangeArrowheads="1"/>
          </p:cNvSpPr>
          <p:nvPr/>
        </p:nvSpPr>
        <p:spPr bwMode="auto">
          <a:xfrm>
            <a:off x="4067175" y="33559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4647" name="Line 71"/>
          <p:cNvSpPr>
            <a:spLocks noChangeShapeType="1"/>
          </p:cNvSpPr>
          <p:nvPr/>
        </p:nvSpPr>
        <p:spPr bwMode="auto">
          <a:xfrm>
            <a:off x="5435600" y="3068638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4648" name="Text Box 72"/>
          <p:cNvSpPr txBox="1">
            <a:spLocks noChangeArrowheads="1"/>
          </p:cNvSpPr>
          <p:nvPr/>
        </p:nvSpPr>
        <p:spPr bwMode="auto">
          <a:xfrm>
            <a:off x="7235825" y="2925763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4649" name="Line 73"/>
          <p:cNvSpPr>
            <a:spLocks noChangeShapeType="1"/>
          </p:cNvSpPr>
          <p:nvPr/>
        </p:nvSpPr>
        <p:spPr bwMode="auto">
          <a:xfrm>
            <a:off x="5435600" y="3933825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7235825" y="3789363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4651" name="Text Box 75"/>
          <p:cNvSpPr txBox="1">
            <a:spLocks noChangeArrowheads="1"/>
          </p:cNvSpPr>
          <p:nvPr/>
        </p:nvSpPr>
        <p:spPr bwMode="auto">
          <a:xfrm>
            <a:off x="7235825" y="3357563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755650" y="4724400"/>
            <a:ext cx="792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Nicht alle Produkte müssen alle Fertigungsstellen durchlaufen </a:t>
            </a:r>
            <a:r>
              <a:rPr lang="de-DE" sz="2000">
                <a:sym typeface="Symbol" pitchFamily="18" charset="2"/>
              </a:rPr>
              <a:t></a:t>
            </a:r>
            <a:r>
              <a:rPr lang="de-D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2" grpId="0" build="allAtOnce"/>
      <p:bldP spid="24637" grpId="0"/>
      <p:bldP spid="24647" grpId="0" animBg="1"/>
      <p:bldP spid="24648" grpId="0"/>
      <p:bldP spid="24649" grpId="0" animBg="1"/>
      <p:bldP spid="24650" grpId="0"/>
      <p:bldP spid="24651" grpId="0"/>
      <p:bldP spid="2465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12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CA546BDE-4004-4779-A51F-476FC223760D}" type="slidenum">
              <a:rPr lang="de-AT" smtClean="0"/>
              <a:pPr/>
              <a:t>7</a:t>
            </a:fld>
            <a:endParaRPr lang="de-AT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353177" cy="43195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dirty="0" smtClean="0"/>
              <a:t>(3) Nun 2 Produkte: </a:t>
            </a:r>
            <a:r>
              <a:rPr lang="de-AT" dirty="0" smtClean="0">
                <a:latin typeface="Times New Roman" pitchFamily="18" charset="0"/>
              </a:rPr>
              <a:t>a </a:t>
            </a:r>
            <a:r>
              <a:rPr lang="de-AT" dirty="0" smtClean="0"/>
              <a:t>und </a:t>
            </a:r>
            <a:r>
              <a:rPr lang="de-AT" dirty="0" smtClean="0">
                <a:latin typeface="Times New Roman" pitchFamily="18" charset="0"/>
              </a:rPr>
              <a:t>b</a:t>
            </a:r>
            <a:r>
              <a:rPr lang="de-AT" dirty="0" smtClean="0"/>
              <a:t> und </a:t>
            </a:r>
            <a:r>
              <a:rPr lang="de-AT" i="1" dirty="0" smtClean="0"/>
              <a:t>unterschiedliche Materialflüsse</a:t>
            </a:r>
          </a:p>
          <a:p>
            <a:pPr eaLnBrk="1" hangingPunct="1">
              <a:buFontTx/>
              <a:buNone/>
            </a:pPr>
            <a:endParaRPr lang="de-AT" dirty="0" smtClean="0"/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11188" y="2348880"/>
            <a:ext cx="4321175" cy="2011363"/>
            <a:chOff x="6785" y="9981"/>
            <a:chExt cx="5231" cy="2260"/>
          </a:xfrm>
        </p:grpSpPr>
        <p:sp>
          <p:nvSpPr>
            <p:cNvPr id="11288" name="Rectangle 38"/>
            <p:cNvSpPr>
              <a:spLocks noChangeArrowheads="1"/>
            </p:cNvSpPr>
            <p:nvPr/>
          </p:nvSpPr>
          <p:spPr bwMode="auto">
            <a:xfrm>
              <a:off x="10903" y="11015"/>
              <a:ext cx="654" cy="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10</a:t>
              </a:r>
            </a:p>
          </p:txBody>
        </p:sp>
        <p:sp>
          <p:nvSpPr>
            <p:cNvPr id="11289" name="Rectangle 39"/>
            <p:cNvSpPr>
              <a:spLocks noChangeArrowheads="1"/>
            </p:cNvSpPr>
            <p:nvPr/>
          </p:nvSpPr>
          <p:spPr bwMode="auto">
            <a:xfrm>
              <a:off x="9834" y="1015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6</a:t>
              </a:r>
            </a:p>
          </p:txBody>
        </p:sp>
        <p:sp>
          <p:nvSpPr>
            <p:cNvPr id="11290" name="Rectangle 40"/>
            <p:cNvSpPr>
              <a:spLocks noChangeArrowheads="1"/>
            </p:cNvSpPr>
            <p:nvPr/>
          </p:nvSpPr>
          <p:spPr bwMode="auto">
            <a:xfrm>
              <a:off x="8465" y="10130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5</a:t>
              </a:r>
            </a:p>
          </p:txBody>
        </p:sp>
        <p:sp>
          <p:nvSpPr>
            <p:cNvPr id="11291" name="Rectangle 41"/>
            <p:cNvSpPr>
              <a:spLocks noChangeArrowheads="1"/>
            </p:cNvSpPr>
            <p:nvPr/>
          </p:nvSpPr>
          <p:spPr bwMode="auto">
            <a:xfrm>
              <a:off x="8519" y="1177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7</a:t>
              </a:r>
            </a:p>
          </p:txBody>
        </p:sp>
        <p:sp>
          <p:nvSpPr>
            <p:cNvPr id="11292" name="Rectangle 42"/>
            <p:cNvSpPr>
              <a:spLocks noChangeArrowheads="1"/>
            </p:cNvSpPr>
            <p:nvPr/>
          </p:nvSpPr>
          <p:spPr bwMode="auto">
            <a:xfrm>
              <a:off x="7450" y="11040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8</a:t>
              </a:r>
            </a:p>
          </p:txBody>
        </p:sp>
        <p:sp>
          <p:nvSpPr>
            <p:cNvPr id="11293" name="Line 43"/>
            <p:cNvSpPr>
              <a:spLocks noChangeShapeType="1"/>
            </p:cNvSpPr>
            <p:nvPr/>
          </p:nvSpPr>
          <p:spPr bwMode="auto">
            <a:xfrm>
              <a:off x="6807" y="11146"/>
              <a:ext cx="6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4" name="Line 44"/>
            <p:cNvSpPr>
              <a:spLocks noChangeShapeType="1"/>
            </p:cNvSpPr>
            <p:nvPr/>
          </p:nvSpPr>
          <p:spPr bwMode="auto">
            <a:xfrm flipV="1">
              <a:off x="8004" y="10379"/>
              <a:ext cx="468" cy="8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5" name="Line 45"/>
            <p:cNvSpPr>
              <a:spLocks noChangeShapeType="1"/>
            </p:cNvSpPr>
            <p:nvPr/>
          </p:nvSpPr>
          <p:spPr bwMode="auto">
            <a:xfrm>
              <a:off x="8004" y="11296"/>
              <a:ext cx="524" cy="7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6" name="Line 46"/>
            <p:cNvSpPr>
              <a:spLocks noChangeShapeType="1"/>
            </p:cNvSpPr>
            <p:nvPr/>
          </p:nvSpPr>
          <p:spPr bwMode="auto">
            <a:xfrm flipV="1">
              <a:off x="9089" y="11333"/>
              <a:ext cx="1833" cy="6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7" name="Line 47"/>
            <p:cNvSpPr>
              <a:spLocks noChangeShapeType="1"/>
            </p:cNvSpPr>
            <p:nvPr/>
          </p:nvSpPr>
          <p:spPr bwMode="auto">
            <a:xfrm>
              <a:off x="10398" y="10379"/>
              <a:ext cx="524" cy="8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8" name="Line 48"/>
            <p:cNvSpPr>
              <a:spLocks noChangeShapeType="1"/>
            </p:cNvSpPr>
            <p:nvPr/>
          </p:nvSpPr>
          <p:spPr bwMode="auto">
            <a:xfrm>
              <a:off x="9033" y="10342"/>
              <a:ext cx="8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9" name="Line 49"/>
            <p:cNvSpPr>
              <a:spLocks noChangeShapeType="1"/>
            </p:cNvSpPr>
            <p:nvPr/>
          </p:nvSpPr>
          <p:spPr bwMode="auto">
            <a:xfrm>
              <a:off x="11577" y="11220"/>
              <a:ext cx="4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0" name="Line 50"/>
            <p:cNvSpPr>
              <a:spLocks noChangeShapeType="1"/>
            </p:cNvSpPr>
            <p:nvPr/>
          </p:nvSpPr>
          <p:spPr bwMode="auto">
            <a:xfrm>
              <a:off x="11577" y="11405"/>
              <a:ext cx="4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1" name="Line 51"/>
            <p:cNvSpPr>
              <a:spLocks noChangeShapeType="1"/>
            </p:cNvSpPr>
            <p:nvPr/>
          </p:nvSpPr>
          <p:spPr bwMode="auto">
            <a:xfrm>
              <a:off x="6785" y="11386"/>
              <a:ext cx="6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2" name="Text Box 52"/>
            <p:cNvSpPr txBox="1">
              <a:spLocks noChangeArrowheads="1"/>
            </p:cNvSpPr>
            <p:nvPr/>
          </p:nvSpPr>
          <p:spPr bwMode="auto">
            <a:xfrm>
              <a:off x="6820" y="1073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3" name="Text Box 53"/>
            <p:cNvSpPr txBox="1">
              <a:spLocks noChangeArrowheads="1"/>
            </p:cNvSpPr>
            <p:nvPr/>
          </p:nvSpPr>
          <p:spPr bwMode="auto">
            <a:xfrm>
              <a:off x="7808" y="10504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4" name="Text Box 54"/>
            <p:cNvSpPr txBox="1">
              <a:spLocks noChangeArrowheads="1"/>
            </p:cNvSpPr>
            <p:nvPr/>
          </p:nvSpPr>
          <p:spPr bwMode="auto">
            <a:xfrm>
              <a:off x="9174" y="998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5" name="Text Box 55"/>
            <p:cNvSpPr txBox="1">
              <a:spLocks noChangeArrowheads="1"/>
            </p:cNvSpPr>
            <p:nvPr/>
          </p:nvSpPr>
          <p:spPr bwMode="auto">
            <a:xfrm>
              <a:off x="10576" y="1041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6" name="Text Box 56"/>
            <p:cNvSpPr txBox="1">
              <a:spLocks noChangeArrowheads="1"/>
            </p:cNvSpPr>
            <p:nvPr/>
          </p:nvSpPr>
          <p:spPr bwMode="auto">
            <a:xfrm>
              <a:off x="11567" y="1078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7" name="Text Box 57"/>
            <p:cNvSpPr txBox="1">
              <a:spLocks noChangeArrowheads="1"/>
            </p:cNvSpPr>
            <p:nvPr/>
          </p:nvSpPr>
          <p:spPr bwMode="auto">
            <a:xfrm>
              <a:off x="6851" y="1132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08" name="Text Box 58"/>
            <p:cNvSpPr txBox="1">
              <a:spLocks noChangeArrowheads="1"/>
            </p:cNvSpPr>
            <p:nvPr/>
          </p:nvSpPr>
          <p:spPr bwMode="auto">
            <a:xfrm>
              <a:off x="7898" y="1149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09" name="Text Box 59"/>
            <p:cNvSpPr txBox="1">
              <a:spLocks noChangeArrowheads="1"/>
            </p:cNvSpPr>
            <p:nvPr/>
          </p:nvSpPr>
          <p:spPr bwMode="auto">
            <a:xfrm>
              <a:off x="9824" y="1166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10" name="Text Box 60"/>
            <p:cNvSpPr txBox="1">
              <a:spLocks noChangeArrowheads="1"/>
            </p:cNvSpPr>
            <p:nvPr/>
          </p:nvSpPr>
          <p:spPr bwMode="auto">
            <a:xfrm>
              <a:off x="11545" y="1138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</p:grpSp>
      <p:sp>
        <p:nvSpPr>
          <p:cNvPr id="25662" name="Text Box 62"/>
          <p:cNvSpPr txBox="1">
            <a:spLocks noChangeArrowheads="1"/>
          </p:cNvSpPr>
          <p:nvPr/>
        </p:nvSpPr>
        <p:spPr bwMode="auto">
          <a:xfrm>
            <a:off x="5364163" y="2205038"/>
            <a:ext cx="3024187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 u="sng"/>
              <a:t>Kapazitätsengpässe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I: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  <a:cs typeface="Arial" charset="0"/>
              </a:rPr>
              <a:t>≤</a:t>
            </a:r>
            <a:r>
              <a:rPr lang="de-DE">
                <a:latin typeface="Times New Roman" pitchFamily="18" charset="0"/>
              </a:rPr>
              <a:t> 8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       ≤ 5</a:t>
            </a:r>
            <a:r>
              <a:rPr lang="de-AT"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       ≤ 6</a:t>
            </a:r>
            <a:r>
              <a:rPr lang="de-AT"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AT">
                <a:latin typeface="Times New Roman" pitchFamily="18" charset="0"/>
              </a:rPr>
              <a:t>IV:    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 i="1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</a:rPr>
              <a:t>≤ 7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AT">
                <a:latin typeface="Times New Roman" pitchFamily="18" charset="0"/>
              </a:rPr>
              <a:t>V: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  <a:cs typeface="Arial" charset="0"/>
              </a:rPr>
              <a:t>≤</a:t>
            </a:r>
            <a:r>
              <a:rPr lang="de-DE">
                <a:latin typeface="Times New Roman" pitchFamily="18" charset="0"/>
              </a:rPr>
              <a:t> 10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endParaRPr lang="de-AT">
              <a:latin typeface="Times New Roman" pitchFamily="18" charset="0"/>
            </a:endParaRPr>
          </a:p>
        </p:txBody>
      </p:sp>
      <p:sp>
        <p:nvSpPr>
          <p:cNvPr id="25663" name="Text Box 63"/>
          <p:cNvSpPr txBox="1">
            <a:spLocks noChangeArrowheads="1"/>
          </p:cNvSpPr>
          <p:nvPr/>
        </p:nvSpPr>
        <p:spPr bwMode="auto">
          <a:xfrm>
            <a:off x="1216025" y="36306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4" name="Text Box 64"/>
          <p:cNvSpPr txBox="1">
            <a:spLocks noChangeArrowheads="1"/>
          </p:cNvSpPr>
          <p:nvPr/>
        </p:nvSpPr>
        <p:spPr bwMode="auto">
          <a:xfrm>
            <a:off x="2035175" y="28527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Times New Roman" pitchFamily="18" charset="0"/>
              </a:rPr>
              <a:t>II</a:t>
            </a:r>
            <a:endParaRPr lang="de-AT" dirty="0">
              <a:latin typeface="Times New Roman" pitchFamily="18" charset="0"/>
            </a:endParaRPr>
          </a:p>
        </p:txBody>
      </p:sp>
      <p:sp>
        <p:nvSpPr>
          <p:cNvPr id="25665" name="Text Box 65"/>
          <p:cNvSpPr txBox="1">
            <a:spLocks noChangeArrowheads="1"/>
          </p:cNvSpPr>
          <p:nvPr/>
        </p:nvSpPr>
        <p:spPr bwMode="auto">
          <a:xfrm>
            <a:off x="4067175" y="37163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3114675" y="28527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2051050" y="42926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1277" name="Rectangle 68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II.3</a:t>
            </a:r>
          </a:p>
        </p:txBody>
      </p:sp>
      <p:sp>
        <p:nvSpPr>
          <p:cNvPr id="25669" name="Line 69"/>
          <p:cNvSpPr>
            <a:spLocks noChangeShapeType="1"/>
          </p:cNvSpPr>
          <p:nvPr/>
        </p:nvSpPr>
        <p:spPr bwMode="auto">
          <a:xfrm>
            <a:off x="5435600" y="3643313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7235825" y="350043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5671" name="Line 71"/>
          <p:cNvSpPr>
            <a:spLocks noChangeShapeType="1"/>
          </p:cNvSpPr>
          <p:nvPr/>
        </p:nvSpPr>
        <p:spPr bwMode="auto">
          <a:xfrm>
            <a:off x="5435600" y="4508500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5672" name="Text Box 72"/>
          <p:cNvSpPr txBox="1">
            <a:spLocks noChangeArrowheads="1"/>
          </p:cNvSpPr>
          <p:nvPr/>
        </p:nvSpPr>
        <p:spPr bwMode="auto">
          <a:xfrm>
            <a:off x="7235825" y="4365625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5673" name="Text Box 73"/>
          <p:cNvSpPr txBox="1">
            <a:spLocks noChangeArrowheads="1"/>
          </p:cNvSpPr>
          <p:nvPr/>
        </p:nvSpPr>
        <p:spPr bwMode="auto">
          <a:xfrm>
            <a:off x="611188" y="38608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5" name="Text Box 75"/>
          <p:cNvSpPr txBox="1">
            <a:spLocks noChangeArrowheads="1"/>
          </p:cNvSpPr>
          <p:nvPr/>
        </p:nvSpPr>
        <p:spPr bwMode="auto">
          <a:xfrm>
            <a:off x="1763713" y="21336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solidFill>
                  <a:schemeClr val="hlink"/>
                </a:solidFill>
              </a:rPr>
              <a:t>Engpass</a:t>
            </a:r>
            <a:endParaRPr lang="de-AT" sz="1600" dirty="0">
              <a:solidFill>
                <a:schemeClr val="hlink"/>
              </a:solidFill>
            </a:endParaRPr>
          </a:p>
        </p:txBody>
      </p:sp>
      <p:sp>
        <p:nvSpPr>
          <p:cNvPr id="25676" name="Text Box 76"/>
          <p:cNvSpPr txBox="1">
            <a:spLocks noChangeArrowheads="1"/>
          </p:cNvSpPr>
          <p:nvPr/>
        </p:nvSpPr>
        <p:spPr bwMode="auto">
          <a:xfrm>
            <a:off x="1692275" y="45085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7235825" y="263683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7235825" y="306863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9" name="Text Box 79"/>
          <p:cNvSpPr txBox="1">
            <a:spLocks noChangeArrowheads="1"/>
          </p:cNvSpPr>
          <p:nvPr/>
        </p:nvSpPr>
        <p:spPr bwMode="auto">
          <a:xfrm>
            <a:off x="7235825" y="393382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62" grpId="0" build="allAtOnce"/>
      <p:bldP spid="25663" grpId="0"/>
      <p:bldP spid="25664" grpId="0"/>
      <p:bldP spid="25665" grpId="0"/>
      <p:bldP spid="25666" grpId="0"/>
      <p:bldP spid="25667" grpId="0"/>
      <p:bldP spid="25669" grpId="0" animBg="1"/>
      <p:bldP spid="25670" grpId="0"/>
      <p:bldP spid="25671" grpId="0" animBg="1"/>
      <p:bldP spid="25672" grpId="0"/>
      <p:bldP spid="25673" grpId="0"/>
      <p:bldP spid="25675" grpId="0"/>
      <p:bldP spid="25676" grpId="0"/>
      <p:bldP spid="25677" grpId="0"/>
      <p:bldP spid="25678" grpId="0"/>
      <p:bldP spid="256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229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D5D7F9E0-3EF0-44EB-8C78-87C00FF1FB3E}" type="slidenum">
              <a:rPr lang="de-AT" smtClean="0"/>
              <a:pPr/>
              <a:t>8</a:t>
            </a:fld>
            <a:endParaRPr lang="de-AT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III</a:t>
            </a:r>
            <a:endParaRPr lang="de-AT" sz="2800" dirty="0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5176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sz="1800" dirty="0" smtClean="0">
                <a:solidFill>
                  <a:schemeClr val="hlink"/>
                </a:solidFill>
              </a:rPr>
              <a:t>Nun 4 Produkte: </a:t>
            </a:r>
            <a:r>
              <a:rPr lang="de-AT" sz="1800" dirty="0" smtClean="0">
                <a:solidFill>
                  <a:schemeClr val="hlink"/>
                </a:solidFill>
                <a:latin typeface="Times New Roman" pitchFamily="18" charset="0"/>
              </a:rPr>
              <a:t>a, b, c</a:t>
            </a:r>
            <a:r>
              <a:rPr lang="de-AT" sz="1800" dirty="0" smtClean="0">
                <a:solidFill>
                  <a:schemeClr val="hlink"/>
                </a:solidFill>
              </a:rPr>
              <a:t> und </a:t>
            </a:r>
            <a:r>
              <a:rPr lang="de-AT" sz="1800" dirty="0" smtClean="0">
                <a:solidFill>
                  <a:schemeClr val="hlink"/>
                </a:solidFill>
                <a:latin typeface="Times New Roman" pitchFamily="18" charset="0"/>
              </a:rPr>
              <a:t>d</a:t>
            </a:r>
            <a:r>
              <a:rPr lang="de-AT" sz="1800" dirty="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de-DE" sz="1800" dirty="0" smtClean="0"/>
              <a:t>Produktionsprozess mit </a:t>
            </a:r>
            <a:r>
              <a:rPr lang="de-DE" sz="1800" b="1" dirty="0" smtClean="0"/>
              <a:t>vernetzten Materialfluss</a:t>
            </a:r>
            <a:r>
              <a:rPr lang="de-DE" sz="1800" dirty="0" smtClean="0"/>
              <a:t>:</a:t>
            </a:r>
          </a:p>
          <a:p>
            <a:pPr eaLnBrk="1" hangingPunct="1">
              <a:buFontTx/>
              <a:buNone/>
            </a:pPr>
            <a:r>
              <a:rPr lang="de-DE" sz="1800" dirty="0" smtClean="0">
                <a:solidFill>
                  <a:schemeClr val="accent2"/>
                </a:solidFill>
              </a:rPr>
              <a:t>Stückbearbeitungszeiten: </a:t>
            </a:r>
            <a:r>
              <a:rPr lang="de-DE" sz="1800" i="1" dirty="0" err="1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</a:rPr>
              <a:t>a</a:t>
            </a:r>
            <a:r>
              <a:rPr lang="de-DE" sz="1800" i="1" dirty="0" smtClean="0">
                <a:solidFill>
                  <a:schemeClr val="accent2"/>
                </a:solidFill>
              </a:rPr>
              <a:t> </a:t>
            </a:r>
            <a:r>
              <a:rPr lang="de-DE" sz="1800" dirty="0" smtClean="0">
                <a:solidFill>
                  <a:schemeClr val="accent2"/>
                </a:solidFill>
              </a:rPr>
              <a:t>= 1;  </a:t>
            </a:r>
            <a:r>
              <a:rPr lang="de-DE" sz="1800" i="1" dirty="0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smtClean="0">
                <a:solidFill>
                  <a:schemeClr val="accent2"/>
                </a:solidFill>
              </a:rPr>
              <a:t>b</a:t>
            </a:r>
            <a:r>
              <a:rPr lang="de-DE" sz="1800" dirty="0" smtClean="0">
                <a:solidFill>
                  <a:schemeClr val="accent2"/>
                </a:solidFill>
              </a:rPr>
              <a:t> = 2;  </a:t>
            </a:r>
            <a:r>
              <a:rPr lang="de-DE" sz="1800" i="1" dirty="0" err="1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</a:rPr>
              <a:t>c</a:t>
            </a:r>
            <a:r>
              <a:rPr lang="de-DE" sz="1800" dirty="0" smtClean="0">
                <a:solidFill>
                  <a:schemeClr val="accent2"/>
                </a:solidFill>
              </a:rPr>
              <a:t> = 0,5;  </a:t>
            </a:r>
            <a:r>
              <a:rPr lang="de-DE" sz="1800" i="1" dirty="0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smtClean="0">
                <a:solidFill>
                  <a:schemeClr val="accent2"/>
                </a:solidFill>
              </a:rPr>
              <a:t>d</a:t>
            </a:r>
            <a:r>
              <a:rPr lang="de-DE" sz="1800" dirty="0" smtClean="0">
                <a:solidFill>
                  <a:schemeClr val="accent2"/>
                </a:solidFill>
              </a:rPr>
              <a:t> = 1</a:t>
            </a:r>
            <a:endParaRPr lang="de-AT" sz="1800" dirty="0" smtClean="0">
              <a:solidFill>
                <a:schemeClr val="accent2"/>
              </a:solidFill>
            </a:endParaRP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5692775" y="2852738"/>
            <a:ext cx="3132138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                    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                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6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 </a:t>
            </a:r>
            <a:r>
              <a:rPr lang="de-DE">
                <a:latin typeface="Times New Roman" pitchFamily="18" charset="0"/>
              </a:rPr>
              <a:t>                              ≤ 6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IV:     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         ≤ 8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V:                            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 </a:t>
            </a:r>
            <a:r>
              <a:rPr lang="de-DE">
                <a:latin typeface="Times New Roman" pitchFamily="18" charset="0"/>
              </a:rPr>
              <a:t> ≤ 7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                    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VII:              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8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15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1055688" y="3506788"/>
            <a:ext cx="433387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1027113" y="5022850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6</a:t>
            </a:r>
          </a:p>
        </p:txBody>
      </p:sp>
      <p:sp>
        <p:nvSpPr>
          <p:cNvPr id="12298" name="Rectangle 7"/>
          <p:cNvSpPr>
            <a:spLocks noChangeArrowheads="1"/>
          </p:cNvSpPr>
          <p:nvPr/>
        </p:nvSpPr>
        <p:spPr bwMode="auto">
          <a:xfrm>
            <a:off x="1906588" y="5595938"/>
            <a:ext cx="434975" cy="354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7</a:t>
            </a:r>
          </a:p>
        </p:txBody>
      </p:sp>
      <p:sp>
        <p:nvSpPr>
          <p:cNvPr id="12299" name="Rectangle 8"/>
          <p:cNvSpPr>
            <a:spLocks noChangeArrowheads="1"/>
          </p:cNvSpPr>
          <p:nvPr/>
        </p:nvSpPr>
        <p:spPr bwMode="auto">
          <a:xfrm>
            <a:off x="1930400" y="4140200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3013075" y="3482975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2998788" y="4986338"/>
            <a:ext cx="433387" cy="354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2" name="Rectangle 11"/>
          <p:cNvSpPr>
            <a:spLocks noChangeArrowheads="1"/>
          </p:cNvSpPr>
          <p:nvPr/>
        </p:nvSpPr>
        <p:spPr bwMode="auto">
          <a:xfrm>
            <a:off x="1949450" y="2879725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6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4092575" y="4052888"/>
            <a:ext cx="433388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AT" sz="1600"/>
          </a:p>
          <a:p>
            <a:r>
              <a:rPr lang="de-AT" sz="1600"/>
              <a:t> 15</a:t>
            </a:r>
          </a:p>
        </p:txBody>
      </p:sp>
      <p:sp>
        <p:nvSpPr>
          <p:cNvPr id="12304" name="Line 13"/>
          <p:cNvSpPr>
            <a:spLocks noChangeShapeType="1"/>
          </p:cNvSpPr>
          <p:nvPr/>
        </p:nvSpPr>
        <p:spPr bwMode="auto">
          <a:xfrm>
            <a:off x="392113" y="3584575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5" name="Line 14"/>
          <p:cNvSpPr>
            <a:spLocks noChangeShapeType="1"/>
          </p:cNvSpPr>
          <p:nvPr/>
        </p:nvSpPr>
        <p:spPr bwMode="auto">
          <a:xfrm>
            <a:off x="390525" y="3765550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6" name="Line 15"/>
          <p:cNvSpPr>
            <a:spLocks noChangeShapeType="1"/>
          </p:cNvSpPr>
          <p:nvPr/>
        </p:nvSpPr>
        <p:spPr bwMode="auto">
          <a:xfrm>
            <a:off x="374650" y="5111750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7" name="Line 16"/>
          <p:cNvSpPr>
            <a:spLocks noChangeShapeType="1"/>
          </p:cNvSpPr>
          <p:nvPr/>
        </p:nvSpPr>
        <p:spPr bwMode="auto">
          <a:xfrm>
            <a:off x="373063" y="5267325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8" name="Line 17"/>
          <p:cNvSpPr>
            <a:spLocks noChangeShapeType="1"/>
          </p:cNvSpPr>
          <p:nvPr/>
        </p:nvSpPr>
        <p:spPr bwMode="auto">
          <a:xfrm>
            <a:off x="4540250" y="4156075"/>
            <a:ext cx="447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9" name="Line 18"/>
          <p:cNvSpPr>
            <a:spLocks noChangeShapeType="1"/>
          </p:cNvSpPr>
          <p:nvPr/>
        </p:nvSpPr>
        <p:spPr bwMode="auto">
          <a:xfrm>
            <a:off x="4538663" y="4364038"/>
            <a:ext cx="446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0" name="Line 19"/>
          <p:cNvSpPr>
            <a:spLocks noChangeShapeType="1"/>
          </p:cNvSpPr>
          <p:nvPr/>
        </p:nvSpPr>
        <p:spPr bwMode="auto">
          <a:xfrm>
            <a:off x="4524375" y="4611688"/>
            <a:ext cx="4460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1" name="Line 20"/>
          <p:cNvSpPr>
            <a:spLocks noChangeShapeType="1"/>
          </p:cNvSpPr>
          <p:nvPr/>
        </p:nvSpPr>
        <p:spPr bwMode="auto">
          <a:xfrm>
            <a:off x="4533900" y="4856163"/>
            <a:ext cx="447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2" name="Line 21"/>
          <p:cNvSpPr>
            <a:spLocks noChangeShapeType="1"/>
          </p:cNvSpPr>
          <p:nvPr/>
        </p:nvSpPr>
        <p:spPr bwMode="auto">
          <a:xfrm flipV="1">
            <a:off x="1489075" y="3032125"/>
            <a:ext cx="46037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3" name="Line 22"/>
          <p:cNvSpPr>
            <a:spLocks noChangeShapeType="1"/>
          </p:cNvSpPr>
          <p:nvPr/>
        </p:nvSpPr>
        <p:spPr bwMode="auto">
          <a:xfrm flipV="1">
            <a:off x="1465263" y="4365625"/>
            <a:ext cx="471487" cy="773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4" name="Line 23"/>
          <p:cNvSpPr>
            <a:spLocks noChangeShapeType="1"/>
          </p:cNvSpPr>
          <p:nvPr/>
        </p:nvSpPr>
        <p:spPr bwMode="auto">
          <a:xfrm>
            <a:off x="1489075" y="3686175"/>
            <a:ext cx="447675" cy="574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5" name="Line 24"/>
          <p:cNvSpPr>
            <a:spLocks noChangeShapeType="1"/>
          </p:cNvSpPr>
          <p:nvPr/>
        </p:nvSpPr>
        <p:spPr bwMode="auto">
          <a:xfrm>
            <a:off x="1465263" y="5241925"/>
            <a:ext cx="446087" cy="536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6" name="Line 25"/>
          <p:cNvSpPr>
            <a:spLocks noChangeShapeType="1"/>
          </p:cNvSpPr>
          <p:nvPr/>
        </p:nvSpPr>
        <p:spPr bwMode="auto">
          <a:xfrm flipV="1">
            <a:off x="2344738" y="5202238"/>
            <a:ext cx="650875" cy="576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7" name="Line 26"/>
          <p:cNvSpPr>
            <a:spLocks noChangeShapeType="1"/>
          </p:cNvSpPr>
          <p:nvPr/>
        </p:nvSpPr>
        <p:spPr bwMode="auto">
          <a:xfrm>
            <a:off x="2370138" y="4379913"/>
            <a:ext cx="625475" cy="744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8" name="Line 27"/>
          <p:cNvSpPr>
            <a:spLocks noChangeShapeType="1"/>
          </p:cNvSpPr>
          <p:nvPr/>
        </p:nvSpPr>
        <p:spPr bwMode="auto">
          <a:xfrm>
            <a:off x="2382838" y="3044825"/>
            <a:ext cx="62547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 flipV="1">
            <a:off x="2370138" y="3738563"/>
            <a:ext cx="638175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0" name="Line 29"/>
          <p:cNvSpPr>
            <a:spLocks noChangeShapeType="1"/>
          </p:cNvSpPr>
          <p:nvPr/>
        </p:nvSpPr>
        <p:spPr bwMode="auto">
          <a:xfrm>
            <a:off x="3443288" y="3527425"/>
            <a:ext cx="63817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1" name="Line 30"/>
          <p:cNvSpPr>
            <a:spLocks noChangeShapeType="1"/>
          </p:cNvSpPr>
          <p:nvPr/>
        </p:nvSpPr>
        <p:spPr bwMode="auto">
          <a:xfrm>
            <a:off x="3443288" y="3738563"/>
            <a:ext cx="638175" cy="679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2" name="Line 31"/>
          <p:cNvSpPr>
            <a:spLocks noChangeShapeType="1"/>
          </p:cNvSpPr>
          <p:nvPr/>
        </p:nvSpPr>
        <p:spPr bwMode="auto">
          <a:xfrm flipV="1">
            <a:off x="3430588" y="4522788"/>
            <a:ext cx="650875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3" name="Line 32"/>
          <p:cNvSpPr>
            <a:spLocks noChangeShapeType="1"/>
          </p:cNvSpPr>
          <p:nvPr/>
        </p:nvSpPr>
        <p:spPr bwMode="auto">
          <a:xfrm flipV="1">
            <a:off x="3430588" y="4679950"/>
            <a:ext cx="650875" cy="561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4" name="Text Box 33"/>
          <p:cNvSpPr txBox="1">
            <a:spLocks noChangeArrowheads="1"/>
          </p:cNvSpPr>
          <p:nvPr/>
        </p:nvSpPr>
        <p:spPr bwMode="auto">
          <a:xfrm>
            <a:off x="1463675" y="3071813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5" name="Text Box 34"/>
          <p:cNvSpPr txBox="1">
            <a:spLocks noChangeArrowheads="1"/>
          </p:cNvSpPr>
          <p:nvPr/>
        </p:nvSpPr>
        <p:spPr bwMode="auto">
          <a:xfrm>
            <a:off x="2586038" y="3016250"/>
            <a:ext cx="2794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6" name="Text Box 35"/>
          <p:cNvSpPr txBox="1">
            <a:spLocks noChangeArrowheads="1"/>
          </p:cNvSpPr>
          <p:nvPr/>
        </p:nvSpPr>
        <p:spPr bwMode="auto">
          <a:xfrm>
            <a:off x="3694113" y="3616325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7" name="Text Box 36"/>
          <p:cNvSpPr txBox="1">
            <a:spLocks noChangeArrowheads="1"/>
          </p:cNvSpPr>
          <p:nvPr/>
        </p:nvSpPr>
        <p:spPr bwMode="auto">
          <a:xfrm>
            <a:off x="5032375" y="3967163"/>
            <a:ext cx="3317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r>
              <a:rPr lang="de-AT" sz="1600"/>
              <a:t>b</a:t>
            </a:r>
          </a:p>
          <a:p>
            <a:r>
              <a:rPr lang="de-AT" sz="1600"/>
              <a:t>c</a:t>
            </a:r>
          </a:p>
          <a:p>
            <a:r>
              <a:rPr lang="de-AT" sz="1600"/>
              <a:t>d</a:t>
            </a:r>
          </a:p>
          <a:p>
            <a:endParaRPr lang="de-AT" sz="1600"/>
          </a:p>
          <a:p>
            <a:endParaRPr lang="de-AT" sz="1600"/>
          </a:p>
        </p:txBody>
      </p:sp>
      <p:sp>
        <p:nvSpPr>
          <p:cNvPr id="12328" name="Text Box 37"/>
          <p:cNvSpPr txBox="1">
            <a:spLocks noChangeArrowheads="1"/>
          </p:cNvSpPr>
          <p:nvPr/>
        </p:nvSpPr>
        <p:spPr bwMode="auto">
          <a:xfrm>
            <a:off x="473075" y="5326063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29" name="Text Box 38"/>
          <p:cNvSpPr txBox="1">
            <a:spLocks noChangeArrowheads="1"/>
          </p:cNvSpPr>
          <p:nvPr/>
        </p:nvSpPr>
        <p:spPr bwMode="auto">
          <a:xfrm>
            <a:off x="484188" y="4706938"/>
            <a:ext cx="280987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0" name="Text Box 39"/>
          <p:cNvSpPr txBox="1">
            <a:spLocks noChangeArrowheads="1"/>
          </p:cNvSpPr>
          <p:nvPr/>
        </p:nvSpPr>
        <p:spPr bwMode="auto">
          <a:xfrm>
            <a:off x="2600325" y="4483100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1" name="Text Box 40"/>
          <p:cNvSpPr txBox="1">
            <a:spLocks noChangeArrowheads="1"/>
          </p:cNvSpPr>
          <p:nvPr/>
        </p:nvSpPr>
        <p:spPr bwMode="auto">
          <a:xfrm>
            <a:off x="530225" y="3186113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32" name="Text Box 41"/>
          <p:cNvSpPr txBox="1">
            <a:spLocks noChangeArrowheads="1"/>
          </p:cNvSpPr>
          <p:nvPr/>
        </p:nvSpPr>
        <p:spPr bwMode="auto">
          <a:xfrm>
            <a:off x="1423988" y="4559300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3" name="Text Box 42"/>
          <p:cNvSpPr txBox="1">
            <a:spLocks noChangeArrowheads="1"/>
          </p:cNvSpPr>
          <p:nvPr/>
        </p:nvSpPr>
        <p:spPr bwMode="auto">
          <a:xfrm>
            <a:off x="1460500" y="3863975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4" name="Text Box 43"/>
          <p:cNvSpPr txBox="1">
            <a:spLocks noChangeArrowheads="1"/>
          </p:cNvSpPr>
          <p:nvPr/>
        </p:nvSpPr>
        <p:spPr bwMode="auto">
          <a:xfrm>
            <a:off x="2593975" y="3965575"/>
            <a:ext cx="28098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5" name="Text Box 44"/>
          <p:cNvSpPr txBox="1">
            <a:spLocks noChangeArrowheads="1"/>
          </p:cNvSpPr>
          <p:nvPr/>
        </p:nvSpPr>
        <p:spPr bwMode="auto">
          <a:xfrm>
            <a:off x="3473450" y="3951288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6" name="Text Box 45"/>
          <p:cNvSpPr txBox="1">
            <a:spLocks noChangeArrowheads="1"/>
          </p:cNvSpPr>
          <p:nvPr/>
        </p:nvSpPr>
        <p:spPr bwMode="auto">
          <a:xfrm>
            <a:off x="3441700" y="4624388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7" name="Text Box 46"/>
          <p:cNvSpPr txBox="1">
            <a:spLocks noChangeArrowheads="1"/>
          </p:cNvSpPr>
          <p:nvPr/>
        </p:nvSpPr>
        <p:spPr bwMode="auto">
          <a:xfrm>
            <a:off x="1401763" y="5441950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38" name="Text Box 47"/>
          <p:cNvSpPr txBox="1">
            <a:spLocks noChangeArrowheads="1"/>
          </p:cNvSpPr>
          <p:nvPr/>
        </p:nvSpPr>
        <p:spPr bwMode="auto">
          <a:xfrm>
            <a:off x="2536825" y="5478463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39" name="Text Box 48"/>
          <p:cNvSpPr txBox="1">
            <a:spLocks noChangeArrowheads="1"/>
          </p:cNvSpPr>
          <p:nvPr/>
        </p:nvSpPr>
        <p:spPr bwMode="auto">
          <a:xfrm>
            <a:off x="3644900" y="4926013"/>
            <a:ext cx="280988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40" name="Text Box 49"/>
          <p:cNvSpPr txBox="1">
            <a:spLocks noChangeArrowheads="1"/>
          </p:cNvSpPr>
          <p:nvPr/>
        </p:nvSpPr>
        <p:spPr bwMode="auto">
          <a:xfrm>
            <a:off x="558800" y="3779838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41" name="Text Box 50"/>
          <p:cNvSpPr txBox="1">
            <a:spLocks noChangeArrowheads="1"/>
          </p:cNvSpPr>
          <p:nvPr/>
        </p:nvSpPr>
        <p:spPr bwMode="auto">
          <a:xfrm>
            <a:off x="1163638" y="3217863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2" name="Text Box 51"/>
          <p:cNvSpPr txBox="1">
            <a:spLocks noChangeArrowheads="1"/>
          </p:cNvSpPr>
          <p:nvPr/>
        </p:nvSpPr>
        <p:spPr bwMode="auto">
          <a:xfrm>
            <a:off x="1100138" y="4746625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401638" y="31750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1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409575" y="37560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2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165100" y="4684713"/>
            <a:ext cx="568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0,5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361950" y="5299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1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1992313" y="2565400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1992313" y="3825875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1992313" y="5275263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3030538" y="3195638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2965450" y="4708525"/>
            <a:ext cx="519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4002088" y="3763963"/>
            <a:ext cx="712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5681663" y="511492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8509000" y="489902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>
            <a:off x="5681663" y="554672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1" name="Text Box 69"/>
          <p:cNvSpPr txBox="1">
            <a:spLocks noChangeArrowheads="1"/>
          </p:cNvSpPr>
          <p:nvPr/>
        </p:nvSpPr>
        <p:spPr bwMode="auto">
          <a:xfrm>
            <a:off x="8509000" y="533082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4" name="Line 72"/>
          <p:cNvSpPr>
            <a:spLocks noChangeShapeType="1"/>
          </p:cNvSpPr>
          <p:nvPr/>
        </p:nvSpPr>
        <p:spPr bwMode="auto">
          <a:xfrm>
            <a:off x="5681663" y="5957888"/>
            <a:ext cx="2921000" cy="1111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8509000" y="5741988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(I,II)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6" name="Line 74"/>
          <p:cNvSpPr>
            <a:spLocks noChangeShapeType="1"/>
          </p:cNvSpPr>
          <p:nvPr/>
        </p:nvSpPr>
        <p:spPr bwMode="auto">
          <a:xfrm>
            <a:off x="5670550" y="471487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7" name="Text Box 75"/>
          <p:cNvSpPr txBox="1">
            <a:spLocks noChangeArrowheads="1"/>
          </p:cNvSpPr>
          <p:nvPr/>
        </p:nvSpPr>
        <p:spPr bwMode="auto">
          <a:xfrm>
            <a:off x="8497888" y="449897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5907088" y="1625997"/>
            <a:ext cx="2989262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>
                <a:solidFill>
                  <a:srgbClr val="FF3300"/>
                </a:solidFill>
              </a:rPr>
              <a:t>Summe von 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I </a:t>
            </a:r>
            <a:r>
              <a:rPr lang="de-DE" dirty="0">
                <a:solidFill>
                  <a:srgbClr val="FF3300"/>
                </a:solidFill>
              </a:rPr>
              <a:t>und 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II </a:t>
            </a:r>
            <a:r>
              <a:rPr lang="de-DE" dirty="0">
                <a:solidFill>
                  <a:srgbClr val="FF3300"/>
                </a:solidFill>
              </a:rPr>
              <a:t>ergibt</a:t>
            </a:r>
            <a:br>
              <a:rPr lang="de-DE" dirty="0">
                <a:solidFill>
                  <a:srgbClr val="FF3300"/>
                </a:solidFill>
              </a:rPr>
            </a:br>
            <a:r>
              <a:rPr lang="de-DE" i="1" dirty="0" err="1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 err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+ 2</a:t>
            </a:r>
            <a:r>
              <a:rPr lang="de-DE" i="1" dirty="0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+ 0,5</a:t>
            </a:r>
            <a:r>
              <a:rPr lang="de-DE" i="1" dirty="0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</a:t>
            </a:r>
            <a:r>
              <a:rPr lang="de-DE" i="1" dirty="0" err="1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 err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 ≤ 14</a:t>
            </a:r>
          </a:p>
        </p:txBody>
      </p:sp>
      <p:sp>
        <p:nvSpPr>
          <p:cNvPr id="8270" name="Text Box 78"/>
          <p:cNvSpPr txBox="1">
            <a:spLocks noChangeArrowheads="1"/>
          </p:cNvSpPr>
          <p:nvPr/>
        </p:nvSpPr>
        <p:spPr bwMode="auto">
          <a:xfrm>
            <a:off x="8439150" y="2873375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1" name="Text Box 79"/>
          <p:cNvSpPr txBox="1">
            <a:spLocks noChangeArrowheads="1"/>
          </p:cNvSpPr>
          <p:nvPr/>
        </p:nvSpPr>
        <p:spPr bwMode="auto">
          <a:xfrm>
            <a:off x="8440738" y="3289300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2" name="Text Box 80"/>
          <p:cNvSpPr txBox="1">
            <a:spLocks noChangeArrowheads="1"/>
          </p:cNvSpPr>
          <p:nvPr/>
        </p:nvSpPr>
        <p:spPr bwMode="auto">
          <a:xfrm>
            <a:off x="8440738" y="3708400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3" name="Text Box 81"/>
          <p:cNvSpPr txBox="1">
            <a:spLocks noChangeArrowheads="1"/>
          </p:cNvSpPr>
          <p:nvPr/>
        </p:nvSpPr>
        <p:spPr bwMode="auto">
          <a:xfrm>
            <a:off x="8459788" y="4098925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4" name="Text Box 82"/>
          <p:cNvSpPr txBox="1">
            <a:spLocks noChangeArrowheads="1"/>
          </p:cNvSpPr>
          <p:nvPr/>
        </p:nvSpPr>
        <p:spPr bwMode="auto">
          <a:xfrm>
            <a:off x="855663" y="5338763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896938" y="3808413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6" name="Text Box 84"/>
          <p:cNvSpPr txBox="1">
            <a:spLocks noChangeArrowheads="1"/>
          </p:cNvSpPr>
          <p:nvPr/>
        </p:nvSpPr>
        <p:spPr bwMode="auto">
          <a:xfrm>
            <a:off x="1781175" y="3222625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7" name="Text Box 85"/>
          <p:cNvSpPr txBox="1">
            <a:spLocks noChangeArrowheads="1"/>
          </p:cNvSpPr>
          <p:nvPr/>
        </p:nvSpPr>
        <p:spPr bwMode="auto">
          <a:xfrm>
            <a:off x="1831975" y="4465638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0" grpId="0" build="allAtOnce"/>
      <p:bldP spid="8244" grpId="0"/>
      <p:bldP spid="8246" grpId="0"/>
      <p:bldP spid="8247" grpId="0"/>
      <p:bldP spid="8248" grpId="0"/>
      <p:bldP spid="8258" grpId="0" animBg="1"/>
      <p:bldP spid="8259" grpId="0"/>
      <p:bldP spid="8260" grpId="0" animBg="1"/>
      <p:bldP spid="8261" grpId="0"/>
      <p:bldP spid="8264" grpId="0" animBg="1"/>
      <p:bldP spid="8265" grpId="0"/>
      <p:bldP spid="8266" grpId="0" animBg="1"/>
      <p:bldP spid="8267" grpId="0"/>
      <p:bldP spid="8268" grpId="0" animBg="1"/>
      <p:bldP spid="8270" grpId="0"/>
      <p:bldP spid="8271" grpId="0"/>
      <p:bldP spid="8272" grpId="0"/>
      <p:bldP spid="8273" grpId="0"/>
      <p:bldP spid="8274" grpId="0"/>
      <p:bldP spid="8275" grpId="0"/>
      <p:bldP spid="8276" grpId="0"/>
      <p:bldP spid="82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331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B0377BB0-6068-4860-B7D1-AEFDED626D0C}" type="slidenum">
              <a:rPr lang="de-AT" smtClean="0"/>
              <a:pPr/>
              <a:t>9</a:t>
            </a:fld>
            <a:endParaRPr lang="de-AT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306"/>
            <a:ext cx="8209161" cy="648494"/>
          </a:xfrm>
        </p:spPr>
        <p:txBody>
          <a:bodyPr/>
          <a:lstStyle/>
          <a:p>
            <a:pPr eaLnBrk="1" hangingPunct="1"/>
            <a:r>
              <a:rPr lang="de-DE" sz="2800" dirty="0" smtClean="0"/>
              <a:t>6.3 </a:t>
            </a:r>
            <a:r>
              <a:rPr lang="de-DE" sz="2800" dirty="0" smtClean="0"/>
              <a:t>Lösungsverfahren zur </a:t>
            </a:r>
            <a:r>
              <a:rPr lang="de-DE" sz="2800" dirty="0" err="1" smtClean="0"/>
              <a:t>Produktionsprogammplanung</a:t>
            </a:r>
            <a:endParaRPr lang="de-AT" sz="2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dirty="0" smtClean="0">
                <a:hlinkClick r:id="rId2" action="ppaction://hlinksldjump"/>
              </a:rPr>
              <a:t>Kein Kapazitätsengpass</a:t>
            </a:r>
            <a:r>
              <a:rPr lang="de-DE" dirty="0" smtClean="0">
                <a:hlinkClick r:id="rId2" action="ppaction://hlinksldjump"/>
              </a:rPr>
              <a:t>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dirty="0" smtClean="0"/>
              <a:t>sämtliche Produkte mit </a:t>
            </a:r>
            <a:r>
              <a:rPr lang="de-DE" sz="1800" dirty="0" smtClean="0">
                <a:solidFill>
                  <a:srgbClr val="FF00FF"/>
                </a:solidFill>
              </a:rPr>
              <a:t>positiven Deckungsbeitrag</a:t>
            </a:r>
            <a:r>
              <a:rPr lang="de-DE" sz="1800" dirty="0" smtClean="0"/>
              <a:t> sind in das Produktionsprogramm aufzunehmen. </a:t>
            </a:r>
            <a:br>
              <a:rPr lang="de-DE" sz="1800" dirty="0" smtClean="0"/>
            </a:br>
            <a:r>
              <a:rPr lang="de-DE" sz="1800" dirty="0" smtClean="0"/>
              <a:t>Produktionsmengen = Absatzhöchstmengen</a:t>
            </a:r>
            <a:br>
              <a:rPr lang="de-DE" sz="1800" dirty="0" smtClean="0"/>
            </a:br>
            <a:endParaRPr lang="de-DE" sz="1800" dirty="0" smtClean="0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dirty="0" smtClean="0">
                <a:hlinkClick r:id="rId3" action="ppaction://hlinksldjump"/>
              </a:rPr>
              <a:t>Ein Kapazitätsengpass</a:t>
            </a:r>
            <a:r>
              <a:rPr lang="de-DE" dirty="0" smtClean="0">
                <a:hlinkClick r:id="rId3" action="ppaction://hlinksldjump"/>
              </a:rPr>
              <a:t>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dirty="0" smtClean="0"/>
              <a:t>Die Produkte werden nach fallenden </a:t>
            </a:r>
            <a:r>
              <a:rPr lang="de-DE" sz="1800" dirty="0" smtClean="0">
                <a:solidFill>
                  <a:schemeClr val="hlink"/>
                </a:solidFill>
              </a:rPr>
              <a:t>relativen Deckungsbeiträgen</a:t>
            </a:r>
            <a:r>
              <a:rPr lang="de-DE" sz="1800" dirty="0" smtClean="0"/>
              <a:t> in das Produktionsprogramm aufgenommen, solange die Kapazität ausreichend ist</a:t>
            </a:r>
            <a:br>
              <a:rPr lang="de-DE" sz="1800" dirty="0" smtClean="0"/>
            </a:br>
            <a:endParaRPr lang="de-DE" sz="1800" dirty="0" smtClean="0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dirty="0" smtClean="0">
                <a:hlinkClick r:id="rId4" action="ppaction://hlinksldjump"/>
              </a:rPr>
              <a:t>Mehrere Kapazitätsengpässe</a:t>
            </a:r>
            <a:r>
              <a:rPr lang="de-DE" sz="1800" dirty="0" smtClean="0">
                <a:hlinkClick r:id="rId4" action="ppaction://hlinksldjump"/>
              </a:rPr>
              <a:t>: </a:t>
            </a:r>
            <a:r>
              <a:rPr lang="de-DE" sz="1800" dirty="0" smtClean="0"/>
              <a:t>Lineare Programmierung </a:t>
            </a:r>
            <a:br>
              <a:rPr lang="de-DE" sz="1800" dirty="0" smtClean="0"/>
            </a:br>
            <a:r>
              <a:rPr lang="de-DE" sz="1800" dirty="0" smtClean="0"/>
              <a:t>(= Grundmodell der Produktionsprogrammplanung)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de-DE" sz="1800" dirty="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de-DE" b="1" dirty="0" smtClean="0">
                <a:solidFill>
                  <a:srgbClr val="FF00FF"/>
                </a:solidFill>
              </a:rPr>
              <a:t>Deckungsbeitrag</a:t>
            </a:r>
            <a:r>
              <a:rPr lang="de-DE" sz="1800" dirty="0" smtClean="0"/>
              <a:t> (DB) = Erlös – variable Kosten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de-DE" b="1" dirty="0" smtClean="0">
                <a:solidFill>
                  <a:schemeClr val="hlink"/>
                </a:solidFill>
              </a:rPr>
              <a:t>Relativer Deckungsbeitrag</a:t>
            </a:r>
            <a:r>
              <a:rPr lang="de-DE" sz="1800" dirty="0" smtClean="0"/>
              <a:t> (</a:t>
            </a:r>
            <a:r>
              <a:rPr lang="de-DE" sz="1800" dirty="0" err="1" smtClean="0"/>
              <a:t>rDB</a:t>
            </a:r>
            <a:r>
              <a:rPr lang="de-DE" sz="1800" dirty="0" smtClean="0"/>
              <a:t>): Deckungsbeitrag pro Einheit der 					    Engpasskapazität</a:t>
            </a:r>
            <a:endParaRPr lang="de-A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Vorlage_6">
  <a:themeElements>
    <a:clrScheme name="Vorlage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_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Vorlage_6</Template>
  <TotalTime>0</TotalTime>
  <Words>1141</Words>
  <Application>Microsoft Office PowerPoint</Application>
  <PresentationFormat>Bildschirmpräsentation (4:3)</PresentationFormat>
  <Paragraphs>529</Paragraphs>
  <Slides>23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23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Wingdings</vt:lpstr>
      <vt:lpstr>Vorlage_6</vt:lpstr>
      <vt:lpstr>Picture</vt:lpstr>
      <vt:lpstr>Formel</vt:lpstr>
      <vt:lpstr>Kapitel 6</vt:lpstr>
      <vt:lpstr>6.1 Fragestellung</vt:lpstr>
      <vt:lpstr>6.2 Kapazitätsanalyse eines Produktionssystems</vt:lpstr>
      <vt:lpstr>Beispiel: Kapazitätsanalyse I</vt:lpstr>
      <vt:lpstr>Beispiel: Kapazitätsanalyse II.1</vt:lpstr>
      <vt:lpstr>Beispiel: Kapazitätsanalyse II.2</vt:lpstr>
      <vt:lpstr>Beispiel: Kapazitätsanalyse II.3</vt:lpstr>
      <vt:lpstr>Beispiel: Kapazitätsanalyse III</vt:lpstr>
      <vt:lpstr>6.3 Lösungsverfahren zur Produktionsprogammplanung</vt:lpstr>
      <vt:lpstr>Beispiel - Kein Kapazitätsengpass</vt:lpstr>
      <vt:lpstr>Beispiel - Ein Kapazitätsengpass (Angabe)</vt:lpstr>
      <vt:lpstr>Beispiel - Ein Kapazitätsengpass (Lösung)</vt:lpstr>
      <vt:lpstr>Beispiel - Ein Kapazitätsengpass (Vergleich)</vt:lpstr>
      <vt:lpstr>Beispiel - Ein Kapazitätsengpass (LP)</vt:lpstr>
      <vt:lpstr>6.4 Grundmodell der Produktionsprogrammplanung</vt:lpstr>
      <vt:lpstr>6.4.1 Formulierung und Lösung eines Linearen Programms</vt:lpstr>
      <vt:lpstr>Beispiel: 2 Produkte – Lineares Programm (1)</vt:lpstr>
      <vt:lpstr>Beispiel: 2 Produkte – Lineares Programm (2)</vt:lpstr>
      <vt:lpstr>Beispiel: 2 Produkte – Lineares Programm (3)</vt:lpstr>
      <vt:lpstr>Graphische Lösung - Lösungsraum</vt:lpstr>
      <vt:lpstr>Graphische Lösung - Zielfunktion</vt:lpstr>
      <vt:lpstr>6.4.3 Grundmodell der einperiodigen Produktionsprogrammplanung</vt:lpstr>
      <vt:lpstr>LP - Modell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Carina</dc:creator>
  <cp:lastModifiedBy>Carina</cp:lastModifiedBy>
  <cp:revision>25</cp:revision>
  <dcterms:created xsi:type="dcterms:W3CDTF">2011-04-28T12:25:33Z</dcterms:created>
  <dcterms:modified xsi:type="dcterms:W3CDTF">2016-01-12T15:59:43Z</dcterms:modified>
</cp:coreProperties>
</file>