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8" r:id="rId2"/>
    <p:sldId id="299" r:id="rId3"/>
    <p:sldId id="302" r:id="rId4"/>
    <p:sldId id="300" r:id="rId5"/>
    <p:sldId id="304" r:id="rId6"/>
    <p:sldId id="303" r:id="rId7"/>
    <p:sldId id="310" r:id="rId8"/>
    <p:sldId id="305" r:id="rId9"/>
    <p:sldId id="306" r:id="rId10"/>
    <p:sldId id="307" r:id="rId11"/>
    <p:sldId id="308" r:id="rId12"/>
    <p:sldId id="309" r:id="rId13"/>
  </p:sldIdLst>
  <p:sldSz cx="9144000" cy="6858000" type="screen4x3"/>
  <p:notesSz cx="6797675" cy="987425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70%</c:v>
          </c:tx>
          <c:val>
            <c:numRef>
              <c:f>Tabelle1!$B$3:$B$12</c:f>
              <c:numCache>
                <c:formatCode>0.0000</c:formatCode>
                <c:ptCount val="10"/>
                <c:pt idx="0">
                  <c:v>1</c:v>
                </c:pt>
                <c:pt idx="1">
                  <c:v>0.7</c:v>
                </c:pt>
                <c:pt idx="2">
                  <c:v>0.56818033975212157</c:v>
                </c:pt>
                <c:pt idx="3">
                  <c:v>0.48999999999999988</c:v>
                </c:pt>
                <c:pt idx="4">
                  <c:v>0.43684642621654957</c:v>
                </c:pt>
                <c:pt idx="5">
                  <c:v>0.3977262378264852</c:v>
                </c:pt>
                <c:pt idx="6">
                  <c:v>0.36739667385471375</c:v>
                </c:pt>
                <c:pt idx="7">
                  <c:v>0.34299999999999992</c:v>
                </c:pt>
                <c:pt idx="8">
                  <c:v>0.32282889848083635</c:v>
                </c:pt>
                <c:pt idx="9">
                  <c:v>0.30579249835158467</c:v>
                </c:pt>
              </c:numCache>
            </c:numRef>
          </c:val>
          <c:smooth val="0"/>
        </c:ser>
        <c:ser>
          <c:idx val="1"/>
          <c:order val="1"/>
          <c:tx>
            <c:v>75%</c:v>
          </c:tx>
          <c:val>
            <c:numRef>
              <c:f>Tabelle1!$C$3:$C$12</c:f>
              <c:numCache>
                <c:formatCode>0.0000</c:formatCode>
                <c:ptCount val="10"/>
                <c:pt idx="0">
                  <c:v>1</c:v>
                </c:pt>
                <c:pt idx="1">
                  <c:v>0.75</c:v>
                </c:pt>
                <c:pt idx="2">
                  <c:v>0.63383583274345756</c:v>
                </c:pt>
                <c:pt idx="3">
                  <c:v>0.5625</c:v>
                </c:pt>
                <c:pt idx="4">
                  <c:v>0.51274476772492139</c:v>
                </c:pt>
                <c:pt idx="5">
                  <c:v>0.4753768745575932</c:v>
                </c:pt>
                <c:pt idx="6">
                  <c:v>0.44591555561030899</c:v>
                </c:pt>
                <c:pt idx="7">
                  <c:v>0.421875</c:v>
                </c:pt>
                <c:pt idx="8">
                  <c:v>0.40174786286959219</c:v>
                </c:pt>
                <c:pt idx="9">
                  <c:v>0.38455857579369096</c:v>
                </c:pt>
              </c:numCache>
            </c:numRef>
          </c:val>
          <c:smooth val="0"/>
        </c:ser>
        <c:ser>
          <c:idx val="2"/>
          <c:order val="2"/>
          <c:tx>
            <c:v>80%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val>
            <c:numRef>
              <c:f>Tabelle1!$D$3:$D$12</c:f>
              <c:numCache>
                <c:formatCode>0.0000</c:formatCode>
                <c:ptCount val="10"/>
                <c:pt idx="0">
                  <c:v>1</c:v>
                </c:pt>
                <c:pt idx="1">
                  <c:v>0.8</c:v>
                </c:pt>
                <c:pt idx="2">
                  <c:v>0.70210370277856016</c:v>
                </c:pt>
                <c:pt idx="3">
                  <c:v>0.64000000000000012</c:v>
                </c:pt>
                <c:pt idx="4">
                  <c:v>0.59563734361278065</c:v>
                </c:pt>
                <c:pt idx="5">
                  <c:v>0.56168296222284819</c:v>
                </c:pt>
                <c:pt idx="6">
                  <c:v>0.53448952465612365</c:v>
                </c:pt>
                <c:pt idx="7">
                  <c:v>0.51200000000000001</c:v>
                </c:pt>
                <c:pt idx="8">
                  <c:v>0.49294960945536476</c:v>
                </c:pt>
                <c:pt idx="9">
                  <c:v>0.47650987489022445</c:v>
                </c:pt>
              </c:numCache>
            </c:numRef>
          </c:val>
          <c:smooth val="0"/>
        </c:ser>
        <c:ser>
          <c:idx val="3"/>
          <c:order val="3"/>
          <c:tx>
            <c:v>85%</c:v>
          </c:tx>
          <c:val>
            <c:numRef>
              <c:f>Tabelle1!$E$3:$E$12</c:f>
              <c:numCache>
                <c:formatCode>0.0000</c:formatCode>
                <c:ptCount val="10"/>
                <c:pt idx="0">
                  <c:v>1</c:v>
                </c:pt>
                <c:pt idx="1">
                  <c:v>0.85</c:v>
                </c:pt>
                <c:pt idx="2">
                  <c:v>0.77291483669833472</c:v>
                </c:pt>
                <c:pt idx="3">
                  <c:v>0.72249999999999992</c:v>
                </c:pt>
                <c:pt idx="4">
                  <c:v>0.68567106156093882</c:v>
                </c:pt>
                <c:pt idx="5">
                  <c:v>0.65697761119358444</c:v>
                </c:pt>
                <c:pt idx="6">
                  <c:v>0.63365647010705606</c:v>
                </c:pt>
                <c:pt idx="7">
                  <c:v>0.61412499999999992</c:v>
                </c:pt>
                <c:pt idx="8">
                  <c:v>0.59739734478841344</c:v>
                </c:pt>
                <c:pt idx="9">
                  <c:v>0.58282040232679788</c:v>
                </c:pt>
              </c:numCache>
            </c:numRef>
          </c:val>
          <c:smooth val="0"/>
        </c:ser>
        <c:ser>
          <c:idx val="4"/>
          <c:order val="4"/>
          <c:tx>
            <c:v>90%</c:v>
          </c:tx>
          <c:val>
            <c:numRef>
              <c:f>Tabelle1!$F$3:$F$12</c:f>
              <c:numCache>
                <c:formatCode>0.0000</c:formatCode>
                <c:ptCount val="10"/>
                <c:pt idx="0">
                  <c:v>1</c:v>
                </c:pt>
                <c:pt idx="1">
                  <c:v>0.89999999999999991</c:v>
                </c:pt>
                <c:pt idx="2">
                  <c:v>0.84620598631234178</c:v>
                </c:pt>
                <c:pt idx="3">
                  <c:v>0.81</c:v>
                </c:pt>
                <c:pt idx="4">
                  <c:v>0.78298672168038441</c:v>
                </c:pt>
                <c:pt idx="5">
                  <c:v>0.76158538768110773</c:v>
                </c:pt>
                <c:pt idx="6">
                  <c:v>0.74394783398224207</c:v>
                </c:pt>
                <c:pt idx="7">
                  <c:v>0.72900000000000009</c:v>
                </c:pt>
                <c:pt idx="8">
                  <c:v>0.71606457127084322</c:v>
                </c:pt>
                <c:pt idx="9">
                  <c:v>0.70468804951234598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90208"/>
        <c:axId val="99854592"/>
      </c:lineChart>
      <c:catAx>
        <c:axId val="45790208"/>
        <c:scaling>
          <c:orientation val="minMax"/>
        </c:scaling>
        <c:delete val="0"/>
        <c:axPos val="b"/>
        <c:majorTickMark val="out"/>
        <c:minorTickMark val="none"/>
        <c:tickLblPos val="nextTo"/>
        <c:crossAx val="99854592"/>
        <c:crosses val="autoZero"/>
        <c:auto val="1"/>
        <c:lblAlgn val="ctr"/>
        <c:lblOffset val="100"/>
        <c:noMultiLvlLbl val="0"/>
      </c:catAx>
      <c:valAx>
        <c:axId val="99854592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45790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22DD-C581-4776-BF16-158606696CFB}" type="datetimeFigureOut">
              <a:rPr lang="de-AT" smtClean="0"/>
              <a:pPr/>
              <a:t>17.03.2015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F1634-0C71-4C75-9239-0E0833B471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332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61652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616526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1/</a:t>
            </a:r>
            <a:fld id="{702FA97A-CC35-4A74-BBD4-2BD1ABE273FC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 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41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 userDrawn="1"/>
        </p:nvPicPr>
        <p:blipFill>
          <a:blip r:embed="rId13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61652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1/</a:t>
            </a:r>
            <a:fld id="{702FA97A-CC35-4A74-BBD4-2BD1ABE273FC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r>
              <a:rPr lang="de-DE" sz="3200" dirty="0" smtClean="0"/>
              <a:t>Kapitel 2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1620004" y="3356992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de-DE" sz="3600" b="1" dirty="0" smtClean="0">
                <a:solidFill>
                  <a:srgbClr val="0070C0"/>
                </a:solidFill>
              </a:rPr>
              <a:t>Strategisches </a:t>
            </a:r>
            <a:br>
              <a:rPr lang="de-DE" sz="3600" b="1" dirty="0" smtClean="0">
                <a:solidFill>
                  <a:srgbClr val="0070C0"/>
                </a:solidFill>
              </a:rPr>
            </a:br>
            <a:r>
              <a:rPr lang="de-DE" sz="3600" b="1" dirty="0" smtClean="0">
                <a:solidFill>
                  <a:srgbClr val="0070C0"/>
                </a:solidFill>
              </a:rPr>
              <a:t>Produktionsmanagement</a:t>
            </a:r>
            <a:endParaRPr lang="de-AT" sz="3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Markteinführung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113" y="1989138"/>
            <a:ext cx="5794151" cy="4319587"/>
          </a:xfrm>
        </p:spPr>
        <p:txBody>
          <a:bodyPr/>
          <a:lstStyle/>
          <a:p>
            <a:pPr marL="182563" indent="-182563"/>
            <a:r>
              <a:rPr lang="de-AT" sz="1800" b="1" i="1" dirty="0"/>
              <a:t>Entwicklungsphase</a:t>
            </a:r>
            <a:r>
              <a:rPr lang="de-AT" sz="1800" dirty="0"/>
              <a:t> </a:t>
            </a:r>
            <a:r>
              <a:rPr lang="de-AT" sz="1800" dirty="0" smtClean="0"/>
              <a:t>vor </a:t>
            </a:r>
            <a:r>
              <a:rPr lang="de-AT" sz="1800" dirty="0"/>
              <a:t>der </a:t>
            </a:r>
            <a:r>
              <a:rPr lang="de-AT" sz="1800" dirty="0" smtClean="0"/>
              <a:t>Markteinführung: es wird </a:t>
            </a:r>
            <a:r>
              <a:rPr lang="de-AT" sz="1800" dirty="0"/>
              <a:t>noch kein Umsatz erwirtschaftet, hingegen entsteht ein negativer Cash-Flow. </a:t>
            </a:r>
          </a:p>
          <a:p>
            <a:pPr marL="182563" indent="-182563"/>
            <a:r>
              <a:rPr lang="de-AT" sz="1800" dirty="0" smtClean="0"/>
              <a:t>Nicht alle </a:t>
            </a:r>
            <a:r>
              <a:rPr lang="de-AT" sz="1800" dirty="0"/>
              <a:t>Produkte schaffen</a:t>
            </a:r>
            <a:r>
              <a:rPr lang="de-AT" sz="1800" dirty="0" smtClean="0"/>
              <a:t>den </a:t>
            </a:r>
            <a:r>
              <a:rPr lang="de-AT" sz="1800" dirty="0"/>
              <a:t>Weg bis in die Reifephase mit hohem positivem Cash-Flow </a:t>
            </a:r>
            <a:r>
              <a:rPr lang="de-AT" sz="1800" dirty="0" smtClean="0"/>
              <a:t>Produktlebenszyklus. </a:t>
            </a:r>
          </a:p>
          <a:p>
            <a:pPr marL="361951" lvl="1" indent="-182563"/>
            <a:r>
              <a:rPr lang="de-AT" sz="1400" dirty="0" smtClean="0"/>
              <a:t>Manche </a:t>
            </a:r>
            <a:r>
              <a:rPr lang="de-AT" sz="1400" dirty="0"/>
              <a:t>werden vom Markt nicht angenommen bzw. frühzeitig durch neue Produkte wieder aus dem Markt </a:t>
            </a:r>
            <a:r>
              <a:rPr lang="de-AT" sz="1400" dirty="0" smtClean="0"/>
              <a:t>gedrängt -  Cash-Flow kann negativ bleiben </a:t>
            </a:r>
          </a:p>
          <a:p>
            <a:pPr marL="182563" indent="-182563"/>
            <a:r>
              <a:rPr lang="de-AT" sz="1800" dirty="0"/>
              <a:t>Für jedes erfolgreich eingeführte Produkt müssen sehr viele </a:t>
            </a:r>
            <a:r>
              <a:rPr lang="de-AT" sz="1800" i="1" dirty="0"/>
              <a:t>Produktideen</a:t>
            </a:r>
            <a:r>
              <a:rPr lang="de-AT" sz="1800" dirty="0"/>
              <a:t> untersucht werden. </a:t>
            </a:r>
            <a:endParaRPr lang="de-AT" sz="1800" dirty="0" smtClean="0"/>
          </a:p>
          <a:p>
            <a:pPr marL="361951" lvl="1" indent="-182563"/>
            <a:r>
              <a:rPr lang="de-AT" sz="1400" i="1" dirty="0"/>
              <a:t>Produktideen</a:t>
            </a:r>
            <a:r>
              <a:rPr lang="de-AT" sz="1400" dirty="0"/>
              <a:t> </a:t>
            </a:r>
            <a:r>
              <a:rPr lang="de-AT" sz="1400" dirty="0" smtClean="0"/>
              <a:t>→ </a:t>
            </a:r>
            <a:r>
              <a:rPr lang="de-AT" sz="1400" i="1" dirty="0" smtClean="0"/>
              <a:t>Ideenauswahl </a:t>
            </a:r>
            <a:r>
              <a:rPr lang="de-AT" sz="1400" dirty="0"/>
              <a:t>→ </a:t>
            </a:r>
            <a:r>
              <a:rPr lang="de-AT" sz="1400" i="1" dirty="0" smtClean="0"/>
              <a:t>Marktstudien </a:t>
            </a:r>
            <a:r>
              <a:rPr lang="de-AT" sz="1400" dirty="0"/>
              <a:t>→ </a:t>
            </a:r>
            <a:r>
              <a:rPr lang="de-AT" sz="1400" dirty="0" smtClean="0"/>
              <a:t> Prototypen </a:t>
            </a:r>
            <a:br>
              <a:rPr lang="de-AT" sz="1400" dirty="0" smtClean="0"/>
            </a:br>
            <a:r>
              <a:rPr lang="de-AT" sz="1400" dirty="0" smtClean="0"/>
              <a:t>→ Prüfung der technischen </a:t>
            </a:r>
            <a:r>
              <a:rPr lang="de-AT" sz="1400" dirty="0"/>
              <a:t>und ökonomische Realisierbarkeit (wenige Teile, wenige Arbeitsschritte, </a:t>
            </a:r>
            <a:r>
              <a:rPr lang="de-AT" sz="1400" dirty="0" smtClean="0"/>
              <a:t>Robustheit) → </a:t>
            </a:r>
            <a:r>
              <a:rPr lang="de-AT" sz="1400" dirty="0"/>
              <a:t>Testmärkte </a:t>
            </a:r>
            <a:endParaRPr lang="de-AT" sz="1400" dirty="0" smtClean="0"/>
          </a:p>
          <a:p>
            <a:pPr lvl="1">
              <a:buNone/>
            </a:pPr>
            <a:endParaRPr lang="de-AT" sz="1400" dirty="0"/>
          </a:p>
          <a:p>
            <a:pPr marL="285750" indent="-285750"/>
            <a:endParaRPr lang="de-AT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93995"/>
              </p:ext>
            </p:extLst>
          </p:nvPr>
        </p:nvGraphicFramePr>
        <p:xfrm>
          <a:off x="7181150" y="2924944"/>
          <a:ext cx="1812310" cy="3307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3" imgW="2235200" imgH="4332288" progId="MSDraw">
                  <p:embed/>
                </p:oleObj>
              </mc:Choice>
              <mc:Fallback>
                <p:oleObj r:id="rId3" imgW="2235200" imgH="4332288" progId="MSDraw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150" y="2924944"/>
                        <a:ext cx="1812310" cy="3307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884368" y="3429000"/>
            <a:ext cx="363538" cy="36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€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2.3 Portfoliotechnik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de-AT" sz="1800" dirty="0"/>
              <a:t>Verwandt mit dem Produktlebenszyklus ist die sogenannte </a:t>
            </a:r>
            <a:r>
              <a:rPr lang="de-AT" sz="1800" i="1" dirty="0" smtClean="0"/>
              <a:t>Portfoliotechnik</a:t>
            </a:r>
            <a:endParaRPr lang="de-AT" sz="1800" dirty="0" smtClean="0"/>
          </a:p>
          <a:p>
            <a:pPr marL="285750" indent="-285750"/>
            <a:r>
              <a:rPr lang="de-AT" sz="1800" dirty="0" smtClean="0"/>
              <a:t>Es werden </a:t>
            </a:r>
            <a:r>
              <a:rPr lang="de-AT" sz="1800" i="1" dirty="0" smtClean="0"/>
              <a:t>strategische </a:t>
            </a:r>
            <a:r>
              <a:rPr lang="de-AT" sz="1800" i="1" dirty="0"/>
              <a:t>Geschäftsfelder (SGF)</a:t>
            </a:r>
            <a:r>
              <a:rPr lang="de-AT" sz="1800" dirty="0"/>
              <a:t> betrachtet werden, also Produkt-Markt-Kombinationen </a:t>
            </a:r>
            <a:endParaRPr lang="de-AT" sz="1800" dirty="0" smtClean="0"/>
          </a:p>
          <a:p>
            <a:pPr marL="285750" indent="-285750"/>
            <a:r>
              <a:rPr lang="de-AT" sz="1800" dirty="0" smtClean="0"/>
              <a:t>Eigen­ständige Strategien für verschiedene SGF</a:t>
            </a:r>
            <a:endParaRPr lang="de-AT" sz="1800" dirty="0"/>
          </a:p>
          <a:p>
            <a:pPr marL="285750" indent="-285750"/>
            <a:r>
              <a:rPr lang="de-AT" sz="1800" dirty="0"/>
              <a:t>Die bekannteste Variante davon ist das </a:t>
            </a:r>
            <a:r>
              <a:rPr lang="de-AT" sz="1800" i="1" dirty="0"/>
              <a:t>Marktanteils/Marktwachstums-Portfolio</a:t>
            </a:r>
            <a:r>
              <a:rPr lang="de-AT" sz="1800" dirty="0"/>
              <a:t> der Boston Consulting Group (BCG-Portfolio):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444223"/>
              </p:ext>
            </p:extLst>
          </p:nvPr>
        </p:nvGraphicFramePr>
        <p:xfrm>
          <a:off x="2843807" y="4221088"/>
          <a:ext cx="4895747" cy="213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3" imgW="5048250" imgH="2162175" progId="MSDraw">
                  <p:embed/>
                </p:oleObj>
              </mc:Choice>
              <mc:Fallback>
                <p:oleObj r:id="rId3" imgW="5048250" imgH="2162175" progId="MSDraw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7" y="4221088"/>
                        <a:ext cx="4895747" cy="2133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65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113" y="1268413"/>
            <a:ext cx="2913831" cy="504825"/>
          </a:xfrm>
        </p:spPr>
        <p:txBody>
          <a:bodyPr/>
          <a:lstStyle/>
          <a:p>
            <a:r>
              <a:rPr lang="de-AT" dirty="0"/>
              <a:t>BCG-Portfolio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2348880"/>
            <a:ext cx="7921129" cy="3959845"/>
          </a:xfrm>
        </p:spPr>
        <p:txBody>
          <a:bodyPr/>
          <a:lstStyle/>
          <a:p>
            <a:pPr marL="285750" indent="-285750"/>
            <a:r>
              <a:rPr lang="de-AT" sz="1800" u="sng" dirty="0"/>
              <a:t>Stars:</a:t>
            </a:r>
            <a:r>
              <a:rPr lang="de-AT" sz="1800" dirty="0"/>
              <a:t> SGF mit Produkten in Wachstum bis </a:t>
            </a:r>
            <a:r>
              <a:rPr lang="de-AT" sz="1800" dirty="0" smtClean="0"/>
              <a:t>Reife; hoher </a:t>
            </a:r>
            <a:r>
              <a:rPr lang="de-AT" sz="1800" dirty="0"/>
              <a:t>Finanzmittelbedarf, kaum </a:t>
            </a:r>
            <a:r>
              <a:rPr lang="de-AT" sz="1800" dirty="0" smtClean="0"/>
              <a:t>Finanzmittelüberschüsse aber </a:t>
            </a:r>
            <a:r>
              <a:rPr lang="de-AT" sz="1800" dirty="0"/>
              <a:t>wichtiges SGF für Zukunft  </a:t>
            </a:r>
            <a:r>
              <a:rPr lang="de-AT" sz="1800" dirty="0">
                <a:sym typeface="Symbol"/>
              </a:rPr>
              <a:t> </a:t>
            </a:r>
            <a:r>
              <a:rPr lang="de-AT" sz="1800" dirty="0" smtClean="0"/>
              <a:t> investieren</a:t>
            </a:r>
            <a:endParaRPr lang="de-AT" sz="1800" dirty="0"/>
          </a:p>
          <a:p>
            <a:pPr marL="285750" indent="-285750"/>
            <a:r>
              <a:rPr lang="de-AT" sz="1800" u="sng" dirty="0"/>
              <a:t>Cash-</a:t>
            </a:r>
            <a:r>
              <a:rPr lang="de-AT" sz="1800" u="sng" dirty="0" err="1"/>
              <a:t>Cows</a:t>
            </a:r>
            <a:r>
              <a:rPr lang="de-AT" sz="1800" u="sng" dirty="0"/>
              <a:t>:</a:t>
            </a:r>
            <a:r>
              <a:rPr lang="de-AT" sz="1800" dirty="0"/>
              <a:t> SGF mit Produkten in </a:t>
            </a:r>
            <a:r>
              <a:rPr lang="de-AT" sz="1800" dirty="0" smtClean="0"/>
              <a:t>Reife; geringerer </a:t>
            </a:r>
            <a:r>
              <a:rPr lang="de-AT" sz="1800" dirty="0"/>
              <a:t>Finanzmittelbedarf, kaum noch </a:t>
            </a:r>
            <a:r>
              <a:rPr lang="de-AT" sz="1800" dirty="0" smtClean="0"/>
              <a:t>Wachstum; gute </a:t>
            </a:r>
            <a:r>
              <a:rPr lang="de-AT" sz="1800" dirty="0" err="1" smtClean="0"/>
              <a:t>Martktposition</a:t>
            </a:r>
            <a:r>
              <a:rPr lang="de-AT" sz="1800" dirty="0" smtClean="0"/>
              <a:t>; </a:t>
            </a:r>
            <a:br>
              <a:rPr lang="de-AT" sz="1800" dirty="0" smtClean="0"/>
            </a:br>
            <a:r>
              <a:rPr lang="de-AT" sz="1800" dirty="0" smtClean="0">
                <a:sym typeface="Symbol"/>
              </a:rPr>
              <a:t> </a:t>
            </a:r>
            <a:r>
              <a:rPr lang="de-AT" sz="1800" dirty="0" smtClean="0"/>
              <a:t>Hauptquelle </a:t>
            </a:r>
            <a:r>
              <a:rPr lang="de-AT" sz="1800" dirty="0"/>
              <a:t>für Gewinn und Liquidität, kaum Investitionen</a:t>
            </a:r>
          </a:p>
          <a:p>
            <a:pPr marL="285750" indent="-285750"/>
            <a:r>
              <a:rPr lang="de-AT" sz="1800" u="sng" dirty="0"/>
              <a:t>Fragezeichen:</a:t>
            </a:r>
            <a:r>
              <a:rPr lang="de-AT" sz="1800" dirty="0"/>
              <a:t> SGF mit Produkten in Einführung bis Wachstum</a:t>
            </a:r>
            <a:br>
              <a:rPr lang="de-AT" sz="1800" dirty="0"/>
            </a:br>
            <a:r>
              <a:rPr lang="de-AT" sz="1800" dirty="0"/>
              <a:t>geringerer Marktanteil - noch keine Erfahrungskosteneffekte, hoher </a:t>
            </a:r>
            <a:r>
              <a:rPr lang="de-AT" sz="1800" dirty="0" smtClean="0"/>
              <a:t>Finanzmittelbedarf; könnten </a:t>
            </a:r>
            <a:r>
              <a:rPr lang="de-AT" sz="1800" dirty="0"/>
              <a:t>Stars werden 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>
                <a:sym typeface="Symbol"/>
              </a:rPr>
              <a:t> </a:t>
            </a:r>
            <a:r>
              <a:rPr lang="de-AT" sz="1800" dirty="0" smtClean="0"/>
              <a:t>gezielte </a:t>
            </a:r>
            <a:r>
              <a:rPr lang="de-AT" sz="1800" dirty="0"/>
              <a:t>Investitionen um in Position eines Stars zu kommen</a:t>
            </a:r>
          </a:p>
          <a:p>
            <a:pPr marL="285750" indent="-285750"/>
            <a:r>
              <a:rPr lang="de-AT" sz="1800" u="sng" dirty="0"/>
              <a:t>Dogs:</a:t>
            </a:r>
            <a:r>
              <a:rPr lang="de-AT" sz="1800" dirty="0"/>
              <a:t> SGF mit Produkten in Reife bis Rückgang</a:t>
            </a:r>
            <a:br>
              <a:rPr lang="de-AT" sz="1800" dirty="0"/>
            </a:br>
            <a:r>
              <a:rPr lang="de-AT" sz="1800" dirty="0"/>
              <a:t>geringer Marktanteil, geringes Marktpotential (niedrige Wachstumsraten)</a:t>
            </a:r>
            <a:br>
              <a:rPr lang="de-AT" sz="1800" dirty="0"/>
            </a:br>
            <a:r>
              <a:rPr lang="de-AT" sz="1800" dirty="0">
                <a:sym typeface="Symbol"/>
              </a:rPr>
              <a:t> </a:t>
            </a:r>
            <a:r>
              <a:rPr lang="de-AT" sz="1800" dirty="0" smtClean="0">
                <a:sym typeface="Symbol"/>
              </a:rPr>
              <a:t> </a:t>
            </a:r>
            <a:r>
              <a:rPr lang="de-AT" sz="1800" dirty="0" smtClean="0"/>
              <a:t>tendenziell </a:t>
            </a:r>
            <a:r>
              <a:rPr lang="de-AT" sz="1800" dirty="0"/>
              <a:t>Desinvestitionen empfohlen (SGF aufgeben)</a:t>
            </a:r>
          </a:p>
          <a:p>
            <a:endParaRPr lang="de-AT" sz="1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85333"/>
              </p:ext>
            </p:extLst>
          </p:nvPr>
        </p:nvGraphicFramePr>
        <p:xfrm>
          <a:off x="4248150" y="116632"/>
          <a:ext cx="48958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3" imgW="5048250" imgH="2162175" progId="MSDraw">
                  <p:embed/>
                </p:oleObj>
              </mc:Choice>
              <mc:Fallback>
                <p:oleObj r:id="rId3" imgW="5048250" imgH="2162175" progId="MSDraw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16632"/>
                        <a:ext cx="489585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14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2.1 </a:t>
            </a:r>
            <a:r>
              <a:rPr lang="de-AT" dirty="0"/>
              <a:t>Erfahrungskurve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de-AT" sz="2000" dirty="0"/>
              <a:t>Zusammenhang zwischen den </a:t>
            </a:r>
            <a:r>
              <a:rPr lang="de-AT" sz="2000" b="1" dirty="0"/>
              <a:t>Stückkosten</a:t>
            </a:r>
            <a:r>
              <a:rPr lang="de-AT" sz="2000" dirty="0"/>
              <a:t> und der </a:t>
            </a:r>
            <a:r>
              <a:rPr lang="de-AT" sz="2000" b="1" dirty="0"/>
              <a:t>Produktions-Erfahrung</a:t>
            </a:r>
            <a:r>
              <a:rPr lang="de-AT" sz="2000" dirty="0"/>
              <a:t> (kumulierte Produktionsmenge) </a:t>
            </a:r>
          </a:p>
          <a:p>
            <a:pPr marL="342900" indent="-342900"/>
            <a:r>
              <a:rPr lang="de-AT" sz="2000" dirty="0">
                <a:solidFill>
                  <a:schemeClr val="bg1">
                    <a:lumMod val="85000"/>
                  </a:schemeClr>
                </a:solidFill>
              </a:rPr>
              <a:t>Von der Boston Consulting Group (</a:t>
            </a:r>
            <a:r>
              <a:rPr lang="de-AT" sz="2000" b="1" dirty="0">
                <a:solidFill>
                  <a:schemeClr val="bg1">
                    <a:lumMod val="85000"/>
                  </a:schemeClr>
                </a:solidFill>
              </a:rPr>
              <a:t>BCG</a:t>
            </a:r>
            <a:r>
              <a:rPr lang="de-AT" sz="2000" dirty="0">
                <a:solidFill>
                  <a:schemeClr val="bg1">
                    <a:lumMod val="85000"/>
                  </a:schemeClr>
                </a:solidFill>
              </a:rPr>
              <a:t>) bei empirischen Untersuchungen festgestellt</a:t>
            </a:r>
          </a:p>
          <a:p>
            <a:pPr marL="342900" indent="-342900"/>
            <a:r>
              <a:rPr lang="de-AT" sz="2000" i="1" dirty="0">
                <a:solidFill>
                  <a:schemeClr val="bg1">
                    <a:lumMod val="85000"/>
                  </a:schemeClr>
                </a:solidFill>
              </a:rPr>
              <a:t>„die auf den Wertschöpfungsanteil bezogenen und inflationsbereinigten Stückkosten eines Produktes sinken mit jeder Verdopplung der im Zeitablauf kumulierten Produktionsmenge potentiell um einen charakteristischen konstanten Prozentsatz (z.B. 20% bis 30%)“</a:t>
            </a:r>
          </a:p>
          <a:p>
            <a:pPr marL="342900" indent="-342900"/>
            <a:r>
              <a:rPr lang="de-AT" sz="2000" dirty="0">
                <a:solidFill>
                  <a:schemeClr val="bg1">
                    <a:lumMod val="85000"/>
                  </a:schemeClr>
                </a:solidFill>
              </a:rPr>
              <a:t>Wichtig: </a:t>
            </a:r>
          </a:p>
          <a:p>
            <a:pPr marL="522288" lvl="1" indent="-342900"/>
            <a:r>
              <a:rPr lang="de-AT" sz="1800" dirty="0">
                <a:solidFill>
                  <a:schemeClr val="bg1">
                    <a:lumMod val="85000"/>
                  </a:schemeClr>
                </a:solidFill>
              </a:rPr>
              <a:t>nur </a:t>
            </a:r>
            <a:r>
              <a:rPr lang="de-AT" sz="1800" i="1" dirty="0">
                <a:solidFill>
                  <a:schemeClr val="bg1">
                    <a:lumMod val="85000"/>
                  </a:schemeClr>
                </a:solidFill>
              </a:rPr>
              <a:t>auf den Wertschöpfungsanteil bezogen, </a:t>
            </a:r>
            <a:r>
              <a:rPr lang="de-AT" sz="1800" dirty="0">
                <a:solidFill>
                  <a:schemeClr val="bg1">
                    <a:lumMod val="85000"/>
                  </a:schemeClr>
                </a:solidFill>
              </a:rPr>
              <a:t>aber</a:t>
            </a:r>
            <a:r>
              <a:rPr lang="de-AT" sz="1800" i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AT" sz="1800" dirty="0">
                <a:solidFill>
                  <a:schemeClr val="bg1">
                    <a:lumMod val="85000"/>
                  </a:schemeClr>
                </a:solidFill>
              </a:rPr>
              <a:t>z.B. nicht notwendigerweise bei Materialkosten </a:t>
            </a:r>
          </a:p>
          <a:p>
            <a:pPr marL="522288" lvl="1" indent="-342900"/>
            <a:r>
              <a:rPr lang="de-AT" sz="1800" dirty="0">
                <a:solidFill>
                  <a:schemeClr val="bg1">
                    <a:lumMod val="85000"/>
                  </a:schemeClr>
                </a:solidFill>
              </a:rPr>
              <a:t>inflationsbereinigt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9019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BSP: 80% Erfahrungskurve (1)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625475" algn="l"/>
                <a:tab pos="1258888" algn="l"/>
              </a:tabLst>
            </a:pPr>
            <a:r>
              <a:rPr lang="de-AT" sz="2000" i="1" dirty="0"/>
              <a:t>Eine 80% Erfahrungskurve bedeutet, dass die Stückkosten bei Verdoppelung der Produktionserfahrung um 20%, </a:t>
            </a:r>
            <a:r>
              <a:rPr lang="de-AT" sz="2000" i="1" dirty="0" smtClean="0"/>
              <a:t>also </a:t>
            </a:r>
            <a:r>
              <a:rPr lang="de-AT" sz="2000" i="1" dirty="0"/>
              <a:t>auf 80% des </a:t>
            </a:r>
            <a:r>
              <a:rPr lang="de-AT" sz="2000" i="1" dirty="0" smtClean="0"/>
              <a:t>ursprünglichen Werts </a:t>
            </a:r>
            <a:r>
              <a:rPr lang="de-AT" sz="2000" i="1" dirty="0"/>
              <a:t>sinken</a:t>
            </a:r>
          </a:p>
          <a:p>
            <a:pPr lvl="1">
              <a:buNone/>
              <a:tabLst>
                <a:tab pos="625475" algn="l"/>
                <a:tab pos="1258888" algn="l"/>
              </a:tabLst>
            </a:pP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 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	… 	Menge</a:t>
            </a:r>
          </a:p>
          <a:p>
            <a:pPr lvl="1">
              <a:buNone/>
              <a:tabLst>
                <a:tab pos="625475" algn="l"/>
                <a:tab pos="1258888" algn="l"/>
              </a:tabLst>
            </a:pP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  <a:r>
              <a:rPr lang="de-AT" baseline="-25000" dirty="0" smtClean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 	… 	Ausgangsmenge</a:t>
            </a:r>
          </a:p>
          <a:p>
            <a:pPr lvl="1">
              <a:buNone/>
              <a:tabLst>
                <a:tab pos="625475" algn="l"/>
                <a:tab pos="1258888" algn="l"/>
              </a:tabLst>
            </a:pP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k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)	…	Stückkosten bei kumulierter Produktion 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</a:p>
          <a:p>
            <a:pPr>
              <a:buNone/>
              <a:tabLst>
                <a:tab pos="625475" algn="l"/>
                <a:tab pos="1258888" algn="l"/>
              </a:tabLst>
            </a:pPr>
            <a:r>
              <a:rPr lang="de-AT" sz="2000" i="1" dirty="0" smtClean="0">
                <a:solidFill>
                  <a:schemeClr val="bg1">
                    <a:lumMod val="85000"/>
                  </a:schemeClr>
                </a:solidFill>
              </a:rPr>
              <a:t>Daher gilt</a:t>
            </a:r>
          </a:p>
          <a:p>
            <a:pPr lvl="1">
              <a:buNone/>
              <a:tabLst>
                <a:tab pos="625475" algn="l"/>
                <a:tab pos="1258888" algn="l"/>
              </a:tabLst>
            </a:pP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k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(2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  <a:r>
              <a:rPr lang="de-AT" baseline="-25000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= 0,8 * 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k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  <a:r>
              <a:rPr lang="de-AT" baseline="-25000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),        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k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(4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  <a:r>
              <a:rPr lang="de-AT" baseline="-25000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de-AT" dirty="0">
                <a:solidFill>
                  <a:schemeClr val="bg1">
                    <a:lumMod val="85000"/>
                  </a:schemeClr>
                </a:solidFill>
              </a:rPr>
              <a:t>= 0,8 * 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k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(2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  <a:r>
              <a:rPr lang="de-AT" baseline="-25000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de-AT" dirty="0">
                <a:solidFill>
                  <a:schemeClr val="bg1">
                    <a:lumMod val="85000"/>
                  </a:schemeClr>
                </a:solidFill>
              </a:rPr>
              <a:t>= 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0,8</a:t>
            </a:r>
            <a:r>
              <a:rPr lang="de-AT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AT" dirty="0">
                <a:solidFill>
                  <a:schemeClr val="bg1">
                    <a:lumMod val="85000"/>
                  </a:schemeClr>
                </a:solidFill>
              </a:rPr>
              <a:t>* 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k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  <a:r>
              <a:rPr lang="de-AT" baseline="-25000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),  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</a:p>
          <a:p>
            <a:pPr>
              <a:buNone/>
              <a:tabLst>
                <a:tab pos="625475" algn="l"/>
                <a:tab pos="1258888" algn="l"/>
              </a:tabLst>
            </a:pPr>
            <a:r>
              <a:rPr lang="de-AT" sz="2000" dirty="0" smtClean="0">
                <a:solidFill>
                  <a:schemeClr val="bg1">
                    <a:lumMod val="85000"/>
                  </a:schemeClr>
                </a:solidFill>
              </a:rPr>
              <a:t>Also </a:t>
            </a:r>
          </a:p>
          <a:p>
            <a:pPr lvl="1">
              <a:buNone/>
              <a:tabLst>
                <a:tab pos="625475" algn="l"/>
                <a:tab pos="1258888" algn="l"/>
              </a:tabLst>
            </a:pP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 = 2</a:t>
            </a:r>
            <a:r>
              <a:rPr lang="de-AT" i="1" baseline="30000" dirty="0" smtClean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 * X</a:t>
            </a:r>
            <a:r>
              <a:rPr lang="de-AT" baseline="-25000" dirty="0" smtClean="0">
                <a:solidFill>
                  <a:schemeClr val="bg1">
                    <a:lumMod val="85000"/>
                  </a:schemeClr>
                </a:solidFill>
              </a:rPr>
              <a:t>0	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	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k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  <a:r>
              <a:rPr lang="de-AT" dirty="0">
                <a:solidFill>
                  <a:schemeClr val="bg1">
                    <a:lumMod val="85000"/>
                  </a:schemeClr>
                </a:solidFill>
              </a:rPr>
              <a:t>) = 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0,8</a:t>
            </a:r>
            <a:r>
              <a:rPr lang="de-AT" baseline="30000" dirty="0" smtClean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 * 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k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de-AT" i="1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  <a:r>
              <a:rPr lang="de-AT" baseline="-25000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) </a:t>
            </a:r>
            <a:endParaRPr lang="de-AT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BSP: 80% </a:t>
            </a:r>
            <a:r>
              <a:rPr lang="de-AT" dirty="0" smtClean="0"/>
              <a:t>Erfahrungskurve (2)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989138"/>
                <a:ext cx="7993137" cy="4319587"/>
              </a:xfrm>
            </p:spPr>
            <p:txBody>
              <a:bodyPr/>
              <a:lstStyle/>
              <a:p>
                <a:pPr>
                  <a:buNone/>
                  <a:tabLst>
                    <a:tab pos="625475" algn="l"/>
                    <a:tab pos="1258888" algn="l"/>
                  </a:tabLst>
                </a:pPr>
                <a:r>
                  <a:rPr lang="de-AT" sz="2000" dirty="0" smtClean="0"/>
                  <a:t>Logarithmieren von </a:t>
                </a:r>
                <a:r>
                  <a:rPr lang="de-AT" sz="2000" i="1" dirty="0" smtClean="0"/>
                  <a:t>X/ X</a:t>
                </a:r>
                <a:r>
                  <a:rPr lang="de-AT" sz="2000" baseline="-25000" dirty="0" smtClean="0"/>
                  <a:t>0 </a:t>
                </a:r>
                <a:r>
                  <a:rPr lang="de-AT" sz="2000" i="1" dirty="0" smtClean="0"/>
                  <a:t>= 2</a:t>
                </a:r>
                <a:r>
                  <a:rPr lang="de-AT" sz="2000" i="1" baseline="30000" dirty="0" smtClean="0"/>
                  <a:t>n</a:t>
                </a:r>
                <a:r>
                  <a:rPr lang="de-AT" sz="2000" i="1" dirty="0" smtClean="0"/>
                  <a:t> </a:t>
                </a:r>
                <a:r>
                  <a:rPr lang="de-AT" sz="2000" baseline="-25000" dirty="0" smtClean="0"/>
                  <a:t>	</a:t>
                </a:r>
                <a:r>
                  <a:rPr lang="de-AT" sz="2000" dirty="0" smtClean="0">
                    <a:sym typeface="Symbol"/>
                  </a:rPr>
                  <a:t>und </a:t>
                </a:r>
                <a:r>
                  <a:rPr lang="de-AT" sz="2000" i="1" dirty="0" smtClean="0"/>
                  <a:t>k</a:t>
                </a:r>
                <a:r>
                  <a:rPr lang="de-AT" sz="2000" dirty="0" smtClean="0"/>
                  <a:t>(</a:t>
                </a:r>
                <a:r>
                  <a:rPr lang="de-AT" sz="2000" i="1" dirty="0" smtClean="0"/>
                  <a:t>X</a:t>
                </a:r>
                <a:r>
                  <a:rPr lang="de-AT" sz="2000" dirty="0" smtClean="0"/>
                  <a:t>)/</a:t>
                </a:r>
                <a:r>
                  <a:rPr lang="de-AT" sz="2000" i="1" dirty="0" smtClean="0"/>
                  <a:t>k</a:t>
                </a:r>
                <a:r>
                  <a:rPr lang="de-AT" sz="2000" dirty="0" smtClean="0"/>
                  <a:t>(</a:t>
                </a:r>
                <a:r>
                  <a:rPr lang="de-AT" sz="2000" i="1" dirty="0" smtClean="0"/>
                  <a:t>X</a:t>
                </a:r>
                <a:r>
                  <a:rPr lang="de-AT" sz="2000" baseline="-25000" dirty="0"/>
                  <a:t>0</a:t>
                </a:r>
                <a:r>
                  <a:rPr lang="de-AT" sz="2000" dirty="0" smtClean="0"/>
                  <a:t>)  </a:t>
                </a:r>
                <a:r>
                  <a:rPr lang="de-AT" sz="2000" dirty="0"/>
                  <a:t>= </a:t>
                </a:r>
                <a:r>
                  <a:rPr lang="de-AT" sz="2000" dirty="0" smtClean="0"/>
                  <a:t>0,8</a:t>
                </a:r>
                <a:r>
                  <a:rPr lang="de-AT" sz="2000" baseline="30000" dirty="0" smtClean="0"/>
                  <a:t>n</a:t>
                </a:r>
                <a:r>
                  <a:rPr lang="de-AT" sz="2000" dirty="0" smtClean="0"/>
                  <a:t> ergibt</a:t>
                </a:r>
                <a:endParaRPr lang="de-AT" dirty="0" smtClean="0"/>
              </a:p>
              <a:p>
                <a:pPr>
                  <a:buNone/>
                  <a:tabLst>
                    <a:tab pos="625475" algn="l"/>
                    <a:tab pos="12588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AT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de-AT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 =</m:t>
                      </m:r>
                      <m:r>
                        <a:rPr lang="de-AT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𝑛</m:t>
                      </m:r>
                      <m:r>
                        <a:rPr lang="de-AT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∗</m:t>
                      </m:r>
                      <m:r>
                        <a:rPr lang="de-AT" sz="20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de-AT" sz="2000" i="1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>
                  <a:buNone/>
                  <a:tabLst>
                    <a:tab pos="625475" algn="l"/>
                    <a:tab pos="12588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de-AT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0,8</m:t>
                              </m:r>
                            </m:e>
                            <m:sup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de-AT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 =</m:t>
                      </m:r>
                      <m:r>
                        <a:rPr lang="de-AT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𝑛</m:t>
                      </m:r>
                      <m:r>
                        <a:rPr lang="de-AT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∗</m:t>
                      </m:r>
                      <m:r>
                        <a:rPr lang="de-AT" sz="20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  <m:t>0,8</m:t>
                          </m:r>
                        </m:e>
                      </m:d>
                    </m:oMath>
                  </m:oMathPara>
                </a14:m>
                <a:endParaRPr lang="de-AT" sz="2000" i="1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>
                  <a:buNone/>
                  <a:tabLst>
                    <a:tab pos="625475" algn="l"/>
                    <a:tab pos="1258888" algn="l"/>
                  </a:tabLst>
                </a:pPr>
                <a:r>
                  <a:rPr lang="de-AT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Eliminieren von </a:t>
                </a:r>
                <a:r>
                  <a:rPr lang="de-AT" sz="200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n </a:t>
                </a:r>
                <a:r>
                  <a:rPr lang="de-AT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ergibt</a:t>
                </a:r>
              </a:p>
              <a:p>
                <a:pPr>
                  <a:buNone/>
                  <a:tabLst>
                    <a:tab pos="625475" algn="l"/>
                    <a:tab pos="12588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𝑙</m:t>
                      </m:r>
                      <m:r>
                        <a:rPr lang="de-AT" sz="20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de-AT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de-AT" sz="2000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sz="20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0,8</m:t>
                              </m:r>
                            </m:e>
                          </m:d>
                        </m:num>
                        <m:den>
                          <m:r>
                            <a:rPr lang="de-AT" sz="20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</a:rPr>
                            <m:t>𝑙𝑛</m:t>
                          </m:r>
                          <m:d>
                            <m:dPr>
                              <m:ctrlP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AT" sz="20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AT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>
                  <a:buNone/>
                  <a:tabLst>
                    <a:tab pos="625475" algn="l"/>
                    <a:tab pos="1258888" algn="l"/>
                  </a:tabLst>
                </a:pPr>
                <a:r>
                  <a:rPr lang="de-AT" sz="2000" dirty="0" smtClean="0">
                    <a:solidFill>
                      <a:schemeClr val="bg1">
                        <a:lumMod val="85000"/>
                      </a:schemeClr>
                    </a:solidFill>
                  </a:rPr>
                  <a:t>Also:</a:t>
                </a:r>
              </a:p>
              <a:p>
                <a:pPr>
                  <a:buNone/>
                  <a:tabLst>
                    <a:tab pos="625475" algn="l"/>
                    <a:tab pos="125888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AT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AT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AT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AT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AT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de-AT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AT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de-AT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AT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AT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AT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de-AT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AT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AT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AT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de-AT" i="1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AT" i="1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AT" i="1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de-AT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AT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de-AT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AT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0,8</m:t>
                                </m:r>
                              </m:e>
                            </m:d>
                          </m:num>
                          <m:den>
                            <m:r>
                              <a:rPr lang="de-AT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de-AT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AT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den>
                        </m:f>
                      </m:sup>
                    </m:sSup>
                    <m:r>
                      <a:rPr lang="de-AT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    </m:t>
                    </m:r>
                  </m:oMath>
                </a14:m>
                <a:r>
                  <a:rPr lang="de-AT" dirty="0" smtClean="0">
                    <a:solidFill>
                      <a:schemeClr val="bg1">
                        <a:lumMod val="85000"/>
                      </a:schemeClr>
                    </a:solidFill>
                  </a:rPr>
                  <a:t>oder </a:t>
                </a:r>
                <a14:m>
                  <m:oMath xmlns:m="http://schemas.openxmlformats.org/officeDocument/2006/math">
                    <m:r>
                      <a:rPr lang="de-AT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de-AT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de-AT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de-AT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)=</m:t>
                    </m:r>
                    <m:r>
                      <a:rPr lang="de-AT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de-AT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(1)</m:t>
                    </m:r>
                    <m:sSup>
                      <m:sSupPr>
                        <m:ctrlPr>
                          <a:rPr lang="de-AT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AT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f>
                          <m:fPr>
                            <m:ctrlPr>
                              <a:rPr lang="de-AT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AT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de-AT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AT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0,8</m:t>
                                </m:r>
                              </m:e>
                            </m:d>
                          </m:num>
                          <m:den>
                            <m:r>
                              <a:rPr lang="de-AT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de-AT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AT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den>
                        </m:f>
                      </m:sup>
                    </m:sSup>
                    <m:r>
                      <a:rPr lang="de-AT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)=</m:t>
                    </m:r>
                    <m:r>
                      <a:rPr lang="de-AT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de-AT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(1)</m:t>
                    </m:r>
                    <m:sSup>
                      <m:sSupPr>
                        <m:ctrlPr>
                          <a:rPr lang="de-AT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AT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de-AT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−0,322</m:t>
                        </m:r>
                      </m:sup>
                    </m:sSup>
                  </m:oMath>
                </a14:m>
                <a:r>
                  <a:rPr lang="de-AT" sz="2000" dirty="0">
                    <a:solidFill>
                      <a:schemeClr val="bg1">
                        <a:lumMod val="85000"/>
                      </a:schemeClr>
                    </a:solidFill>
                  </a:rPr>
                  <a:t>	</a:t>
                </a:r>
              </a:p>
              <a:p>
                <a:pPr>
                  <a:buNone/>
                  <a:tabLst>
                    <a:tab pos="625475" algn="l"/>
                    <a:tab pos="1258888" algn="l"/>
                  </a:tabLst>
                </a:pPr>
                <a:endParaRPr lang="de-AT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989138"/>
                <a:ext cx="7993137" cy="4319587"/>
              </a:xfrm>
              <a:blipFill rotWithShape="1">
                <a:blip r:embed="rId2"/>
                <a:stretch>
                  <a:fillRect l="-839" t="-56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Allgemein: s% Erfahrungskurve (1)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989138"/>
                <a:ext cx="7993137" cy="4319587"/>
              </a:xfrm>
            </p:spPr>
            <p:txBody>
              <a:bodyPr/>
              <a:lstStyle/>
              <a:p>
                <a:pPr>
                  <a:buNone/>
                  <a:tabLst>
                    <a:tab pos="625475" algn="l"/>
                    <a:tab pos="1258888" algn="l"/>
                  </a:tabLst>
                </a:pPr>
                <a:r>
                  <a:rPr lang="de-AT" sz="2000" i="1" dirty="0" smtClean="0"/>
                  <a:t>X/ X</a:t>
                </a:r>
                <a:r>
                  <a:rPr lang="de-AT" sz="2000" baseline="-25000" dirty="0" smtClean="0"/>
                  <a:t>0 </a:t>
                </a:r>
                <a:r>
                  <a:rPr lang="de-AT" sz="2000" i="1" dirty="0" smtClean="0"/>
                  <a:t>= 2</a:t>
                </a:r>
                <a:r>
                  <a:rPr lang="de-AT" sz="2000" i="1" baseline="30000" dirty="0" smtClean="0"/>
                  <a:t>n</a:t>
                </a:r>
                <a:r>
                  <a:rPr lang="de-AT" sz="2000" i="1" dirty="0" smtClean="0"/>
                  <a:t> </a:t>
                </a:r>
                <a:r>
                  <a:rPr lang="de-AT" sz="2000" baseline="-25000" dirty="0" smtClean="0"/>
                  <a:t>	</a:t>
                </a:r>
                <a:r>
                  <a:rPr lang="de-AT" sz="2000" dirty="0" smtClean="0">
                    <a:sym typeface="Symbol"/>
                  </a:rPr>
                  <a:t>  </a:t>
                </a:r>
                <a:r>
                  <a:rPr lang="de-AT" sz="2000" i="1" dirty="0" smtClean="0"/>
                  <a:t>k</a:t>
                </a:r>
                <a:r>
                  <a:rPr lang="de-AT" sz="2000" dirty="0" smtClean="0"/>
                  <a:t>(</a:t>
                </a:r>
                <a:r>
                  <a:rPr lang="de-AT" sz="2000" i="1" dirty="0" smtClean="0"/>
                  <a:t>X</a:t>
                </a:r>
                <a:r>
                  <a:rPr lang="de-AT" sz="2000" dirty="0" smtClean="0"/>
                  <a:t>)/</a:t>
                </a:r>
                <a:r>
                  <a:rPr lang="de-AT" sz="2000" i="1" dirty="0" smtClean="0"/>
                  <a:t>k</a:t>
                </a:r>
                <a:r>
                  <a:rPr lang="de-AT" sz="2000" dirty="0" smtClean="0"/>
                  <a:t>(</a:t>
                </a:r>
                <a:r>
                  <a:rPr lang="de-AT" sz="2000" i="1" dirty="0" smtClean="0"/>
                  <a:t>X</a:t>
                </a:r>
                <a:r>
                  <a:rPr lang="de-AT" sz="2000" baseline="-25000" dirty="0"/>
                  <a:t>0</a:t>
                </a:r>
                <a:r>
                  <a:rPr lang="de-AT" sz="2000" dirty="0" smtClean="0"/>
                  <a:t>)  </a:t>
                </a:r>
                <a:r>
                  <a:rPr lang="de-AT" sz="2000" dirty="0"/>
                  <a:t>= </a:t>
                </a:r>
                <a:r>
                  <a:rPr lang="de-AT" sz="2000" dirty="0" smtClean="0"/>
                  <a:t>(s/100)</a:t>
                </a:r>
                <a:r>
                  <a:rPr lang="de-AT" sz="2000" baseline="30000" dirty="0" smtClean="0"/>
                  <a:t>n</a:t>
                </a:r>
                <a:r>
                  <a:rPr lang="de-AT" sz="2000" dirty="0" smtClean="0"/>
                  <a:t> ergibt</a:t>
                </a:r>
                <a:endParaRPr lang="de-AT" dirty="0" smtClean="0"/>
              </a:p>
              <a:p>
                <a:pPr>
                  <a:buNone/>
                  <a:tabLst>
                    <a:tab pos="625475" algn="l"/>
                    <a:tab pos="1258888" algn="l"/>
                  </a:tabLst>
                </a:pPr>
                <a:r>
                  <a:rPr lang="de-AT" dirty="0" smtClean="0"/>
                  <a:t>ergibt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/>
                      </a:rPr>
                      <m:t>𝑘</m:t>
                    </m:r>
                    <m:r>
                      <a:rPr lang="de-AT" i="1">
                        <a:latin typeface="Cambria Math"/>
                      </a:rPr>
                      <m:t>(</m:t>
                    </m:r>
                    <m:r>
                      <a:rPr lang="de-AT" i="1">
                        <a:latin typeface="Cambria Math"/>
                      </a:rPr>
                      <m:t>𝑋</m:t>
                    </m:r>
                    <m:r>
                      <a:rPr lang="de-AT" i="1">
                        <a:latin typeface="Cambria Math"/>
                      </a:rPr>
                      <m:t>)=</m:t>
                    </m:r>
                    <m:r>
                      <a:rPr lang="de-AT" b="0" i="1" smtClean="0">
                        <a:latin typeface="Cambria Math"/>
                      </a:rPr>
                      <m:t>𝑘</m:t>
                    </m:r>
                    <m:r>
                      <a:rPr lang="de-AT" b="0" i="1" smtClean="0">
                        <a:latin typeface="Cambria Math"/>
                      </a:rPr>
                      <m:t>(1)</m:t>
                    </m:r>
                    <m:sSup>
                      <m:sSupPr>
                        <m:ctrlPr>
                          <a:rPr lang="de-AT" i="1">
                            <a:latin typeface="Cambria Math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f>
                          <m:fPr>
                            <m:ctrlPr>
                              <a:rPr lang="de-A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AT" i="1">
                                <a:latin typeface="Cambria Math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de-A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AT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de-AT" b="0" i="1" smtClean="0">
                                    <a:latin typeface="Cambria Math"/>
                                  </a:rPr>
                                  <m:t>/100</m:t>
                                </m:r>
                              </m:e>
                            </m:d>
                          </m:num>
                          <m:den>
                            <m:r>
                              <a:rPr lang="de-AT" i="1">
                                <a:latin typeface="Cambria Math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de-A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AT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den>
                        </m:f>
                      </m:sup>
                    </m:sSup>
                    <m:r>
                      <a:rPr lang="de-AT" i="1">
                        <a:latin typeface="Cambria Math"/>
                      </a:rPr>
                      <m:t>)</m:t>
                    </m:r>
                    <m:r>
                      <a:rPr lang="de-AT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AT" sz="2000" dirty="0"/>
                  <a:t>	</a:t>
                </a:r>
              </a:p>
              <a:p>
                <a:pPr>
                  <a:buNone/>
                  <a:tabLst>
                    <a:tab pos="625475" algn="l"/>
                    <a:tab pos="1258888" algn="l"/>
                  </a:tabLst>
                </a:pPr>
                <a:endParaRPr lang="de-AT" sz="2000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989138"/>
                <a:ext cx="7993137" cy="4319587"/>
              </a:xfrm>
              <a:blipFill rotWithShape="1">
                <a:blip r:embed="rId2"/>
                <a:stretch>
                  <a:fillRect l="-1220" t="-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97310"/>
              </p:ext>
            </p:extLst>
          </p:nvPr>
        </p:nvGraphicFramePr>
        <p:xfrm>
          <a:off x="5148064" y="3212976"/>
          <a:ext cx="3451696" cy="2491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848"/>
                <a:gridCol w="1725848"/>
              </a:tblGrid>
              <a:tr h="415317"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 dirty="0">
                          <a:effectLst/>
                        </a:rPr>
                        <a:t>s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>
                          <a:effectLst/>
                        </a:rPr>
                        <a:t>ln(s/100)/ln2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15317"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 dirty="0">
                          <a:effectLst/>
                        </a:rPr>
                        <a:t>70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 dirty="0">
                          <a:effectLst/>
                        </a:rPr>
                        <a:t>-0,515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15317"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 dirty="0">
                          <a:effectLst/>
                        </a:rPr>
                        <a:t>75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>
                          <a:effectLst/>
                        </a:rPr>
                        <a:t>-0,415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15317"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 dirty="0">
                          <a:effectLst/>
                        </a:rPr>
                        <a:t>80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 dirty="0">
                          <a:effectLst/>
                        </a:rPr>
                        <a:t>-0,322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15317"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>
                          <a:effectLst/>
                        </a:rPr>
                        <a:t>85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 dirty="0">
                          <a:effectLst/>
                        </a:rPr>
                        <a:t>-0,234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15317"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>
                          <a:effectLst/>
                        </a:rPr>
                        <a:t>90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u="none" strike="noStrike" dirty="0">
                          <a:effectLst/>
                        </a:rPr>
                        <a:t>-0,152</a:t>
                      </a:r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8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Allgemein: s% Erfahrungskurve (2)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127322"/>
              </p:ext>
            </p:extLst>
          </p:nvPr>
        </p:nvGraphicFramePr>
        <p:xfrm>
          <a:off x="899592" y="2060848"/>
          <a:ext cx="7776860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2275"/>
                <a:gridCol w="1258917"/>
                <a:gridCol w="1258917"/>
                <a:gridCol w="1258917"/>
                <a:gridCol w="1258917"/>
                <a:gridCol w="1258917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s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 smtClean="0">
                          <a:effectLst/>
                        </a:rPr>
                        <a:t>70%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 smtClean="0">
                          <a:effectLst/>
                        </a:rPr>
                        <a:t>75%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 smtClean="0">
                          <a:effectLst/>
                        </a:rPr>
                        <a:t>80%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 smtClean="0">
                          <a:effectLst/>
                        </a:rPr>
                        <a:t>85%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 smtClean="0">
                          <a:effectLst/>
                        </a:rPr>
                        <a:t>90%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 err="1">
                          <a:effectLst/>
                        </a:rPr>
                        <a:t>ln</a:t>
                      </a:r>
                      <a:r>
                        <a:rPr lang="de-AT" sz="2000" u="none" strike="noStrike" dirty="0">
                          <a:effectLst/>
                        </a:rPr>
                        <a:t>(s/100)/ln2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-0,515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-0,415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-0,322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-0,234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-0,152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1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1,0000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1,0000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1,0000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1,0000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1,0000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2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0,7000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0,7500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0,8000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0,8500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0,9000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3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0,5682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0,6338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0,7021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0,7729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0,8462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4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0,4900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0,5625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0,6400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0,7225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0,8100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5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0,4368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0,5127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0,5956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0,6857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0,7830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6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0,3977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0,4754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0,5617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0,6570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0,7616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7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0,3674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0,4459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0,5345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0,6337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0,7439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8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0,3430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0,4219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0,5120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0,6141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0,7290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9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0,3228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0,4017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0,4929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0,5974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>
                          <a:effectLst/>
                        </a:rPr>
                        <a:t>0,7161</a:t>
                      </a:r>
                      <a:endParaRPr lang="de-A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10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0,3058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0,3846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0,4765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0,5828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000" u="none" strike="noStrike" dirty="0">
                          <a:effectLst/>
                        </a:rPr>
                        <a:t>0,7047</a:t>
                      </a:r>
                      <a:endParaRPr lang="de-A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361870"/>
              </p:ext>
            </p:extLst>
          </p:nvPr>
        </p:nvGraphicFramePr>
        <p:xfrm>
          <a:off x="827584" y="1916832"/>
          <a:ext cx="77768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Weiteres Beispiel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/>
                <a:r>
                  <a:rPr lang="de-AT" sz="2000" dirty="0" smtClean="0"/>
                  <a:t>In einer Branche gilt üblicherweise eine 70%-</a:t>
                </a:r>
                <a:r>
                  <a:rPr lang="de-AT" sz="2000" dirty="0" err="1" smtClean="0"/>
                  <a:t>ige</a:t>
                </a:r>
                <a:r>
                  <a:rPr lang="de-AT" sz="2000" dirty="0" smtClean="0"/>
                  <a:t> Erfahrungskurve. Derzeit liegt die Produktions-erfahrung bei 100 Einheiten und die aktuellen Stückkosten liegen bei 25€. Wie hoch werden die Stückkosten bei 600 Stück sein?</a:t>
                </a:r>
              </a:p>
              <a:p>
                <a:pPr marL="342900" indent="-342900"/>
                <a:r>
                  <a:rPr lang="de-AT" sz="2000" i="1" dirty="0" smtClean="0"/>
                  <a:t>X</a:t>
                </a:r>
                <a:r>
                  <a:rPr lang="de-AT" sz="2000" baseline="-25000" dirty="0" smtClean="0"/>
                  <a:t>0 </a:t>
                </a:r>
                <a:r>
                  <a:rPr lang="de-AT" sz="2000" i="1" dirty="0"/>
                  <a:t>= </a:t>
                </a:r>
                <a:r>
                  <a:rPr lang="de-AT" sz="2000" dirty="0" smtClean="0"/>
                  <a:t>100, </a:t>
                </a:r>
                <a:r>
                  <a:rPr lang="de-AT" sz="2000" i="1" dirty="0"/>
                  <a:t>k</a:t>
                </a:r>
                <a:r>
                  <a:rPr lang="de-AT" sz="2000" dirty="0"/>
                  <a:t>(</a:t>
                </a:r>
                <a:r>
                  <a:rPr lang="de-AT" sz="2000" i="1" dirty="0"/>
                  <a:t>X</a:t>
                </a:r>
                <a:r>
                  <a:rPr lang="de-AT" sz="2000" baseline="-25000" dirty="0"/>
                  <a:t>0</a:t>
                </a:r>
                <a:r>
                  <a:rPr lang="de-AT" sz="2000" dirty="0" smtClean="0"/>
                  <a:t>) = 25</a:t>
                </a:r>
              </a:p>
              <a:p>
                <a:pPr marL="342900" indent="-342900"/>
                <a:r>
                  <a:rPr lang="de-AT" sz="2000" i="1" dirty="0" smtClean="0"/>
                  <a:t>k</a:t>
                </a:r>
                <a:r>
                  <a:rPr lang="de-AT" sz="2000" dirty="0" smtClean="0"/>
                  <a:t>(200) </a:t>
                </a:r>
                <a:r>
                  <a:rPr lang="de-AT" sz="2000" dirty="0"/>
                  <a:t>= </a:t>
                </a:r>
                <a:r>
                  <a:rPr lang="de-AT" sz="2000" dirty="0" smtClean="0"/>
                  <a:t>0,7*25 = </a:t>
                </a:r>
                <a:r>
                  <a:rPr lang="de-AT" sz="2000" dirty="0"/>
                  <a:t>17,5</a:t>
                </a:r>
                <a:r>
                  <a:rPr lang="de-AT" sz="2000" dirty="0" smtClean="0"/>
                  <a:t> , </a:t>
                </a:r>
                <a:r>
                  <a:rPr lang="de-AT" sz="2000" i="1" dirty="0" smtClean="0"/>
                  <a:t>k</a:t>
                </a:r>
                <a:r>
                  <a:rPr lang="de-AT" sz="2000" dirty="0" smtClean="0"/>
                  <a:t>(400</a:t>
                </a:r>
                <a:r>
                  <a:rPr lang="de-AT" sz="2000" dirty="0"/>
                  <a:t>) = </a:t>
                </a:r>
                <a:r>
                  <a:rPr lang="de-AT" sz="2000" dirty="0" smtClean="0"/>
                  <a:t>0,49*25 = 12,25, </a:t>
                </a:r>
                <a:br>
                  <a:rPr lang="de-AT" sz="2000" dirty="0" smtClean="0"/>
                </a:br>
                <a:r>
                  <a:rPr lang="de-AT" sz="2000" i="1" dirty="0" smtClean="0"/>
                  <a:t>k</a:t>
                </a:r>
                <a:r>
                  <a:rPr lang="de-AT" sz="2000" dirty="0" smtClean="0"/>
                  <a:t>(800</a:t>
                </a:r>
                <a:r>
                  <a:rPr lang="de-AT" sz="2000" dirty="0"/>
                  <a:t>) = </a:t>
                </a:r>
                <a:r>
                  <a:rPr lang="de-AT" sz="2000" dirty="0" smtClean="0"/>
                  <a:t>0,7</a:t>
                </a:r>
                <a:r>
                  <a:rPr lang="de-AT" sz="2000" baseline="30000" dirty="0" smtClean="0"/>
                  <a:t>3</a:t>
                </a:r>
                <a:r>
                  <a:rPr lang="de-AT" sz="2000" dirty="0" smtClean="0"/>
                  <a:t>*25 </a:t>
                </a:r>
                <a:r>
                  <a:rPr lang="de-AT" sz="2000" dirty="0"/>
                  <a:t>= </a:t>
                </a:r>
                <a:r>
                  <a:rPr lang="de-AT" sz="2000" dirty="0" smtClean="0"/>
                  <a:t>= 0,343*25 = 8,575</a:t>
                </a:r>
              </a:p>
              <a:p>
                <a:pPr marL="342900" indent="-342900"/>
                <a:r>
                  <a:rPr lang="de-AT" sz="2000" dirty="0" smtClean="0"/>
                  <a:t>Die Stückkosen des 600-sten Stücks werden also zwischen 8,575 und 12,25 liegen</a:t>
                </a:r>
              </a:p>
              <a:p>
                <a:pPr marL="342900" indent="-342900"/>
                <a:r>
                  <a:rPr lang="de-AT" sz="2000" dirty="0" smtClean="0">
                    <a:solidFill>
                      <a:schemeClr val="tx1"/>
                    </a:solidFill>
                  </a:rPr>
                  <a:t>Genauer: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de-AT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AT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e-AT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de-A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de-AT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AT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AT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AT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de-AT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AT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AT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de-AT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AT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de-AT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AT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0,</m:t>
                                </m:r>
                                <m:r>
                                  <a:rPr lang="de-AT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d>
                          </m:num>
                          <m:den>
                            <m:r>
                              <a:rPr lang="de-AT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de-AT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AT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den>
                        </m:f>
                      </m:sup>
                    </m:sSup>
                  </m:oMath>
                </a14:m>
                <a:r>
                  <a:rPr lang="de-AT" sz="2000" dirty="0" smtClean="0"/>
                  <a:t>  also </a:t>
                </a:r>
                <a:r>
                  <a:rPr lang="de-AT" sz="2000" i="1" dirty="0" smtClean="0">
                    <a:latin typeface="Cambria Math"/>
                  </a:rPr>
                  <a:t/>
                </a:r>
                <a:br>
                  <a:rPr lang="de-AT" sz="20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de-AT" sz="2000" i="1" dirty="0" smtClean="0">
                        <a:latin typeface="Cambria Math"/>
                      </a:rPr>
                      <m:t>𝑘</m:t>
                    </m:r>
                    <m:r>
                      <a:rPr lang="de-AT" sz="2000" i="1" dirty="0" smtClean="0">
                        <a:latin typeface="Cambria Math"/>
                      </a:rPr>
                      <m:t>(600) = </m:t>
                    </m:r>
                    <m:r>
                      <a:rPr lang="de-AT" sz="2000" i="1" dirty="0" smtClean="0">
                        <a:latin typeface="Cambria Math"/>
                      </a:rPr>
                      <m:t>𝑘</m:t>
                    </m:r>
                    <m:r>
                      <a:rPr lang="de-AT" sz="2000" i="1" dirty="0" smtClean="0">
                        <a:latin typeface="Cambria Math"/>
                      </a:rPr>
                      <m:t>(100</m:t>
                    </m:r>
                    <m:sSup>
                      <m:sSupPr>
                        <m:ctrlPr>
                          <a:rPr lang="de-AT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AT" sz="2000" i="1" dirty="0">
                            <a:latin typeface="Cambria Math"/>
                          </a:rPr>
                          <m:t>)</m:t>
                        </m:r>
                        <m:d>
                          <m:dPr>
                            <m:ctrlPr>
                              <a:rPr lang="de-AT" sz="2000" i="1" dirty="0">
                                <a:latin typeface="Cambria Math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de-AT" sz="2000" i="1" dirty="0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de-AT" sz="2000" i="1" dirty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AT" sz="2000" i="1" dirty="0">
                                        <a:latin typeface="Cambria Math"/>
                                      </a:rPr>
                                      <m:t>600</m:t>
                                    </m:r>
                                  </m:num>
                                  <m:den>
                                    <m:r>
                                      <a:rPr lang="de-AT" sz="2000" i="1" dirty="0"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  <m:sup>
                        <m:box>
                          <m:boxPr>
                            <m:ctrlPr>
                              <a:rPr lang="de-AT" sz="2000" i="1" dirty="0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de-AT" sz="200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de-AT" sz="2000" b="0" i="1" dirty="0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000" b="0" i="0" dirty="0" smtClean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de-AT" sz="2000" b="0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AT" sz="2000" b="0" i="1" dirty="0" smtClean="0">
                                            <a:latin typeface="Cambria Math"/>
                                          </a:rPr>
                                          <m:t>0,7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de-AT" sz="2000" b="0" i="1" dirty="0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000" b="0" i="0" dirty="0" smtClean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de-AT" sz="2000" b="0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AT" sz="2000" b="0" i="1" dirty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box>
                      </m:sup>
                    </m:sSup>
                    <m:r>
                      <a:rPr lang="de-AT" sz="2000" b="0" i="1" dirty="0" smtClean="0">
                        <a:latin typeface="Cambria Math"/>
                      </a:rPr>
                      <m:t>=25∗</m:t>
                    </m:r>
                    <m:sSup>
                      <m:sSupPr>
                        <m:ctrlPr>
                          <a:rPr lang="de-AT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AT" sz="2000" i="1" dirty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de-AT" sz="2000" b="0" i="1" dirty="0" smtClean="0">
                            <a:latin typeface="Cambria Math"/>
                          </a:rPr>
                          <m:t>−0,515</m:t>
                        </m:r>
                      </m:sup>
                    </m:sSup>
                    <m:r>
                      <a:rPr lang="de-AT" sz="2000" b="0" i="0" dirty="0" smtClean="0">
                        <a:latin typeface="Cambria Math"/>
                      </a:rPr>
                      <m:t>=9,943</m:t>
                    </m:r>
                  </m:oMath>
                </a14:m>
                <a:endParaRPr lang="de-AT" sz="2000" dirty="0"/>
              </a:p>
              <a:p>
                <a:pPr marL="342900" indent="-342900"/>
                <a:endParaRPr lang="de-AT" sz="20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2" t="-56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88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Bedeutung der Erfahrungskurve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sz="2000" dirty="0" smtClean="0"/>
              <a:t>Handlungsempfehlungen </a:t>
            </a:r>
            <a:r>
              <a:rPr lang="de-AT" sz="2000" dirty="0"/>
              <a:t>im Rahmen der strategischen Planung:</a:t>
            </a:r>
          </a:p>
          <a:p>
            <a:pPr marL="342900" indent="-342900"/>
            <a:r>
              <a:rPr lang="de-AT" sz="1800" dirty="0"/>
              <a:t>Erfahrungskurven zeigen das Kostensenkungspotential an und dienen als Anhaltspunkt für mögliche </a:t>
            </a:r>
            <a:r>
              <a:rPr lang="de-AT" sz="1800" dirty="0" smtClean="0"/>
              <a:t>Rationalisierungen</a:t>
            </a:r>
            <a:endParaRPr lang="de-AT" sz="1800" dirty="0"/>
          </a:p>
          <a:p>
            <a:pPr marL="342900" indent="-342900"/>
            <a:r>
              <a:rPr lang="de-AT" sz="1800" dirty="0"/>
              <a:t>Erfahrungskurven zeigen die Bedeutung von Marktwachstum </a:t>
            </a:r>
            <a:r>
              <a:rPr lang="de-AT" sz="1800" dirty="0" smtClean="0"/>
              <a:t>auf</a:t>
            </a:r>
            <a:r>
              <a:rPr lang="de-AT" sz="1800" dirty="0"/>
              <a:t>. Eine Geschäftseinheit, die im Vergleich zu ihren Konkurrenten ein höheres Mengenwachstum aufweist, ist potentiell in der Lage, ihre relative Kostenposition zu verbessern. </a:t>
            </a:r>
          </a:p>
          <a:p>
            <a:pPr marL="342900" indent="-342900"/>
            <a:r>
              <a:rPr lang="de-AT" sz="1800" dirty="0"/>
              <a:t>Bei Produkt-Neueinführungen kann es sich lohnen, </a:t>
            </a:r>
            <a:r>
              <a:rPr lang="de-AT" sz="1800" dirty="0" smtClean="0"/>
              <a:t>kann </a:t>
            </a:r>
            <a:r>
              <a:rPr lang="de-AT" sz="1800" i="1" dirty="0" smtClean="0"/>
              <a:t>Penetrationspolitik</a:t>
            </a:r>
            <a:r>
              <a:rPr lang="de-AT" sz="1800" dirty="0" smtClean="0"/>
              <a:t> sinnvoll sein: geringere </a:t>
            </a:r>
            <a:r>
              <a:rPr lang="de-AT" sz="1800" dirty="0"/>
              <a:t>Preise </a:t>
            </a:r>
            <a:r>
              <a:rPr lang="de-AT" sz="1800" dirty="0" smtClean="0"/>
              <a:t>verlangen</a:t>
            </a:r>
            <a:r>
              <a:rPr lang="de-AT" sz="1800" dirty="0"/>
              <a:t>, als die aktuellen </a:t>
            </a:r>
            <a:r>
              <a:rPr lang="de-AT" sz="1800" dirty="0" smtClean="0"/>
              <a:t>Stückkosten </a:t>
            </a:r>
            <a:r>
              <a:rPr lang="de-AT" sz="1800" dirty="0" smtClean="0">
                <a:sym typeface="Symbol"/>
              </a:rPr>
              <a:t> </a:t>
            </a:r>
            <a:r>
              <a:rPr lang="de-AT" sz="1800" dirty="0" smtClean="0"/>
              <a:t>anfängliche Verluste, aber erhöhte </a:t>
            </a:r>
            <a:r>
              <a:rPr lang="de-AT" sz="1800" dirty="0"/>
              <a:t>Nachfrage </a:t>
            </a:r>
            <a:r>
              <a:rPr lang="de-AT" sz="1800" dirty="0">
                <a:sym typeface="Symbol"/>
              </a:rPr>
              <a:t> </a:t>
            </a:r>
            <a:r>
              <a:rPr lang="de-AT" sz="1800" dirty="0" smtClean="0"/>
              <a:t>erhöhte Produktionserfahrung </a:t>
            </a:r>
            <a:r>
              <a:rPr lang="de-AT" sz="1800" dirty="0" smtClean="0">
                <a:sym typeface="Symbol"/>
              </a:rPr>
              <a:t> </a:t>
            </a:r>
            <a:r>
              <a:rPr lang="de-AT" sz="1800" dirty="0" smtClean="0"/>
              <a:t>rasche Kostensenkungen</a:t>
            </a:r>
            <a:r>
              <a:rPr lang="de-AT" sz="1800" dirty="0" smtClean="0">
                <a:sym typeface="Symbol"/>
              </a:rPr>
              <a:t> </a:t>
            </a:r>
            <a:r>
              <a:rPr lang="de-AT" sz="1800" dirty="0">
                <a:sym typeface="Symbol"/>
              </a:rPr>
              <a:t></a:t>
            </a:r>
            <a:r>
              <a:rPr lang="de-AT" sz="1800" dirty="0" smtClean="0"/>
              <a:t> </a:t>
            </a:r>
            <a:r>
              <a:rPr lang="de-AT" sz="1800" dirty="0"/>
              <a:t>Bevor die Konkurrenz in den Markt drängen kann, hat man dann schon den Wettbewerbsvorteil niedriger Stückkosten.</a:t>
            </a:r>
          </a:p>
          <a:p>
            <a:pPr marL="342900" indent="-342900"/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1307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2.2 Produktlebenszyklus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342900" indent="-342900"/>
            <a:r>
              <a:rPr lang="de-AT" sz="1800" dirty="0"/>
              <a:t>Die meisten Produkte durchlaufen einen sogenannten </a:t>
            </a:r>
            <a:r>
              <a:rPr lang="de-AT" sz="1800" i="1" dirty="0"/>
              <a:t>Produktlebenszyklus</a:t>
            </a:r>
            <a:r>
              <a:rPr lang="de-AT" sz="1800" dirty="0"/>
              <a:t>, mit den Phasen Einführung, Wachstum, Reife, Sättigung bzw. Rückgang. In jeder Phase ist ein typischer Verlauf von Umsatz und Cash-Flow zu erkennen. </a:t>
            </a:r>
            <a:endParaRPr lang="de-AT" sz="1800" dirty="0" smtClean="0"/>
          </a:p>
          <a:p>
            <a:pPr marL="342900" indent="-342900"/>
            <a:r>
              <a:rPr lang="de-AT" sz="1800" dirty="0" smtClean="0"/>
              <a:t>Im Marketing wird für jede</a:t>
            </a:r>
            <a:br>
              <a:rPr lang="de-AT" sz="1800" dirty="0" smtClean="0"/>
            </a:br>
            <a:r>
              <a:rPr lang="de-AT" sz="1800" dirty="0" smtClean="0"/>
              <a:t>Phase ein eigener </a:t>
            </a:r>
            <a:br>
              <a:rPr lang="de-AT" sz="1800" dirty="0" smtClean="0"/>
            </a:br>
            <a:r>
              <a:rPr lang="de-AT" sz="1800" dirty="0" err="1" smtClean="0"/>
              <a:t>Markting</a:t>
            </a:r>
            <a:r>
              <a:rPr lang="de-AT" sz="1800" dirty="0" smtClean="0"/>
              <a:t>-Mix </a:t>
            </a:r>
            <a:br>
              <a:rPr lang="de-AT" sz="1800" dirty="0" smtClean="0"/>
            </a:br>
            <a:r>
              <a:rPr lang="de-AT" sz="1800" dirty="0" smtClean="0"/>
              <a:t>(Preis, Werbung, ...) </a:t>
            </a:r>
            <a:br>
              <a:rPr lang="de-AT" sz="1800" dirty="0" smtClean="0"/>
            </a:br>
            <a:r>
              <a:rPr lang="de-AT" sz="1800" dirty="0" smtClean="0"/>
              <a:t>empfohlen.</a:t>
            </a:r>
          </a:p>
          <a:p>
            <a:pPr marL="342900" indent="-342900"/>
            <a:endParaRPr lang="de-AT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533283"/>
              </p:ext>
            </p:extLst>
          </p:nvPr>
        </p:nvGraphicFramePr>
        <p:xfrm>
          <a:off x="4164585" y="3284984"/>
          <a:ext cx="4979415" cy="323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3" imgW="6169025" imgH="4332288" progId="MSDraw">
                  <p:embed/>
                </p:oleObj>
              </mc:Choice>
              <mc:Fallback>
                <p:oleObj r:id="rId3" imgW="6169025" imgH="4332288" progId="MSDraw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585" y="3284984"/>
                        <a:ext cx="4979415" cy="323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07716" y="3789040"/>
            <a:ext cx="363538" cy="3600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€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621</Words>
  <Application>Microsoft Office PowerPoint</Application>
  <PresentationFormat>Bildschirmpräsentation (4:3)</PresentationFormat>
  <Paragraphs>148</Paragraphs>
  <Slides>12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Vorlage_6</vt:lpstr>
      <vt:lpstr>MSDraw</vt:lpstr>
      <vt:lpstr>Kapitel 2</vt:lpstr>
      <vt:lpstr>2.1 Erfahrungskurve</vt:lpstr>
      <vt:lpstr>BSP: 80% Erfahrungskurve (1)</vt:lpstr>
      <vt:lpstr>BSP: 80% Erfahrungskurve (2)</vt:lpstr>
      <vt:lpstr>Allgemein: s% Erfahrungskurve (1)</vt:lpstr>
      <vt:lpstr>Allgemein: s% Erfahrungskurve (2)</vt:lpstr>
      <vt:lpstr>Weiteres Beispiel</vt:lpstr>
      <vt:lpstr>Bedeutung der Erfahrungskurve</vt:lpstr>
      <vt:lpstr>2.2 Produktlebenszyklus</vt:lpstr>
      <vt:lpstr>Markteinführung</vt:lpstr>
      <vt:lpstr>2.3 Portfoliotechnik</vt:lpstr>
      <vt:lpstr>BCG-Portfolio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50</cp:revision>
  <cp:lastPrinted>2015-03-17T11:20:06Z</cp:lastPrinted>
  <dcterms:created xsi:type="dcterms:W3CDTF">2011-04-28T12:25:33Z</dcterms:created>
  <dcterms:modified xsi:type="dcterms:W3CDTF">2015-03-17T15:14:42Z</dcterms:modified>
</cp:coreProperties>
</file>