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78" r:id="rId3"/>
    <p:sldId id="279" r:id="rId4"/>
    <p:sldId id="28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1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77" r:id="rId24"/>
    <p:sldId id="283" r:id="rId25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  <a:srgbClr val="BBEFB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0" autoAdjust="0"/>
    <p:restoredTop sz="93066" autoAdjust="0"/>
  </p:normalViewPr>
  <p:slideViewPr>
    <p:cSldViewPr>
      <p:cViewPr varScale="1">
        <p:scale>
          <a:sx n="83" d="100"/>
          <a:sy n="83" d="100"/>
        </p:scale>
        <p:origin x="159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D1B9-CC6B-47B7-BA23-CF793FF642D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846AD-F4B4-42A5-8011-417D1DB2A0D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SS 2010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EK Produktion &amp; Logistik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Kapitel 3/</a:t>
            </a:r>
            <a:fld id="{825C0F54-4653-435D-B5C1-8C840B22619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SS 2010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EK Produktion &amp; Logistik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Kapitel 3/</a:t>
            </a:r>
            <a:fld id="{D56AD23F-F5C3-4190-A370-44752B7DAD0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D13E-8A7C-4FE5-8C20-007F204E5193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3AAAF-82E9-4691-AB90-329D4E95525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12619-E32E-4C94-919F-33AF5E65B4D5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1A081-D7DD-4201-94F0-BFCEDB7E5F30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3E4F1-BCD6-4780-9A93-F2FB53177963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81F4-494B-41EC-9781-516BA658006B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BC8DC-5351-4605-8F1A-ADE8770621BE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3CD62-6ECB-4BD1-8590-8D624E2AA8C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5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0113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DDDDDD"/>
                </a:solidFill>
              </a:defRPr>
            </a:lvl1pPr>
          </a:lstStyle>
          <a:p>
            <a:endParaRPr lang="de-A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863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DDDDDD"/>
                </a:solidFill>
              </a:defRPr>
            </a:lvl1pPr>
          </a:lstStyle>
          <a:p>
            <a:endParaRPr lang="de-AT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DDDDDD"/>
                </a:solidFill>
              </a:defRPr>
            </a:lvl1pPr>
          </a:lstStyle>
          <a:p>
            <a:fld id="{3FEFC24F-B622-489E-8A49-93BCB053D028}" type="slidenum">
              <a:rPr lang="de-AT"/>
              <a:pPr/>
              <a:t>‹Nr.›</a:t>
            </a:fld>
            <a:endParaRPr lang="de-A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ymondhill.net/voronoi/rhill-voronoi.html" TargetMode="External"/><Relationship Id="rId2" Type="http://schemas.openxmlformats.org/officeDocument/2006/relationships/hyperlink" Target="http://de.wikipedia.org/wiki/Voronoi-Diagram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voronoigame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88640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Einleitung/</a:t>
            </a:r>
            <a:fld id="{E7C106C6-7D75-4BDA-81A4-77CD85A5AC40}" type="slidenum">
              <a:rPr lang="de-AT" smtClean="0"/>
              <a:pPr/>
              <a:t>1</a:t>
            </a:fld>
            <a:endParaRPr lang="de-AT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2800" smtClean="0"/>
              <a:t>Kapitel 4</a:t>
            </a:r>
            <a:endParaRPr lang="de-AT" sz="28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395536" y="3068960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de-DE" sz="3200" b="1" dirty="0" smtClean="0"/>
              <a:t>Design und Analyse von Transportnetzwerken</a:t>
            </a:r>
            <a:endParaRPr lang="de-AT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8F9526B3-F631-4FD7-8AB4-B52E5AA036E5}" type="slidenum">
              <a:rPr lang="de-AT" smtClean="0"/>
              <a:pPr/>
              <a:t>10</a:t>
            </a:fld>
            <a:endParaRPr lang="de-AT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4.2.1 </a:t>
            </a:r>
            <a:r>
              <a:rPr lang="de-DE" sz="2800" dirty="0" smtClean="0"/>
              <a:t>Die </a:t>
            </a:r>
            <a:r>
              <a:rPr lang="de-DE" sz="2800" i="1" dirty="0" smtClean="0"/>
              <a:t>Spaltenminimum</a:t>
            </a:r>
            <a:r>
              <a:rPr lang="de-DE" sz="2800" dirty="0" smtClean="0"/>
              <a:t>methode</a:t>
            </a:r>
            <a:endParaRPr lang="de-AT" sz="2800" dirty="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>
              <a:buNone/>
              <a:tabLst>
                <a:tab pos="180000" algn="l"/>
                <a:tab pos="716400" algn="l"/>
              </a:tabLst>
            </a:pPr>
            <a:r>
              <a:rPr lang="de-AT" sz="1800" b="1" dirty="0" smtClean="0"/>
              <a:t>Initialisierung</a:t>
            </a:r>
            <a:r>
              <a:rPr lang="de-AT" sz="1800" dirty="0" smtClean="0"/>
              <a:t>: Transporttableau wobei jeweils links oben klein die Kosten 	 	 eingetragen sind. Zunächst sind keine Zeilen oder Spalten gestrichen. </a:t>
            </a:r>
          </a:p>
          <a:p>
            <a:pPr>
              <a:buNone/>
              <a:tabLst>
                <a:tab pos="715963" algn="l"/>
              </a:tabLst>
            </a:pPr>
            <a:r>
              <a:rPr lang="de-AT" sz="1800" b="1" dirty="0" smtClean="0"/>
              <a:t>Iteration:</a:t>
            </a:r>
          </a:p>
          <a:p>
            <a:pPr lvl="1">
              <a:lnSpc>
                <a:spcPct val="100000"/>
              </a:lnSpc>
              <a:buFontTx/>
              <a:buNone/>
              <a:tabLst>
                <a:tab pos="715963" algn="l"/>
              </a:tabLst>
            </a:pPr>
            <a:r>
              <a:rPr lang="de-AT" sz="1600" dirty="0" smtClean="0"/>
              <a:t>1. </a:t>
            </a:r>
            <a:r>
              <a:rPr lang="de-AT" dirty="0" smtClean="0"/>
              <a:t>Von links beginnend suche man die erste </a:t>
            </a:r>
            <a:r>
              <a:rPr lang="de-AT" b="1" dirty="0" smtClean="0"/>
              <a:t>noch nicht gestrichene Spalte</a:t>
            </a:r>
          </a:p>
          <a:p>
            <a:pPr lvl="1" defTabSz="180000">
              <a:lnSpc>
                <a:spcPct val="100000"/>
              </a:lnSpc>
              <a:buFontTx/>
              <a:buNone/>
              <a:tabLst>
                <a:tab pos="180000" algn="l"/>
                <a:tab pos="716400" algn="l"/>
              </a:tabLst>
            </a:pPr>
            <a:r>
              <a:rPr lang="de-AT" dirty="0" smtClean="0"/>
              <a:t>2. In dieser Spalte wähle das </a:t>
            </a:r>
            <a:r>
              <a:rPr lang="de-AT" b="1" dirty="0" smtClean="0"/>
              <a:t>kleinste noch nicht gestrichene Kostenelement  </a:t>
            </a:r>
            <a:r>
              <a:rPr lang="de-AT" sz="2000" b="1" i="1" dirty="0" err="1" smtClean="0">
                <a:latin typeface="Times New Roman" pitchFamily="18" charset="0"/>
              </a:rPr>
              <a:t>c</a:t>
            </a:r>
            <a:r>
              <a:rPr lang="de-AT" sz="2000" b="1" i="1" baseline="-25000" dirty="0" err="1" smtClean="0">
                <a:latin typeface="Times New Roman" pitchFamily="18" charset="0"/>
              </a:rPr>
              <a:t>ij</a:t>
            </a:r>
            <a:r>
              <a:rPr lang="de-AT" dirty="0" smtClean="0"/>
              <a:t> und mache die </a:t>
            </a:r>
            <a:r>
              <a:rPr lang="de-AT" b="1" dirty="0" smtClean="0"/>
              <a:t>zugehörige Transportmenge </a:t>
            </a:r>
            <a:r>
              <a:rPr lang="de-AT" b="1" i="1" dirty="0" err="1" smtClean="0">
                <a:latin typeface="Times New Roman" pitchFamily="18" charset="0"/>
              </a:rPr>
              <a:t>x</a:t>
            </a:r>
            <a:r>
              <a:rPr lang="de-AT" b="1" i="1" baseline="-25000" dirty="0" err="1" smtClean="0">
                <a:latin typeface="Times New Roman" pitchFamily="18" charset="0"/>
              </a:rPr>
              <a:t>ij</a:t>
            </a:r>
            <a:r>
              <a:rPr lang="de-AT" b="1" dirty="0" smtClean="0"/>
              <a:t> maximal</a:t>
            </a:r>
            <a:r>
              <a:rPr lang="de-AT" dirty="0" smtClean="0"/>
              <a:t>. </a:t>
            </a:r>
          </a:p>
          <a:p>
            <a:pPr lvl="1">
              <a:lnSpc>
                <a:spcPct val="100000"/>
              </a:lnSpc>
              <a:buFontTx/>
              <a:buNone/>
              <a:tabLst>
                <a:tab pos="715963" algn="l"/>
              </a:tabLst>
            </a:pPr>
            <a:r>
              <a:rPr lang="de-AT" dirty="0" smtClean="0"/>
              <a:t>3. Ist die </a:t>
            </a:r>
            <a:r>
              <a:rPr lang="de-AT" b="1" dirty="0" smtClean="0"/>
              <a:t>Spaltenressource</a:t>
            </a:r>
            <a:r>
              <a:rPr lang="de-AT" dirty="0" smtClean="0"/>
              <a:t> aufgebraucht </a:t>
            </a:r>
            <a:r>
              <a:rPr lang="de-AT" dirty="0" smtClean="0">
                <a:sym typeface="Wingdings" pitchFamily="2" charset="2"/>
              </a:rPr>
              <a:t></a:t>
            </a:r>
            <a:r>
              <a:rPr lang="de-AT" dirty="0" smtClean="0"/>
              <a:t> </a:t>
            </a:r>
            <a:r>
              <a:rPr lang="de-AT" b="1" dirty="0" smtClean="0"/>
              <a:t>streiche</a:t>
            </a:r>
            <a:r>
              <a:rPr lang="de-AT" dirty="0" smtClean="0"/>
              <a:t> Spalte</a:t>
            </a:r>
            <a:r>
              <a:rPr lang="de-AT" i="1" dirty="0" smtClean="0"/>
              <a:t> j</a:t>
            </a:r>
            <a:r>
              <a:rPr lang="de-AT" dirty="0" smtClean="0"/>
              <a:t>,	</a:t>
            </a:r>
          </a:p>
          <a:p>
            <a:pPr lvl="1">
              <a:lnSpc>
                <a:spcPct val="100000"/>
              </a:lnSpc>
              <a:buFontTx/>
              <a:buNone/>
              <a:tabLst>
                <a:tab pos="715963" algn="l"/>
              </a:tabLst>
            </a:pPr>
            <a:r>
              <a:rPr lang="de-AT" b="1" dirty="0" smtClean="0"/>
              <a:t>    ODER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    ist die </a:t>
            </a:r>
            <a:r>
              <a:rPr lang="de-AT" b="1" dirty="0" smtClean="0"/>
              <a:t>Zeilenressource</a:t>
            </a:r>
            <a:r>
              <a:rPr lang="de-AT" dirty="0" smtClean="0"/>
              <a:t> aufgebraucht    </a:t>
            </a:r>
            <a:r>
              <a:rPr lang="de-AT" dirty="0" smtClean="0">
                <a:sym typeface="Wingdings" pitchFamily="2" charset="2"/>
              </a:rPr>
              <a:t> </a:t>
            </a:r>
            <a:r>
              <a:rPr lang="de-AT" b="1" dirty="0" smtClean="0"/>
              <a:t>streiche</a:t>
            </a:r>
            <a:r>
              <a:rPr lang="de-AT" dirty="0" smtClean="0"/>
              <a:t> Zeile </a:t>
            </a:r>
            <a:r>
              <a:rPr lang="de-AT" i="1" dirty="0" smtClean="0"/>
              <a:t>i</a:t>
            </a:r>
            <a:r>
              <a:rPr lang="de-AT" dirty="0" smtClean="0"/>
              <a:t>.</a:t>
            </a:r>
          </a:p>
          <a:p>
            <a:pPr lvl="1" defTabSz="180000">
              <a:lnSpc>
                <a:spcPct val="100000"/>
              </a:lnSpc>
              <a:buFontTx/>
              <a:buAutoNum type="arabicPeriod" startAt="4"/>
              <a:tabLst>
                <a:tab pos="180000" algn="l"/>
                <a:tab pos="716400" algn="l"/>
              </a:tabLst>
            </a:pPr>
            <a:r>
              <a:rPr lang="de-AT" dirty="0" smtClean="0"/>
              <a:t> </a:t>
            </a:r>
            <a:r>
              <a:rPr lang="de-AT" dirty="0" smtClean="0">
                <a:solidFill>
                  <a:srgbClr val="7030A0"/>
                </a:solidFill>
              </a:rPr>
              <a:t>Ist nur mehr eine Zeile oder eine Spalte nicht gestrichen,	</a:t>
            </a:r>
            <a:br>
              <a:rPr lang="de-AT" dirty="0" smtClean="0">
                <a:solidFill>
                  <a:srgbClr val="7030A0"/>
                </a:solidFill>
              </a:rPr>
            </a:br>
            <a:r>
              <a:rPr lang="de-AT" dirty="0" smtClean="0">
                <a:solidFill>
                  <a:srgbClr val="7030A0"/>
                </a:solidFill>
              </a:rPr>
              <a:t>    trage bei allen nicht-gestrichenen Zellen dieser Zeile oder Spalte die</a:t>
            </a:r>
            <a:br>
              <a:rPr lang="de-AT" dirty="0" smtClean="0">
                <a:solidFill>
                  <a:srgbClr val="7030A0"/>
                </a:solidFill>
              </a:rPr>
            </a:br>
            <a:r>
              <a:rPr lang="de-AT" dirty="0" smtClean="0">
                <a:solidFill>
                  <a:srgbClr val="7030A0"/>
                </a:solidFill>
              </a:rPr>
              <a:t>    maximal mögliche Transportmenge</a:t>
            </a:r>
            <a:r>
              <a:rPr lang="de-AT" b="1" dirty="0" smtClean="0">
                <a:solidFill>
                  <a:srgbClr val="7030A0"/>
                </a:solidFill>
              </a:rPr>
              <a:t> </a:t>
            </a:r>
            <a:r>
              <a:rPr lang="de-AT" i="1" dirty="0" err="1" smtClean="0">
                <a:solidFill>
                  <a:srgbClr val="7030A0"/>
                </a:solidFill>
                <a:latin typeface="Times New Roman" pitchFamily="18" charset="0"/>
              </a:rPr>
              <a:t>x</a:t>
            </a:r>
            <a:r>
              <a:rPr lang="de-AT" i="1" baseline="-25000" dirty="0" err="1" smtClean="0">
                <a:solidFill>
                  <a:srgbClr val="7030A0"/>
                </a:solidFill>
                <a:latin typeface="Times New Roman" pitchFamily="18" charset="0"/>
              </a:rPr>
              <a:t>ij</a:t>
            </a:r>
            <a:r>
              <a:rPr lang="de-AT" dirty="0" smtClean="0">
                <a:solidFill>
                  <a:srgbClr val="7030A0"/>
                </a:solidFill>
              </a:rPr>
              <a:t> ein.	</a:t>
            </a:r>
          </a:p>
          <a:p>
            <a:pPr lvl="1">
              <a:lnSpc>
                <a:spcPct val="100000"/>
              </a:lnSpc>
              <a:buFontTx/>
              <a:buNone/>
              <a:tabLst>
                <a:tab pos="715963" algn="l"/>
              </a:tabLst>
            </a:pPr>
            <a:r>
              <a:rPr lang="de-AT" dirty="0" smtClean="0"/>
              <a:t>    ansonsten </a:t>
            </a:r>
            <a:r>
              <a:rPr lang="de-AT" sz="1600" dirty="0" smtClean="0"/>
              <a:t>weiter mit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hteck 72"/>
          <p:cNvSpPr/>
          <p:nvPr/>
        </p:nvSpPr>
        <p:spPr>
          <a:xfrm>
            <a:off x="1928813" y="1785938"/>
            <a:ext cx="8572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4" name="Rechteck 73"/>
          <p:cNvSpPr/>
          <p:nvPr/>
        </p:nvSpPr>
        <p:spPr>
          <a:xfrm>
            <a:off x="2786063" y="1785938"/>
            <a:ext cx="8572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5" name="Rechteck 74"/>
          <p:cNvSpPr/>
          <p:nvPr/>
        </p:nvSpPr>
        <p:spPr>
          <a:xfrm>
            <a:off x="3643313" y="1785938"/>
            <a:ext cx="8572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4500563" y="1785938"/>
            <a:ext cx="8572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2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22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CC07BC1B-2C9A-44B5-B362-3E10F044F773}" type="slidenum">
              <a:rPr lang="de-AT" smtClean="0"/>
              <a:pPr/>
              <a:t>11</a:t>
            </a:fld>
            <a:endParaRPr lang="de-AT" smtClean="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Die </a:t>
            </a:r>
            <a:r>
              <a:rPr lang="de-DE" sz="2800" i="1" dirty="0" smtClean="0"/>
              <a:t>Spaltenminimum</a:t>
            </a:r>
            <a:r>
              <a:rPr lang="de-DE" sz="2800" dirty="0" smtClean="0"/>
              <a:t>methode II</a:t>
            </a:r>
            <a:endParaRPr lang="de-AT" sz="2800" dirty="0" smtClean="0"/>
          </a:p>
        </p:txBody>
      </p:sp>
      <p:graphicFrame>
        <p:nvGraphicFramePr>
          <p:cNvPr id="15485" name="Group 125"/>
          <p:cNvGraphicFramePr>
            <a:graphicFrameLocks noGrp="1"/>
          </p:cNvGraphicFramePr>
          <p:nvPr>
            <p:ph type="tbl" idx="1"/>
          </p:nvPr>
        </p:nvGraphicFramePr>
        <p:xfrm>
          <a:off x="457200" y="1773238"/>
          <a:ext cx="6562725" cy="2160588"/>
        </p:xfrm>
        <a:graphic>
          <a:graphicData uri="http://schemas.openxmlformats.org/drawingml/2006/table">
            <a:tbl>
              <a:tblPr/>
              <a:tblGrid>
                <a:gridCol w="1450975"/>
                <a:gridCol w="863600"/>
                <a:gridCol w="863600"/>
                <a:gridCol w="865188"/>
                <a:gridCol w="863600"/>
                <a:gridCol w="16557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/ j</a:t>
                      </a:r>
                      <a:endParaRPr kumimoji="0" lang="de-AT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Angebot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e-AT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AT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de-AT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Nachfrage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86" name="Text Box 126"/>
          <p:cNvSpPr txBox="1">
            <a:spLocks noChangeArrowheads="1"/>
          </p:cNvSpPr>
          <p:nvPr/>
        </p:nvSpPr>
        <p:spPr bwMode="auto">
          <a:xfrm>
            <a:off x="2124075" y="2708275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15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5487" name="Text Box 127"/>
          <p:cNvSpPr txBox="1">
            <a:spLocks noChangeArrowheads="1"/>
          </p:cNvSpPr>
          <p:nvPr/>
        </p:nvSpPr>
        <p:spPr bwMode="auto">
          <a:xfrm>
            <a:off x="2987675" y="3141663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20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5488" name="Text Box 128"/>
          <p:cNvSpPr txBox="1">
            <a:spLocks noChangeArrowheads="1"/>
          </p:cNvSpPr>
          <p:nvPr/>
        </p:nvSpPr>
        <p:spPr bwMode="auto">
          <a:xfrm>
            <a:off x="3851275" y="3141663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0070C0"/>
                </a:solidFill>
              </a:rPr>
              <a:t>30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5490" name="Text Box 130"/>
          <p:cNvSpPr txBox="1">
            <a:spLocks noChangeArrowheads="1"/>
          </p:cNvSpPr>
          <p:nvPr/>
        </p:nvSpPr>
        <p:spPr bwMode="auto">
          <a:xfrm>
            <a:off x="4716463" y="2701925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9900FF"/>
                </a:solidFill>
              </a:rPr>
              <a:t>10</a:t>
            </a:r>
            <a:endParaRPr lang="de-AT" b="1" dirty="0">
              <a:solidFill>
                <a:srgbClr val="9900FF"/>
              </a:solidFill>
            </a:endParaRPr>
          </a:p>
        </p:txBody>
      </p:sp>
      <p:sp>
        <p:nvSpPr>
          <p:cNvPr id="15491" name="Text Box 131"/>
          <p:cNvSpPr txBox="1">
            <a:spLocks noChangeArrowheads="1"/>
          </p:cNvSpPr>
          <p:nvPr/>
        </p:nvSpPr>
        <p:spPr bwMode="auto">
          <a:xfrm>
            <a:off x="4716463" y="2276475"/>
            <a:ext cx="57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9900FF"/>
                </a:solidFill>
              </a:rPr>
              <a:t>20</a:t>
            </a:r>
            <a:endParaRPr lang="de-AT" b="1" dirty="0">
              <a:solidFill>
                <a:srgbClr val="9900FF"/>
              </a:solidFill>
            </a:endParaRPr>
          </a:p>
        </p:txBody>
      </p:sp>
      <p:sp>
        <p:nvSpPr>
          <p:cNvPr id="15492" name="Line 132"/>
          <p:cNvSpPr>
            <a:spLocks noChangeShapeType="1"/>
          </p:cNvSpPr>
          <p:nvPr/>
        </p:nvSpPr>
        <p:spPr bwMode="auto">
          <a:xfrm flipV="1">
            <a:off x="6011863" y="2708275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493" name="Line 133"/>
          <p:cNvSpPr>
            <a:spLocks noChangeShapeType="1"/>
          </p:cNvSpPr>
          <p:nvPr/>
        </p:nvSpPr>
        <p:spPr bwMode="auto">
          <a:xfrm flipV="1">
            <a:off x="6011863" y="3141663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494" name="Line 134"/>
          <p:cNvSpPr>
            <a:spLocks noChangeShapeType="1"/>
          </p:cNvSpPr>
          <p:nvPr/>
        </p:nvSpPr>
        <p:spPr bwMode="auto">
          <a:xfrm flipV="1">
            <a:off x="3851920" y="3573016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495" name="Text Box 135"/>
          <p:cNvSpPr txBox="1">
            <a:spLocks noChangeArrowheads="1"/>
          </p:cNvSpPr>
          <p:nvPr/>
        </p:nvSpPr>
        <p:spPr bwMode="auto">
          <a:xfrm>
            <a:off x="6372225" y="30686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30</a:t>
            </a:r>
            <a:endParaRPr lang="de-AT" dirty="0"/>
          </a:p>
        </p:txBody>
      </p:sp>
      <p:sp>
        <p:nvSpPr>
          <p:cNvPr id="15496" name="Text Box 136"/>
          <p:cNvSpPr txBox="1">
            <a:spLocks noChangeArrowheads="1"/>
          </p:cNvSpPr>
          <p:nvPr/>
        </p:nvSpPr>
        <p:spPr bwMode="auto">
          <a:xfrm>
            <a:off x="6372225" y="2636838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10</a:t>
            </a:r>
            <a:endParaRPr lang="de-AT"/>
          </a:p>
        </p:txBody>
      </p:sp>
      <p:sp>
        <p:nvSpPr>
          <p:cNvPr id="15497" name="Line 137"/>
          <p:cNvSpPr>
            <a:spLocks noChangeShapeType="1"/>
          </p:cNvSpPr>
          <p:nvPr/>
        </p:nvSpPr>
        <p:spPr bwMode="auto">
          <a:xfrm flipV="1">
            <a:off x="6011863" y="2276475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499" name="Text Box 139"/>
          <p:cNvSpPr txBox="1">
            <a:spLocks noChangeArrowheads="1"/>
          </p:cNvSpPr>
          <p:nvPr/>
        </p:nvSpPr>
        <p:spPr bwMode="auto">
          <a:xfrm>
            <a:off x="6372225" y="2205038"/>
            <a:ext cx="5040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20</a:t>
            </a:r>
            <a:endParaRPr lang="de-AT" dirty="0"/>
          </a:p>
        </p:txBody>
      </p:sp>
      <p:sp>
        <p:nvSpPr>
          <p:cNvPr id="15501" name="Text Box 141"/>
          <p:cNvSpPr txBox="1">
            <a:spLocks noChangeArrowheads="1"/>
          </p:cNvSpPr>
          <p:nvPr/>
        </p:nvSpPr>
        <p:spPr bwMode="auto">
          <a:xfrm>
            <a:off x="4211960" y="3501008"/>
            <a:ext cx="433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5</a:t>
            </a:r>
            <a:endParaRPr lang="de-AT" dirty="0"/>
          </a:p>
        </p:txBody>
      </p:sp>
      <p:sp>
        <p:nvSpPr>
          <p:cNvPr id="15504" name="Line 144"/>
          <p:cNvSpPr>
            <a:spLocks noChangeShapeType="1"/>
          </p:cNvSpPr>
          <p:nvPr/>
        </p:nvSpPr>
        <p:spPr bwMode="auto">
          <a:xfrm flipV="1">
            <a:off x="2339975" y="15573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505" name="Line 145"/>
          <p:cNvSpPr>
            <a:spLocks noChangeShapeType="1"/>
          </p:cNvSpPr>
          <p:nvPr/>
        </p:nvSpPr>
        <p:spPr bwMode="auto">
          <a:xfrm flipV="1">
            <a:off x="3203575" y="15573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506" name="Line 146"/>
          <p:cNvSpPr>
            <a:spLocks noChangeShapeType="1"/>
          </p:cNvSpPr>
          <p:nvPr/>
        </p:nvSpPr>
        <p:spPr bwMode="auto">
          <a:xfrm flipH="1" flipV="1">
            <a:off x="899591" y="3284982"/>
            <a:ext cx="6048672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2361" name="Text Box 149"/>
          <p:cNvSpPr txBox="1">
            <a:spLocks noChangeArrowheads="1"/>
          </p:cNvSpPr>
          <p:nvPr/>
        </p:nvSpPr>
        <p:spPr bwMode="auto">
          <a:xfrm>
            <a:off x="395288" y="42926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/>
              <a:t>Gesamtkosten =</a:t>
            </a:r>
            <a:r>
              <a:rPr lang="de-DE" sz="1800" dirty="0"/>
              <a:t> </a:t>
            </a:r>
            <a:endParaRPr lang="de-AT" sz="1800" dirty="0"/>
          </a:p>
        </p:txBody>
      </p:sp>
      <p:sp>
        <p:nvSpPr>
          <p:cNvPr id="15510" name="Text Box 150"/>
          <p:cNvSpPr txBox="1">
            <a:spLocks noChangeArrowheads="1"/>
          </p:cNvSpPr>
          <p:nvPr/>
        </p:nvSpPr>
        <p:spPr bwMode="auto">
          <a:xfrm>
            <a:off x="2700338" y="4327525"/>
            <a:ext cx="6696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15</a:t>
            </a:r>
            <a:r>
              <a:rPr lang="de-DE" dirty="0"/>
              <a:t> * 1 + </a:t>
            </a:r>
            <a:r>
              <a:rPr lang="de-DE" b="1" dirty="0">
                <a:solidFill>
                  <a:srgbClr val="0070C0"/>
                </a:solidFill>
              </a:rPr>
              <a:t>20</a:t>
            </a:r>
            <a:r>
              <a:rPr lang="de-DE" dirty="0"/>
              <a:t> * 1 </a:t>
            </a:r>
            <a:r>
              <a:rPr lang="de-DE" dirty="0" smtClean="0"/>
              <a:t>+ </a:t>
            </a:r>
            <a:r>
              <a:rPr lang="de-DE" b="1" dirty="0" smtClean="0">
                <a:solidFill>
                  <a:srgbClr val="0070C0"/>
                </a:solidFill>
              </a:rPr>
              <a:t>5</a:t>
            </a:r>
            <a:r>
              <a:rPr lang="de-DE" dirty="0" smtClean="0"/>
              <a:t>* 6 + </a:t>
            </a:r>
            <a:r>
              <a:rPr lang="de-DE" b="1" dirty="0" smtClean="0">
                <a:solidFill>
                  <a:srgbClr val="0070C0"/>
                </a:solidFill>
              </a:rPr>
              <a:t>30</a:t>
            </a:r>
            <a:r>
              <a:rPr lang="de-DE" dirty="0" smtClean="0"/>
              <a:t>* 4 + </a:t>
            </a:r>
            <a:r>
              <a:rPr lang="de-DE" b="1" dirty="0" smtClean="0">
                <a:solidFill>
                  <a:srgbClr val="9900FF"/>
                </a:solidFill>
              </a:rPr>
              <a:t>20</a:t>
            </a:r>
            <a:r>
              <a:rPr lang="de-DE" dirty="0" smtClean="0"/>
              <a:t>* </a:t>
            </a:r>
            <a:r>
              <a:rPr lang="de-DE" dirty="0"/>
              <a:t>11 +</a:t>
            </a:r>
            <a:r>
              <a:rPr lang="de-DE" dirty="0">
                <a:solidFill>
                  <a:srgbClr val="0066FF"/>
                </a:solidFill>
              </a:rPr>
              <a:t> </a:t>
            </a:r>
            <a:r>
              <a:rPr lang="de-DE" b="1" dirty="0">
                <a:solidFill>
                  <a:srgbClr val="9900FF"/>
                </a:solidFill>
              </a:rPr>
              <a:t>10</a:t>
            </a:r>
            <a:r>
              <a:rPr lang="de-DE" dirty="0"/>
              <a:t> * </a:t>
            </a:r>
            <a:r>
              <a:rPr lang="de-DE" dirty="0" smtClean="0"/>
              <a:t>4</a:t>
            </a:r>
            <a:endParaRPr lang="de-AT" dirty="0"/>
          </a:p>
        </p:txBody>
      </p:sp>
      <p:sp>
        <p:nvSpPr>
          <p:cNvPr id="15511" name="Text Box 151"/>
          <p:cNvSpPr txBox="1">
            <a:spLocks noChangeArrowheads="1"/>
          </p:cNvSpPr>
          <p:nvPr/>
        </p:nvSpPr>
        <p:spPr bwMode="auto">
          <a:xfrm>
            <a:off x="2411413" y="4916488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/>
              <a:t>=  </a:t>
            </a:r>
            <a:r>
              <a:rPr lang="de-DE" sz="2400" dirty="0" smtClean="0">
                <a:solidFill>
                  <a:schemeClr val="hlink"/>
                </a:solidFill>
              </a:rPr>
              <a:t>445</a:t>
            </a:r>
            <a:endParaRPr lang="de-AT" sz="2400" dirty="0">
              <a:solidFill>
                <a:schemeClr val="hlink"/>
              </a:solidFill>
            </a:endParaRPr>
          </a:p>
        </p:txBody>
      </p:sp>
      <p:sp>
        <p:nvSpPr>
          <p:cNvPr id="15530" name="Text Box 170"/>
          <p:cNvSpPr txBox="1">
            <a:spLocks noChangeArrowheads="1"/>
          </p:cNvSpPr>
          <p:nvPr/>
        </p:nvSpPr>
        <p:spPr bwMode="auto">
          <a:xfrm>
            <a:off x="7380288" y="2205038"/>
            <a:ext cx="1584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rgbClr val="9900FF"/>
                </a:solidFill>
              </a:rPr>
              <a:t>Nur mehr eine Spalte nicht gestrichen</a:t>
            </a:r>
            <a:endParaRPr lang="de-AT">
              <a:solidFill>
                <a:srgbClr val="9900FF"/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1908175" y="2571750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8" name="Ellipse 77"/>
          <p:cNvSpPr/>
          <p:nvPr/>
        </p:nvSpPr>
        <p:spPr>
          <a:xfrm>
            <a:off x="2735263" y="3000375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9" name="Ellipse 78"/>
          <p:cNvSpPr/>
          <p:nvPr/>
        </p:nvSpPr>
        <p:spPr>
          <a:xfrm>
            <a:off x="3643313" y="3000375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Text Box 128"/>
          <p:cNvSpPr txBox="1">
            <a:spLocks noChangeArrowheads="1"/>
          </p:cNvSpPr>
          <p:nvPr/>
        </p:nvSpPr>
        <p:spPr bwMode="auto">
          <a:xfrm>
            <a:off x="3851920" y="2204864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0070C0"/>
                </a:solidFill>
              </a:rPr>
              <a:t>5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9" name="Line 145"/>
          <p:cNvSpPr>
            <a:spLocks noChangeShapeType="1"/>
          </p:cNvSpPr>
          <p:nvPr/>
        </p:nvSpPr>
        <p:spPr bwMode="auto">
          <a:xfrm flipV="1">
            <a:off x="4067944" y="1556792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3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3" dur="3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3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6" grpId="0"/>
      <p:bldP spid="15487" grpId="0"/>
      <p:bldP spid="15488" grpId="0"/>
      <p:bldP spid="15490" grpId="0"/>
      <p:bldP spid="15491" grpId="0"/>
      <p:bldP spid="15492" grpId="0" animBg="1"/>
      <p:bldP spid="15493" grpId="0" animBg="1"/>
      <p:bldP spid="15494" grpId="0" animBg="1"/>
      <p:bldP spid="15495" grpId="0"/>
      <p:bldP spid="15496" grpId="0"/>
      <p:bldP spid="15497" grpId="0" animBg="1"/>
      <p:bldP spid="15499" grpId="0"/>
      <p:bldP spid="15501" grpId="0"/>
      <p:bldP spid="15504" grpId="0" animBg="1"/>
      <p:bldP spid="15505" grpId="0" animBg="1"/>
      <p:bldP spid="15506" grpId="0" animBg="1"/>
      <p:bldP spid="15510" grpId="0"/>
      <p:bldP spid="15511" grpId="0"/>
      <p:bldP spid="15530" grpId="0"/>
      <p:bldP spid="77" grpId="0" animBg="1"/>
      <p:bldP spid="78" grpId="0" animBg="1"/>
      <p:bldP spid="79" grpId="0" animBg="1"/>
      <p:bldP spid="36" grpId="0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38916513-B38C-4455-B508-D0F6BED2FC7C}" type="slidenum">
              <a:rPr lang="de-AT" smtClean="0"/>
              <a:pPr/>
              <a:t>12</a:t>
            </a:fld>
            <a:endParaRPr lang="de-AT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Die Matrix-Minimum-Methode</a:t>
            </a:r>
            <a:endParaRPr lang="de-AT" sz="2800" dirty="0" smtClean="0"/>
          </a:p>
        </p:txBody>
      </p:sp>
      <p:graphicFrame>
        <p:nvGraphicFramePr>
          <p:cNvPr id="16513" name="Group 129"/>
          <p:cNvGraphicFramePr>
            <a:graphicFrameLocks noGrp="1"/>
          </p:cNvGraphicFramePr>
          <p:nvPr>
            <p:ph type="tbl" idx="1"/>
          </p:nvPr>
        </p:nvGraphicFramePr>
        <p:xfrm>
          <a:off x="457200" y="2636838"/>
          <a:ext cx="6562725" cy="2520951"/>
        </p:xfrm>
        <a:graphic>
          <a:graphicData uri="http://schemas.openxmlformats.org/drawingml/2006/table">
            <a:tbl>
              <a:tblPr/>
              <a:tblGrid>
                <a:gridCol w="1450975"/>
                <a:gridCol w="863600"/>
                <a:gridCol w="863600"/>
                <a:gridCol w="865188"/>
                <a:gridCol w="863600"/>
                <a:gridCol w="16557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/ j</a:t>
                      </a:r>
                      <a:endParaRPr kumimoji="0" lang="de-AT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Angebot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Nachfrage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2" name="Text Box 100"/>
          <p:cNvSpPr txBox="1">
            <a:spLocks noChangeArrowheads="1"/>
          </p:cNvSpPr>
          <p:nvPr/>
        </p:nvSpPr>
        <p:spPr bwMode="auto">
          <a:xfrm>
            <a:off x="396875" y="1773238"/>
            <a:ext cx="7920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/>
              <a:t>Hier ist anstelle von Schritt 1 und 2 das </a:t>
            </a:r>
            <a:r>
              <a:rPr lang="de-DE" sz="2000" b="1" dirty="0"/>
              <a:t>kleinste</a:t>
            </a:r>
            <a:r>
              <a:rPr lang="de-DE" sz="2000" dirty="0"/>
              <a:t> noch nicht gestrichene Kostenelement </a:t>
            </a:r>
            <a:r>
              <a:rPr lang="de-DE" sz="2000" i="1" dirty="0" err="1"/>
              <a:t>c</a:t>
            </a:r>
            <a:r>
              <a:rPr lang="de-DE" sz="2000" i="1" baseline="-25000" dirty="0" err="1"/>
              <a:t>ij</a:t>
            </a:r>
            <a:r>
              <a:rPr lang="de-DE" sz="2000" i="1" baseline="-25000" dirty="0"/>
              <a:t> </a:t>
            </a:r>
            <a:r>
              <a:rPr lang="de-DE" sz="2000" dirty="0"/>
              <a:t>der </a:t>
            </a:r>
            <a:r>
              <a:rPr lang="de-DE" sz="2000" b="1" dirty="0"/>
              <a:t>gesamten Matrix </a:t>
            </a:r>
            <a:r>
              <a:rPr lang="de-DE" sz="2000" dirty="0"/>
              <a:t>zu suchen!</a:t>
            </a:r>
            <a:endParaRPr lang="de-AT" sz="2000" dirty="0"/>
          </a:p>
        </p:txBody>
      </p:sp>
      <p:sp>
        <p:nvSpPr>
          <p:cNvPr id="16485" name="Text Box 101"/>
          <p:cNvSpPr txBox="1">
            <a:spLocks noChangeArrowheads="1"/>
          </p:cNvSpPr>
          <p:nvPr/>
        </p:nvSpPr>
        <p:spPr bwMode="auto">
          <a:xfrm>
            <a:off x="2124075" y="3500438"/>
            <a:ext cx="503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15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6486" name="Text Box 102"/>
          <p:cNvSpPr txBox="1">
            <a:spLocks noChangeArrowheads="1"/>
          </p:cNvSpPr>
          <p:nvPr/>
        </p:nvSpPr>
        <p:spPr bwMode="auto">
          <a:xfrm>
            <a:off x="2989263" y="3968750"/>
            <a:ext cx="503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20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6487" name="Text Box 103"/>
          <p:cNvSpPr txBox="1">
            <a:spLocks noChangeArrowheads="1"/>
          </p:cNvSpPr>
          <p:nvPr/>
        </p:nvSpPr>
        <p:spPr bwMode="auto">
          <a:xfrm>
            <a:off x="3852863" y="3968750"/>
            <a:ext cx="503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0070C0"/>
                </a:solidFill>
              </a:rPr>
              <a:t>30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6488" name="Text Box 104"/>
          <p:cNvSpPr txBox="1">
            <a:spLocks noChangeArrowheads="1"/>
          </p:cNvSpPr>
          <p:nvPr/>
        </p:nvSpPr>
        <p:spPr bwMode="auto">
          <a:xfrm>
            <a:off x="3851920" y="3068960"/>
            <a:ext cx="503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9900FF"/>
                </a:solidFill>
              </a:rPr>
              <a:t>5</a:t>
            </a:r>
            <a:endParaRPr lang="de-AT" b="1" dirty="0">
              <a:solidFill>
                <a:srgbClr val="9900FF"/>
              </a:solidFill>
            </a:endParaRPr>
          </a:p>
        </p:txBody>
      </p:sp>
      <p:sp>
        <p:nvSpPr>
          <p:cNvPr id="16489" name="Text Box 105"/>
          <p:cNvSpPr txBox="1">
            <a:spLocks noChangeArrowheads="1"/>
          </p:cNvSpPr>
          <p:nvPr/>
        </p:nvSpPr>
        <p:spPr bwMode="auto">
          <a:xfrm>
            <a:off x="4716463" y="3500438"/>
            <a:ext cx="503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10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6490" name="Text Box 106"/>
          <p:cNvSpPr txBox="1">
            <a:spLocks noChangeArrowheads="1"/>
          </p:cNvSpPr>
          <p:nvPr/>
        </p:nvSpPr>
        <p:spPr bwMode="auto">
          <a:xfrm>
            <a:off x="4716463" y="3068638"/>
            <a:ext cx="503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9900FF"/>
                </a:solidFill>
              </a:rPr>
              <a:t>20</a:t>
            </a:r>
            <a:endParaRPr lang="de-AT" b="1" dirty="0">
              <a:solidFill>
                <a:srgbClr val="9900FF"/>
              </a:solidFill>
            </a:endParaRPr>
          </a:p>
        </p:txBody>
      </p:sp>
      <p:sp>
        <p:nvSpPr>
          <p:cNvPr id="16491" name="Line 107"/>
          <p:cNvSpPr>
            <a:spLocks noChangeShapeType="1"/>
          </p:cNvSpPr>
          <p:nvPr/>
        </p:nvSpPr>
        <p:spPr bwMode="auto">
          <a:xfrm flipV="1">
            <a:off x="2339975" y="249237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6492" name="Line 108"/>
          <p:cNvSpPr>
            <a:spLocks noChangeShapeType="1"/>
          </p:cNvSpPr>
          <p:nvPr/>
        </p:nvSpPr>
        <p:spPr bwMode="auto">
          <a:xfrm flipV="1">
            <a:off x="3203575" y="249237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6493" name="Line 109"/>
          <p:cNvSpPr>
            <a:spLocks noChangeShapeType="1"/>
          </p:cNvSpPr>
          <p:nvPr/>
        </p:nvSpPr>
        <p:spPr bwMode="auto">
          <a:xfrm rot="16200000" flipV="1">
            <a:off x="3708400" y="331788"/>
            <a:ext cx="0" cy="676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6496" name="Line 112"/>
          <p:cNvSpPr>
            <a:spLocks noChangeShapeType="1"/>
          </p:cNvSpPr>
          <p:nvPr/>
        </p:nvSpPr>
        <p:spPr bwMode="auto">
          <a:xfrm flipV="1">
            <a:off x="5436096" y="3572768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6497" name="Text Box 113"/>
          <p:cNvSpPr txBox="1">
            <a:spLocks noChangeArrowheads="1"/>
          </p:cNvSpPr>
          <p:nvPr/>
        </p:nvSpPr>
        <p:spPr bwMode="auto">
          <a:xfrm>
            <a:off x="5867896" y="3499743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10</a:t>
            </a:r>
            <a:endParaRPr lang="de-AT"/>
          </a:p>
        </p:txBody>
      </p:sp>
      <p:sp>
        <p:nvSpPr>
          <p:cNvPr id="16498" name="Line 114"/>
          <p:cNvSpPr>
            <a:spLocks noChangeShapeType="1"/>
          </p:cNvSpPr>
          <p:nvPr/>
        </p:nvSpPr>
        <p:spPr bwMode="auto">
          <a:xfrm flipV="1">
            <a:off x="5436096" y="4004568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6499" name="Text Box 115"/>
          <p:cNvSpPr txBox="1">
            <a:spLocks noChangeArrowheads="1"/>
          </p:cNvSpPr>
          <p:nvPr/>
        </p:nvSpPr>
        <p:spPr bwMode="auto">
          <a:xfrm>
            <a:off x="5867896" y="393313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30</a:t>
            </a:r>
            <a:endParaRPr lang="de-AT" dirty="0"/>
          </a:p>
        </p:txBody>
      </p:sp>
      <p:sp>
        <p:nvSpPr>
          <p:cNvPr id="16500" name="Line 116"/>
          <p:cNvSpPr>
            <a:spLocks noChangeShapeType="1"/>
          </p:cNvSpPr>
          <p:nvPr/>
        </p:nvSpPr>
        <p:spPr bwMode="auto">
          <a:xfrm flipV="1">
            <a:off x="4716463" y="4437063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6502" name="Line 118"/>
          <p:cNvSpPr>
            <a:spLocks noChangeShapeType="1"/>
          </p:cNvSpPr>
          <p:nvPr/>
        </p:nvSpPr>
        <p:spPr bwMode="auto">
          <a:xfrm flipH="1" flipV="1">
            <a:off x="755575" y="4149078"/>
            <a:ext cx="5976664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 dirty="0"/>
          </a:p>
        </p:txBody>
      </p:sp>
      <p:sp>
        <p:nvSpPr>
          <p:cNvPr id="16503" name="Line 119"/>
          <p:cNvSpPr>
            <a:spLocks noChangeShapeType="1"/>
          </p:cNvSpPr>
          <p:nvPr/>
        </p:nvSpPr>
        <p:spPr bwMode="auto">
          <a:xfrm flipV="1">
            <a:off x="3923928" y="4437112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3384" name="Text Box 124"/>
          <p:cNvSpPr txBox="1">
            <a:spLocks noChangeArrowheads="1"/>
          </p:cNvSpPr>
          <p:nvPr/>
        </p:nvSpPr>
        <p:spPr bwMode="auto">
          <a:xfrm>
            <a:off x="539750" y="5373688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Gesamtkosten =</a:t>
            </a:r>
            <a:r>
              <a:rPr lang="de-DE" sz="1800"/>
              <a:t> </a:t>
            </a:r>
            <a:endParaRPr lang="de-AT" sz="1800"/>
          </a:p>
        </p:txBody>
      </p:sp>
      <p:sp>
        <p:nvSpPr>
          <p:cNvPr id="16509" name="Text Box 125"/>
          <p:cNvSpPr txBox="1">
            <a:spLocks noChangeArrowheads="1"/>
          </p:cNvSpPr>
          <p:nvPr/>
        </p:nvSpPr>
        <p:spPr bwMode="auto">
          <a:xfrm>
            <a:off x="2916238" y="537368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smtClean="0">
                <a:solidFill>
                  <a:schemeClr val="hlink"/>
                </a:solidFill>
              </a:rPr>
              <a:t>445</a:t>
            </a:r>
            <a:endParaRPr lang="de-AT" sz="2400" dirty="0">
              <a:solidFill>
                <a:schemeClr val="hlink"/>
              </a:solidFill>
            </a:endParaRPr>
          </a:p>
        </p:txBody>
      </p:sp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7308850" y="3068638"/>
            <a:ext cx="1584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9900FF"/>
                </a:solidFill>
              </a:rPr>
              <a:t>Nur mehr eine </a:t>
            </a:r>
            <a:r>
              <a:rPr lang="de-DE" dirty="0" smtClean="0">
                <a:solidFill>
                  <a:srgbClr val="9900FF"/>
                </a:solidFill>
              </a:rPr>
              <a:t>Zeile nicht </a:t>
            </a:r>
            <a:r>
              <a:rPr lang="de-DE" dirty="0">
                <a:solidFill>
                  <a:srgbClr val="9900FF"/>
                </a:solidFill>
              </a:rPr>
              <a:t>gestrichen</a:t>
            </a:r>
            <a:endParaRPr lang="de-AT" dirty="0">
              <a:solidFill>
                <a:srgbClr val="9900FF"/>
              </a:solidFill>
            </a:endParaRPr>
          </a:p>
        </p:txBody>
      </p:sp>
      <p:sp>
        <p:nvSpPr>
          <p:cNvPr id="16511" name="Text Box 127"/>
          <p:cNvSpPr txBox="1">
            <a:spLocks noChangeArrowheads="1"/>
          </p:cNvSpPr>
          <p:nvPr/>
        </p:nvSpPr>
        <p:spPr bwMode="auto">
          <a:xfrm>
            <a:off x="3995738" y="5373688"/>
            <a:ext cx="4464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(zufällig gleich wie bei </a:t>
            </a:r>
            <a:r>
              <a:rPr lang="de-DE" sz="2400">
                <a:solidFill>
                  <a:schemeClr val="tx2"/>
                </a:solidFill>
              </a:rPr>
              <a:t>Spaltenminimummethode)</a:t>
            </a:r>
            <a:r>
              <a:rPr lang="de-DE"/>
              <a:t> </a:t>
            </a:r>
            <a:endParaRPr lang="de-AT"/>
          </a:p>
        </p:txBody>
      </p:sp>
      <p:sp>
        <p:nvSpPr>
          <p:cNvPr id="76" name="Ellipse 75"/>
          <p:cNvSpPr/>
          <p:nvPr/>
        </p:nvSpPr>
        <p:spPr>
          <a:xfrm>
            <a:off x="1928813" y="3429000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7" name="Ellipse 76"/>
          <p:cNvSpPr/>
          <p:nvPr/>
        </p:nvSpPr>
        <p:spPr>
          <a:xfrm>
            <a:off x="2786063" y="3857625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8" name="Ellipse 77"/>
          <p:cNvSpPr/>
          <p:nvPr/>
        </p:nvSpPr>
        <p:spPr>
          <a:xfrm>
            <a:off x="2786063" y="3857625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9" name="Ellipse 78"/>
          <p:cNvSpPr/>
          <p:nvPr/>
        </p:nvSpPr>
        <p:spPr>
          <a:xfrm>
            <a:off x="3643313" y="3857625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0" name="Ellipse 79"/>
          <p:cNvSpPr/>
          <p:nvPr/>
        </p:nvSpPr>
        <p:spPr>
          <a:xfrm>
            <a:off x="4500563" y="3429000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1" name="Ellipse 80"/>
          <p:cNvSpPr/>
          <p:nvPr/>
        </p:nvSpPr>
        <p:spPr>
          <a:xfrm>
            <a:off x="3643313" y="3857625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8" name="Text Box 115"/>
          <p:cNvSpPr txBox="1">
            <a:spLocks noChangeArrowheads="1"/>
          </p:cNvSpPr>
          <p:nvPr/>
        </p:nvSpPr>
        <p:spPr bwMode="auto">
          <a:xfrm>
            <a:off x="3995936" y="4725144"/>
            <a:ext cx="504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5</a:t>
            </a:r>
            <a:endParaRPr lang="de-AT" dirty="0"/>
          </a:p>
        </p:txBody>
      </p:sp>
      <p:sp>
        <p:nvSpPr>
          <p:cNvPr id="39" name="Text Box 115"/>
          <p:cNvSpPr txBox="1">
            <a:spLocks noChangeArrowheads="1"/>
          </p:cNvSpPr>
          <p:nvPr/>
        </p:nvSpPr>
        <p:spPr bwMode="auto">
          <a:xfrm>
            <a:off x="4788024" y="4725144"/>
            <a:ext cx="504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20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5" grpId="0"/>
      <p:bldP spid="16486" grpId="0"/>
      <p:bldP spid="16487" grpId="0"/>
      <p:bldP spid="16488" grpId="0"/>
      <p:bldP spid="16489" grpId="0"/>
      <p:bldP spid="16490" grpId="0"/>
      <p:bldP spid="16491" grpId="0" animBg="1"/>
      <p:bldP spid="16492" grpId="0" animBg="1"/>
      <p:bldP spid="16493" grpId="0" animBg="1"/>
      <p:bldP spid="16496" grpId="0" animBg="1"/>
      <p:bldP spid="16497" grpId="0"/>
      <p:bldP spid="16498" grpId="0" animBg="1"/>
      <p:bldP spid="16499" grpId="0"/>
      <p:bldP spid="16500" grpId="0" animBg="1"/>
      <p:bldP spid="16502" grpId="0" animBg="1"/>
      <p:bldP spid="16503" grpId="0" animBg="1"/>
      <p:bldP spid="16509" grpId="0"/>
      <p:bldP spid="16510" grpId="0"/>
      <p:bldP spid="16511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8F9526B3-F631-4FD7-8AB4-B52E5AA036E5}" type="slidenum">
              <a:rPr lang="de-AT" smtClean="0"/>
              <a:pPr/>
              <a:t>13</a:t>
            </a:fld>
            <a:endParaRPr lang="de-AT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err="1" smtClean="0"/>
              <a:t>Greedy</a:t>
            </a:r>
            <a:r>
              <a:rPr lang="de-DE" sz="2800" dirty="0" smtClean="0"/>
              <a:t> - </a:t>
            </a:r>
            <a:r>
              <a:rPr lang="de-DE" sz="2800" dirty="0" err="1" smtClean="0"/>
              <a:t>Regret</a:t>
            </a:r>
            <a:endParaRPr lang="de-AT" sz="2800" dirty="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52000" defTabSz="180000">
              <a:tabLst>
                <a:tab pos="273050" algn="l"/>
                <a:tab pos="715963" algn="l"/>
              </a:tabLst>
            </a:pPr>
            <a:r>
              <a:rPr lang="de-AT" sz="2400" dirty="0" smtClean="0"/>
              <a:t>Spaltenminimumverfahren und Matrixminimumverfahren 	sind einfache </a:t>
            </a:r>
            <a:r>
              <a:rPr lang="de-AT" sz="2400" b="1" dirty="0" err="1" smtClean="0"/>
              <a:t>Greedy</a:t>
            </a:r>
            <a:r>
              <a:rPr lang="de-AT" sz="2400" b="1" dirty="0" smtClean="0"/>
              <a:t>-Verfahren</a:t>
            </a:r>
            <a:r>
              <a:rPr lang="de-AT" sz="2400" dirty="0" smtClean="0"/>
              <a:t>, die versuchen, in jedem 	Schritt aktuell niedrige Kosten zu verursachen, aber 	NICHT zukünftige Kosten berücksichtigen</a:t>
            </a:r>
          </a:p>
          <a:p>
            <a:pPr indent="-252000" defTabSz="180000">
              <a:tabLst>
                <a:tab pos="273050" algn="l"/>
                <a:tab pos="715963" algn="l"/>
              </a:tabLst>
            </a:pPr>
            <a:r>
              <a:rPr lang="de-AT" sz="2400" b="1" dirty="0" err="1" smtClean="0"/>
              <a:t>Regret</a:t>
            </a:r>
            <a:r>
              <a:rPr lang="de-AT" sz="2400" b="1" dirty="0" smtClean="0"/>
              <a:t>-Verfahren</a:t>
            </a:r>
            <a:r>
              <a:rPr lang="de-AT" sz="2400" dirty="0" smtClean="0"/>
              <a:t> ermitteln Opportunitätskosten </a:t>
            </a:r>
            <a:br>
              <a:rPr lang="de-AT" sz="2400" dirty="0" smtClean="0"/>
            </a:br>
            <a:r>
              <a:rPr lang="de-AT" sz="2400" dirty="0" smtClean="0"/>
              <a:t>	(„</a:t>
            </a:r>
            <a:r>
              <a:rPr lang="de-AT" sz="2400" dirty="0" err="1" smtClean="0"/>
              <a:t>regret</a:t>
            </a:r>
            <a:r>
              <a:rPr lang="de-AT" sz="2400" dirty="0" smtClean="0"/>
              <a:t>“-Wert), die die zukünftigen Kostenwirkungen der 	aktuellen Entscheidung berücksichtigen/abschätzen;</a:t>
            </a:r>
          </a:p>
          <a:p>
            <a:pPr indent="-252000" defTabSz="180000">
              <a:buNone/>
              <a:tabLst>
                <a:tab pos="273050" algn="l"/>
                <a:tab pos="715963" algn="l"/>
              </a:tabLst>
            </a:pPr>
            <a:r>
              <a:rPr lang="de-AT" sz="2400" dirty="0" smtClean="0"/>
              <a:t>	Beispiel: </a:t>
            </a:r>
            <a:r>
              <a:rPr lang="de-DE" sz="2400" dirty="0" smtClean="0"/>
              <a:t>Vogel-Approximation</a:t>
            </a:r>
            <a:endParaRPr lang="de-A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434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B06E0B18-2F48-48B1-814F-0F727C0B2D01}" type="slidenum">
              <a:rPr lang="de-AT" smtClean="0"/>
              <a:pPr/>
              <a:t>14</a:t>
            </a:fld>
            <a:endParaRPr lang="de-AT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4.2.2 </a:t>
            </a:r>
            <a:r>
              <a:rPr lang="de-DE" sz="2800" dirty="0" smtClean="0"/>
              <a:t>Die Vogel-Approximation</a:t>
            </a:r>
            <a:endParaRPr lang="de-AT" sz="2800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80000" eaLnBrk="1" hangingPunct="1">
              <a:buFontTx/>
              <a:buNone/>
              <a:tabLst>
                <a:tab pos="180000" algn="l"/>
              </a:tabLst>
            </a:pPr>
            <a:r>
              <a:rPr lang="de-AT" sz="1800" b="1" dirty="0" smtClean="0"/>
              <a:t>Initialisierung</a:t>
            </a:r>
            <a:r>
              <a:rPr lang="de-AT" sz="1800" dirty="0" smtClean="0"/>
              <a:t>: Tableau wie bei der Spaltenminimummethode wobei  	 				 		zunächst keine Zeile oder Spalte gestrichen ist.</a:t>
            </a:r>
          </a:p>
          <a:p>
            <a:pPr defTabSz="180000" eaLnBrk="1" hangingPunct="1">
              <a:buFontTx/>
              <a:buNone/>
              <a:tabLst>
                <a:tab pos="180000" algn="l"/>
              </a:tabLst>
            </a:pPr>
            <a:r>
              <a:rPr lang="de-AT" sz="1800" b="1" dirty="0" smtClean="0"/>
              <a:t>Iteration:</a:t>
            </a:r>
          </a:p>
          <a:p>
            <a:pPr defTabSz="180000" eaLnBrk="1" hangingPunct="1">
              <a:buFontTx/>
              <a:buNone/>
              <a:tabLst>
                <a:tab pos="180000" algn="l"/>
              </a:tabLst>
            </a:pPr>
            <a:r>
              <a:rPr lang="de-AT" sz="1800" dirty="0" smtClean="0"/>
              <a:t>1. In jeder noch nicht gestrichenen Zeile bzw. Spalte berechne man die     		 			 </a:t>
            </a:r>
            <a:r>
              <a:rPr lang="de-AT" sz="1800" b="1" dirty="0" smtClean="0"/>
              <a:t>Differenz</a:t>
            </a:r>
            <a:r>
              <a:rPr lang="de-AT" sz="1800" dirty="0" smtClean="0"/>
              <a:t> (</a:t>
            </a:r>
            <a:r>
              <a:rPr lang="de-AT" sz="1800" dirty="0" err="1" smtClean="0"/>
              <a:t>Opportunitäts­kosten</a:t>
            </a:r>
            <a:r>
              <a:rPr lang="de-AT" sz="1800" dirty="0" smtClean="0"/>
              <a:t>, „</a:t>
            </a:r>
            <a:r>
              <a:rPr lang="de-AT" sz="1800" dirty="0" err="1" smtClean="0"/>
              <a:t>regret-value</a:t>
            </a:r>
            <a:r>
              <a:rPr lang="de-AT" sz="1800" dirty="0" smtClean="0"/>
              <a:t>“) zwischen dem </a:t>
            </a:r>
            <a:r>
              <a:rPr lang="de-AT" sz="1800" b="1" dirty="0" smtClean="0"/>
              <a:t>kleinsten</a:t>
            </a:r>
            <a:r>
              <a:rPr lang="de-AT" sz="1800" dirty="0" smtClean="0"/>
              <a:t> und 	 dem </a:t>
            </a:r>
            <a:r>
              <a:rPr lang="de-AT" sz="1800" b="1" dirty="0" smtClean="0"/>
              <a:t>zweitkleinsten</a:t>
            </a:r>
            <a:r>
              <a:rPr lang="de-AT" sz="1800" dirty="0" smtClean="0"/>
              <a:t> noch nicht gestrichenen</a:t>
            </a:r>
            <a:r>
              <a:rPr lang="de-AT" sz="1800" i="1" dirty="0" smtClean="0"/>
              <a:t> </a:t>
            </a:r>
            <a:r>
              <a:rPr lang="de-AT" sz="1800" i="1" dirty="0" err="1" smtClean="0"/>
              <a:t>c</a:t>
            </a:r>
            <a:r>
              <a:rPr lang="de-AT" sz="1800" i="1" baseline="-25000" dirty="0" err="1" smtClean="0"/>
              <a:t>ij</a:t>
            </a:r>
            <a:r>
              <a:rPr lang="de-AT" sz="1800" dirty="0" smtClean="0"/>
              <a:t>. </a:t>
            </a:r>
          </a:p>
          <a:p>
            <a:pPr defTabSz="180000" eaLnBrk="1" hangingPunct="1">
              <a:buFontTx/>
              <a:buNone/>
              <a:tabLst>
                <a:tab pos="180000" algn="l"/>
              </a:tabLst>
            </a:pPr>
            <a:r>
              <a:rPr lang="de-AT" sz="1800" dirty="0" smtClean="0"/>
              <a:t>2. In jener Zeile oder Spalte, wo diese </a:t>
            </a:r>
            <a:r>
              <a:rPr lang="de-AT" sz="1800" b="1" dirty="0" smtClean="0"/>
              <a:t>Differenz am größten</a:t>
            </a:r>
            <a:r>
              <a:rPr lang="de-AT" sz="1800" dirty="0" smtClean="0"/>
              <a:t> ist, wähle man das 	 kleinste noch nicht gestrichene Kostenelement </a:t>
            </a:r>
            <a:r>
              <a:rPr lang="de-AT" sz="1800" i="1" dirty="0" err="1" smtClean="0"/>
              <a:t>c</a:t>
            </a:r>
            <a:r>
              <a:rPr lang="de-AT" sz="1800" i="1" baseline="-25000" dirty="0" err="1" smtClean="0"/>
              <a:t>ij</a:t>
            </a:r>
            <a:r>
              <a:rPr lang="de-AT" sz="1800" dirty="0" smtClean="0"/>
              <a:t> und mache die zugehörige   	 Transportmenge </a:t>
            </a:r>
            <a:r>
              <a:rPr lang="de-AT" sz="1800" i="1" dirty="0" err="1" smtClean="0"/>
              <a:t>x</a:t>
            </a:r>
            <a:r>
              <a:rPr lang="de-AT" sz="1800" i="1" baseline="-25000" dirty="0" err="1" smtClean="0"/>
              <a:t>ij</a:t>
            </a:r>
            <a:r>
              <a:rPr lang="de-AT" sz="1800" dirty="0" smtClean="0"/>
              <a:t> maximal. </a:t>
            </a:r>
          </a:p>
          <a:p>
            <a:pPr eaLnBrk="1" hangingPunct="1">
              <a:buFontTx/>
              <a:buAutoNum type="arabicPeriod" startAt="3"/>
            </a:pPr>
            <a:r>
              <a:rPr lang="de-AT" sz="1800" dirty="0" smtClean="0"/>
              <a:t> Ist die </a:t>
            </a:r>
            <a:r>
              <a:rPr lang="de-AT" sz="1800" b="1" dirty="0" smtClean="0"/>
              <a:t>Spaltenressource</a:t>
            </a:r>
            <a:r>
              <a:rPr lang="de-AT" sz="1800" dirty="0" smtClean="0"/>
              <a:t> aufgebraucht </a:t>
            </a:r>
            <a:r>
              <a:rPr lang="de-AT" sz="1800" dirty="0" smtClean="0">
                <a:sym typeface="Wingdings" pitchFamily="2" charset="2"/>
              </a:rPr>
              <a:t> </a:t>
            </a:r>
            <a:r>
              <a:rPr lang="de-AT" sz="1800" b="1" dirty="0" smtClean="0"/>
              <a:t>streiche</a:t>
            </a:r>
            <a:r>
              <a:rPr lang="de-AT" sz="1800" dirty="0" smtClean="0"/>
              <a:t> Spalte </a:t>
            </a:r>
            <a:r>
              <a:rPr lang="de-AT" sz="1800" i="1" dirty="0" smtClean="0"/>
              <a:t>j</a:t>
            </a:r>
            <a:r>
              <a:rPr lang="de-AT" sz="1800" dirty="0" smtClean="0"/>
              <a:t>, </a:t>
            </a:r>
            <a:r>
              <a:rPr lang="de-AT" sz="1800" b="1" dirty="0" smtClean="0"/>
              <a:t>ODER</a:t>
            </a:r>
          </a:p>
          <a:p>
            <a:pPr eaLnBrk="1" hangingPunct="1">
              <a:buFontTx/>
              <a:buNone/>
            </a:pPr>
            <a:r>
              <a:rPr lang="de-AT" sz="1800" dirty="0" smtClean="0"/>
              <a:t>    ist die </a:t>
            </a:r>
            <a:r>
              <a:rPr lang="de-AT" sz="1800" b="1" dirty="0" smtClean="0"/>
              <a:t>Zeilenressource</a:t>
            </a:r>
            <a:r>
              <a:rPr lang="de-AT" sz="1800" dirty="0" smtClean="0"/>
              <a:t> aufgebraucht    </a:t>
            </a:r>
            <a:r>
              <a:rPr lang="de-AT" sz="1800" dirty="0" smtClean="0">
                <a:sym typeface="Wingdings" pitchFamily="2" charset="2"/>
              </a:rPr>
              <a:t> </a:t>
            </a:r>
            <a:r>
              <a:rPr lang="de-AT" sz="1800" b="1" dirty="0" smtClean="0"/>
              <a:t>streiche</a:t>
            </a:r>
            <a:r>
              <a:rPr lang="de-AT" sz="1800" dirty="0" smtClean="0"/>
              <a:t> Zeile </a:t>
            </a:r>
            <a:r>
              <a:rPr lang="de-AT" sz="1800" i="1" dirty="0" smtClean="0"/>
              <a:t>i</a:t>
            </a:r>
            <a:r>
              <a:rPr lang="de-AT" sz="1800" dirty="0" smtClean="0"/>
              <a:t>.</a:t>
            </a:r>
          </a:p>
          <a:p>
            <a:pPr defTabSz="180000" eaLnBrk="1" hangingPunct="1">
              <a:buFontTx/>
              <a:buNone/>
              <a:tabLst>
                <a:tab pos="180000" algn="l"/>
              </a:tabLst>
            </a:pPr>
            <a:r>
              <a:rPr lang="de-AT" sz="1800" dirty="0" smtClean="0"/>
              <a:t>4. </a:t>
            </a:r>
            <a:r>
              <a:rPr lang="de-AT" sz="1800" dirty="0" smtClean="0">
                <a:solidFill>
                  <a:srgbClr val="7030A0"/>
                </a:solidFill>
              </a:rPr>
              <a:t>Ist nur mehr eine Zeile oder eine Spalte nicht gestrichen, trage bei allen nicht-  	 gestrichenen Zellen dieser Zeile oder Spalte die maximal mögliche   	 				 	     	 Transportmenge </a:t>
            </a:r>
            <a:r>
              <a:rPr lang="de-AT" sz="1800" i="1" dirty="0" err="1" smtClean="0">
                <a:solidFill>
                  <a:srgbClr val="7030A0"/>
                </a:solidFill>
              </a:rPr>
              <a:t>x</a:t>
            </a:r>
            <a:r>
              <a:rPr lang="de-AT" sz="1800" i="1" baseline="-25000" dirty="0" err="1" smtClean="0">
                <a:solidFill>
                  <a:srgbClr val="7030A0"/>
                </a:solidFill>
              </a:rPr>
              <a:t>ij</a:t>
            </a:r>
            <a:r>
              <a:rPr lang="de-AT" sz="1800" dirty="0" smtClean="0">
                <a:solidFill>
                  <a:srgbClr val="7030A0"/>
                </a:solidFill>
              </a:rPr>
              <a:t> ein.	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    ansonsten weiter mit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53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B72A8903-4C92-446B-A215-E4F96A2E89C1}" type="slidenum">
              <a:rPr lang="de-AT" smtClean="0"/>
              <a:pPr/>
              <a:t>15</a:t>
            </a:fld>
            <a:endParaRPr lang="de-AT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Die Vogel-Approximation II</a:t>
            </a:r>
            <a:endParaRPr lang="de-AT" sz="2800" dirty="0" smtClean="0"/>
          </a:p>
        </p:txBody>
      </p:sp>
      <p:graphicFrame>
        <p:nvGraphicFramePr>
          <p:cNvPr id="19515" name="Group 59"/>
          <p:cNvGraphicFramePr>
            <a:graphicFrameLocks noGrp="1"/>
          </p:cNvGraphicFramePr>
          <p:nvPr>
            <p:ph type="tbl" idx="1"/>
          </p:nvPr>
        </p:nvGraphicFramePr>
        <p:xfrm>
          <a:off x="457200" y="1773238"/>
          <a:ext cx="6562725" cy="2160588"/>
        </p:xfrm>
        <a:graphic>
          <a:graphicData uri="http://schemas.openxmlformats.org/drawingml/2006/table">
            <a:tbl>
              <a:tblPr/>
              <a:tblGrid>
                <a:gridCol w="1450975"/>
                <a:gridCol w="863600"/>
                <a:gridCol w="863600"/>
                <a:gridCol w="865188"/>
                <a:gridCol w="863600"/>
                <a:gridCol w="16557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/ j</a:t>
                      </a:r>
                      <a:endParaRPr kumimoji="0" lang="de-AT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Angebot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Nachfrage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59" name="Text Box 103"/>
          <p:cNvSpPr txBox="1">
            <a:spLocks noChangeArrowheads="1"/>
          </p:cNvSpPr>
          <p:nvPr/>
        </p:nvSpPr>
        <p:spPr bwMode="auto">
          <a:xfrm>
            <a:off x="2124075" y="2636838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15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9560" name="Text Box 104"/>
          <p:cNvSpPr txBox="1">
            <a:spLocks noChangeArrowheads="1"/>
          </p:cNvSpPr>
          <p:nvPr/>
        </p:nvSpPr>
        <p:spPr bwMode="auto">
          <a:xfrm>
            <a:off x="2987675" y="3103563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20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9561" name="Text Box 105"/>
          <p:cNvSpPr txBox="1">
            <a:spLocks noChangeArrowheads="1"/>
          </p:cNvSpPr>
          <p:nvPr/>
        </p:nvSpPr>
        <p:spPr bwMode="auto">
          <a:xfrm>
            <a:off x="3924300" y="3105150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9900FF"/>
                </a:solidFill>
              </a:rPr>
              <a:t>10</a:t>
            </a:r>
            <a:endParaRPr lang="de-AT" b="1" dirty="0">
              <a:solidFill>
                <a:srgbClr val="9900FF"/>
              </a:solidFill>
            </a:endParaRPr>
          </a:p>
        </p:txBody>
      </p:sp>
      <p:sp>
        <p:nvSpPr>
          <p:cNvPr id="19562" name="Text Box 106"/>
          <p:cNvSpPr txBox="1">
            <a:spLocks noChangeArrowheads="1"/>
          </p:cNvSpPr>
          <p:nvPr/>
        </p:nvSpPr>
        <p:spPr bwMode="auto">
          <a:xfrm>
            <a:off x="4716463" y="3103563"/>
            <a:ext cx="57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9900FF"/>
                </a:solidFill>
              </a:rPr>
              <a:t>20</a:t>
            </a:r>
            <a:endParaRPr lang="de-AT" b="1" dirty="0">
              <a:solidFill>
                <a:srgbClr val="9900FF"/>
              </a:solidFill>
            </a:endParaRPr>
          </a:p>
        </p:txBody>
      </p:sp>
      <p:sp>
        <p:nvSpPr>
          <p:cNvPr id="19563" name="Text Box 107"/>
          <p:cNvSpPr txBox="1">
            <a:spLocks noChangeArrowheads="1"/>
          </p:cNvSpPr>
          <p:nvPr/>
        </p:nvSpPr>
        <p:spPr bwMode="auto">
          <a:xfrm>
            <a:off x="4716463" y="2636838"/>
            <a:ext cx="57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10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9564" name="Text Box 108"/>
          <p:cNvSpPr txBox="1">
            <a:spLocks noChangeArrowheads="1"/>
          </p:cNvSpPr>
          <p:nvPr/>
        </p:nvSpPr>
        <p:spPr bwMode="auto">
          <a:xfrm>
            <a:off x="3851275" y="2239963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25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19565" name="Text Box 109"/>
          <p:cNvSpPr txBox="1">
            <a:spLocks noChangeArrowheads="1"/>
          </p:cNvSpPr>
          <p:nvPr/>
        </p:nvSpPr>
        <p:spPr bwMode="auto">
          <a:xfrm>
            <a:off x="1958975" y="4005263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8</a:t>
            </a:r>
            <a:endParaRPr lang="de-AT" sz="1400"/>
          </a:p>
        </p:txBody>
      </p:sp>
      <p:sp>
        <p:nvSpPr>
          <p:cNvPr id="19566" name="Text Box 110"/>
          <p:cNvSpPr txBox="1">
            <a:spLocks noChangeArrowheads="1"/>
          </p:cNvSpPr>
          <p:nvPr/>
        </p:nvSpPr>
        <p:spPr bwMode="auto">
          <a:xfrm>
            <a:off x="3708400" y="4005263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2</a:t>
            </a:r>
            <a:endParaRPr lang="de-AT" sz="1400"/>
          </a:p>
        </p:txBody>
      </p:sp>
      <p:sp>
        <p:nvSpPr>
          <p:cNvPr id="19567" name="Text Box 111"/>
          <p:cNvSpPr txBox="1">
            <a:spLocks noChangeArrowheads="1"/>
          </p:cNvSpPr>
          <p:nvPr/>
        </p:nvSpPr>
        <p:spPr bwMode="auto">
          <a:xfrm>
            <a:off x="2771775" y="4005263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1</a:t>
            </a:r>
            <a:endParaRPr lang="de-AT" sz="1400"/>
          </a:p>
        </p:txBody>
      </p:sp>
      <p:sp>
        <p:nvSpPr>
          <p:cNvPr id="19568" name="Text Box 112"/>
          <p:cNvSpPr txBox="1">
            <a:spLocks noChangeArrowheads="1"/>
          </p:cNvSpPr>
          <p:nvPr/>
        </p:nvSpPr>
        <p:spPr bwMode="auto">
          <a:xfrm>
            <a:off x="7092950" y="3195638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3</a:t>
            </a:r>
            <a:endParaRPr lang="de-AT" sz="1400"/>
          </a:p>
        </p:txBody>
      </p:sp>
      <p:sp>
        <p:nvSpPr>
          <p:cNvPr id="19569" name="Text Box 113"/>
          <p:cNvSpPr txBox="1">
            <a:spLocks noChangeArrowheads="1"/>
          </p:cNvSpPr>
          <p:nvPr/>
        </p:nvSpPr>
        <p:spPr bwMode="auto">
          <a:xfrm>
            <a:off x="7092950" y="2692400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1</a:t>
            </a:r>
            <a:endParaRPr lang="de-AT" sz="1400"/>
          </a:p>
        </p:txBody>
      </p:sp>
      <p:sp>
        <p:nvSpPr>
          <p:cNvPr id="19570" name="Text Box 114"/>
          <p:cNvSpPr txBox="1">
            <a:spLocks noChangeArrowheads="1"/>
          </p:cNvSpPr>
          <p:nvPr/>
        </p:nvSpPr>
        <p:spPr bwMode="auto">
          <a:xfrm>
            <a:off x="7092950" y="2260600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1</a:t>
            </a:r>
            <a:endParaRPr lang="de-AT" sz="1400"/>
          </a:p>
        </p:txBody>
      </p:sp>
      <p:sp>
        <p:nvSpPr>
          <p:cNvPr id="19571" name="Text Box 115"/>
          <p:cNvSpPr txBox="1">
            <a:spLocks noChangeArrowheads="1"/>
          </p:cNvSpPr>
          <p:nvPr/>
        </p:nvSpPr>
        <p:spPr bwMode="auto">
          <a:xfrm>
            <a:off x="4572000" y="4005263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4</a:t>
            </a:r>
            <a:endParaRPr lang="de-AT" sz="1400"/>
          </a:p>
        </p:txBody>
      </p:sp>
      <p:sp>
        <p:nvSpPr>
          <p:cNvPr id="19572" name="Line 116"/>
          <p:cNvSpPr>
            <a:spLocks noChangeShapeType="1"/>
          </p:cNvSpPr>
          <p:nvPr/>
        </p:nvSpPr>
        <p:spPr bwMode="auto">
          <a:xfrm flipV="1">
            <a:off x="2339975" y="162877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73" name="Line 117"/>
          <p:cNvSpPr>
            <a:spLocks noChangeShapeType="1"/>
          </p:cNvSpPr>
          <p:nvPr/>
        </p:nvSpPr>
        <p:spPr bwMode="auto">
          <a:xfrm flipV="1">
            <a:off x="3203575" y="162877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74" name="Line 118"/>
          <p:cNvSpPr>
            <a:spLocks noChangeShapeType="1"/>
          </p:cNvSpPr>
          <p:nvPr/>
        </p:nvSpPr>
        <p:spPr bwMode="auto">
          <a:xfrm rot="16200000" flipV="1">
            <a:off x="3995738" y="-819150"/>
            <a:ext cx="0" cy="7343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75" name="Line 119"/>
          <p:cNvSpPr>
            <a:spLocks noChangeShapeType="1"/>
          </p:cNvSpPr>
          <p:nvPr/>
        </p:nvSpPr>
        <p:spPr bwMode="auto">
          <a:xfrm flipV="1">
            <a:off x="6011863" y="2708275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76" name="Text Box 120"/>
          <p:cNvSpPr txBox="1">
            <a:spLocks noChangeArrowheads="1"/>
          </p:cNvSpPr>
          <p:nvPr/>
        </p:nvSpPr>
        <p:spPr bwMode="auto">
          <a:xfrm>
            <a:off x="6373813" y="26368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10</a:t>
            </a:r>
            <a:endParaRPr lang="de-AT"/>
          </a:p>
        </p:txBody>
      </p:sp>
      <p:sp>
        <p:nvSpPr>
          <p:cNvPr id="19577" name="Line 121"/>
          <p:cNvSpPr>
            <a:spLocks noChangeShapeType="1"/>
          </p:cNvSpPr>
          <p:nvPr/>
        </p:nvSpPr>
        <p:spPr bwMode="auto">
          <a:xfrm flipV="1">
            <a:off x="7091363" y="2708275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78" name="Text Box 122"/>
          <p:cNvSpPr txBox="1">
            <a:spLocks noChangeArrowheads="1"/>
          </p:cNvSpPr>
          <p:nvPr/>
        </p:nvSpPr>
        <p:spPr bwMode="auto">
          <a:xfrm>
            <a:off x="7380288" y="2692400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2</a:t>
            </a:r>
            <a:endParaRPr lang="de-AT" sz="1400"/>
          </a:p>
        </p:txBody>
      </p:sp>
      <p:sp>
        <p:nvSpPr>
          <p:cNvPr id="19579" name="Line 123"/>
          <p:cNvSpPr>
            <a:spLocks noChangeShapeType="1"/>
          </p:cNvSpPr>
          <p:nvPr/>
        </p:nvSpPr>
        <p:spPr bwMode="auto">
          <a:xfrm flipV="1">
            <a:off x="4787900" y="3573463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81" name="Text Box 125"/>
          <p:cNvSpPr txBox="1">
            <a:spLocks noChangeArrowheads="1"/>
          </p:cNvSpPr>
          <p:nvPr/>
        </p:nvSpPr>
        <p:spPr bwMode="auto">
          <a:xfrm>
            <a:off x="5003800" y="3573463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20</a:t>
            </a:r>
            <a:endParaRPr lang="de-AT" dirty="0"/>
          </a:p>
        </p:txBody>
      </p:sp>
      <p:sp>
        <p:nvSpPr>
          <p:cNvPr id="19582" name="Line 126"/>
          <p:cNvSpPr>
            <a:spLocks noChangeShapeType="1"/>
          </p:cNvSpPr>
          <p:nvPr/>
        </p:nvSpPr>
        <p:spPr bwMode="auto">
          <a:xfrm flipV="1">
            <a:off x="6011863" y="3141663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83" name="Line 127"/>
          <p:cNvSpPr>
            <a:spLocks noChangeShapeType="1"/>
          </p:cNvSpPr>
          <p:nvPr/>
        </p:nvSpPr>
        <p:spPr bwMode="auto">
          <a:xfrm flipV="1">
            <a:off x="4500563" y="4076700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84" name="Line 128"/>
          <p:cNvSpPr>
            <a:spLocks noChangeShapeType="1"/>
          </p:cNvSpPr>
          <p:nvPr/>
        </p:nvSpPr>
        <p:spPr bwMode="auto">
          <a:xfrm flipV="1">
            <a:off x="2771775" y="40767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85" name="Text Box 129"/>
          <p:cNvSpPr txBox="1">
            <a:spLocks noChangeArrowheads="1"/>
          </p:cNvSpPr>
          <p:nvPr/>
        </p:nvSpPr>
        <p:spPr bwMode="auto">
          <a:xfrm>
            <a:off x="3109913" y="4005263"/>
            <a:ext cx="309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4</a:t>
            </a:r>
            <a:endParaRPr lang="de-AT" sz="1400"/>
          </a:p>
        </p:txBody>
      </p:sp>
      <p:sp>
        <p:nvSpPr>
          <p:cNvPr id="19586" name="Text Box 130"/>
          <p:cNvSpPr txBox="1">
            <a:spLocks noChangeArrowheads="1"/>
          </p:cNvSpPr>
          <p:nvPr/>
        </p:nvSpPr>
        <p:spPr bwMode="auto">
          <a:xfrm>
            <a:off x="4787900" y="4005263"/>
            <a:ext cx="30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3</a:t>
            </a:r>
            <a:endParaRPr lang="de-AT" sz="1400"/>
          </a:p>
        </p:txBody>
      </p:sp>
      <p:sp>
        <p:nvSpPr>
          <p:cNvPr id="19587" name="Text Box 131"/>
          <p:cNvSpPr txBox="1">
            <a:spLocks noChangeArrowheads="1"/>
          </p:cNvSpPr>
          <p:nvPr/>
        </p:nvSpPr>
        <p:spPr bwMode="auto">
          <a:xfrm>
            <a:off x="6373813" y="30686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30</a:t>
            </a:r>
            <a:endParaRPr lang="de-AT"/>
          </a:p>
        </p:txBody>
      </p:sp>
      <p:sp>
        <p:nvSpPr>
          <p:cNvPr id="19588" name="Line 132"/>
          <p:cNvSpPr>
            <a:spLocks noChangeShapeType="1"/>
          </p:cNvSpPr>
          <p:nvPr/>
        </p:nvSpPr>
        <p:spPr bwMode="auto">
          <a:xfrm flipV="1">
            <a:off x="7092950" y="2276475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89" name="Line 133"/>
          <p:cNvSpPr>
            <a:spLocks noChangeShapeType="1"/>
          </p:cNvSpPr>
          <p:nvPr/>
        </p:nvSpPr>
        <p:spPr bwMode="auto">
          <a:xfrm flipV="1">
            <a:off x="7092950" y="32131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91" name="Text Box 135"/>
          <p:cNvSpPr txBox="1">
            <a:spLocks noChangeArrowheads="1"/>
          </p:cNvSpPr>
          <p:nvPr/>
        </p:nvSpPr>
        <p:spPr bwMode="auto">
          <a:xfrm>
            <a:off x="7380288" y="3195638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4</a:t>
            </a:r>
            <a:endParaRPr lang="de-AT" sz="1400"/>
          </a:p>
        </p:txBody>
      </p:sp>
      <p:sp>
        <p:nvSpPr>
          <p:cNvPr id="19592" name="Text Box 136"/>
          <p:cNvSpPr txBox="1">
            <a:spLocks noChangeArrowheads="1"/>
          </p:cNvSpPr>
          <p:nvPr/>
        </p:nvSpPr>
        <p:spPr bwMode="auto">
          <a:xfrm>
            <a:off x="7380288" y="2260600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5</a:t>
            </a:r>
            <a:endParaRPr lang="de-AT" sz="1400"/>
          </a:p>
        </p:txBody>
      </p:sp>
      <p:sp>
        <p:nvSpPr>
          <p:cNvPr id="19595" name="Line 139"/>
          <p:cNvSpPr>
            <a:spLocks noChangeShapeType="1"/>
          </p:cNvSpPr>
          <p:nvPr/>
        </p:nvSpPr>
        <p:spPr bwMode="auto">
          <a:xfrm rot="16200000" flipV="1">
            <a:off x="3923407" y="-1250999"/>
            <a:ext cx="0" cy="7343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96" name="Line 140"/>
          <p:cNvSpPr>
            <a:spLocks noChangeShapeType="1"/>
          </p:cNvSpPr>
          <p:nvPr/>
        </p:nvSpPr>
        <p:spPr bwMode="auto">
          <a:xfrm flipV="1">
            <a:off x="3924300" y="3573463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597" name="Text Box 141"/>
          <p:cNvSpPr txBox="1">
            <a:spLocks noChangeArrowheads="1"/>
          </p:cNvSpPr>
          <p:nvPr/>
        </p:nvSpPr>
        <p:spPr bwMode="auto">
          <a:xfrm>
            <a:off x="4211638" y="3500438"/>
            <a:ext cx="5763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10</a:t>
            </a:r>
            <a:endParaRPr lang="de-AT" dirty="0"/>
          </a:p>
        </p:txBody>
      </p:sp>
      <p:sp>
        <p:nvSpPr>
          <p:cNvPr id="19598" name="Text Box 142"/>
          <p:cNvSpPr txBox="1">
            <a:spLocks noChangeArrowheads="1"/>
          </p:cNvSpPr>
          <p:nvPr/>
        </p:nvSpPr>
        <p:spPr bwMode="auto">
          <a:xfrm>
            <a:off x="539750" y="5194300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Gesamtkosten =</a:t>
            </a:r>
            <a:r>
              <a:rPr lang="de-DE" sz="1800"/>
              <a:t> </a:t>
            </a:r>
            <a:endParaRPr lang="de-AT" sz="1800"/>
          </a:p>
        </p:txBody>
      </p:sp>
      <p:sp>
        <p:nvSpPr>
          <p:cNvPr id="19599" name="Text Box 143"/>
          <p:cNvSpPr txBox="1">
            <a:spLocks noChangeArrowheads="1"/>
          </p:cNvSpPr>
          <p:nvPr/>
        </p:nvSpPr>
        <p:spPr bwMode="auto">
          <a:xfrm>
            <a:off x="2843213" y="5229225"/>
            <a:ext cx="5616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0070C0"/>
                </a:solidFill>
              </a:rPr>
              <a:t>15 *</a:t>
            </a:r>
            <a:r>
              <a:rPr lang="de-DE" dirty="0"/>
              <a:t> 1 + </a:t>
            </a:r>
            <a:r>
              <a:rPr lang="de-DE" dirty="0">
                <a:solidFill>
                  <a:srgbClr val="0070C0"/>
                </a:solidFill>
              </a:rPr>
              <a:t>20</a:t>
            </a:r>
            <a:r>
              <a:rPr lang="de-DE" dirty="0"/>
              <a:t> * 1 + </a:t>
            </a:r>
            <a:r>
              <a:rPr lang="de-DE" dirty="0">
                <a:solidFill>
                  <a:srgbClr val="0070C0"/>
                </a:solidFill>
              </a:rPr>
              <a:t>25</a:t>
            </a:r>
            <a:r>
              <a:rPr lang="de-DE" dirty="0"/>
              <a:t> * 6 + </a:t>
            </a:r>
            <a:r>
              <a:rPr lang="de-DE" dirty="0" smtClean="0">
                <a:solidFill>
                  <a:srgbClr val="9900FF"/>
                </a:solidFill>
              </a:rPr>
              <a:t>10</a:t>
            </a:r>
            <a:r>
              <a:rPr lang="de-DE" dirty="0" smtClean="0"/>
              <a:t> </a:t>
            </a:r>
            <a:r>
              <a:rPr lang="de-DE" dirty="0"/>
              <a:t>* 4 + </a:t>
            </a:r>
            <a:r>
              <a:rPr lang="de-DE" dirty="0">
                <a:solidFill>
                  <a:srgbClr val="0070C0"/>
                </a:solidFill>
              </a:rPr>
              <a:t>10</a:t>
            </a:r>
            <a:r>
              <a:rPr lang="de-DE" dirty="0"/>
              <a:t> * 4 + </a:t>
            </a:r>
            <a:r>
              <a:rPr lang="de-DE" dirty="0" smtClean="0">
                <a:solidFill>
                  <a:srgbClr val="9900FF"/>
                </a:solidFill>
              </a:rPr>
              <a:t>20</a:t>
            </a:r>
            <a:r>
              <a:rPr lang="de-DE" dirty="0" smtClean="0"/>
              <a:t> </a:t>
            </a:r>
            <a:r>
              <a:rPr lang="de-DE" dirty="0"/>
              <a:t>* 8</a:t>
            </a:r>
            <a:endParaRPr lang="de-AT" dirty="0"/>
          </a:p>
        </p:txBody>
      </p:sp>
      <p:sp>
        <p:nvSpPr>
          <p:cNvPr id="19600" name="Text Box 144"/>
          <p:cNvSpPr txBox="1">
            <a:spLocks noChangeArrowheads="1"/>
          </p:cNvSpPr>
          <p:nvPr/>
        </p:nvSpPr>
        <p:spPr bwMode="auto">
          <a:xfrm>
            <a:off x="2555875" y="5661025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/>
              <a:t>=  </a:t>
            </a:r>
            <a:r>
              <a:rPr lang="de-DE" sz="2400" dirty="0" smtClean="0">
                <a:solidFill>
                  <a:schemeClr val="hlink"/>
                </a:solidFill>
              </a:rPr>
              <a:t>425</a:t>
            </a:r>
            <a:endParaRPr lang="de-AT" sz="2400" dirty="0">
              <a:solidFill>
                <a:schemeClr val="hlink"/>
              </a:solidFill>
            </a:endParaRPr>
          </a:p>
        </p:txBody>
      </p:sp>
      <p:sp>
        <p:nvSpPr>
          <p:cNvPr id="19601" name="Line 145"/>
          <p:cNvSpPr>
            <a:spLocks noChangeShapeType="1"/>
          </p:cNvSpPr>
          <p:nvPr/>
        </p:nvSpPr>
        <p:spPr bwMode="auto">
          <a:xfrm flipV="1">
            <a:off x="6443663" y="3141663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602" name="Line 146"/>
          <p:cNvSpPr>
            <a:spLocks noChangeShapeType="1"/>
          </p:cNvSpPr>
          <p:nvPr/>
        </p:nvSpPr>
        <p:spPr bwMode="auto">
          <a:xfrm flipV="1">
            <a:off x="4211638" y="3571875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603" name="Line 147"/>
          <p:cNvSpPr>
            <a:spLocks noChangeShapeType="1"/>
          </p:cNvSpPr>
          <p:nvPr/>
        </p:nvSpPr>
        <p:spPr bwMode="auto">
          <a:xfrm flipV="1">
            <a:off x="5076825" y="36830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9604" name="Text Box 148"/>
          <p:cNvSpPr txBox="1">
            <a:spLocks noChangeArrowheads="1"/>
          </p:cNvSpPr>
          <p:nvPr/>
        </p:nvSpPr>
        <p:spPr bwMode="auto">
          <a:xfrm>
            <a:off x="7667625" y="2060575"/>
            <a:ext cx="15843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0070C0"/>
                </a:solidFill>
              </a:rPr>
              <a:t>Wenn </a:t>
            </a:r>
            <a:br>
              <a:rPr lang="de-DE" sz="1800" dirty="0">
                <a:solidFill>
                  <a:srgbClr val="0070C0"/>
                </a:solidFill>
              </a:rPr>
            </a:br>
            <a:r>
              <a:rPr lang="de-DE" sz="1800" dirty="0">
                <a:solidFill>
                  <a:srgbClr val="0070C0"/>
                </a:solidFill>
              </a:rPr>
              <a:t>Spalte  gestrichen </a:t>
            </a:r>
            <a:br>
              <a:rPr lang="de-DE" sz="1800" dirty="0">
                <a:solidFill>
                  <a:srgbClr val="0070C0"/>
                </a:solidFill>
              </a:rPr>
            </a:br>
            <a:r>
              <a:rPr lang="de-DE" sz="1800" dirty="0">
                <a:solidFill>
                  <a:srgbClr val="0070C0"/>
                </a:solidFill>
                <a:sym typeface="Symbol" pitchFamily="18" charset="2"/>
              </a:rPr>
              <a:t></a:t>
            </a:r>
            <a:r>
              <a:rPr lang="de-DE" sz="1800" dirty="0">
                <a:solidFill>
                  <a:srgbClr val="0070C0"/>
                </a:solidFill>
              </a:rPr>
              <a:t> Zeilen-Differenzen neu berechnen</a:t>
            </a:r>
            <a:endParaRPr lang="de-AT" sz="1800" dirty="0">
              <a:solidFill>
                <a:srgbClr val="0070C0"/>
              </a:solidFill>
            </a:endParaRPr>
          </a:p>
        </p:txBody>
      </p:sp>
      <p:sp>
        <p:nvSpPr>
          <p:cNvPr id="19605" name="Text Box 149"/>
          <p:cNvSpPr txBox="1">
            <a:spLocks noChangeArrowheads="1"/>
          </p:cNvSpPr>
          <p:nvPr/>
        </p:nvSpPr>
        <p:spPr bwMode="auto">
          <a:xfrm>
            <a:off x="539750" y="4292600"/>
            <a:ext cx="7489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0070C0"/>
                </a:solidFill>
              </a:rPr>
              <a:t>Wenn Zeile gestrichen </a:t>
            </a:r>
            <a:r>
              <a:rPr lang="de-DE" dirty="0">
                <a:solidFill>
                  <a:srgbClr val="0070C0"/>
                </a:solidFill>
                <a:sym typeface="Symbol" pitchFamily="18" charset="2"/>
              </a:rPr>
              <a:t></a:t>
            </a:r>
            <a:r>
              <a:rPr lang="de-DE" dirty="0">
                <a:solidFill>
                  <a:srgbClr val="0070C0"/>
                </a:solidFill>
              </a:rPr>
              <a:t> Spalten-Differenzen neu berechnen</a:t>
            </a:r>
            <a:endParaRPr lang="de-AT" dirty="0">
              <a:solidFill>
                <a:srgbClr val="0070C0"/>
              </a:solidFill>
            </a:endParaRPr>
          </a:p>
        </p:txBody>
      </p:sp>
      <p:sp>
        <p:nvSpPr>
          <p:cNvPr id="19606" name="Text Box 150"/>
          <p:cNvSpPr txBox="1">
            <a:spLocks noChangeArrowheads="1"/>
          </p:cNvSpPr>
          <p:nvPr/>
        </p:nvSpPr>
        <p:spPr bwMode="auto">
          <a:xfrm>
            <a:off x="539750" y="4652963"/>
            <a:ext cx="5761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9900FF"/>
                </a:solidFill>
              </a:rPr>
              <a:t>Nur mehr eine </a:t>
            </a:r>
            <a:r>
              <a:rPr lang="de-DE" dirty="0" smtClean="0">
                <a:solidFill>
                  <a:srgbClr val="9900FF"/>
                </a:solidFill>
              </a:rPr>
              <a:t>Zeile nicht </a:t>
            </a:r>
            <a:r>
              <a:rPr lang="de-DE" dirty="0">
                <a:solidFill>
                  <a:srgbClr val="9900FF"/>
                </a:solidFill>
              </a:rPr>
              <a:t>gestrichen</a:t>
            </a:r>
            <a:endParaRPr lang="de-AT" dirty="0">
              <a:solidFill>
                <a:srgbClr val="9900FF"/>
              </a:solidFill>
            </a:endParaRPr>
          </a:p>
        </p:txBody>
      </p:sp>
      <p:sp>
        <p:nvSpPr>
          <p:cNvPr id="19607" name="Text Box 151"/>
          <p:cNvSpPr txBox="1">
            <a:spLocks noChangeArrowheads="1"/>
          </p:cNvSpPr>
          <p:nvPr/>
        </p:nvSpPr>
        <p:spPr bwMode="auto">
          <a:xfrm>
            <a:off x="3995738" y="5661025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/>
              <a:t>(besser als  </a:t>
            </a:r>
            <a:r>
              <a:rPr lang="de-DE" sz="2400" dirty="0" smtClean="0">
                <a:solidFill>
                  <a:schemeClr val="hlink"/>
                </a:solidFill>
              </a:rPr>
              <a:t>445 </a:t>
            </a:r>
            <a:r>
              <a:rPr lang="de-DE" sz="2400" dirty="0"/>
              <a:t>zuvor)</a:t>
            </a:r>
            <a:endParaRPr lang="de-A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95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19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9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9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9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9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9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19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9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19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" grpId="0"/>
      <p:bldP spid="19560" grpId="0"/>
      <p:bldP spid="19561" grpId="0"/>
      <p:bldP spid="19562" grpId="0"/>
      <p:bldP spid="19563" grpId="0"/>
      <p:bldP spid="19564" grpId="0"/>
      <p:bldP spid="19565" grpId="0"/>
      <p:bldP spid="19565" grpId="1"/>
      <p:bldP spid="19566" grpId="0"/>
      <p:bldP spid="19567" grpId="0"/>
      <p:bldP spid="19568" grpId="0"/>
      <p:bldP spid="19569" grpId="0"/>
      <p:bldP spid="19570" grpId="0"/>
      <p:bldP spid="19571" grpId="0"/>
      <p:bldP spid="19571" grpId="1"/>
      <p:bldP spid="19572" grpId="0" animBg="1"/>
      <p:bldP spid="19573" grpId="0" animBg="1"/>
      <p:bldP spid="19574" grpId="0" animBg="1"/>
      <p:bldP spid="19575" grpId="0" animBg="1"/>
      <p:bldP spid="19576" grpId="0"/>
      <p:bldP spid="19577" grpId="0" animBg="1"/>
      <p:bldP spid="19578" grpId="0"/>
      <p:bldP spid="19579" grpId="0" animBg="1"/>
      <p:bldP spid="19581" grpId="0"/>
      <p:bldP spid="19582" grpId="0" animBg="1"/>
      <p:bldP spid="19583" grpId="0" animBg="1"/>
      <p:bldP spid="19584" grpId="0" animBg="1"/>
      <p:bldP spid="19585" grpId="0"/>
      <p:bldP spid="19585" grpId="1"/>
      <p:bldP spid="19586" grpId="0"/>
      <p:bldP spid="19587" grpId="0"/>
      <p:bldP spid="19588" grpId="0" animBg="1"/>
      <p:bldP spid="19589" grpId="0" animBg="1"/>
      <p:bldP spid="19591" grpId="0"/>
      <p:bldP spid="19592" grpId="0"/>
      <p:bldP spid="19592" grpId="1"/>
      <p:bldP spid="19595" grpId="0" animBg="1"/>
      <p:bldP spid="19596" grpId="0" animBg="1"/>
      <p:bldP spid="19597" grpId="0"/>
      <p:bldP spid="19598" grpId="0"/>
      <p:bldP spid="19599" grpId="0"/>
      <p:bldP spid="19600" grpId="0"/>
      <p:bldP spid="19601" grpId="0" animBg="1"/>
      <p:bldP spid="19602" grpId="0" animBg="1"/>
      <p:bldP spid="19603" grpId="0" animBg="1"/>
      <p:bldP spid="19604" grpId="0"/>
      <p:bldP spid="19605" grpId="0"/>
      <p:bldP spid="19606" grpId="0"/>
      <p:bldP spid="196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8545287F-4978-4BF0-B3E5-C61AE8C49501}" type="slidenum">
              <a:rPr lang="de-AT" smtClean="0"/>
              <a:pPr/>
              <a:t>16</a:t>
            </a:fld>
            <a:endParaRPr lang="de-AT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4.3 </a:t>
            </a:r>
            <a:r>
              <a:rPr lang="de-DE" sz="2800" dirty="0" smtClean="0"/>
              <a:t>Modell als LP</a:t>
            </a:r>
            <a:endParaRPr lang="de-AT" sz="28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35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sz="2000" dirty="0" smtClean="0"/>
              <a:t>Eine </a:t>
            </a:r>
            <a:r>
              <a:rPr lang="de-AT" sz="2000" i="1" dirty="0" smtClean="0"/>
              <a:t>allgemeine Formulierung</a:t>
            </a:r>
            <a:r>
              <a:rPr lang="de-AT" sz="2000" dirty="0" smtClean="0"/>
              <a:t> eines Transportproblems lautet: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sz="2000" dirty="0" smtClean="0"/>
              <a:t>	</a:t>
            </a:r>
            <a:r>
              <a:rPr lang="de-AT" sz="2000" i="1" dirty="0" smtClean="0">
                <a:latin typeface="Times New Roman" pitchFamily="18" charset="0"/>
              </a:rPr>
              <a:t>m</a:t>
            </a:r>
            <a:r>
              <a:rPr lang="de-AT" sz="2000" dirty="0" smtClean="0"/>
              <a:t> Produzenten mit dem </a:t>
            </a:r>
            <a:r>
              <a:rPr lang="de-AT" sz="2000" i="1" dirty="0" smtClean="0"/>
              <a:t>Angebot</a:t>
            </a:r>
            <a:r>
              <a:rPr lang="de-AT" sz="2000" b="1" dirty="0" smtClean="0"/>
              <a:t> </a:t>
            </a:r>
            <a:r>
              <a:rPr lang="de-AT" sz="2000" i="1" dirty="0" smtClean="0">
                <a:latin typeface="Times New Roman" pitchFamily="18" charset="0"/>
              </a:rPr>
              <a:t>s</a:t>
            </a:r>
            <a:r>
              <a:rPr lang="de-AT" sz="2000" i="1" baseline="-25000" dirty="0" smtClean="0">
                <a:latin typeface="Times New Roman" pitchFamily="18" charset="0"/>
              </a:rPr>
              <a:t>i</a:t>
            </a:r>
            <a:r>
              <a:rPr lang="de-AT" sz="2000" i="1" dirty="0" smtClean="0"/>
              <a:t>,	     </a:t>
            </a:r>
            <a:r>
              <a:rPr lang="de-AT" sz="2000" i="1" dirty="0" smtClean="0">
                <a:latin typeface="Times New Roman" pitchFamily="18" charset="0"/>
              </a:rPr>
              <a:t>i = 1, … , 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sz="2000" dirty="0" smtClean="0"/>
              <a:t>	</a:t>
            </a:r>
            <a:r>
              <a:rPr lang="de-AT" sz="2000" i="1" dirty="0" smtClean="0">
                <a:latin typeface="Times New Roman" pitchFamily="18" charset="0"/>
              </a:rPr>
              <a:t>n</a:t>
            </a:r>
            <a:r>
              <a:rPr lang="de-AT" sz="2000" dirty="0" smtClean="0"/>
              <a:t> Abnehmer mit der </a:t>
            </a:r>
            <a:r>
              <a:rPr lang="de-AT" sz="2000" i="1" dirty="0" smtClean="0"/>
              <a:t>Nachfrage</a:t>
            </a:r>
            <a:r>
              <a:rPr lang="de-AT" sz="2000" b="1" dirty="0" smtClean="0"/>
              <a:t> </a:t>
            </a:r>
            <a:r>
              <a:rPr lang="de-AT" sz="2000" i="1" dirty="0" err="1" smtClean="0">
                <a:latin typeface="Times New Roman" pitchFamily="18" charset="0"/>
              </a:rPr>
              <a:t>d</a:t>
            </a:r>
            <a:r>
              <a:rPr lang="de-AT" sz="2000" i="1" baseline="-25000" dirty="0" err="1" smtClean="0">
                <a:latin typeface="Times New Roman" pitchFamily="18" charset="0"/>
              </a:rPr>
              <a:t>j</a:t>
            </a:r>
            <a:r>
              <a:rPr lang="de-AT" sz="2000" i="1" dirty="0" smtClean="0"/>
              <a:t>, 	     </a:t>
            </a:r>
            <a:r>
              <a:rPr lang="de-AT" sz="2000" i="1" dirty="0" smtClean="0">
                <a:latin typeface="Times New Roman" pitchFamily="18" charset="0"/>
              </a:rPr>
              <a:t>j = 1, … , 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sz="2000" b="1" dirty="0" smtClean="0"/>
              <a:t> </a:t>
            </a:r>
            <a:r>
              <a:rPr lang="de-AT" sz="2000" i="1" dirty="0" smtClean="0"/>
              <a:t>	</a:t>
            </a:r>
            <a:r>
              <a:rPr lang="de-AT" sz="2000" i="1" dirty="0" err="1" smtClean="0"/>
              <a:t>Transportk</a:t>
            </a:r>
            <a:r>
              <a:rPr lang="de-AT" sz="2000" i="1" dirty="0" smtClean="0"/>
              <a:t>.</a:t>
            </a:r>
            <a:r>
              <a:rPr lang="de-AT" sz="2000" b="1" dirty="0" smtClean="0"/>
              <a:t> </a:t>
            </a:r>
            <a:r>
              <a:rPr lang="de-AT" sz="2000" i="1" dirty="0" err="1" smtClean="0">
                <a:latin typeface="Times New Roman" pitchFamily="18" charset="0"/>
              </a:rPr>
              <a:t>c</a:t>
            </a:r>
            <a:r>
              <a:rPr lang="de-AT" sz="2000" i="1" baseline="-25000" dirty="0" err="1" smtClean="0">
                <a:latin typeface="Times New Roman" pitchFamily="18" charset="0"/>
              </a:rPr>
              <a:t>ij</a:t>
            </a:r>
            <a:r>
              <a:rPr lang="de-AT" sz="2000" i="1" dirty="0" smtClean="0">
                <a:latin typeface="Times New Roman" pitchFamily="18" charset="0"/>
              </a:rPr>
              <a:t> </a:t>
            </a:r>
            <a:r>
              <a:rPr lang="de-AT" sz="2000" dirty="0" smtClean="0"/>
              <a:t> pro Stück von </a:t>
            </a:r>
            <a:r>
              <a:rPr lang="de-AT" sz="2000" i="1" dirty="0" smtClean="0">
                <a:latin typeface="Times New Roman" pitchFamily="18" charset="0"/>
              </a:rPr>
              <a:t>i</a:t>
            </a:r>
            <a:r>
              <a:rPr lang="de-AT" sz="2000" dirty="0" smtClean="0"/>
              <a:t> nach </a:t>
            </a:r>
            <a:r>
              <a:rPr lang="de-AT" sz="2000" i="1" dirty="0" smtClean="0">
                <a:latin typeface="Times New Roman" pitchFamily="18" charset="0"/>
              </a:rPr>
              <a:t>j</a:t>
            </a:r>
            <a:r>
              <a:rPr lang="de-AT" sz="2000" dirty="0" smtClean="0"/>
              <a:t>,  </a:t>
            </a:r>
            <a:r>
              <a:rPr lang="de-AT" sz="2000" i="1" dirty="0" smtClean="0">
                <a:latin typeface="Times New Roman" pitchFamily="18" charset="0"/>
              </a:rPr>
              <a:t>i = 1, … , m;  j = 1, … , n</a:t>
            </a:r>
            <a:r>
              <a:rPr lang="de-AT" sz="14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AT" sz="1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sz="2000" b="1" dirty="0" smtClean="0"/>
              <a:t>LP-Problem: </a:t>
            </a:r>
            <a:r>
              <a:rPr lang="de-AT" sz="2000" dirty="0" smtClean="0"/>
              <a:t>Zur mathematischen Modellformulierung definiert man </a:t>
            </a:r>
            <a:r>
              <a:rPr lang="de-AT" sz="2000" i="1" dirty="0" err="1" smtClean="0">
                <a:latin typeface="Times New Roman" pitchFamily="18" charset="0"/>
              </a:rPr>
              <a:t>x</a:t>
            </a:r>
            <a:r>
              <a:rPr lang="de-AT" sz="2000" i="1" baseline="-25000" dirty="0" err="1" smtClean="0">
                <a:latin typeface="Times New Roman" pitchFamily="18" charset="0"/>
              </a:rPr>
              <a:t>ij</a:t>
            </a:r>
            <a:r>
              <a:rPr lang="de-AT" sz="2000" i="1" dirty="0" smtClean="0">
                <a:latin typeface="Times New Roman" pitchFamily="18" charset="0"/>
              </a:rPr>
              <a:t> </a:t>
            </a:r>
            <a:r>
              <a:rPr lang="de-AT" sz="2000" dirty="0" smtClean="0"/>
              <a:t>als die pro Zeiteinheit </a:t>
            </a:r>
            <a:r>
              <a:rPr lang="de-AT" sz="2000" i="1" dirty="0" smtClean="0"/>
              <a:t>transportierte Menge</a:t>
            </a:r>
            <a:r>
              <a:rPr lang="de-AT" sz="2000" dirty="0" smtClean="0"/>
              <a:t> von </a:t>
            </a:r>
            <a:r>
              <a:rPr lang="de-AT" sz="2000" i="1" dirty="0" smtClean="0">
                <a:latin typeface="Times New Roman" pitchFamily="18" charset="0"/>
              </a:rPr>
              <a:t>i </a:t>
            </a:r>
            <a:r>
              <a:rPr lang="de-AT" sz="2000" dirty="0" smtClean="0"/>
              <a:t>nach </a:t>
            </a:r>
            <a:r>
              <a:rPr lang="de-AT" sz="2000" i="1" dirty="0" smtClean="0">
                <a:latin typeface="Times New Roman" pitchFamily="18" charset="0"/>
              </a:rPr>
              <a:t>j.</a:t>
            </a:r>
            <a:r>
              <a:rPr lang="de-AT" sz="20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AT" sz="1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sz="2000" dirty="0" smtClean="0"/>
              <a:t>	</a:t>
            </a:r>
            <a:r>
              <a:rPr lang="de-AT" sz="2000" b="1" dirty="0" smtClean="0"/>
              <a:t>Transportkosten</a:t>
            </a:r>
          </a:p>
          <a:p>
            <a:pPr marL="0" indent="0" eaLnBrk="1" hangingPunct="1">
              <a:lnSpc>
                <a:spcPct val="210000"/>
              </a:lnSpc>
              <a:buFontTx/>
              <a:buNone/>
            </a:pPr>
            <a:r>
              <a:rPr lang="de-AT" sz="2000" dirty="0" smtClean="0"/>
              <a:t>	</a:t>
            </a:r>
            <a:r>
              <a:rPr lang="de-AT" sz="2000" b="1" dirty="0" smtClean="0"/>
              <a:t>Angebot</a:t>
            </a:r>
            <a:r>
              <a:rPr lang="de-AT" sz="2000" dirty="0" smtClean="0"/>
              <a:t>	  			</a:t>
            </a:r>
            <a:r>
              <a:rPr lang="de-AT" sz="2000" i="1" dirty="0" smtClean="0">
                <a:latin typeface="Times New Roman" pitchFamily="18" charset="0"/>
              </a:rPr>
              <a:t>i = 1, … , m</a:t>
            </a:r>
          </a:p>
          <a:p>
            <a:pPr marL="0" indent="0" eaLnBrk="1" hangingPunct="1">
              <a:lnSpc>
                <a:spcPct val="210000"/>
              </a:lnSpc>
              <a:buFontTx/>
              <a:buNone/>
            </a:pPr>
            <a:r>
              <a:rPr lang="de-AT" sz="2000" dirty="0" smtClean="0"/>
              <a:t>	</a:t>
            </a:r>
            <a:r>
              <a:rPr lang="de-AT" sz="2000" b="1" dirty="0" smtClean="0"/>
              <a:t>Nachfrage</a:t>
            </a:r>
            <a:r>
              <a:rPr lang="de-AT" sz="2000" dirty="0" smtClean="0"/>
              <a:t>				</a:t>
            </a:r>
            <a:r>
              <a:rPr lang="de-AT" sz="2000" i="1" dirty="0" smtClean="0">
                <a:latin typeface="Times New Roman" pitchFamily="18" charset="0"/>
              </a:rPr>
              <a:t>j = 1, … , n.</a:t>
            </a:r>
          </a:p>
          <a:p>
            <a:pPr marL="0" indent="0" eaLnBrk="1" hangingPunct="1">
              <a:lnSpc>
                <a:spcPct val="210000"/>
              </a:lnSpc>
              <a:buFontTx/>
              <a:buNone/>
            </a:pPr>
            <a:r>
              <a:rPr lang="de-AT" sz="2000" dirty="0" smtClean="0"/>
              <a:t>	</a:t>
            </a:r>
            <a:r>
              <a:rPr lang="de-AT" sz="2000" b="1" dirty="0" smtClean="0"/>
              <a:t>Nichtnegativität</a:t>
            </a:r>
            <a:r>
              <a:rPr lang="de-AT" sz="2000" dirty="0" smtClean="0"/>
              <a:t>		            </a:t>
            </a:r>
            <a:r>
              <a:rPr lang="de-AT" sz="2000" i="1" dirty="0" smtClean="0">
                <a:latin typeface="Times New Roman" pitchFamily="18" charset="0"/>
              </a:rPr>
              <a:t>i = 1, … , m; j = 1, … , n.</a:t>
            </a:r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575050" y="3675063"/>
          <a:ext cx="24272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6" name="Formel" r:id="rId3" imgW="1409088" imgH="444307" progId="Equation.3">
                  <p:embed/>
                </p:oleObj>
              </mc:Choice>
              <mc:Fallback>
                <p:oleObj name="Formel" r:id="rId3" imgW="1409088" imgH="444307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3675063"/>
                        <a:ext cx="24272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562350" y="4183063"/>
          <a:ext cx="1081088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7" name="Formel" r:id="rId5" imgW="660400" imgH="508000" progId="Equation.3">
                  <p:embed/>
                </p:oleObj>
              </mc:Choice>
              <mc:Fallback>
                <p:oleObj name="Formel" r:id="rId5" imgW="660400" imgH="5080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4183063"/>
                        <a:ext cx="1081088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563938" y="4941888"/>
          <a:ext cx="11525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Formel" r:id="rId7" imgW="698197" imgH="482391" progId="Equation.3">
                  <p:embed/>
                </p:oleObj>
              </mc:Choice>
              <mc:Fallback>
                <p:oleObj name="Formel" r:id="rId7" imgW="698197" imgH="482391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941888"/>
                        <a:ext cx="1152525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3636963" y="5791200"/>
          <a:ext cx="863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Formel" r:id="rId9" imgW="431613" imgH="253890" progId="Equation.3">
                  <p:embed/>
                </p:oleObj>
              </mc:Choice>
              <mc:Fallback>
                <p:oleObj name="Formel" r:id="rId9" imgW="431613" imgH="25389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5791200"/>
                        <a:ext cx="8636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763713" y="47974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=</a:t>
            </a:r>
            <a:endParaRPr lang="de-AT" b="1"/>
          </a:p>
        </p:txBody>
      </p:sp>
      <p:sp>
        <p:nvSpPr>
          <p:cNvPr id="1040" name="Rectangle 1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EK Produktion &amp; Logistik</a:t>
            </a:r>
          </a:p>
        </p:txBody>
      </p:sp>
      <p:sp>
        <p:nvSpPr>
          <p:cNvPr id="1638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9BDD1036-F0D7-43A9-AD2A-B62FDF985CCA}" type="slidenum">
              <a:rPr lang="de-AT" smtClean="0"/>
              <a:pPr/>
              <a:t>17</a:t>
            </a:fld>
            <a:endParaRPr lang="de-AT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Beispiel</a:t>
            </a:r>
            <a:endParaRPr lang="de-AT" sz="28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AT" sz="1600" b="1" i="1" dirty="0" smtClean="0"/>
              <a:t>K</a:t>
            </a:r>
            <a:r>
              <a:rPr lang="de-AT" sz="1600" dirty="0" smtClean="0"/>
              <a:t> = </a:t>
            </a:r>
            <a:r>
              <a:rPr lang="de-AT" sz="1400" dirty="0" smtClean="0"/>
              <a:t>(10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11</a:t>
            </a:r>
            <a:r>
              <a:rPr lang="de-AT" sz="1400" dirty="0" smtClean="0"/>
              <a:t> + 5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12</a:t>
            </a:r>
            <a:r>
              <a:rPr lang="de-AT" sz="1400" dirty="0" smtClean="0"/>
              <a:t> +</a:t>
            </a:r>
            <a:r>
              <a:rPr lang="de-AT" sz="1400" i="1" dirty="0" smtClean="0"/>
              <a:t> </a:t>
            </a:r>
            <a:r>
              <a:rPr lang="de-AT" sz="1400" dirty="0" smtClean="0"/>
              <a:t>6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13</a:t>
            </a:r>
            <a:r>
              <a:rPr lang="de-AT" sz="1400" dirty="0" smtClean="0"/>
              <a:t> +</a:t>
            </a:r>
            <a:r>
              <a:rPr lang="de-AT" sz="1400" i="1" dirty="0" smtClean="0"/>
              <a:t> </a:t>
            </a:r>
            <a:r>
              <a:rPr lang="de-AT" sz="1400" dirty="0" smtClean="0"/>
              <a:t>11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14</a:t>
            </a:r>
            <a:r>
              <a:rPr lang="de-AT" sz="1400" dirty="0" smtClean="0"/>
              <a:t>) + (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21</a:t>
            </a:r>
            <a:r>
              <a:rPr lang="de-AT" sz="1400" dirty="0" smtClean="0"/>
              <a:t> + 2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22</a:t>
            </a:r>
            <a:r>
              <a:rPr lang="de-AT" sz="1400" dirty="0" smtClean="0"/>
              <a:t> +</a:t>
            </a:r>
            <a:r>
              <a:rPr lang="de-AT" sz="1400" i="1" dirty="0" smtClean="0"/>
              <a:t> </a:t>
            </a:r>
            <a:r>
              <a:rPr lang="de-AT" sz="1400" dirty="0" smtClean="0"/>
              <a:t>7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23</a:t>
            </a:r>
            <a:r>
              <a:rPr lang="de-AT" sz="1400" dirty="0" smtClean="0"/>
              <a:t> +</a:t>
            </a:r>
            <a:r>
              <a:rPr lang="de-AT" sz="1400" i="1" dirty="0" smtClean="0"/>
              <a:t> </a:t>
            </a:r>
            <a:r>
              <a:rPr lang="de-AT" sz="1400" dirty="0" smtClean="0"/>
              <a:t>4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24</a:t>
            </a:r>
            <a:r>
              <a:rPr lang="de-AT" sz="1400" dirty="0" smtClean="0"/>
              <a:t>) + (9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31</a:t>
            </a:r>
            <a:r>
              <a:rPr lang="de-AT" sz="1400" dirty="0" smtClean="0"/>
              <a:t> + 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32</a:t>
            </a:r>
            <a:r>
              <a:rPr lang="de-AT" sz="1400" dirty="0" smtClean="0"/>
              <a:t> +</a:t>
            </a:r>
            <a:r>
              <a:rPr lang="de-AT" sz="1400" i="1" dirty="0" smtClean="0"/>
              <a:t> </a:t>
            </a:r>
            <a:r>
              <a:rPr lang="de-AT" sz="1400" dirty="0" smtClean="0"/>
              <a:t>4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33</a:t>
            </a:r>
            <a:r>
              <a:rPr lang="de-AT" sz="1400" dirty="0" smtClean="0"/>
              <a:t> +</a:t>
            </a:r>
            <a:r>
              <a:rPr lang="de-AT" sz="1400" i="1" dirty="0" smtClean="0"/>
              <a:t> </a:t>
            </a:r>
            <a:r>
              <a:rPr lang="de-AT" sz="1400" dirty="0" smtClean="0"/>
              <a:t>8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34</a:t>
            </a:r>
            <a:r>
              <a:rPr lang="de-AT" sz="1600" dirty="0" smtClean="0"/>
              <a:t>)    </a:t>
            </a:r>
            <a:r>
              <a:rPr lang="de-AT" sz="1600" dirty="0" smtClean="0">
                <a:sym typeface="Symbol" pitchFamily="18" charset="2"/>
              </a:rPr>
              <a:t></a:t>
            </a:r>
            <a:r>
              <a:rPr lang="de-AT" sz="1600" dirty="0" smtClean="0"/>
              <a:t> </a:t>
            </a:r>
            <a:r>
              <a:rPr lang="de-AT" sz="1600" b="1" dirty="0" smtClean="0"/>
              <a:t>min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e-AT" sz="16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AT" sz="1600" b="1" dirty="0" smtClean="0"/>
              <a:t>Angebotsnebenbedingungen</a:t>
            </a:r>
            <a:r>
              <a:rPr lang="de-AT" sz="1600" dirty="0" smtClean="0"/>
              <a:t>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AT" sz="1600" i="1" dirty="0" smtClean="0"/>
              <a:t>           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11</a:t>
            </a:r>
            <a:r>
              <a:rPr lang="de-AT" sz="1400" dirty="0" smtClean="0"/>
              <a:t> +   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12 </a:t>
            </a:r>
            <a:r>
              <a:rPr lang="de-AT" sz="1400" dirty="0" smtClean="0"/>
              <a:t>+</a:t>
            </a:r>
            <a:r>
              <a:rPr lang="de-AT" sz="1400" i="1" dirty="0" smtClean="0"/>
              <a:t> </a:t>
            </a:r>
            <a:r>
              <a:rPr lang="de-AT" sz="1400" dirty="0" smtClean="0"/>
              <a:t>  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13</a:t>
            </a:r>
            <a:r>
              <a:rPr lang="de-AT" sz="1400" dirty="0" smtClean="0"/>
              <a:t> +  </a:t>
            </a:r>
            <a:r>
              <a:rPr lang="de-AT" sz="1400" i="1" dirty="0" smtClean="0"/>
              <a:t>x</a:t>
            </a:r>
            <a:r>
              <a:rPr lang="de-AT" sz="1400" baseline="-25000" dirty="0" smtClean="0"/>
              <a:t>14</a:t>
            </a:r>
            <a:r>
              <a:rPr lang="de-AT" sz="1400" dirty="0" smtClean="0"/>
              <a:t>					               = </a:t>
            </a:r>
            <a:r>
              <a:rPr lang="de-AT" sz="1600" dirty="0" smtClean="0"/>
              <a:t>25</a:t>
            </a:r>
            <a:r>
              <a:rPr lang="de-AT" sz="1400" dirty="0" smtClean="0"/>
              <a:t>   </a:t>
            </a:r>
            <a:r>
              <a:rPr lang="de-AT" sz="1200" dirty="0" smtClean="0"/>
              <a:t>(i=1)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AT" sz="1400" dirty="0" smtClean="0"/>
              <a:t>			  </a:t>
            </a:r>
            <a:r>
              <a:rPr lang="it-IT" sz="1400" i="1" dirty="0" smtClean="0"/>
              <a:t>x</a:t>
            </a:r>
            <a:r>
              <a:rPr lang="it-IT" sz="1400" baseline="-25000" dirty="0" smtClean="0"/>
              <a:t>21</a:t>
            </a:r>
            <a:r>
              <a:rPr lang="it-IT" sz="1400" dirty="0" smtClean="0"/>
              <a:t> +   </a:t>
            </a:r>
            <a:r>
              <a:rPr lang="it-IT" sz="1400" i="1" dirty="0" smtClean="0"/>
              <a:t>x</a:t>
            </a:r>
            <a:r>
              <a:rPr lang="it-IT" sz="1400" baseline="-25000" dirty="0" smtClean="0"/>
              <a:t>22</a:t>
            </a:r>
            <a:r>
              <a:rPr lang="it-IT" sz="1400" dirty="0" smtClean="0"/>
              <a:t> +</a:t>
            </a:r>
            <a:r>
              <a:rPr lang="it-IT" sz="1400" i="1" dirty="0" smtClean="0"/>
              <a:t> </a:t>
            </a:r>
            <a:r>
              <a:rPr lang="it-IT" sz="1400" dirty="0" smtClean="0"/>
              <a:t>  </a:t>
            </a:r>
            <a:r>
              <a:rPr lang="it-IT" sz="1400" i="1" dirty="0" smtClean="0"/>
              <a:t>x</a:t>
            </a:r>
            <a:r>
              <a:rPr lang="it-IT" sz="1400" baseline="-25000" dirty="0" smtClean="0"/>
              <a:t>23</a:t>
            </a:r>
            <a:r>
              <a:rPr lang="it-IT" sz="1400" dirty="0" smtClean="0"/>
              <a:t> +  </a:t>
            </a:r>
            <a:r>
              <a:rPr lang="it-IT" sz="1400" i="1" dirty="0" smtClean="0"/>
              <a:t>x</a:t>
            </a:r>
            <a:r>
              <a:rPr lang="it-IT" sz="1400" baseline="-25000" dirty="0" smtClean="0"/>
              <a:t>24</a:t>
            </a:r>
            <a:r>
              <a:rPr lang="it-IT" sz="1400" dirty="0" smtClean="0"/>
              <a:t>		               = </a:t>
            </a:r>
            <a:r>
              <a:rPr lang="it-IT" sz="1600" dirty="0" smtClean="0"/>
              <a:t>25</a:t>
            </a:r>
            <a:r>
              <a:rPr lang="it-IT" sz="1400" dirty="0" smtClean="0"/>
              <a:t>   </a:t>
            </a:r>
            <a:r>
              <a:rPr lang="it-IT" sz="1200" dirty="0" smtClean="0"/>
              <a:t>(i=2)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1400" dirty="0" smtClean="0"/>
              <a:t>					          </a:t>
            </a:r>
            <a:r>
              <a:rPr lang="it-IT" sz="1400" i="1" dirty="0" smtClean="0"/>
              <a:t>x</a:t>
            </a:r>
            <a:r>
              <a:rPr lang="it-IT" sz="1400" baseline="-25000" dirty="0" smtClean="0"/>
              <a:t>31</a:t>
            </a:r>
            <a:r>
              <a:rPr lang="it-IT" sz="1400" dirty="0" smtClean="0"/>
              <a:t> +   </a:t>
            </a:r>
            <a:r>
              <a:rPr lang="it-IT" sz="1400" i="1" dirty="0" smtClean="0"/>
              <a:t>x</a:t>
            </a:r>
            <a:r>
              <a:rPr lang="it-IT" sz="1400" baseline="-25000" dirty="0" smtClean="0"/>
              <a:t>32 </a:t>
            </a:r>
            <a:r>
              <a:rPr lang="it-IT" sz="1400" dirty="0" smtClean="0"/>
              <a:t>+</a:t>
            </a:r>
            <a:r>
              <a:rPr lang="it-IT" sz="1400" i="1" dirty="0" smtClean="0"/>
              <a:t> </a:t>
            </a:r>
            <a:r>
              <a:rPr lang="it-IT" sz="1400" dirty="0" smtClean="0"/>
              <a:t>  </a:t>
            </a:r>
            <a:r>
              <a:rPr lang="it-IT" sz="1400" i="1" dirty="0" smtClean="0"/>
              <a:t>x</a:t>
            </a:r>
            <a:r>
              <a:rPr lang="it-IT" sz="1400" baseline="-25000" dirty="0" smtClean="0"/>
              <a:t>33</a:t>
            </a:r>
            <a:r>
              <a:rPr lang="it-IT" sz="1400" dirty="0" smtClean="0"/>
              <a:t> +  </a:t>
            </a:r>
            <a:r>
              <a:rPr lang="it-IT" sz="1400" i="1" dirty="0" smtClean="0"/>
              <a:t>x</a:t>
            </a:r>
            <a:r>
              <a:rPr lang="it-IT" sz="1400" baseline="-25000" dirty="0" smtClean="0"/>
              <a:t>34</a:t>
            </a:r>
            <a:r>
              <a:rPr lang="it-IT" sz="1400" dirty="0" smtClean="0"/>
              <a:t>        = </a:t>
            </a:r>
            <a:r>
              <a:rPr lang="it-IT" sz="1600" dirty="0" smtClean="0"/>
              <a:t>50 </a:t>
            </a:r>
            <a:r>
              <a:rPr lang="it-IT" sz="1400" dirty="0" smtClean="0"/>
              <a:t> </a:t>
            </a:r>
            <a:r>
              <a:rPr lang="it-IT" sz="1200" dirty="0" smtClean="0"/>
              <a:t>(i=3)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e-AT" sz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AT" sz="1600" b="1" dirty="0" smtClean="0"/>
              <a:t>Nachfragenebenbedingungen</a:t>
            </a:r>
            <a:r>
              <a:rPr lang="de-AT" sz="1600" dirty="0" smtClean="0"/>
              <a:t>:</a:t>
            </a:r>
            <a:endParaRPr lang="de-AT" sz="16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AT" sz="1600" i="1" dirty="0" smtClean="0"/>
              <a:t>           x</a:t>
            </a:r>
            <a:r>
              <a:rPr lang="de-AT" sz="1400" baseline="-25000" dirty="0" smtClean="0"/>
              <a:t>11</a:t>
            </a:r>
            <a:r>
              <a:rPr lang="de-AT" sz="1600" dirty="0" smtClean="0"/>
              <a:t> 	              + </a:t>
            </a:r>
            <a:r>
              <a:rPr lang="de-AT" sz="1600" i="1" dirty="0" smtClean="0"/>
              <a:t>x</a:t>
            </a:r>
            <a:r>
              <a:rPr lang="de-AT" sz="1400" baseline="-25000" dirty="0" smtClean="0"/>
              <a:t>21 </a:t>
            </a:r>
            <a:r>
              <a:rPr lang="de-AT" sz="1600" dirty="0" smtClean="0"/>
              <a:t>		     +</a:t>
            </a:r>
            <a:r>
              <a:rPr lang="de-AT" sz="1600" i="1" dirty="0" smtClean="0"/>
              <a:t> x</a:t>
            </a:r>
            <a:r>
              <a:rPr lang="de-AT" sz="1400" baseline="-25000" dirty="0" smtClean="0"/>
              <a:t>31</a:t>
            </a:r>
            <a:r>
              <a:rPr lang="de-AT" sz="1600" dirty="0" smtClean="0"/>
              <a:t>		            = 15  </a:t>
            </a:r>
            <a:r>
              <a:rPr lang="de-AT" sz="1200" dirty="0" smtClean="0"/>
              <a:t>(j=1)</a:t>
            </a:r>
            <a:endParaRPr lang="de-AT" sz="12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AT" sz="1600" i="1" dirty="0" smtClean="0"/>
              <a:t>                     </a:t>
            </a:r>
            <a:r>
              <a:rPr lang="it-IT" sz="1600" i="1" dirty="0" smtClean="0"/>
              <a:t>x</a:t>
            </a:r>
            <a:r>
              <a:rPr lang="it-IT" sz="1400" baseline="-25000" dirty="0" smtClean="0"/>
              <a:t>12 		              </a:t>
            </a:r>
            <a:r>
              <a:rPr lang="it-IT" sz="1600" dirty="0" smtClean="0"/>
              <a:t>+ </a:t>
            </a:r>
            <a:r>
              <a:rPr lang="it-IT" sz="1600" i="1" dirty="0" smtClean="0"/>
              <a:t>x</a:t>
            </a:r>
            <a:r>
              <a:rPr lang="it-IT" sz="1400" baseline="-25000" dirty="0" smtClean="0"/>
              <a:t>22</a:t>
            </a:r>
            <a:r>
              <a:rPr lang="it-IT" sz="1600" dirty="0" smtClean="0"/>
              <a:t> </a:t>
            </a:r>
            <a:r>
              <a:rPr lang="it-IT" sz="1600" i="1" dirty="0" smtClean="0"/>
              <a:t> 	               </a:t>
            </a:r>
            <a:r>
              <a:rPr lang="it-IT" sz="1600" dirty="0" smtClean="0"/>
              <a:t>+ </a:t>
            </a:r>
            <a:r>
              <a:rPr lang="it-IT" sz="1600" i="1" dirty="0" smtClean="0"/>
              <a:t>x</a:t>
            </a:r>
            <a:r>
              <a:rPr lang="it-IT" sz="1400" baseline="-25000" dirty="0" smtClean="0"/>
              <a:t>32	                     </a:t>
            </a:r>
            <a:r>
              <a:rPr lang="it-IT" sz="1600" dirty="0" smtClean="0"/>
              <a:t>= 20  </a:t>
            </a:r>
            <a:r>
              <a:rPr lang="it-IT" sz="1200" dirty="0" smtClean="0"/>
              <a:t>(j=2)</a:t>
            </a:r>
            <a:endParaRPr lang="it-IT" sz="12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1600" i="1" dirty="0" smtClean="0"/>
              <a:t>                             x</a:t>
            </a:r>
            <a:r>
              <a:rPr lang="it-IT" sz="1400" baseline="-25000" dirty="0" smtClean="0"/>
              <a:t>13 </a:t>
            </a:r>
            <a:r>
              <a:rPr lang="it-IT" sz="1600" dirty="0" smtClean="0"/>
              <a:t>	</a:t>
            </a:r>
            <a:r>
              <a:rPr lang="it-IT" sz="1600" i="1" dirty="0" smtClean="0"/>
              <a:t>                 </a:t>
            </a:r>
            <a:r>
              <a:rPr lang="it-IT" sz="1600" dirty="0" smtClean="0"/>
              <a:t>+ </a:t>
            </a:r>
            <a:r>
              <a:rPr lang="it-IT" sz="1600" i="1" dirty="0" smtClean="0"/>
              <a:t>x</a:t>
            </a:r>
            <a:r>
              <a:rPr lang="it-IT" sz="1400" baseline="-25000" dirty="0" smtClean="0"/>
              <a:t>23</a:t>
            </a:r>
            <a:r>
              <a:rPr lang="it-IT" sz="1600" dirty="0" smtClean="0"/>
              <a:t> 	</a:t>
            </a:r>
            <a:r>
              <a:rPr lang="it-IT" sz="1600" i="1" dirty="0" smtClean="0"/>
              <a:t>                        </a:t>
            </a:r>
            <a:r>
              <a:rPr lang="it-IT" sz="1600" dirty="0" smtClean="0"/>
              <a:t>+</a:t>
            </a:r>
            <a:r>
              <a:rPr lang="it-IT" sz="1600" i="1" dirty="0" smtClean="0"/>
              <a:t> x</a:t>
            </a:r>
            <a:r>
              <a:rPr lang="it-IT" sz="1400" baseline="-25000" dirty="0" smtClean="0"/>
              <a:t>33</a:t>
            </a:r>
            <a:r>
              <a:rPr lang="it-IT" sz="1600" dirty="0" smtClean="0"/>
              <a:t>	            = 35</a:t>
            </a:r>
            <a:r>
              <a:rPr lang="pl-PL" sz="1600" dirty="0" smtClean="0"/>
              <a:t>  </a:t>
            </a:r>
            <a:r>
              <a:rPr lang="it-IT" sz="1200" dirty="0" smtClean="0"/>
              <a:t>(j=3)</a:t>
            </a:r>
            <a:endParaRPr lang="it-IT" sz="12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1600" i="1" dirty="0" smtClean="0"/>
              <a:t>                                    x</a:t>
            </a:r>
            <a:r>
              <a:rPr lang="it-IT" sz="1400" baseline="-25000" dirty="0" smtClean="0"/>
              <a:t>14</a:t>
            </a:r>
            <a:r>
              <a:rPr lang="it-IT" sz="1600" dirty="0" smtClean="0"/>
              <a:t> 	</a:t>
            </a:r>
            <a:r>
              <a:rPr lang="it-IT" sz="1600" i="1" dirty="0" smtClean="0"/>
              <a:t>                         </a:t>
            </a:r>
            <a:r>
              <a:rPr lang="it-IT" sz="1600" dirty="0" smtClean="0"/>
              <a:t>+ </a:t>
            </a:r>
            <a:r>
              <a:rPr lang="it-IT" sz="1600" i="1" dirty="0" smtClean="0"/>
              <a:t>x</a:t>
            </a:r>
            <a:r>
              <a:rPr lang="it-IT" sz="1400" baseline="-25000" dirty="0" smtClean="0"/>
              <a:t>24</a:t>
            </a:r>
            <a:r>
              <a:rPr lang="it-IT" sz="1600" dirty="0" smtClean="0"/>
              <a:t> 	</a:t>
            </a:r>
            <a:r>
              <a:rPr lang="it-IT" sz="1600" i="1" dirty="0" smtClean="0"/>
              <a:t>               </a:t>
            </a:r>
            <a:r>
              <a:rPr lang="it-IT" sz="1600" dirty="0" smtClean="0"/>
              <a:t>+</a:t>
            </a:r>
            <a:r>
              <a:rPr lang="it-IT" sz="1600" i="1" dirty="0" smtClean="0"/>
              <a:t> x</a:t>
            </a:r>
            <a:r>
              <a:rPr lang="it-IT" sz="1400" baseline="-25000" dirty="0" smtClean="0"/>
              <a:t>34           </a:t>
            </a:r>
            <a:r>
              <a:rPr lang="it-IT" sz="1600" dirty="0" smtClean="0"/>
              <a:t>=</a:t>
            </a:r>
            <a:r>
              <a:rPr lang="pl-PL" sz="1600" dirty="0" smtClean="0"/>
              <a:t> </a:t>
            </a:r>
            <a:r>
              <a:rPr lang="it-IT" sz="1600" dirty="0" smtClean="0"/>
              <a:t>30</a:t>
            </a:r>
            <a:r>
              <a:rPr lang="pl-PL" sz="1600" dirty="0" smtClean="0"/>
              <a:t>  </a:t>
            </a:r>
            <a:r>
              <a:rPr lang="it-IT" sz="1200" dirty="0" smtClean="0"/>
              <a:t>(j=4)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de-AT" sz="12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AT" sz="1600" b="1" dirty="0" smtClean="0"/>
              <a:t>Nichtnegativität</a:t>
            </a:r>
            <a:r>
              <a:rPr lang="de-AT" sz="1600" dirty="0" smtClean="0"/>
              <a:t>:</a:t>
            </a:r>
            <a:endParaRPr lang="de-AT" sz="16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de-AT" sz="1600" i="1" dirty="0" smtClean="0"/>
              <a:t>	</a:t>
            </a:r>
            <a:r>
              <a:rPr lang="de-AT" sz="1600" i="1" dirty="0" err="1" smtClean="0"/>
              <a:t>x</a:t>
            </a:r>
            <a:r>
              <a:rPr lang="de-AT" sz="1600" i="1" baseline="-25000" dirty="0" err="1" smtClean="0"/>
              <a:t>ij</a:t>
            </a:r>
            <a:r>
              <a:rPr lang="de-AT" sz="1600" i="1" dirty="0" smtClean="0"/>
              <a:t> </a:t>
            </a:r>
            <a:r>
              <a:rPr lang="de-AT" sz="1600" dirty="0" smtClean="0">
                <a:sym typeface="Symbol" pitchFamily="18" charset="2"/>
              </a:rPr>
              <a:t></a:t>
            </a:r>
            <a:r>
              <a:rPr lang="de-AT" sz="1600" dirty="0" smtClean="0"/>
              <a:t> 0   für   </a:t>
            </a:r>
            <a:r>
              <a:rPr lang="de-AT" sz="1200" i="1" dirty="0" smtClean="0"/>
              <a:t>i</a:t>
            </a:r>
            <a:r>
              <a:rPr lang="de-AT" sz="1200" dirty="0" smtClean="0"/>
              <a:t> = 1, … , </a:t>
            </a:r>
            <a:r>
              <a:rPr lang="de-AT" sz="1200" i="1" dirty="0" smtClean="0"/>
              <a:t>3;   j</a:t>
            </a:r>
            <a:r>
              <a:rPr lang="de-AT" sz="1200" dirty="0" smtClean="0"/>
              <a:t> = 1, … , </a:t>
            </a:r>
            <a:r>
              <a:rPr lang="de-AT" sz="1200" i="1" dirty="0" smtClean="0"/>
              <a:t>4</a:t>
            </a:r>
            <a:r>
              <a:rPr lang="de-AT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840308DF-F63D-48AB-BD72-AFA62A5C4A8D}" type="slidenum">
              <a:rPr lang="de-AT" smtClean="0"/>
              <a:pPr/>
              <a:t>18</a:t>
            </a:fld>
            <a:endParaRPr lang="de-AT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4.4 </a:t>
            </a:r>
            <a:r>
              <a:rPr lang="de-DE" sz="2800" dirty="0" smtClean="0"/>
              <a:t>Kapazitätsüberschüsse</a:t>
            </a:r>
            <a:endParaRPr lang="de-AT" sz="2800" dirty="0" smtClean="0"/>
          </a:p>
        </p:txBody>
      </p:sp>
      <p:graphicFrame>
        <p:nvGraphicFramePr>
          <p:cNvPr id="21651" name="Group 147"/>
          <p:cNvGraphicFramePr>
            <a:graphicFrameLocks noGrp="1"/>
          </p:cNvGraphicFramePr>
          <p:nvPr>
            <p:ph type="tbl" idx="1"/>
          </p:nvPr>
        </p:nvGraphicFramePr>
        <p:xfrm>
          <a:off x="529555" y="2636838"/>
          <a:ext cx="6562725" cy="2160588"/>
        </p:xfrm>
        <a:graphic>
          <a:graphicData uri="http://schemas.openxmlformats.org/drawingml/2006/table">
            <a:tbl>
              <a:tblPr/>
              <a:tblGrid>
                <a:gridCol w="1450975"/>
                <a:gridCol w="863600"/>
                <a:gridCol w="863600"/>
                <a:gridCol w="865188"/>
                <a:gridCol w="863600"/>
                <a:gridCol w="16557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/ j</a:t>
                      </a:r>
                      <a:endParaRPr kumimoji="0" lang="de-AT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Angebot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de-A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de-A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Nachfrage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8" name="Text Box 191"/>
          <p:cNvSpPr txBox="1">
            <a:spLocks noChangeArrowheads="1"/>
          </p:cNvSpPr>
          <p:nvPr/>
        </p:nvSpPr>
        <p:spPr bwMode="auto">
          <a:xfrm>
            <a:off x="395288" y="1916113"/>
            <a:ext cx="8135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/>
              <a:t>Es sei nun allgemein mehr Kapazität vorhanden als Nachfrage!</a:t>
            </a:r>
            <a:endParaRPr lang="de-AT" sz="2000" dirty="0"/>
          </a:p>
        </p:txBody>
      </p:sp>
      <p:sp>
        <p:nvSpPr>
          <p:cNvPr id="17459" name="Line 192"/>
          <p:cNvSpPr>
            <a:spLocks noChangeShapeType="1"/>
          </p:cNvSpPr>
          <p:nvPr/>
        </p:nvSpPr>
        <p:spPr bwMode="auto">
          <a:xfrm>
            <a:off x="7164388" y="30686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21697" name="Text Box 193"/>
          <p:cNvSpPr txBox="1">
            <a:spLocks noChangeArrowheads="1"/>
          </p:cNvSpPr>
          <p:nvPr/>
        </p:nvSpPr>
        <p:spPr bwMode="auto">
          <a:xfrm rot="-5400000">
            <a:off x="6915150" y="331787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 dirty="0" smtClean="0">
                <a:solidFill>
                  <a:srgbClr val="FF3399"/>
                </a:solidFill>
              </a:rPr>
              <a:t>110</a:t>
            </a:r>
            <a:endParaRPr lang="de-AT" sz="1800" b="1" dirty="0">
              <a:solidFill>
                <a:srgbClr val="FF3399"/>
              </a:solidFill>
            </a:endParaRPr>
          </a:p>
        </p:txBody>
      </p:sp>
      <p:sp>
        <p:nvSpPr>
          <p:cNvPr id="17461" name="Line 194"/>
          <p:cNvSpPr>
            <a:spLocks noChangeShapeType="1"/>
          </p:cNvSpPr>
          <p:nvPr/>
        </p:nvSpPr>
        <p:spPr bwMode="auto">
          <a:xfrm>
            <a:off x="1906588" y="4941888"/>
            <a:ext cx="3457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21699" name="Text Box 195"/>
          <p:cNvSpPr txBox="1">
            <a:spLocks noChangeArrowheads="1"/>
          </p:cNvSpPr>
          <p:nvPr/>
        </p:nvSpPr>
        <p:spPr bwMode="auto">
          <a:xfrm>
            <a:off x="3349625" y="5006975"/>
            <a:ext cx="158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3399"/>
                </a:solidFill>
              </a:rPr>
              <a:t>100</a:t>
            </a:r>
            <a:endParaRPr lang="de-AT" sz="1800" b="1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97" grpId="0"/>
      <p:bldP spid="216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2771800" y="3284984"/>
            <a:ext cx="288032" cy="288032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Rechteck 43"/>
          <p:cNvSpPr/>
          <p:nvPr/>
        </p:nvSpPr>
        <p:spPr>
          <a:xfrm>
            <a:off x="5364088" y="3284984"/>
            <a:ext cx="288032" cy="288032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Rechteck 44"/>
          <p:cNvSpPr/>
          <p:nvPr/>
        </p:nvSpPr>
        <p:spPr>
          <a:xfrm>
            <a:off x="8100392" y="3429000"/>
            <a:ext cx="288032" cy="288032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43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843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DE6C4CD7-1C05-4FF2-A602-91C36C2321E4}" type="slidenum">
              <a:rPr lang="de-AT" smtClean="0"/>
              <a:pPr/>
              <a:t>19</a:t>
            </a:fld>
            <a:endParaRPr lang="de-AT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Einführung eines </a:t>
            </a:r>
            <a:r>
              <a:rPr lang="de-DE" sz="2800" dirty="0" err="1" smtClean="0"/>
              <a:t>Dummy</a:t>
            </a:r>
            <a:r>
              <a:rPr lang="de-DE" sz="2800" dirty="0" smtClean="0"/>
              <a:t>-Kunden</a:t>
            </a:r>
            <a:endParaRPr lang="de-AT" sz="2800" dirty="0" smtClean="0"/>
          </a:p>
        </p:txBody>
      </p:sp>
      <p:graphicFrame>
        <p:nvGraphicFramePr>
          <p:cNvPr id="22734" name="Group 206"/>
          <p:cNvGraphicFramePr>
            <a:graphicFrameLocks noGrp="1"/>
          </p:cNvGraphicFramePr>
          <p:nvPr>
            <p:ph type="tbl" idx="1"/>
          </p:nvPr>
        </p:nvGraphicFramePr>
        <p:xfrm>
          <a:off x="457200" y="2924175"/>
          <a:ext cx="7570788" cy="2160588"/>
        </p:xfrm>
        <a:graphic>
          <a:graphicData uri="http://schemas.openxmlformats.org/drawingml/2006/table">
            <a:tbl>
              <a:tblPr/>
              <a:tblGrid>
                <a:gridCol w="1450975"/>
                <a:gridCol w="863600"/>
                <a:gridCol w="863600"/>
                <a:gridCol w="865188"/>
                <a:gridCol w="863600"/>
                <a:gridCol w="1223962"/>
                <a:gridCol w="14398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/ j</a:t>
                      </a:r>
                      <a:endParaRPr kumimoji="0" lang="de-AT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Dummy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Angebot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e-AT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e-AT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de-AT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de-AT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de-AT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Nachfrage</a:t>
                      </a:r>
                      <a:endParaRPr kumimoji="0" lang="de-AT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8" name="Line 207"/>
          <p:cNvSpPr>
            <a:spLocks noChangeShapeType="1"/>
          </p:cNvSpPr>
          <p:nvPr/>
        </p:nvSpPr>
        <p:spPr bwMode="auto">
          <a:xfrm>
            <a:off x="6156325" y="5013325"/>
            <a:ext cx="3587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18489" name="Text Box 208"/>
          <p:cNvSpPr txBox="1">
            <a:spLocks noChangeArrowheads="1"/>
          </p:cNvSpPr>
          <p:nvPr/>
        </p:nvSpPr>
        <p:spPr bwMode="auto">
          <a:xfrm>
            <a:off x="6443663" y="5300663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solidFill>
                  <a:srgbClr val="FF3399"/>
                </a:solidFill>
              </a:rPr>
              <a:t>110 – </a:t>
            </a:r>
            <a:r>
              <a:rPr lang="de-DE" sz="1600" dirty="0">
                <a:solidFill>
                  <a:srgbClr val="FF3399"/>
                </a:solidFill>
              </a:rPr>
              <a:t>100 = </a:t>
            </a:r>
            <a:r>
              <a:rPr lang="de-DE" sz="1600" dirty="0" smtClean="0">
                <a:solidFill>
                  <a:srgbClr val="FF3399"/>
                </a:solidFill>
              </a:rPr>
              <a:t>10</a:t>
            </a:r>
            <a:endParaRPr lang="de-AT" sz="1600" dirty="0">
              <a:solidFill>
                <a:srgbClr val="FF3399"/>
              </a:solidFill>
            </a:endParaRPr>
          </a:p>
        </p:txBody>
      </p:sp>
      <p:sp>
        <p:nvSpPr>
          <p:cNvPr id="18490" name="Text Box 209"/>
          <p:cNvSpPr txBox="1">
            <a:spLocks noChangeArrowheads="1"/>
          </p:cNvSpPr>
          <p:nvPr/>
        </p:nvSpPr>
        <p:spPr bwMode="auto">
          <a:xfrm>
            <a:off x="468313" y="1773238"/>
            <a:ext cx="79200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/>
              <a:t>Da wir Gleichheit von Gesamtkapazität und Gesamtnachfrage annehmen, müssen wir einen </a:t>
            </a:r>
            <a:r>
              <a:rPr lang="de-DE" sz="2000" i="1" dirty="0"/>
              <a:t>künstlichen</a:t>
            </a:r>
            <a:r>
              <a:rPr lang="de-DE" sz="2000" dirty="0"/>
              <a:t> oder </a:t>
            </a:r>
            <a:r>
              <a:rPr lang="de-DE" sz="2000" i="1" dirty="0" err="1"/>
              <a:t>Dummy</a:t>
            </a:r>
            <a:r>
              <a:rPr lang="de-DE" sz="2000" i="1" dirty="0"/>
              <a:t>-Kunden</a:t>
            </a:r>
            <a:r>
              <a:rPr lang="de-DE" sz="2000" dirty="0"/>
              <a:t> einführen (</a:t>
            </a:r>
            <a:r>
              <a:rPr lang="de-DE" sz="2000" i="1" dirty="0" err="1"/>
              <a:t>c</a:t>
            </a:r>
            <a:r>
              <a:rPr lang="de-DE" sz="2000" i="1" baseline="-25000" dirty="0" err="1"/>
              <a:t>ij</a:t>
            </a:r>
            <a:r>
              <a:rPr lang="de-DE" sz="2000" i="1" dirty="0"/>
              <a:t> </a:t>
            </a:r>
            <a:r>
              <a:rPr lang="de-DE" sz="2000" dirty="0"/>
              <a:t>= 0)</a:t>
            </a:r>
            <a:endParaRPr lang="de-AT" sz="2000" dirty="0"/>
          </a:p>
        </p:txBody>
      </p:sp>
      <p:sp>
        <p:nvSpPr>
          <p:cNvPr id="22738" name="Text Box 210"/>
          <p:cNvSpPr txBox="1">
            <a:spLocks noChangeArrowheads="1"/>
          </p:cNvSpPr>
          <p:nvPr/>
        </p:nvSpPr>
        <p:spPr bwMode="auto">
          <a:xfrm>
            <a:off x="2124075" y="3789363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15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22739" name="Text Box 211"/>
          <p:cNvSpPr txBox="1">
            <a:spLocks noChangeArrowheads="1"/>
          </p:cNvSpPr>
          <p:nvPr/>
        </p:nvSpPr>
        <p:spPr bwMode="auto">
          <a:xfrm>
            <a:off x="2916238" y="4221163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9900FF"/>
                </a:solidFill>
              </a:rPr>
              <a:t>20</a:t>
            </a:r>
            <a:endParaRPr lang="de-AT" b="1">
              <a:solidFill>
                <a:srgbClr val="9900FF"/>
              </a:solidFill>
            </a:endParaRPr>
          </a:p>
        </p:txBody>
      </p:sp>
      <p:sp>
        <p:nvSpPr>
          <p:cNvPr id="22740" name="Text Box 212"/>
          <p:cNvSpPr txBox="1">
            <a:spLocks noChangeArrowheads="1"/>
          </p:cNvSpPr>
          <p:nvPr/>
        </p:nvSpPr>
        <p:spPr bwMode="auto">
          <a:xfrm>
            <a:off x="3851920" y="3429000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9900FF"/>
                </a:solidFill>
              </a:rPr>
              <a:t>20</a:t>
            </a:r>
            <a:endParaRPr lang="de-AT" b="1" dirty="0">
              <a:solidFill>
                <a:srgbClr val="9900FF"/>
              </a:solidFill>
            </a:endParaRPr>
          </a:p>
        </p:txBody>
      </p:sp>
      <p:sp>
        <p:nvSpPr>
          <p:cNvPr id="22741" name="Text Box 213"/>
          <p:cNvSpPr txBox="1">
            <a:spLocks noChangeArrowheads="1"/>
          </p:cNvSpPr>
          <p:nvPr/>
        </p:nvSpPr>
        <p:spPr bwMode="auto">
          <a:xfrm>
            <a:off x="4716463" y="3789363"/>
            <a:ext cx="57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0070C0"/>
                </a:solidFill>
              </a:rPr>
              <a:t>15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22742" name="Text Box 214"/>
          <p:cNvSpPr txBox="1">
            <a:spLocks noChangeArrowheads="1"/>
          </p:cNvSpPr>
          <p:nvPr/>
        </p:nvSpPr>
        <p:spPr bwMode="auto">
          <a:xfrm>
            <a:off x="4787900" y="4221163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9900FF"/>
                </a:solidFill>
              </a:rPr>
              <a:t>15</a:t>
            </a:r>
            <a:endParaRPr lang="de-AT" b="1" dirty="0">
              <a:solidFill>
                <a:srgbClr val="9900FF"/>
              </a:solidFill>
            </a:endParaRPr>
          </a:p>
        </p:txBody>
      </p:sp>
      <p:sp>
        <p:nvSpPr>
          <p:cNvPr id="22743" name="Text Box 215"/>
          <p:cNvSpPr txBox="1">
            <a:spLocks noChangeArrowheads="1"/>
          </p:cNvSpPr>
          <p:nvPr/>
        </p:nvSpPr>
        <p:spPr bwMode="auto">
          <a:xfrm>
            <a:off x="3851920" y="4221088"/>
            <a:ext cx="57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9900FF"/>
                </a:solidFill>
              </a:rPr>
              <a:t>15</a:t>
            </a:r>
            <a:endParaRPr lang="de-AT" b="1" dirty="0">
              <a:solidFill>
                <a:srgbClr val="9900FF"/>
              </a:solidFill>
            </a:endParaRPr>
          </a:p>
        </p:txBody>
      </p:sp>
      <p:sp>
        <p:nvSpPr>
          <p:cNvPr id="22744" name="Text Box 216"/>
          <p:cNvSpPr txBox="1">
            <a:spLocks noChangeArrowheads="1"/>
          </p:cNvSpPr>
          <p:nvPr/>
        </p:nvSpPr>
        <p:spPr bwMode="auto">
          <a:xfrm>
            <a:off x="5724525" y="3357563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1</a:t>
            </a:r>
            <a:r>
              <a:rPr lang="de-DE" b="1" dirty="0" smtClean="0">
                <a:solidFill>
                  <a:srgbClr val="0070C0"/>
                </a:solidFill>
              </a:rPr>
              <a:t>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22745" name="Text Box 217"/>
          <p:cNvSpPr txBox="1">
            <a:spLocks noChangeArrowheads="1"/>
          </p:cNvSpPr>
          <p:nvPr/>
        </p:nvSpPr>
        <p:spPr bwMode="auto">
          <a:xfrm>
            <a:off x="1908175" y="5140325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8</a:t>
            </a:r>
            <a:endParaRPr lang="de-AT" sz="1400"/>
          </a:p>
        </p:txBody>
      </p:sp>
      <p:sp>
        <p:nvSpPr>
          <p:cNvPr id="22782" name="Text Box 254"/>
          <p:cNvSpPr txBox="1">
            <a:spLocks noChangeArrowheads="1"/>
          </p:cNvSpPr>
          <p:nvPr/>
        </p:nvSpPr>
        <p:spPr bwMode="auto">
          <a:xfrm>
            <a:off x="3707904" y="5157192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/>
              <a:t>2</a:t>
            </a:r>
            <a:endParaRPr lang="de-AT" sz="1400" dirty="0"/>
          </a:p>
        </p:txBody>
      </p:sp>
      <p:sp>
        <p:nvSpPr>
          <p:cNvPr id="22783" name="Text Box 255"/>
          <p:cNvSpPr txBox="1">
            <a:spLocks noChangeArrowheads="1"/>
          </p:cNvSpPr>
          <p:nvPr/>
        </p:nvSpPr>
        <p:spPr bwMode="auto">
          <a:xfrm>
            <a:off x="4498975" y="5140325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/>
              <a:t>4</a:t>
            </a:r>
            <a:endParaRPr lang="de-AT" sz="1400" dirty="0"/>
          </a:p>
        </p:txBody>
      </p:sp>
      <p:sp>
        <p:nvSpPr>
          <p:cNvPr id="22784" name="Text Box 256"/>
          <p:cNvSpPr txBox="1">
            <a:spLocks noChangeArrowheads="1"/>
          </p:cNvSpPr>
          <p:nvPr/>
        </p:nvSpPr>
        <p:spPr bwMode="auto">
          <a:xfrm>
            <a:off x="2771775" y="5140325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1</a:t>
            </a:r>
            <a:endParaRPr lang="de-AT" sz="1400"/>
          </a:p>
        </p:txBody>
      </p:sp>
      <p:sp>
        <p:nvSpPr>
          <p:cNvPr id="22785" name="Text Box 257"/>
          <p:cNvSpPr txBox="1">
            <a:spLocks noChangeArrowheads="1"/>
          </p:cNvSpPr>
          <p:nvPr/>
        </p:nvSpPr>
        <p:spPr bwMode="auto">
          <a:xfrm>
            <a:off x="8099425" y="4292600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1</a:t>
            </a:r>
            <a:endParaRPr lang="de-AT" sz="1400"/>
          </a:p>
        </p:txBody>
      </p:sp>
      <p:sp>
        <p:nvSpPr>
          <p:cNvPr id="22786" name="Text Box 258"/>
          <p:cNvSpPr txBox="1">
            <a:spLocks noChangeArrowheads="1"/>
          </p:cNvSpPr>
          <p:nvPr/>
        </p:nvSpPr>
        <p:spPr bwMode="auto">
          <a:xfrm>
            <a:off x="8099425" y="3860800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/>
              <a:t>1</a:t>
            </a:r>
            <a:endParaRPr lang="de-AT" sz="1400" dirty="0"/>
          </a:p>
        </p:txBody>
      </p:sp>
      <p:sp>
        <p:nvSpPr>
          <p:cNvPr id="22787" name="Text Box 259"/>
          <p:cNvSpPr txBox="1">
            <a:spLocks noChangeArrowheads="1"/>
          </p:cNvSpPr>
          <p:nvPr/>
        </p:nvSpPr>
        <p:spPr bwMode="auto">
          <a:xfrm>
            <a:off x="8099425" y="3411538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5</a:t>
            </a:r>
            <a:endParaRPr lang="de-AT" sz="1400"/>
          </a:p>
        </p:txBody>
      </p:sp>
      <p:sp>
        <p:nvSpPr>
          <p:cNvPr id="22790" name="Text Box 262"/>
          <p:cNvSpPr txBox="1">
            <a:spLocks noChangeArrowheads="1"/>
          </p:cNvSpPr>
          <p:nvPr/>
        </p:nvSpPr>
        <p:spPr bwMode="auto">
          <a:xfrm>
            <a:off x="5292725" y="5140325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0</a:t>
            </a:r>
            <a:endParaRPr lang="de-AT" sz="1400"/>
          </a:p>
        </p:txBody>
      </p:sp>
      <p:sp>
        <p:nvSpPr>
          <p:cNvPr id="22791" name="Line 263"/>
          <p:cNvSpPr>
            <a:spLocks noChangeShapeType="1"/>
          </p:cNvSpPr>
          <p:nvPr/>
        </p:nvSpPr>
        <p:spPr bwMode="auto">
          <a:xfrm flipV="1">
            <a:off x="7092950" y="38608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2792" name="Line 264"/>
          <p:cNvSpPr>
            <a:spLocks noChangeShapeType="1"/>
          </p:cNvSpPr>
          <p:nvPr/>
        </p:nvSpPr>
        <p:spPr bwMode="auto">
          <a:xfrm flipV="1">
            <a:off x="2339975" y="27813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2794" name="Text Box 266"/>
          <p:cNvSpPr txBox="1">
            <a:spLocks noChangeArrowheads="1"/>
          </p:cNvSpPr>
          <p:nvPr/>
        </p:nvSpPr>
        <p:spPr bwMode="auto">
          <a:xfrm>
            <a:off x="7451725" y="3789363"/>
            <a:ext cx="504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15</a:t>
            </a:r>
            <a:endParaRPr lang="de-AT" dirty="0"/>
          </a:p>
        </p:txBody>
      </p:sp>
      <p:sp>
        <p:nvSpPr>
          <p:cNvPr id="22796" name="Line 268"/>
          <p:cNvSpPr>
            <a:spLocks noChangeShapeType="1"/>
          </p:cNvSpPr>
          <p:nvPr/>
        </p:nvSpPr>
        <p:spPr bwMode="auto">
          <a:xfrm flipV="1">
            <a:off x="8099425" y="38608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2797" name="Text Box 269"/>
          <p:cNvSpPr txBox="1">
            <a:spLocks noChangeArrowheads="1"/>
          </p:cNvSpPr>
          <p:nvPr/>
        </p:nvSpPr>
        <p:spPr bwMode="auto">
          <a:xfrm>
            <a:off x="8388350" y="38608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2</a:t>
            </a:r>
            <a:endParaRPr lang="de-AT" sz="1400"/>
          </a:p>
        </p:txBody>
      </p:sp>
      <p:sp>
        <p:nvSpPr>
          <p:cNvPr id="22798" name="Line 270"/>
          <p:cNvSpPr>
            <a:spLocks noChangeShapeType="1"/>
          </p:cNvSpPr>
          <p:nvPr/>
        </p:nvSpPr>
        <p:spPr bwMode="auto">
          <a:xfrm flipV="1">
            <a:off x="4787900" y="47244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2799" name="Line 271"/>
          <p:cNvSpPr>
            <a:spLocks noChangeShapeType="1"/>
          </p:cNvSpPr>
          <p:nvPr/>
        </p:nvSpPr>
        <p:spPr bwMode="auto">
          <a:xfrm flipV="1">
            <a:off x="7092280" y="3429000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2800" name="Line 272"/>
          <p:cNvSpPr>
            <a:spLocks noChangeShapeType="1"/>
          </p:cNvSpPr>
          <p:nvPr/>
        </p:nvSpPr>
        <p:spPr bwMode="auto">
          <a:xfrm rot="16200000" flipV="1">
            <a:off x="4716016" y="4005063"/>
            <a:ext cx="24482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2801" name="Line 273"/>
          <p:cNvSpPr>
            <a:spLocks noChangeShapeType="1"/>
          </p:cNvSpPr>
          <p:nvPr/>
        </p:nvSpPr>
        <p:spPr bwMode="auto">
          <a:xfrm flipV="1">
            <a:off x="7092950" y="42926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2802" name="Line 274"/>
          <p:cNvSpPr>
            <a:spLocks noChangeShapeType="1"/>
          </p:cNvSpPr>
          <p:nvPr/>
        </p:nvSpPr>
        <p:spPr bwMode="auto">
          <a:xfrm flipV="1">
            <a:off x="4499992" y="5157192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2803" name="Line 275"/>
          <p:cNvSpPr>
            <a:spLocks noChangeShapeType="1"/>
          </p:cNvSpPr>
          <p:nvPr/>
        </p:nvSpPr>
        <p:spPr bwMode="auto">
          <a:xfrm flipV="1">
            <a:off x="2699792" y="5229200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2804" name="Text Box 276"/>
          <p:cNvSpPr txBox="1">
            <a:spLocks noChangeArrowheads="1"/>
          </p:cNvSpPr>
          <p:nvPr/>
        </p:nvSpPr>
        <p:spPr bwMode="auto">
          <a:xfrm>
            <a:off x="539552" y="6165304"/>
            <a:ext cx="25923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/>
              <a:t>Gesamtkosten =</a:t>
            </a:r>
            <a:r>
              <a:rPr lang="de-DE" sz="1600" dirty="0"/>
              <a:t> </a:t>
            </a:r>
            <a:endParaRPr lang="de-AT" sz="1600" dirty="0"/>
          </a:p>
        </p:txBody>
      </p:sp>
      <p:sp>
        <p:nvSpPr>
          <p:cNvPr id="22805" name="Text Box 277"/>
          <p:cNvSpPr txBox="1">
            <a:spLocks noChangeArrowheads="1"/>
          </p:cNvSpPr>
          <p:nvPr/>
        </p:nvSpPr>
        <p:spPr bwMode="auto">
          <a:xfrm>
            <a:off x="2916040" y="6165304"/>
            <a:ext cx="9350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 smtClean="0">
                <a:solidFill>
                  <a:schemeClr val="hlink"/>
                </a:solidFill>
              </a:rPr>
              <a:t>395</a:t>
            </a:r>
            <a:endParaRPr lang="de-AT" sz="2400" dirty="0">
              <a:solidFill>
                <a:schemeClr val="hlink"/>
              </a:solidFill>
            </a:endParaRPr>
          </a:p>
        </p:txBody>
      </p:sp>
      <p:sp>
        <p:nvSpPr>
          <p:cNvPr id="22808" name="Text Box 280"/>
          <p:cNvSpPr txBox="1">
            <a:spLocks noChangeArrowheads="1"/>
          </p:cNvSpPr>
          <p:nvPr/>
        </p:nvSpPr>
        <p:spPr bwMode="auto">
          <a:xfrm>
            <a:off x="3635375" y="2492375"/>
            <a:ext cx="4392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solidFill>
                  <a:srgbClr val="0070C0"/>
                </a:solidFill>
              </a:rPr>
              <a:t>Lösung Mittel Vogel-Approximation</a:t>
            </a:r>
            <a:endParaRPr lang="de-AT" sz="1800" dirty="0">
              <a:solidFill>
                <a:srgbClr val="0070C0"/>
              </a:solidFill>
            </a:endParaRPr>
          </a:p>
        </p:txBody>
      </p:sp>
      <p:sp>
        <p:nvSpPr>
          <p:cNvPr id="22809" name="Text Box 281"/>
          <p:cNvSpPr txBox="1">
            <a:spLocks noChangeArrowheads="1"/>
          </p:cNvSpPr>
          <p:nvPr/>
        </p:nvSpPr>
        <p:spPr bwMode="auto">
          <a:xfrm>
            <a:off x="539750" y="5516563"/>
            <a:ext cx="698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/>
              <a:t>Auch die</a:t>
            </a:r>
            <a:r>
              <a:rPr lang="de-DE" sz="1800" dirty="0">
                <a:solidFill>
                  <a:srgbClr val="0066FF"/>
                </a:solidFill>
              </a:rPr>
              <a:t> </a:t>
            </a:r>
            <a:r>
              <a:rPr lang="de-DE" sz="1800" dirty="0">
                <a:solidFill>
                  <a:srgbClr val="FF3399"/>
                </a:solidFill>
              </a:rPr>
              <a:t>0</a:t>
            </a:r>
            <a:r>
              <a:rPr lang="de-DE" sz="1800" dirty="0">
                <a:solidFill>
                  <a:srgbClr val="0066FF"/>
                </a:solidFill>
              </a:rPr>
              <a:t> </a:t>
            </a:r>
            <a:r>
              <a:rPr lang="de-DE" sz="1800" dirty="0"/>
              <a:t>in der </a:t>
            </a:r>
            <a:r>
              <a:rPr lang="de-DE" sz="1800" dirty="0" err="1"/>
              <a:t>Dummyspalte</a:t>
            </a:r>
            <a:r>
              <a:rPr lang="de-DE" sz="1800" dirty="0"/>
              <a:t> muss </a:t>
            </a:r>
            <a:r>
              <a:rPr lang="de-DE" sz="1800" dirty="0" smtClean="0"/>
              <a:t>bei der Differenz</a:t>
            </a:r>
            <a:r>
              <a:rPr lang="de-DE" dirty="0" smtClean="0"/>
              <a:t>bildung </a:t>
            </a:r>
            <a:r>
              <a:rPr lang="de-DE" sz="1800" dirty="0" smtClean="0"/>
              <a:t>berücksichtigt </a:t>
            </a:r>
            <a:r>
              <a:rPr lang="de-DE" sz="1800" dirty="0"/>
              <a:t>werden</a:t>
            </a:r>
            <a:endParaRPr lang="de-AT" sz="1800" dirty="0"/>
          </a:p>
        </p:txBody>
      </p:sp>
      <p:sp>
        <p:nvSpPr>
          <p:cNvPr id="22810" name="Text Box 282"/>
          <p:cNvSpPr txBox="1">
            <a:spLocks noChangeArrowheads="1"/>
          </p:cNvSpPr>
          <p:nvPr/>
        </p:nvSpPr>
        <p:spPr bwMode="auto">
          <a:xfrm>
            <a:off x="3923928" y="6021288"/>
            <a:ext cx="475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Billiger als  </a:t>
            </a:r>
            <a:r>
              <a:rPr lang="de-DE" dirty="0">
                <a:solidFill>
                  <a:schemeClr val="hlink"/>
                </a:solidFill>
              </a:rPr>
              <a:t>445 </a:t>
            </a:r>
            <a:r>
              <a:rPr lang="de-DE" dirty="0" smtClean="0"/>
              <a:t>bei </a:t>
            </a:r>
            <a:r>
              <a:rPr lang="de-DE" smtClean="0"/>
              <a:t>knappen Kapazitäten</a:t>
            </a:r>
            <a:br>
              <a:rPr lang="de-DE" smtClean="0"/>
            </a:br>
            <a:r>
              <a:rPr lang="de-DE" smtClean="0"/>
              <a:t>Teurer </a:t>
            </a:r>
            <a:r>
              <a:rPr lang="de-DE" dirty="0" smtClean="0"/>
              <a:t>als </a:t>
            </a:r>
            <a:r>
              <a:rPr lang="de-DE" dirty="0" smtClean="0">
                <a:solidFill>
                  <a:schemeClr val="hlink"/>
                </a:solidFill>
              </a:rPr>
              <a:t> 295  </a:t>
            </a:r>
            <a:r>
              <a:rPr lang="de-DE" dirty="0" smtClean="0"/>
              <a:t>ohne </a:t>
            </a:r>
            <a:r>
              <a:rPr lang="de-DE" dirty="0" err="1" smtClean="0"/>
              <a:t>kapazitäten</a:t>
            </a:r>
            <a:r>
              <a:rPr lang="de-DE" dirty="0" smtClean="0"/>
              <a:t> </a:t>
            </a:r>
            <a:br>
              <a:rPr lang="de-DE" dirty="0" smtClean="0"/>
            </a:br>
            <a:endParaRPr lang="de-AT" dirty="0"/>
          </a:p>
        </p:txBody>
      </p:sp>
      <p:sp>
        <p:nvSpPr>
          <p:cNvPr id="46" name="Text Box 266"/>
          <p:cNvSpPr txBox="1">
            <a:spLocks noChangeArrowheads="1"/>
          </p:cNvSpPr>
          <p:nvPr/>
        </p:nvSpPr>
        <p:spPr bwMode="auto">
          <a:xfrm>
            <a:off x="7524328" y="3356992"/>
            <a:ext cx="504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20</a:t>
            </a:r>
            <a:endParaRPr lang="de-AT" dirty="0"/>
          </a:p>
        </p:txBody>
      </p:sp>
      <p:sp>
        <p:nvSpPr>
          <p:cNvPr id="49" name="Line 268"/>
          <p:cNvSpPr>
            <a:spLocks noChangeShapeType="1"/>
          </p:cNvSpPr>
          <p:nvPr/>
        </p:nvSpPr>
        <p:spPr bwMode="auto">
          <a:xfrm flipV="1">
            <a:off x="8099499" y="34290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50" name="Text Box 269"/>
          <p:cNvSpPr txBox="1">
            <a:spLocks noChangeArrowheads="1"/>
          </p:cNvSpPr>
          <p:nvPr/>
        </p:nvSpPr>
        <p:spPr bwMode="auto">
          <a:xfrm>
            <a:off x="8388424" y="34290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/>
              <a:t>1</a:t>
            </a:r>
            <a:endParaRPr lang="de-AT" sz="1400" dirty="0"/>
          </a:p>
        </p:txBody>
      </p:sp>
      <p:sp>
        <p:nvSpPr>
          <p:cNvPr id="51" name="Text Box 269"/>
          <p:cNvSpPr txBox="1">
            <a:spLocks noChangeArrowheads="1"/>
          </p:cNvSpPr>
          <p:nvPr/>
        </p:nvSpPr>
        <p:spPr bwMode="auto">
          <a:xfrm>
            <a:off x="8388424" y="4293096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/>
              <a:t>3</a:t>
            </a:r>
            <a:endParaRPr lang="de-AT" sz="1400" dirty="0"/>
          </a:p>
        </p:txBody>
      </p:sp>
      <p:sp>
        <p:nvSpPr>
          <p:cNvPr id="53" name="Line 268"/>
          <p:cNvSpPr>
            <a:spLocks noChangeShapeType="1"/>
          </p:cNvSpPr>
          <p:nvPr/>
        </p:nvSpPr>
        <p:spPr bwMode="auto">
          <a:xfrm flipV="1">
            <a:off x="8100392" y="4365104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54" name="Line 264"/>
          <p:cNvSpPr>
            <a:spLocks noChangeShapeType="1"/>
          </p:cNvSpPr>
          <p:nvPr/>
        </p:nvSpPr>
        <p:spPr bwMode="auto">
          <a:xfrm flipH="1" flipV="1">
            <a:off x="1691680" y="4005063"/>
            <a:ext cx="6192688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55" name="Text Box 266"/>
          <p:cNvSpPr txBox="1">
            <a:spLocks noChangeArrowheads="1"/>
          </p:cNvSpPr>
          <p:nvPr/>
        </p:nvSpPr>
        <p:spPr bwMode="auto">
          <a:xfrm>
            <a:off x="5004048" y="4725144"/>
            <a:ext cx="504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15</a:t>
            </a:r>
            <a:endParaRPr lang="de-AT" dirty="0"/>
          </a:p>
        </p:txBody>
      </p:sp>
      <p:sp>
        <p:nvSpPr>
          <p:cNvPr id="57" name="Text Box 254"/>
          <p:cNvSpPr txBox="1">
            <a:spLocks noChangeArrowheads="1"/>
          </p:cNvSpPr>
          <p:nvPr/>
        </p:nvSpPr>
        <p:spPr bwMode="auto">
          <a:xfrm>
            <a:off x="3059832" y="5229200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/>
              <a:t>4</a:t>
            </a:r>
            <a:endParaRPr lang="de-AT" sz="1400" dirty="0"/>
          </a:p>
        </p:txBody>
      </p:sp>
      <p:sp>
        <p:nvSpPr>
          <p:cNvPr id="58" name="Text Box 254"/>
          <p:cNvSpPr txBox="1">
            <a:spLocks noChangeArrowheads="1"/>
          </p:cNvSpPr>
          <p:nvPr/>
        </p:nvSpPr>
        <p:spPr bwMode="auto">
          <a:xfrm>
            <a:off x="4716016" y="5229200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/>
              <a:t>3</a:t>
            </a:r>
            <a:endParaRPr lang="de-AT" sz="1400" dirty="0"/>
          </a:p>
        </p:txBody>
      </p:sp>
      <p:sp>
        <p:nvSpPr>
          <p:cNvPr id="59" name="Line 272"/>
          <p:cNvSpPr>
            <a:spLocks noChangeShapeType="1"/>
          </p:cNvSpPr>
          <p:nvPr/>
        </p:nvSpPr>
        <p:spPr bwMode="auto">
          <a:xfrm rot="16200000" flipV="1">
            <a:off x="1979712" y="4149080"/>
            <a:ext cx="24482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60" name="Line 268"/>
          <p:cNvSpPr>
            <a:spLocks noChangeShapeType="1"/>
          </p:cNvSpPr>
          <p:nvPr/>
        </p:nvSpPr>
        <p:spPr bwMode="auto">
          <a:xfrm flipV="1">
            <a:off x="8387531" y="34290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61" name="Text Box 269"/>
          <p:cNvSpPr txBox="1">
            <a:spLocks noChangeArrowheads="1"/>
          </p:cNvSpPr>
          <p:nvPr/>
        </p:nvSpPr>
        <p:spPr bwMode="auto">
          <a:xfrm>
            <a:off x="8676456" y="34290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/>
              <a:t>5</a:t>
            </a:r>
            <a:endParaRPr lang="de-AT" sz="1400" dirty="0"/>
          </a:p>
        </p:txBody>
      </p:sp>
      <p:sp>
        <p:nvSpPr>
          <p:cNvPr id="62" name="Line 268"/>
          <p:cNvSpPr>
            <a:spLocks noChangeShapeType="1"/>
          </p:cNvSpPr>
          <p:nvPr/>
        </p:nvSpPr>
        <p:spPr bwMode="auto">
          <a:xfrm flipV="1">
            <a:off x="8387531" y="4365104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63" name="Text Box 269"/>
          <p:cNvSpPr txBox="1">
            <a:spLocks noChangeArrowheads="1"/>
          </p:cNvSpPr>
          <p:nvPr/>
        </p:nvSpPr>
        <p:spPr bwMode="auto">
          <a:xfrm>
            <a:off x="8676456" y="4365104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 smtClean="0"/>
              <a:t>4</a:t>
            </a:r>
            <a:endParaRPr lang="de-AT" sz="1400" dirty="0"/>
          </a:p>
        </p:txBody>
      </p:sp>
      <p:sp>
        <p:nvSpPr>
          <p:cNvPr id="64" name="Line 264"/>
          <p:cNvSpPr>
            <a:spLocks noChangeShapeType="1"/>
          </p:cNvSpPr>
          <p:nvPr/>
        </p:nvSpPr>
        <p:spPr bwMode="auto">
          <a:xfrm flipH="1" flipV="1">
            <a:off x="1691680" y="3573016"/>
            <a:ext cx="6192688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65" name="Text Box 266"/>
          <p:cNvSpPr txBox="1">
            <a:spLocks noChangeArrowheads="1"/>
          </p:cNvSpPr>
          <p:nvPr/>
        </p:nvSpPr>
        <p:spPr bwMode="auto">
          <a:xfrm>
            <a:off x="7452320" y="4293096"/>
            <a:ext cx="504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/>
              <a:t>30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227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227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227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2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2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27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27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27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27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2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2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27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227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27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227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22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22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227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18435" grpId="0"/>
      <p:bldP spid="18436" grpId="0"/>
      <p:bldP spid="22738" grpId="0"/>
      <p:bldP spid="22739" grpId="0"/>
      <p:bldP spid="22740" grpId="0"/>
      <p:bldP spid="22741" grpId="0"/>
      <p:bldP spid="22742" grpId="0"/>
      <p:bldP spid="22743" grpId="0"/>
      <p:bldP spid="22744" grpId="0"/>
      <p:bldP spid="22745" grpId="0"/>
      <p:bldP spid="22782" grpId="0"/>
      <p:bldP spid="22783" grpId="0"/>
      <p:bldP spid="22784" grpId="0"/>
      <p:bldP spid="22785" grpId="0"/>
      <p:bldP spid="22786" grpId="0"/>
      <p:bldP spid="22787" grpId="0"/>
      <p:bldP spid="22790" grpId="0"/>
      <p:bldP spid="22791" grpId="0" animBg="1"/>
      <p:bldP spid="22792" grpId="0" animBg="1"/>
      <p:bldP spid="22794" grpId="0"/>
      <p:bldP spid="22796" grpId="0" animBg="1"/>
      <p:bldP spid="22797" grpId="0"/>
      <p:bldP spid="22798" grpId="0" animBg="1"/>
      <p:bldP spid="22799" grpId="0" animBg="1"/>
      <p:bldP spid="22800" grpId="0" animBg="1"/>
      <p:bldP spid="22801" grpId="0" animBg="1"/>
      <p:bldP spid="22802" grpId="0" animBg="1"/>
      <p:bldP spid="22803" grpId="0" animBg="1"/>
      <p:bldP spid="22804" grpId="0"/>
      <p:bldP spid="22805" grpId="0"/>
      <p:bldP spid="22808" grpId="0"/>
      <p:bldP spid="22809" grpId="0"/>
      <p:bldP spid="22810" grpId="0"/>
      <p:bldP spid="46" grpId="0"/>
      <p:bldP spid="49" grpId="0" animBg="1"/>
      <p:bldP spid="50" grpId="0"/>
      <p:bldP spid="51" grpId="0"/>
      <p:bldP spid="53" grpId="0" animBg="1"/>
      <p:bldP spid="54" grpId="0" animBg="1"/>
      <p:bldP spid="55" grpId="0"/>
      <p:bldP spid="57" grpId="0"/>
      <p:bldP spid="58" grpId="0"/>
      <p:bldP spid="59" grpId="0" animBg="1"/>
      <p:bldP spid="60" grpId="0" animBg="1"/>
      <p:bldP spid="61" grpId="0"/>
      <p:bldP spid="62" grpId="0" animBg="1"/>
      <p:bldP spid="63" grpId="0"/>
      <p:bldP spid="64" grpId="0" animBg="1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orte 26"/>
          <p:cNvSpPr/>
          <p:nvPr/>
        </p:nvSpPr>
        <p:spPr>
          <a:xfrm>
            <a:off x="1835696" y="4941168"/>
            <a:ext cx="216024" cy="216024"/>
          </a:xfrm>
          <a:prstGeom prst="pie">
            <a:avLst>
              <a:gd name="adj1" fmla="val 13702348"/>
              <a:gd name="adj2" fmla="val 18936018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9" name="Torte 28"/>
          <p:cNvSpPr/>
          <p:nvPr/>
        </p:nvSpPr>
        <p:spPr>
          <a:xfrm>
            <a:off x="4355976" y="2924944"/>
            <a:ext cx="4608512" cy="4320480"/>
          </a:xfrm>
          <a:prstGeom prst="pie">
            <a:avLst>
              <a:gd name="adj1" fmla="val 5162719"/>
              <a:gd name="adj2" fmla="val 13156844"/>
            </a:avLst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30" name="Torte 29"/>
          <p:cNvSpPr/>
          <p:nvPr/>
        </p:nvSpPr>
        <p:spPr>
          <a:xfrm>
            <a:off x="4355976" y="2924944"/>
            <a:ext cx="4608512" cy="4320480"/>
          </a:xfrm>
          <a:prstGeom prst="pie">
            <a:avLst>
              <a:gd name="adj1" fmla="val 18824296"/>
              <a:gd name="adj2" fmla="val 5166270"/>
            </a:avLst>
          </a:prstGeom>
          <a:solidFill>
            <a:srgbClr val="BB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31" name="Torte 30"/>
          <p:cNvSpPr/>
          <p:nvPr/>
        </p:nvSpPr>
        <p:spPr>
          <a:xfrm>
            <a:off x="4355976" y="2924944"/>
            <a:ext cx="4608512" cy="4320480"/>
          </a:xfrm>
          <a:prstGeom prst="pie">
            <a:avLst>
              <a:gd name="adj1" fmla="val 13160123"/>
              <a:gd name="adj2" fmla="val 18816366"/>
            </a:avLst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Zuordnung von Kundenregionen zu Standorten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9"/>
            <a:ext cx="8353177" cy="1295846"/>
          </a:xfrm>
        </p:spPr>
        <p:txBody>
          <a:bodyPr/>
          <a:lstStyle/>
          <a:p>
            <a:pPr marL="180975" indent="-180975"/>
            <a:r>
              <a:rPr lang="de-AT" dirty="0" smtClean="0"/>
              <a:t>Gegeben seien 2 Produktionsstandorte A und B</a:t>
            </a:r>
          </a:p>
          <a:p>
            <a:pPr marL="180975" indent="-180975"/>
            <a:r>
              <a:rPr lang="de-AT" dirty="0" smtClean="0"/>
              <a:t>In der Ebene kann man (ohne Kapazitätsbeschränkungen) leicht die </a:t>
            </a:r>
            <a:r>
              <a:rPr lang="de-AT" b="1" dirty="0" smtClean="0"/>
              <a:t>Einzugsgebiete</a:t>
            </a:r>
            <a:r>
              <a:rPr lang="de-AT" dirty="0" smtClean="0"/>
              <a:t> der Standorte ermitteln</a:t>
            </a:r>
          </a:p>
          <a:p>
            <a:pPr marL="180975" indent="-180975"/>
            <a:r>
              <a:rPr lang="de-AT" dirty="0" smtClean="0"/>
              <a:t>Bei 3 oder mehr Standorten geht es analog:</a:t>
            </a:r>
            <a:endParaRPr lang="de-AT" dirty="0"/>
          </a:p>
        </p:txBody>
      </p:sp>
      <p:sp>
        <p:nvSpPr>
          <p:cNvPr id="11" name="Rechteck 10"/>
          <p:cNvSpPr/>
          <p:nvPr/>
        </p:nvSpPr>
        <p:spPr>
          <a:xfrm>
            <a:off x="5076056" y="5301208"/>
            <a:ext cx="144016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/>
        </p:nvSpPr>
        <p:spPr>
          <a:xfrm>
            <a:off x="6588224" y="3573016"/>
            <a:ext cx="144016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Rechteck 12"/>
          <p:cNvSpPr/>
          <p:nvPr/>
        </p:nvSpPr>
        <p:spPr>
          <a:xfrm>
            <a:off x="8028384" y="5085184"/>
            <a:ext cx="144016" cy="1440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9" name="Gerade Verbindung 18"/>
          <p:cNvCxnSpPr>
            <a:stCxn id="5" idx="0"/>
            <a:endCxn id="14" idx="4"/>
          </p:cNvCxnSpPr>
          <p:nvPr/>
        </p:nvCxnSpPr>
        <p:spPr>
          <a:xfrm flipH="1" flipV="1">
            <a:off x="1007604" y="4797152"/>
            <a:ext cx="1440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>
            <a:endCxn id="15" idx="6"/>
          </p:cNvCxnSpPr>
          <p:nvPr/>
        </p:nvCxnSpPr>
        <p:spPr>
          <a:xfrm flipH="1">
            <a:off x="323528" y="5805264"/>
            <a:ext cx="648072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stCxn id="17" idx="4"/>
          </p:cNvCxnSpPr>
          <p:nvPr/>
        </p:nvCxnSpPr>
        <p:spPr>
          <a:xfrm flipV="1">
            <a:off x="2663788" y="4509121"/>
            <a:ext cx="36004" cy="1152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>
            <a:stCxn id="16" idx="6"/>
          </p:cNvCxnSpPr>
          <p:nvPr/>
        </p:nvCxnSpPr>
        <p:spPr>
          <a:xfrm flipH="1" flipV="1">
            <a:off x="2915816" y="4329100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3347864" y="44371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Ellipse 13"/>
          <p:cNvSpPr/>
          <p:nvPr/>
        </p:nvSpPr>
        <p:spPr>
          <a:xfrm>
            <a:off x="971600" y="47251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Ellipse 14"/>
          <p:cNvSpPr/>
          <p:nvPr/>
        </p:nvSpPr>
        <p:spPr>
          <a:xfrm>
            <a:off x="251520" y="58772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Ellipse 16"/>
          <p:cNvSpPr/>
          <p:nvPr/>
        </p:nvSpPr>
        <p:spPr>
          <a:xfrm>
            <a:off x="2627784" y="5589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2" name="Gerade Verbindung 31"/>
          <p:cNvCxnSpPr/>
          <p:nvPr/>
        </p:nvCxnSpPr>
        <p:spPr>
          <a:xfrm>
            <a:off x="1763688" y="501317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1835696" y="4725144"/>
            <a:ext cx="360040" cy="36933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 smtClean="0"/>
              <a:t>.</a:t>
            </a:r>
            <a:endParaRPr lang="de-AT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827584" y="3789040"/>
            <a:ext cx="2304256" cy="2592288"/>
          </a:xfrm>
          <a:prstGeom prst="line">
            <a:avLst/>
          </a:prstGeom>
          <a:ln w="19050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1115616" y="4365104"/>
            <a:ext cx="1584176" cy="1440160"/>
          </a:xfrm>
          <a:prstGeom prst="line">
            <a:avLst/>
          </a:prstGeom>
          <a:ln w="19050" cmpd="sng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971600" y="5589240"/>
            <a:ext cx="36004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 smtClean="0"/>
              <a:t>A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2555776" y="4149080"/>
            <a:ext cx="36004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 smtClean="0"/>
              <a:t>B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11" grpId="0" animBg="1"/>
      <p:bldP spid="12" grpId="0" animBg="1"/>
      <p:bldP spid="13" grpId="0" animBg="1"/>
      <p:bldP spid="16" grpId="0" animBg="1"/>
      <p:bldP spid="14" grpId="0" animBg="1"/>
      <p:bldP spid="15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5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06124579-B001-427B-8E82-5DCBED90D3D6}" type="slidenum">
              <a:rPr lang="de-AT" smtClean="0"/>
              <a:pPr/>
              <a:t>20</a:t>
            </a:fld>
            <a:endParaRPr lang="de-AT" smtClean="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635375" y="3141663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LP-Formulierung</a:t>
            </a:r>
            <a:endParaRPr lang="de-AT" sz="2800" smtClean="0"/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z="2400" dirty="0" smtClean="0"/>
              <a:t>Im Rahmen der LP- Formulierung ändert sich nur die Angebotsnebenbedingung:</a:t>
            </a:r>
          </a:p>
          <a:p>
            <a:pPr marL="0" indent="0" eaLnBrk="1" hangingPunct="1">
              <a:buFontTx/>
              <a:buNone/>
            </a:pPr>
            <a:endParaRPr lang="de-DE" dirty="0" smtClean="0"/>
          </a:p>
          <a:p>
            <a:pPr marL="0" indent="0" eaLnBrk="1" hangingPunct="1">
              <a:buFontTx/>
              <a:buNone/>
            </a:pPr>
            <a:r>
              <a:rPr lang="de-DE" sz="2000" b="1" dirty="0" smtClean="0"/>
              <a:t>	</a:t>
            </a:r>
            <a:r>
              <a:rPr lang="de-AT" sz="2000" b="1" dirty="0" smtClean="0"/>
              <a:t>Angebot</a:t>
            </a:r>
            <a:r>
              <a:rPr lang="de-AT" sz="2800" dirty="0" smtClean="0"/>
              <a:t>	  		 </a:t>
            </a:r>
            <a:r>
              <a:rPr lang="de-AT" sz="1400" i="1" dirty="0" smtClean="0"/>
              <a:t>i</a:t>
            </a:r>
            <a:r>
              <a:rPr lang="de-AT" sz="1400" dirty="0" smtClean="0"/>
              <a:t> = 1, … , </a:t>
            </a:r>
            <a:r>
              <a:rPr lang="de-AT" sz="1400" i="1" dirty="0" smtClean="0"/>
              <a:t>m</a:t>
            </a:r>
            <a:endParaRPr lang="de-AT" sz="1400" dirty="0" smtClean="0"/>
          </a:p>
          <a:p>
            <a:pPr marL="0" indent="0" eaLnBrk="1" hangingPunct="1">
              <a:buFontTx/>
              <a:buNone/>
            </a:pPr>
            <a:endParaRPr lang="de-AT" sz="2000" b="1" dirty="0" smtClean="0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838450" y="2917825"/>
          <a:ext cx="15255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Formel" r:id="rId3" imgW="736280" imgH="444307" progId="Equation.3">
                  <p:embed/>
                </p:oleObj>
              </mc:Choice>
              <mc:Fallback>
                <p:oleObj name="Formel" r:id="rId3" imgW="736280" imgH="444307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2917825"/>
                        <a:ext cx="1525588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35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42F4F16F-ABE3-4904-815B-F8F53A3E9F1B}" type="slidenum">
              <a:rPr lang="de-AT" smtClean="0"/>
              <a:pPr/>
              <a:t>21</a:t>
            </a:fld>
            <a:endParaRPr lang="de-AT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4.5 </a:t>
            </a:r>
            <a:r>
              <a:rPr lang="de-DE" sz="2800" dirty="0" smtClean="0"/>
              <a:t>Zusammenhang mit der Standortplanung I</a:t>
            </a:r>
            <a:endParaRPr lang="de-AT" sz="28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de-AT" sz="2000" b="1" dirty="0" smtClean="0"/>
              <a:t>Standortproblem</a:t>
            </a:r>
            <a:r>
              <a:rPr lang="de-AT" sz="2000" dirty="0" smtClean="0"/>
              <a:t>:</a:t>
            </a:r>
          </a:p>
          <a:p>
            <a:pPr marL="0" indent="0" eaLnBrk="1" hangingPunct="1">
              <a:buFontTx/>
              <a:buNone/>
            </a:pPr>
            <a:r>
              <a:rPr lang="de-AT" sz="2000" dirty="0" smtClean="0"/>
              <a:t>Gegeben: </a:t>
            </a:r>
            <a:r>
              <a:rPr lang="de-AT" sz="2000" i="1" dirty="0" smtClean="0"/>
              <a:t>n</a:t>
            </a:r>
            <a:r>
              <a:rPr lang="de-AT" sz="2000" dirty="0" smtClean="0"/>
              <a:t> Kunden deren Nachfrage </a:t>
            </a:r>
            <a:r>
              <a:rPr lang="de-AT" sz="2000" i="1" dirty="0" err="1" smtClean="0"/>
              <a:t>d</a:t>
            </a:r>
            <a:r>
              <a:rPr lang="de-AT" sz="2000" i="1" baseline="-25000" dirty="0" err="1" smtClean="0"/>
              <a:t>j</a:t>
            </a:r>
            <a:r>
              <a:rPr lang="de-AT" sz="2000" baseline="-25000" dirty="0" smtClean="0"/>
              <a:t>  </a:t>
            </a:r>
            <a:r>
              <a:rPr lang="de-AT" sz="2000" dirty="0" smtClean="0"/>
              <a:t>jeweils zu befriedigen ist. </a:t>
            </a:r>
          </a:p>
          <a:p>
            <a:pPr marL="0" indent="0" eaLnBrk="1" hangingPunct="1">
              <a:buFontTx/>
              <a:buNone/>
            </a:pPr>
            <a:r>
              <a:rPr lang="de-AT" sz="2000" dirty="0" smtClean="0"/>
              <a:t>Gegeben: </a:t>
            </a:r>
            <a:r>
              <a:rPr lang="de-AT" sz="2000" i="1" dirty="0" smtClean="0"/>
              <a:t>m</a:t>
            </a:r>
            <a:r>
              <a:rPr lang="de-AT" sz="2000" dirty="0" smtClean="0"/>
              <a:t> </a:t>
            </a:r>
            <a:r>
              <a:rPr lang="de-AT" sz="2000" dirty="0" smtClean="0">
                <a:solidFill>
                  <a:srgbClr val="FF3399"/>
                </a:solidFill>
              </a:rPr>
              <a:t>potentielle</a:t>
            </a:r>
            <a:r>
              <a:rPr lang="de-AT" sz="2000" dirty="0" smtClean="0"/>
              <a:t> Standorte für Produktionsstellen mit 		    Kapazitäten </a:t>
            </a:r>
            <a:r>
              <a:rPr lang="de-AT" sz="2000" i="1" dirty="0" smtClean="0"/>
              <a:t>s</a:t>
            </a:r>
            <a:r>
              <a:rPr lang="de-AT" sz="2000" i="1" baseline="-25000" dirty="0" smtClean="0"/>
              <a:t>i</a:t>
            </a:r>
            <a:r>
              <a:rPr lang="de-AT" sz="2000" dirty="0" smtClean="0"/>
              <a:t> und </a:t>
            </a:r>
            <a:r>
              <a:rPr lang="de-AT" sz="2000" dirty="0" smtClean="0">
                <a:solidFill>
                  <a:srgbClr val="FF3399"/>
                </a:solidFill>
              </a:rPr>
              <a:t>Fixkosten </a:t>
            </a:r>
            <a:r>
              <a:rPr lang="de-AT" sz="2000" i="1" dirty="0" err="1" smtClean="0">
                <a:solidFill>
                  <a:srgbClr val="FF3399"/>
                </a:solidFill>
              </a:rPr>
              <a:t>f</a:t>
            </a:r>
            <a:r>
              <a:rPr lang="de-AT" sz="2000" i="1" baseline="-25000" dirty="0" err="1" smtClean="0">
                <a:solidFill>
                  <a:srgbClr val="FF3399"/>
                </a:solidFill>
              </a:rPr>
              <a:t>i</a:t>
            </a:r>
            <a:endParaRPr lang="de-AT" sz="2000" i="1" baseline="-25000" dirty="0" smtClean="0">
              <a:solidFill>
                <a:srgbClr val="FF3399"/>
              </a:solidFill>
            </a:endParaRPr>
          </a:p>
          <a:p>
            <a:pPr marL="0" indent="0" eaLnBrk="1" hangingPunct="1">
              <a:buFontTx/>
              <a:buNone/>
            </a:pPr>
            <a:endParaRPr lang="de-AT" sz="2000" dirty="0" smtClean="0"/>
          </a:p>
          <a:p>
            <a:pPr marL="0" indent="0" eaLnBrk="1" hangingPunct="1">
              <a:buFontTx/>
              <a:buNone/>
            </a:pPr>
            <a:r>
              <a:rPr lang="de-AT" sz="2000" dirty="0" smtClean="0"/>
              <a:t>Es sollen jene Standorte realisiert werden, dass die Summe des Kapazitätsangebotes die Gesamtnachfrage mindestens erreicht. </a:t>
            </a:r>
          </a:p>
          <a:p>
            <a:pPr marL="0" indent="0" eaLnBrk="1" hangingPunct="1">
              <a:buFontTx/>
              <a:buNone/>
            </a:pPr>
            <a:endParaRPr lang="de-AT" sz="2000" dirty="0" smtClean="0"/>
          </a:p>
          <a:p>
            <a:pPr marL="0" indent="0" eaLnBrk="1" hangingPunct="1">
              <a:buFontTx/>
              <a:buNone/>
            </a:pPr>
            <a:r>
              <a:rPr lang="de-AT" sz="2000" dirty="0" smtClean="0"/>
              <a:t>Gesucht: optimale Auswahl der realisierten Standorte, sodass die 	  Summe aus Transport- </a:t>
            </a:r>
            <a:r>
              <a:rPr lang="de-AT" sz="2000" dirty="0" smtClean="0">
                <a:solidFill>
                  <a:srgbClr val="FF3399"/>
                </a:solidFill>
              </a:rPr>
              <a:t>und Fixkosten</a:t>
            </a:r>
            <a:r>
              <a:rPr lang="de-AT" sz="2000" dirty="0" smtClean="0"/>
              <a:t> minimal wird  	 	  (</a:t>
            </a:r>
            <a:r>
              <a:rPr lang="de-AT" sz="2000" i="1" dirty="0" err="1" smtClean="0"/>
              <a:t>warehouse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location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problem</a:t>
            </a:r>
            <a:r>
              <a:rPr lang="de-AT" sz="2000" i="1" dirty="0" smtClean="0"/>
              <a:t>, WLP   </a:t>
            </a:r>
            <a:r>
              <a:rPr lang="de-AT" sz="2000" dirty="0" smtClean="0">
                <a:sym typeface="Symbol" pitchFamily="18" charset="2"/>
              </a:rPr>
              <a:t>   KFK</a:t>
            </a:r>
            <a:r>
              <a:rPr lang="de-AT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   3 Standorte</a:t>
            </a:r>
          </a:p>
          <a:p>
            <a:r>
              <a:rPr lang="de-AT" dirty="0" smtClean="0"/>
              <a:t>   Oder nur 2 Standorte</a:t>
            </a:r>
          </a:p>
          <a:p>
            <a:pPr>
              <a:tabLst>
                <a:tab pos="360363" algn="l"/>
              </a:tabLst>
            </a:pPr>
            <a:r>
              <a:rPr lang="de-AT" dirty="0" smtClean="0"/>
              <a:t>    Fixkosten für den grünen </a:t>
            </a:r>
            <a:br>
              <a:rPr lang="de-AT" dirty="0" smtClean="0"/>
            </a:br>
            <a:r>
              <a:rPr lang="de-AT" dirty="0" smtClean="0"/>
              <a:t>	Standort eingespart</a:t>
            </a:r>
          </a:p>
          <a:p>
            <a:pPr>
              <a:tabLst>
                <a:tab pos="360363" algn="l"/>
              </a:tabLst>
            </a:pPr>
            <a:r>
              <a:rPr lang="de-AT" dirty="0" smtClean="0"/>
              <a:t>    aber höhere </a:t>
            </a:r>
            <a:br>
              <a:rPr lang="de-AT" dirty="0" smtClean="0"/>
            </a:br>
            <a:r>
              <a:rPr lang="de-AT" dirty="0" smtClean="0"/>
              <a:t>	Transportkosten</a:t>
            </a:r>
            <a:br>
              <a:rPr lang="de-AT" dirty="0" smtClean="0"/>
            </a:br>
            <a:r>
              <a:rPr lang="de-AT" dirty="0" smtClean="0"/>
              <a:t>	für die Kunden im </a:t>
            </a:r>
            <a:br>
              <a:rPr lang="de-AT" dirty="0" smtClean="0"/>
            </a:br>
            <a:r>
              <a:rPr lang="de-AT" dirty="0" smtClean="0"/>
              <a:t>	grünen Einzugsbereich</a:t>
            </a:r>
            <a:endParaRPr lang="de-AT" dirty="0"/>
          </a:p>
        </p:txBody>
      </p:sp>
      <p:sp>
        <p:nvSpPr>
          <p:cNvPr id="5" name="Torte 4"/>
          <p:cNvSpPr/>
          <p:nvPr/>
        </p:nvSpPr>
        <p:spPr>
          <a:xfrm>
            <a:off x="3923928" y="2132856"/>
            <a:ext cx="4608512" cy="4320480"/>
          </a:xfrm>
          <a:prstGeom prst="pie">
            <a:avLst>
              <a:gd name="adj1" fmla="val 5162719"/>
              <a:gd name="adj2" fmla="val 13156844"/>
            </a:avLst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6" name="Torte 5"/>
          <p:cNvSpPr/>
          <p:nvPr/>
        </p:nvSpPr>
        <p:spPr>
          <a:xfrm>
            <a:off x="3923928" y="2132856"/>
            <a:ext cx="4608512" cy="4320480"/>
          </a:xfrm>
          <a:prstGeom prst="pie">
            <a:avLst>
              <a:gd name="adj1" fmla="val 18824296"/>
              <a:gd name="adj2" fmla="val 5166270"/>
            </a:avLst>
          </a:prstGeom>
          <a:solidFill>
            <a:srgbClr val="BBE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7" name="Torte 6"/>
          <p:cNvSpPr/>
          <p:nvPr/>
        </p:nvSpPr>
        <p:spPr>
          <a:xfrm>
            <a:off x="3923928" y="2132856"/>
            <a:ext cx="4608512" cy="4320480"/>
          </a:xfrm>
          <a:prstGeom prst="pie">
            <a:avLst>
              <a:gd name="adj1" fmla="val 13160123"/>
              <a:gd name="adj2" fmla="val 18816366"/>
            </a:avLst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644008" y="4509120"/>
            <a:ext cx="144016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6156176" y="2780928"/>
            <a:ext cx="144016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7596336" y="4293096"/>
            <a:ext cx="144016" cy="1440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5" name="Gerade Verbindung 14"/>
          <p:cNvCxnSpPr/>
          <p:nvPr/>
        </p:nvCxnSpPr>
        <p:spPr>
          <a:xfrm>
            <a:off x="4283968" y="2708920"/>
            <a:ext cx="4032448" cy="32403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EK Produktion &amp; Logistik</a:t>
            </a:r>
          </a:p>
        </p:txBody>
      </p:sp>
      <p:sp>
        <p:nvSpPr>
          <p:cNvPr id="308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CE1E3E32-61C3-473F-9898-36E76E5FF7D9}" type="slidenum">
              <a:rPr lang="de-AT" smtClean="0"/>
              <a:pPr/>
              <a:t>23</a:t>
            </a:fld>
            <a:endParaRPr lang="de-AT" smtClean="0"/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5796136" y="5445224"/>
            <a:ext cx="2736850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2627784" y="5445224"/>
            <a:ext cx="1368425" cy="5762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3779838" y="3068638"/>
            <a:ext cx="360362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4500563" y="2205038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4.5 </a:t>
            </a:r>
            <a:r>
              <a:rPr lang="de-DE" sz="2800" dirty="0" smtClean="0"/>
              <a:t>Zusammenhang mit der Standortplanung II</a:t>
            </a:r>
            <a:endParaRPr lang="de-AT" sz="2800" dirty="0" smtClean="0"/>
          </a:p>
        </p:txBody>
      </p:sp>
      <p:sp>
        <p:nvSpPr>
          <p:cNvPr id="3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de-AT" sz="2000" dirty="0" smtClean="0"/>
              <a:t>LP:</a:t>
            </a:r>
          </a:p>
          <a:p>
            <a:pPr marL="0" indent="0" eaLnBrk="1" hangingPunct="1">
              <a:lnSpc>
                <a:spcPct val="220000"/>
              </a:lnSpc>
              <a:buFontTx/>
              <a:buNone/>
            </a:pPr>
            <a:r>
              <a:rPr lang="de-AT" sz="2000" b="1" dirty="0" smtClean="0"/>
              <a:t>Transportkosten</a:t>
            </a:r>
            <a:r>
              <a:rPr lang="de-AT" sz="2000" dirty="0" smtClean="0"/>
              <a:t>	</a:t>
            </a:r>
          </a:p>
          <a:p>
            <a:pPr marL="0" indent="0" eaLnBrk="1" hangingPunct="1">
              <a:lnSpc>
                <a:spcPct val="220000"/>
              </a:lnSpc>
              <a:buFontTx/>
              <a:buNone/>
            </a:pPr>
            <a:r>
              <a:rPr lang="de-AT" sz="2000" b="1" dirty="0" smtClean="0"/>
              <a:t>Angebot</a:t>
            </a:r>
            <a:r>
              <a:rPr lang="de-AT" sz="2000" dirty="0" smtClean="0"/>
              <a:t>					</a:t>
            </a:r>
            <a:r>
              <a:rPr lang="de-AT" sz="1400" dirty="0" smtClean="0"/>
              <a:t>i = 1, … , m</a:t>
            </a:r>
          </a:p>
          <a:p>
            <a:pPr marL="0" indent="0" eaLnBrk="1" hangingPunct="1">
              <a:lnSpc>
                <a:spcPct val="220000"/>
              </a:lnSpc>
              <a:buFontTx/>
              <a:buNone/>
            </a:pPr>
            <a:r>
              <a:rPr lang="de-AT" sz="2000" b="1" dirty="0" smtClean="0"/>
              <a:t>Nachfrage</a:t>
            </a:r>
            <a:r>
              <a:rPr lang="de-AT" sz="2000" dirty="0" smtClean="0"/>
              <a:t>					</a:t>
            </a:r>
            <a:r>
              <a:rPr lang="de-AT" sz="1400" dirty="0" smtClean="0"/>
              <a:t>j = 1, … , n</a:t>
            </a:r>
          </a:p>
          <a:p>
            <a:pPr marL="0" indent="0" eaLnBrk="1" hangingPunct="1">
              <a:lnSpc>
                <a:spcPct val="220000"/>
              </a:lnSpc>
              <a:buFontTx/>
              <a:buNone/>
            </a:pPr>
            <a:r>
              <a:rPr lang="de-AT" sz="2000" b="1" dirty="0" smtClean="0"/>
              <a:t>Nichtnegativität</a:t>
            </a:r>
            <a:r>
              <a:rPr lang="de-AT" sz="2000" dirty="0" smtClean="0"/>
              <a:t>				</a:t>
            </a:r>
            <a:r>
              <a:rPr lang="de-AT" sz="1400" dirty="0" smtClean="0"/>
              <a:t>i = 1, … , m; j = 1, … , n</a:t>
            </a:r>
          </a:p>
          <a:p>
            <a:pPr marL="0" indent="0" eaLnBrk="1" hangingPunct="1">
              <a:lnSpc>
                <a:spcPct val="220000"/>
              </a:lnSpc>
              <a:buFontTx/>
              <a:buNone/>
            </a:pPr>
            <a:r>
              <a:rPr lang="de-AT" sz="2000" b="1" dirty="0" err="1" smtClean="0"/>
              <a:t>Ganzzahligkeit</a:t>
            </a:r>
            <a:r>
              <a:rPr lang="de-AT" sz="2000" b="1" dirty="0" smtClean="0"/>
              <a:t>	      </a:t>
            </a:r>
            <a:r>
              <a:rPr lang="de-AT" sz="2000" i="1" dirty="0" err="1" smtClean="0">
                <a:latin typeface="Times New Roman" pitchFamily="18" charset="0"/>
              </a:rPr>
              <a:t>y</a:t>
            </a:r>
            <a:r>
              <a:rPr lang="de-AT" sz="2000" i="1" baseline="-25000" dirty="0" err="1" smtClean="0">
                <a:latin typeface="Times New Roman" pitchFamily="18" charset="0"/>
              </a:rPr>
              <a:t>i</a:t>
            </a:r>
            <a:r>
              <a:rPr lang="de-AT" sz="2000" i="1" dirty="0" smtClean="0">
                <a:latin typeface="Times New Roman" pitchFamily="18" charset="0"/>
              </a:rPr>
              <a:t> </a:t>
            </a:r>
            <a:r>
              <a:rPr lang="de-AT" sz="1800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sz="1800" dirty="0" smtClean="0">
                <a:latin typeface="Times New Roman" pitchFamily="18" charset="0"/>
              </a:rPr>
              <a:t> {0, 1}</a:t>
            </a:r>
            <a:r>
              <a:rPr lang="de-AT" sz="1800" dirty="0" smtClean="0"/>
              <a:t>			</a:t>
            </a:r>
            <a:r>
              <a:rPr lang="de-AT" sz="1400" dirty="0" smtClean="0"/>
              <a:t>binäre Variablen, i = 1, … , m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2700338" y="2205038"/>
          <a:ext cx="37433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4" name="Formel" r:id="rId3" imgW="2032000" imgH="444500" progId="Equation.3">
                  <p:embed/>
                </p:oleObj>
              </mc:Choice>
              <mc:Fallback>
                <p:oleObj name="Formel" r:id="rId3" imgW="2032000" imgH="4445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205038"/>
                        <a:ext cx="37433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Rectangle 1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075" name="Object 16"/>
          <p:cNvGraphicFramePr>
            <a:graphicFrameLocks noChangeAspect="1"/>
          </p:cNvGraphicFramePr>
          <p:nvPr/>
        </p:nvGraphicFramePr>
        <p:xfrm>
          <a:off x="2698750" y="2852738"/>
          <a:ext cx="13684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5" name="Formel" r:id="rId5" imgW="787400" imgH="508000" progId="Equation.3">
                  <p:embed/>
                </p:oleObj>
              </mc:Choice>
              <mc:Fallback>
                <p:oleObj name="Formel" r:id="rId5" imgW="787400" imgH="5080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2852738"/>
                        <a:ext cx="13684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Rectangle 1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076" name="Object 18"/>
          <p:cNvGraphicFramePr>
            <a:graphicFrameLocks noChangeAspect="1"/>
          </p:cNvGraphicFramePr>
          <p:nvPr/>
        </p:nvGraphicFramePr>
        <p:xfrm>
          <a:off x="2700338" y="3581400"/>
          <a:ext cx="1223962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6" name="Formel" r:id="rId7" imgW="698197" imgH="482391" progId="Equation.3">
                  <p:embed/>
                </p:oleObj>
              </mc:Choice>
              <mc:Fallback>
                <p:oleObj name="Formel" r:id="rId7" imgW="698197" imgH="482391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581400"/>
                        <a:ext cx="1223962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2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077" name="Object 20"/>
          <p:cNvGraphicFramePr>
            <a:graphicFrameLocks noChangeAspect="1"/>
          </p:cNvGraphicFramePr>
          <p:nvPr/>
        </p:nvGraphicFramePr>
        <p:xfrm>
          <a:off x="2700338" y="4610100"/>
          <a:ext cx="7921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7" name="Formel" r:id="rId9" imgW="431613" imgH="253890" progId="Equation.3">
                  <p:embed/>
                </p:oleObj>
              </mc:Choice>
              <mc:Fallback>
                <p:oleObj name="Formel" r:id="rId9" imgW="431613" imgH="25389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610100"/>
                        <a:ext cx="792162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9" grpId="0" animBg="1"/>
      <p:bldP spid="40988" grpId="0" animBg="1"/>
      <p:bldP spid="40987" grpId="0" animBg="1"/>
      <p:bldP spid="409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i="1" dirty="0" smtClean="0"/>
              <a:t>Transportlogistik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  </a:t>
            </a:r>
            <a:r>
              <a:rPr lang="de-AT" sz="2400" dirty="0" smtClean="0"/>
              <a:t>Entscheidung über Standorte + Gebietszuordnung</a:t>
            </a:r>
          </a:p>
          <a:p>
            <a:pPr lvl="1"/>
            <a:r>
              <a:rPr lang="de-AT" sz="2000" dirty="0" smtClean="0"/>
              <a:t>  Warehouse </a:t>
            </a:r>
            <a:r>
              <a:rPr lang="de-AT" sz="2000" dirty="0" err="1" smtClean="0"/>
              <a:t>Location</a:t>
            </a:r>
            <a:r>
              <a:rPr lang="de-AT" sz="2000" dirty="0" smtClean="0"/>
              <a:t> Probleme (</a:t>
            </a:r>
            <a:r>
              <a:rPr lang="de-AT" sz="2000" dirty="0" err="1" smtClean="0"/>
              <a:t>facility</a:t>
            </a:r>
            <a:r>
              <a:rPr lang="de-AT" sz="2000" dirty="0" smtClean="0"/>
              <a:t> </a:t>
            </a:r>
            <a:r>
              <a:rPr lang="de-AT" sz="2000" dirty="0" err="1" smtClean="0"/>
              <a:t>location</a:t>
            </a:r>
            <a:r>
              <a:rPr lang="de-AT" sz="2000" dirty="0" smtClean="0"/>
              <a:t>)</a:t>
            </a:r>
          </a:p>
          <a:p>
            <a:pPr lvl="1"/>
            <a:r>
              <a:rPr lang="de-AT" sz="2000" dirty="0" smtClean="0"/>
              <a:t>  p-Medianprobleme, </a:t>
            </a:r>
            <a:r>
              <a:rPr lang="de-AT" sz="2000" dirty="0" err="1" smtClean="0"/>
              <a:t>Zentrenprobleme</a:t>
            </a:r>
            <a:endParaRPr lang="de-AT" sz="2000" dirty="0" smtClean="0"/>
          </a:p>
          <a:p>
            <a:r>
              <a:rPr lang="de-AT" sz="2200" dirty="0" smtClean="0"/>
              <a:t>  Tourenplanung</a:t>
            </a:r>
          </a:p>
          <a:p>
            <a:pPr lvl="1"/>
            <a:r>
              <a:rPr lang="de-AT" dirty="0" smtClean="0"/>
              <a:t>  </a:t>
            </a:r>
            <a:r>
              <a:rPr lang="de-AT" sz="2000" dirty="0" smtClean="0"/>
              <a:t>kürzester Weg von A nach B</a:t>
            </a:r>
          </a:p>
          <a:p>
            <a:pPr lvl="1"/>
            <a:r>
              <a:rPr lang="de-AT" sz="2000" dirty="0" smtClean="0"/>
              <a:t>  ein LKW hat mehrere Kunden zu versorgen </a:t>
            </a:r>
            <a:br>
              <a:rPr lang="de-AT" sz="2000" dirty="0" smtClean="0"/>
            </a:br>
            <a:r>
              <a:rPr lang="de-AT" sz="2000" dirty="0" smtClean="0"/>
              <a:t>	</a:t>
            </a:r>
            <a:r>
              <a:rPr lang="de-AT" sz="2000" dirty="0">
                <a:sym typeface="Wingdings" pitchFamily="2" charset="2"/>
              </a:rPr>
              <a:t> </a:t>
            </a:r>
            <a:r>
              <a:rPr lang="de-AT" sz="2000" dirty="0" smtClean="0"/>
              <a:t> kürzeste Rundreise (</a:t>
            </a:r>
            <a:r>
              <a:rPr lang="de-AT" sz="2000" dirty="0" err="1" smtClean="0"/>
              <a:t>traveling</a:t>
            </a:r>
            <a:r>
              <a:rPr lang="de-AT" sz="2000" dirty="0" smtClean="0"/>
              <a:t> </a:t>
            </a:r>
            <a:r>
              <a:rPr lang="de-AT" sz="2000" dirty="0" err="1" smtClean="0"/>
              <a:t>salesman</a:t>
            </a:r>
            <a:r>
              <a:rPr lang="de-AT" sz="2000" dirty="0" smtClean="0"/>
              <a:t> </a:t>
            </a:r>
            <a:r>
              <a:rPr lang="de-AT" sz="2000" dirty="0" err="1" smtClean="0"/>
              <a:t>problem</a:t>
            </a:r>
            <a:r>
              <a:rPr lang="de-AT" sz="2000" dirty="0" smtClean="0"/>
              <a:t>, TSP)</a:t>
            </a:r>
          </a:p>
          <a:p>
            <a:pPr lvl="1"/>
            <a:r>
              <a:rPr lang="de-AT" sz="2000" dirty="0" smtClean="0"/>
              <a:t>  Mehrere LKWs nötig (Aufteilung auf Fahrzeuge + kürzeste Rundreisen)</a:t>
            </a:r>
            <a:br>
              <a:rPr lang="de-AT" sz="2000" dirty="0" smtClean="0"/>
            </a:br>
            <a:r>
              <a:rPr lang="de-AT" sz="2000" dirty="0" smtClean="0"/>
              <a:t>	</a:t>
            </a:r>
            <a:r>
              <a:rPr lang="de-AT" sz="2000" dirty="0">
                <a:sym typeface="Wingdings" pitchFamily="2" charset="2"/>
              </a:rPr>
              <a:t> </a:t>
            </a:r>
            <a:r>
              <a:rPr lang="de-AT" sz="2000" dirty="0" smtClean="0"/>
              <a:t> Tourenplanung (</a:t>
            </a:r>
            <a:r>
              <a:rPr lang="de-AT" sz="2000" dirty="0" err="1" smtClean="0"/>
              <a:t>vehicle</a:t>
            </a:r>
            <a:r>
              <a:rPr lang="de-AT" sz="2000" dirty="0" smtClean="0"/>
              <a:t> </a:t>
            </a:r>
            <a:r>
              <a:rPr lang="de-AT" sz="2000" dirty="0" err="1" smtClean="0"/>
              <a:t>routing</a:t>
            </a:r>
            <a:r>
              <a:rPr lang="de-AT" sz="2000" dirty="0" smtClean="0"/>
              <a:t> </a:t>
            </a:r>
            <a:r>
              <a:rPr lang="de-AT" sz="2000" dirty="0" err="1" smtClean="0"/>
              <a:t>problem</a:t>
            </a:r>
            <a:r>
              <a:rPr lang="de-AT" sz="2000" dirty="0" smtClean="0"/>
              <a:t>, VRP)</a:t>
            </a:r>
          </a:p>
          <a:p>
            <a:r>
              <a:rPr lang="de-AT" sz="2400" dirty="0" smtClean="0"/>
              <a:t>  Etc.</a:t>
            </a:r>
            <a:endParaRPr lang="de-AT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3203848" y="4899025"/>
          <a:ext cx="2133600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4" name="Microsoft Drawing" r:id="rId3" imgW="1854200" imgH="1701800" progId="">
                  <p:embed/>
                </p:oleObj>
              </mc:Choice>
              <mc:Fallback>
                <p:oleObj name="Microsoft Drawing" r:id="rId3" imgW="1854200" imgH="17018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899025"/>
                        <a:ext cx="2133600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5718448" y="4899025"/>
          <a:ext cx="2133600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5" name="Microsoft Drawing" r:id="rId5" imgW="1854200" imgH="1701800" progId="">
                  <p:embed/>
                </p:oleObj>
              </mc:Choice>
              <mc:Fallback>
                <p:oleObj name="Microsoft Drawing" r:id="rId5" imgW="1854200" imgH="17018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448" y="4899025"/>
                        <a:ext cx="2133600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841648" y="4899025"/>
          <a:ext cx="2133600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6" name="Microsoft Drawing" r:id="rId7" imgW="1854200" imgH="1701800" progId="">
                  <p:embed/>
                </p:oleObj>
              </mc:Choice>
              <mc:Fallback>
                <p:oleObj name="Microsoft Drawing" r:id="rId7" imgW="1854200" imgH="17018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648" y="4899025"/>
                        <a:ext cx="2133600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09161" cy="504825"/>
          </a:xfrm>
        </p:spPr>
        <p:txBody>
          <a:bodyPr/>
          <a:lstStyle/>
          <a:p>
            <a:r>
              <a:rPr lang="de-AT" dirty="0" err="1" smtClean="0"/>
              <a:t>Voronoi</a:t>
            </a:r>
            <a:r>
              <a:rPr lang="de-AT" dirty="0" smtClean="0"/>
              <a:t> Diagramm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3177" cy="4319587"/>
          </a:xfrm>
        </p:spPr>
        <p:txBody>
          <a:bodyPr/>
          <a:lstStyle/>
          <a:p>
            <a:pPr marL="180975" indent="-180975"/>
            <a:r>
              <a:rPr lang="de-AT" dirty="0" smtClean="0"/>
              <a:t>Die Gebietszuordnung in der Ebene bei Luftliniendistanzen und ohne Kapazitätsrestriktionen führt zum s.g. </a:t>
            </a:r>
            <a:r>
              <a:rPr lang="de-AT" dirty="0" err="1" smtClean="0"/>
              <a:t>Voronoi</a:t>
            </a:r>
            <a:r>
              <a:rPr lang="de-AT" dirty="0" smtClean="0"/>
              <a:t> Diagramm</a:t>
            </a:r>
          </a:p>
          <a:p>
            <a:pPr marL="180975" indent="-180975"/>
            <a:endParaRPr lang="de-AT" dirty="0" smtClean="0"/>
          </a:p>
          <a:p>
            <a:pPr marL="180975" indent="-180975"/>
            <a:endParaRPr lang="de-AT" dirty="0" smtClean="0"/>
          </a:p>
          <a:p>
            <a:pPr marL="180975" indent="-180975"/>
            <a:endParaRPr lang="de-AT" dirty="0" smtClean="0"/>
          </a:p>
          <a:p>
            <a:pPr marL="180975" indent="-180975"/>
            <a:endParaRPr lang="de-AT" dirty="0" smtClean="0"/>
          </a:p>
          <a:p>
            <a:pPr marL="180975" indent="-180975"/>
            <a:endParaRPr lang="de-AT" dirty="0" smtClean="0"/>
          </a:p>
          <a:p>
            <a:pPr marL="180975" indent="-180975"/>
            <a:endParaRPr lang="de-AT" dirty="0" smtClean="0"/>
          </a:p>
          <a:p>
            <a:pPr marL="180975" indent="-180975"/>
            <a:endParaRPr lang="de-AT" dirty="0" smtClean="0"/>
          </a:p>
          <a:p>
            <a:pPr marL="180975" indent="-180975"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pPr marL="180975" indent="-180975"/>
            <a:r>
              <a:rPr lang="de-AT" sz="1600" dirty="0" smtClean="0"/>
              <a:t>Siehe z.B.: </a:t>
            </a:r>
            <a:r>
              <a:rPr lang="de-AT" sz="1600" dirty="0" smtClean="0">
                <a:hlinkClick r:id="rId2"/>
              </a:rPr>
              <a:t>http://de.wikipedia.org/wiki/Voronoi-Diagramm</a:t>
            </a:r>
            <a:endParaRPr lang="de-AT" sz="1600" dirty="0" smtClean="0"/>
          </a:p>
          <a:p>
            <a:pPr marL="180975" indent="-180975"/>
            <a:r>
              <a:rPr lang="de-AT" sz="1600" dirty="0" smtClean="0"/>
              <a:t>Java </a:t>
            </a:r>
            <a:r>
              <a:rPr lang="de-AT" sz="1600" dirty="0"/>
              <a:t>Applet</a:t>
            </a:r>
            <a:r>
              <a:rPr lang="de-AT" sz="1600" dirty="0" smtClean="0"/>
              <a:t>: </a:t>
            </a:r>
            <a:r>
              <a:rPr lang="de-AT" sz="1600" dirty="0" smtClean="0">
                <a:hlinkClick r:id="rId3"/>
              </a:rPr>
              <a:t>http</a:t>
            </a:r>
            <a:r>
              <a:rPr lang="de-AT" sz="1600" dirty="0">
                <a:hlinkClick r:id="rId3"/>
              </a:rPr>
              <a:t>://</a:t>
            </a:r>
            <a:r>
              <a:rPr lang="de-AT" sz="1600" dirty="0" smtClean="0">
                <a:hlinkClick r:id="rId3"/>
              </a:rPr>
              <a:t>www.raymondhill.net/voronoi/rhill-voronoi.html</a:t>
            </a:r>
            <a:endParaRPr lang="de-AT" sz="1600" dirty="0" smtClean="0"/>
          </a:p>
          <a:p>
            <a:pPr marL="360363" lvl="1" indent="-180975"/>
            <a:r>
              <a:rPr lang="de-AT" sz="1400" dirty="0">
                <a:hlinkClick r:id="rId4"/>
              </a:rPr>
              <a:t>http://www.voronoigame.com</a:t>
            </a:r>
            <a:r>
              <a:rPr lang="de-AT" sz="1400" dirty="0" smtClean="0">
                <a:hlinkClick r:id="rId4"/>
              </a:rPr>
              <a:t>/</a:t>
            </a:r>
            <a:r>
              <a:rPr lang="de-AT" sz="1400" dirty="0" smtClean="0"/>
              <a:t> … </a:t>
            </a:r>
            <a:r>
              <a:rPr lang="de-AT" sz="1400" dirty="0" err="1" smtClean="0"/>
              <a:t>competitive</a:t>
            </a:r>
            <a:r>
              <a:rPr lang="de-AT" sz="1400" dirty="0" smtClean="0"/>
              <a:t> </a:t>
            </a:r>
            <a:r>
              <a:rPr lang="de-AT" sz="1400" smtClean="0"/>
              <a:t>facility</a:t>
            </a:r>
            <a:r>
              <a:rPr lang="de-AT" sz="1400" dirty="0" smtClean="0"/>
              <a:t> </a:t>
            </a:r>
            <a:r>
              <a:rPr lang="de-AT" sz="1400" dirty="0" err="1" smtClean="0"/>
              <a:t>location</a:t>
            </a:r>
            <a:endParaRPr lang="de-AT" sz="1400" dirty="0" smtClean="0"/>
          </a:p>
          <a:p>
            <a:pPr marL="180975" indent="-180975"/>
            <a:endParaRPr lang="de-AT" sz="1600" dirty="0" smtClean="0"/>
          </a:p>
          <a:p>
            <a:pPr marL="180975" indent="-180975"/>
            <a:endParaRPr lang="de-AT" dirty="0" smtClean="0"/>
          </a:p>
          <a:p>
            <a:pPr marL="180975" indent="-180975"/>
            <a:endParaRPr lang="de-AT" dirty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348582"/>
            <a:ext cx="362272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Gebietszuordnung in der Realität</a:t>
            </a:r>
            <a:endParaRPr lang="de-AT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2411760" y="3068960"/>
            <a:ext cx="3744416" cy="3528392"/>
            <a:chOff x="2195736" y="2708920"/>
            <a:chExt cx="4608512" cy="4320480"/>
          </a:xfrm>
        </p:grpSpPr>
        <p:sp>
          <p:nvSpPr>
            <p:cNvPr id="4" name="Torte 3"/>
            <p:cNvSpPr/>
            <p:nvPr/>
          </p:nvSpPr>
          <p:spPr>
            <a:xfrm>
              <a:off x="2195736" y="2708920"/>
              <a:ext cx="4608512" cy="4320480"/>
            </a:xfrm>
            <a:prstGeom prst="pie">
              <a:avLst>
                <a:gd name="adj1" fmla="val 5162719"/>
                <a:gd name="adj2" fmla="val 13156844"/>
              </a:avLst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5" name="Torte 4"/>
            <p:cNvSpPr/>
            <p:nvPr/>
          </p:nvSpPr>
          <p:spPr>
            <a:xfrm>
              <a:off x="2195736" y="2708920"/>
              <a:ext cx="4608512" cy="4320480"/>
            </a:xfrm>
            <a:prstGeom prst="pie">
              <a:avLst>
                <a:gd name="adj1" fmla="val 18824296"/>
                <a:gd name="adj2" fmla="val 5166270"/>
              </a:avLst>
            </a:prstGeom>
            <a:solidFill>
              <a:srgbClr val="BBEFB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6" name="Torte 5"/>
            <p:cNvSpPr/>
            <p:nvPr/>
          </p:nvSpPr>
          <p:spPr>
            <a:xfrm>
              <a:off x="2195736" y="2708920"/>
              <a:ext cx="4608512" cy="4320480"/>
            </a:xfrm>
            <a:prstGeom prst="pie">
              <a:avLst>
                <a:gd name="adj1" fmla="val 13160123"/>
                <a:gd name="adj2" fmla="val 18816366"/>
              </a:avLst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2915816" y="5085184"/>
              <a:ext cx="144016" cy="144016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Rechteck 7"/>
            <p:cNvSpPr/>
            <p:nvPr/>
          </p:nvSpPr>
          <p:spPr>
            <a:xfrm>
              <a:off x="4427984" y="3356992"/>
              <a:ext cx="144016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Rechteck 8"/>
            <p:cNvSpPr/>
            <p:nvPr/>
          </p:nvSpPr>
          <p:spPr>
            <a:xfrm>
              <a:off x="5868144" y="4869160"/>
              <a:ext cx="144016" cy="14401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1" name="Welle 10"/>
          <p:cNvSpPr/>
          <p:nvPr/>
        </p:nvSpPr>
        <p:spPr>
          <a:xfrm>
            <a:off x="2555776" y="4149080"/>
            <a:ext cx="720080" cy="288032"/>
          </a:xfrm>
          <a:prstGeom prst="wav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Welle 11"/>
          <p:cNvSpPr/>
          <p:nvPr/>
        </p:nvSpPr>
        <p:spPr>
          <a:xfrm>
            <a:off x="3275856" y="4149080"/>
            <a:ext cx="720080" cy="288032"/>
          </a:xfrm>
          <a:prstGeom prst="wav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Welle 12"/>
          <p:cNvSpPr/>
          <p:nvPr/>
        </p:nvSpPr>
        <p:spPr>
          <a:xfrm>
            <a:off x="3995936" y="4149080"/>
            <a:ext cx="720080" cy="288032"/>
          </a:xfrm>
          <a:prstGeom prst="wav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Welle 13"/>
          <p:cNvSpPr/>
          <p:nvPr/>
        </p:nvSpPr>
        <p:spPr>
          <a:xfrm>
            <a:off x="4716016" y="4149080"/>
            <a:ext cx="720080" cy="288032"/>
          </a:xfrm>
          <a:prstGeom prst="wav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Welle 14"/>
          <p:cNvSpPr/>
          <p:nvPr/>
        </p:nvSpPr>
        <p:spPr>
          <a:xfrm>
            <a:off x="5436096" y="4149080"/>
            <a:ext cx="720080" cy="288032"/>
          </a:xfrm>
          <a:prstGeom prst="wav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Welle 15"/>
          <p:cNvSpPr/>
          <p:nvPr/>
        </p:nvSpPr>
        <p:spPr>
          <a:xfrm>
            <a:off x="6156176" y="4149080"/>
            <a:ext cx="720080" cy="288032"/>
          </a:xfrm>
          <a:prstGeom prst="wav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Welle 16"/>
          <p:cNvSpPr/>
          <p:nvPr/>
        </p:nvSpPr>
        <p:spPr>
          <a:xfrm>
            <a:off x="1835696" y="4149080"/>
            <a:ext cx="720080" cy="288032"/>
          </a:xfrm>
          <a:prstGeom prst="wav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5148064" y="3861048"/>
            <a:ext cx="899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/>
              <a:t>) (</a:t>
            </a:r>
            <a:endParaRPr lang="de-AT" sz="4000" dirty="0"/>
          </a:p>
        </p:txBody>
      </p:sp>
      <p:sp>
        <p:nvSpPr>
          <p:cNvPr id="20" name="Ellipse 19"/>
          <p:cNvSpPr/>
          <p:nvPr/>
        </p:nvSpPr>
        <p:spPr>
          <a:xfrm>
            <a:off x="3995936" y="4437112"/>
            <a:ext cx="144016" cy="144016"/>
          </a:xfrm>
          <a:prstGeom prst="ellipse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2" name="Gerade Verbindung mit Pfeil 21"/>
          <p:cNvCxnSpPr>
            <a:stCxn id="20" idx="3"/>
          </p:cNvCxnSpPr>
          <p:nvPr/>
        </p:nvCxnSpPr>
        <p:spPr>
          <a:xfrm flipH="1">
            <a:off x="3131840" y="4560037"/>
            <a:ext cx="885187" cy="453139"/>
          </a:xfrm>
          <a:prstGeom prst="straightConnector1">
            <a:avLst/>
          </a:prstGeom>
          <a:ln w="3175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indent="-271463"/>
            <a:r>
              <a:rPr lang="de-AT" dirty="0" smtClean="0"/>
              <a:t>Typischerweise sind die Luftliniendistanzen nicht sehr relevant für die tatsächlichen Fahrzeiten bzw. Transportkosten (Berge, Flüsse, Seen, Autobahnen, …)</a:t>
            </a:r>
          </a:p>
          <a:p>
            <a:pPr marL="271463" indent="-271463"/>
            <a:endParaRPr lang="de-AT" dirty="0" smtClean="0"/>
          </a:p>
          <a:p>
            <a:pPr marL="271463" indent="-271463"/>
            <a:endParaRPr lang="de-AT" dirty="0" smtClean="0"/>
          </a:p>
          <a:p>
            <a:pPr marL="271463" indent="-271463"/>
            <a:endParaRPr lang="de-AT" dirty="0" smtClean="0"/>
          </a:p>
          <a:p>
            <a:pPr marL="271463" indent="-271463"/>
            <a:endParaRPr lang="de-AT" dirty="0" smtClean="0"/>
          </a:p>
          <a:p>
            <a:pPr marL="271463" indent="-271463"/>
            <a:endParaRPr lang="de-AT" dirty="0" smtClean="0"/>
          </a:p>
          <a:p>
            <a:pPr marL="271463" indent="-271463"/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 marL="271463" indent="-271463"/>
            <a:endParaRPr lang="de-AT" dirty="0" smtClean="0"/>
          </a:p>
          <a:p>
            <a:pPr marL="271463" indent="-271463"/>
            <a:r>
              <a:rPr lang="de-AT" dirty="0" smtClean="0"/>
              <a:t>Reale Distanzen in Tabelle angegeben</a:t>
            </a:r>
          </a:p>
          <a:p>
            <a:pPr marL="271463" indent="-271463"/>
            <a:r>
              <a:rPr lang="de-AT" dirty="0" smtClean="0"/>
              <a:t>Gegenstücke der </a:t>
            </a:r>
            <a:r>
              <a:rPr lang="de-AT" dirty="0" err="1" smtClean="0"/>
              <a:t>Vornoi</a:t>
            </a:r>
            <a:r>
              <a:rPr lang="de-AT" dirty="0" smtClean="0"/>
              <a:t> Diagramme </a:t>
            </a:r>
            <a:r>
              <a:rPr lang="de-AT" dirty="0">
                <a:sym typeface="Wingdings" pitchFamily="2" charset="2"/>
              </a:rPr>
              <a:t></a:t>
            </a:r>
            <a:r>
              <a:rPr lang="de-AT" dirty="0" smtClean="0"/>
              <a:t> GIS </a:t>
            </a:r>
            <a:r>
              <a:rPr lang="de-AT" dirty="0" err="1" smtClean="0"/>
              <a:t>systeme</a:t>
            </a:r>
            <a:r>
              <a:rPr lang="de-AT" dirty="0" smtClean="0"/>
              <a:t>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6148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68A70999-E75E-46A8-802D-AAC5106A71EE}" type="slidenum">
              <a:rPr lang="de-AT" smtClean="0"/>
              <a:pPr/>
              <a:t>5</a:t>
            </a:fld>
            <a:endParaRPr lang="de-AT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4.1 </a:t>
            </a:r>
            <a:r>
              <a:rPr lang="de-DE" sz="2800" dirty="0" smtClean="0"/>
              <a:t>Motivierendes Beispiel: Transportproblem</a:t>
            </a:r>
            <a:endParaRPr lang="de-AT" sz="2800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8218488" cy="4352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sz="2000" smtClean="0"/>
              <a:t>Eine Firma hat 3 Produktionsstandorte </a:t>
            </a:r>
            <a:r>
              <a:rPr lang="de-DE" sz="2000" i="1" smtClean="0">
                <a:latin typeface="Times New Roman" pitchFamily="18" charset="0"/>
              </a:rPr>
              <a:t>i</a:t>
            </a:r>
            <a:r>
              <a:rPr lang="de-DE" sz="2000" smtClean="0"/>
              <a:t> (Fabriken) und 4 </a:t>
            </a:r>
          </a:p>
          <a:p>
            <a:pPr eaLnBrk="1" hangingPunct="1">
              <a:buFontTx/>
              <a:buNone/>
            </a:pPr>
            <a:r>
              <a:rPr lang="de-DE" sz="2000" smtClean="0"/>
              <a:t>Verkaufsstellen </a:t>
            </a:r>
            <a:r>
              <a:rPr lang="de-DE" sz="2000" i="1" smtClean="0">
                <a:latin typeface="Times New Roman" pitchFamily="18" charset="0"/>
              </a:rPr>
              <a:t>j</a:t>
            </a:r>
            <a:r>
              <a:rPr lang="de-DE" sz="2000" smtClean="0"/>
              <a:t> (Abnahmezentren).</a:t>
            </a:r>
          </a:p>
          <a:p>
            <a:pPr eaLnBrk="1" hangingPunct="1">
              <a:buFontTx/>
              <a:buNone/>
            </a:pPr>
            <a:r>
              <a:rPr lang="de-DE" sz="2000" u="sng" smtClean="0"/>
              <a:t>Transportkosten</a:t>
            </a:r>
            <a:r>
              <a:rPr lang="de-DE" sz="2000" smtClean="0"/>
              <a:t> pro Stück von </a:t>
            </a:r>
            <a:r>
              <a:rPr lang="de-DE" sz="2000" i="1" smtClean="0">
                <a:latin typeface="Times New Roman" pitchFamily="18" charset="0"/>
              </a:rPr>
              <a:t>i</a:t>
            </a:r>
            <a:r>
              <a:rPr lang="de-DE" sz="2000" smtClean="0"/>
              <a:t> zu </a:t>
            </a:r>
            <a:r>
              <a:rPr lang="de-DE" sz="2000" i="1" smtClean="0">
                <a:latin typeface="Times New Roman" pitchFamily="18" charset="0"/>
              </a:rPr>
              <a:t>j:</a:t>
            </a:r>
          </a:p>
          <a:p>
            <a:pPr eaLnBrk="1" hangingPunct="1">
              <a:buFontTx/>
              <a:buNone/>
            </a:pPr>
            <a:endParaRPr lang="de-AT" sz="2000" smtClean="0"/>
          </a:p>
        </p:txBody>
      </p:sp>
      <p:graphicFrame>
        <p:nvGraphicFramePr>
          <p:cNvPr id="9379" name="Group 163"/>
          <p:cNvGraphicFramePr>
            <a:graphicFrameLocks noGrp="1"/>
          </p:cNvGraphicFramePr>
          <p:nvPr>
            <p:ph sz="half" idx="2"/>
          </p:nvPr>
        </p:nvGraphicFramePr>
        <p:xfrm>
          <a:off x="611188" y="3255963"/>
          <a:ext cx="7993062" cy="2455228"/>
        </p:xfrm>
        <a:graphic>
          <a:graphicData uri="http://schemas.openxmlformats.org/drawingml/2006/table">
            <a:tbl>
              <a:tblPr/>
              <a:tblGrid>
                <a:gridCol w="2719387"/>
                <a:gridCol w="1319213"/>
                <a:gridCol w="1317625"/>
                <a:gridCol w="1319212"/>
                <a:gridCol w="1317625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Verkaufsstelle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Produktionsstandort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Nachfrage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172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BB73DECC-2836-443D-A12A-7E1F86D70787}" type="slidenum">
              <a:rPr lang="de-AT" smtClean="0"/>
              <a:pPr/>
              <a:t>6</a:t>
            </a:fld>
            <a:endParaRPr lang="de-AT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Minimierung der Transportkosten</a:t>
            </a:r>
            <a:endParaRPr lang="de-AT" sz="2800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8218488" cy="43529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z="2400" dirty="0" smtClean="0"/>
              <a:t>Wähle in jeder Spalte den günstigsten Standort um die</a:t>
            </a:r>
            <a:br>
              <a:rPr lang="de-DE" sz="2400" dirty="0" smtClean="0"/>
            </a:br>
            <a:r>
              <a:rPr lang="de-DE" sz="2400" dirty="0" smtClean="0"/>
              <a:t>Kosten zu minimieren!</a:t>
            </a:r>
          </a:p>
          <a:p>
            <a:pPr marL="0" indent="0" eaLnBrk="1" hangingPunct="1">
              <a:buFontTx/>
              <a:buNone/>
            </a:pPr>
            <a:endParaRPr lang="de-AT" dirty="0" smtClean="0"/>
          </a:p>
        </p:txBody>
      </p:sp>
      <p:graphicFrame>
        <p:nvGraphicFramePr>
          <p:cNvPr id="31815" name="Group 71"/>
          <p:cNvGraphicFramePr>
            <a:graphicFrameLocks noGrp="1"/>
          </p:cNvGraphicFramePr>
          <p:nvPr>
            <p:ph sz="half" idx="2"/>
          </p:nvPr>
        </p:nvGraphicFramePr>
        <p:xfrm>
          <a:off x="468313" y="2636838"/>
          <a:ext cx="8218487" cy="2736852"/>
        </p:xfrm>
        <a:graphic>
          <a:graphicData uri="http://schemas.openxmlformats.org/drawingml/2006/table">
            <a:tbl>
              <a:tblPr/>
              <a:tblGrid>
                <a:gridCol w="2590800"/>
                <a:gridCol w="984250"/>
                <a:gridCol w="1073150"/>
                <a:gridCol w="1074737"/>
                <a:gridCol w="973138"/>
                <a:gridCol w="1522412"/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Verkaufsstelle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Produktionsstandort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Kapazitäts=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verbrauch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99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Nachfrage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3348038" y="4149725"/>
            <a:ext cx="57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15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4356100" y="4575175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0070C0"/>
                </a:solidFill>
              </a:rPr>
              <a:t>20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5435600" y="4581525"/>
            <a:ext cx="576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0070C0"/>
                </a:solidFill>
              </a:rPr>
              <a:t>35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6443663" y="4149725"/>
            <a:ext cx="57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solidFill>
                  <a:srgbClr val="0070C0"/>
                </a:solidFill>
              </a:rPr>
              <a:t>30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31819" name="Text Box 75"/>
          <p:cNvSpPr txBox="1">
            <a:spLocks noChangeArrowheads="1"/>
          </p:cNvSpPr>
          <p:nvPr/>
        </p:nvSpPr>
        <p:spPr bwMode="auto">
          <a:xfrm>
            <a:off x="7164388" y="421481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/>
              <a:t>15 + </a:t>
            </a:r>
            <a:r>
              <a:rPr lang="de-DE" sz="1800" dirty="0" smtClean="0"/>
              <a:t>30 </a:t>
            </a:r>
            <a:r>
              <a:rPr lang="de-DE" sz="1800" dirty="0"/>
              <a:t>= </a:t>
            </a:r>
            <a:r>
              <a:rPr lang="de-DE" sz="1800" dirty="0" smtClean="0"/>
              <a:t>45</a:t>
            </a:r>
            <a:endParaRPr lang="de-AT" sz="1800" dirty="0"/>
          </a:p>
        </p:txBody>
      </p: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7164388" y="458152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/>
              <a:t>20 + </a:t>
            </a:r>
            <a:r>
              <a:rPr lang="de-DE" sz="1800" dirty="0" smtClean="0"/>
              <a:t>35 </a:t>
            </a:r>
            <a:r>
              <a:rPr lang="de-DE" sz="1800" dirty="0"/>
              <a:t>= </a:t>
            </a:r>
            <a:r>
              <a:rPr lang="de-DE" sz="1800" dirty="0" smtClean="0"/>
              <a:t>55</a:t>
            </a:r>
            <a:endParaRPr lang="de-AT" sz="1800" dirty="0"/>
          </a:p>
        </p:txBody>
      </p:sp>
      <p:sp>
        <p:nvSpPr>
          <p:cNvPr id="31821" name="Line 77"/>
          <p:cNvSpPr>
            <a:spLocks noChangeShapeType="1"/>
          </p:cNvSpPr>
          <p:nvPr/>
        </p:nvSpPr>
        <p:spPr bwMode="auto">
          <a:xfrm>
            <a:off x="7524750" y="40052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1" name="Text Box 78"/>
          <p:cNvSpPr txBox="1">
            <a:spLocks noChangeArrowheads="1"/>
          </p:cNvSpPr>
          <p:nvPr/>
        </p:nvSpPr>
        <p:spPr bwMode="auto">
          <a:xfrm>
            <a:off x="468313" y="5589588"/>
            <a:ext cx="539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/>
              <a:t>Gesamtkosten =</a:t>
            </a:r>
            <a:r>
              <a:rPr lang="de-DE" dirty="0"/>
              <a:t> </a:t>
            </a:r>
            <a:endParaRPr lang="de-AT" dirty="0"/>
          </a:p>
        </p:txBody>
      </p:sp>
      <p:sp>
        <p:nvSpPr>
          <p:cNvPr id="31823" name="Text Box 79"/>
          <p:cNvSpPr txBox="1">
            <a:spLocks noChangeArrowheads="1"/>
          </p:cNvSpPr>
          <p:nvPr/>
        </p:nvSpPr>
        <p:spPr bwMode="auto">
          <a:xfrm>
            <a:off x="2843213" y="5589588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rgbClr val="0070C0"/>
                </a:solidFill>
              </a:rPr>
              <a:t>15</a:t>
            </a:r>
            <a:r>
              <a:rPr lang="de-DE" sz="2400" dirty="0"/>
              <a:t> * </a:t>
            </a:r>
            <a:r>
              <a:rPr lang="de-DE" sz="2400" dirty="0">
                <a:solidFill>
                  <a:srgbClr val="9900FF"/>
                </a:solidFill>
              </a:rPr>
              <a:t>1</a:t>
            </a:r>
            <a:r>
              <a:rPr lang="de-DE" sz="2400" dirty="0"/>
              <a:t> + </a:t>
            </a:r>
            <a:r>
              <a:rPr lang="de-DE" sz="2400" dirty="0">
                <a:solidFill>
                  <a:srgbClr val="0070C0"/>
                </a:solidFill>
              </a:rPr>
              <a:t>20</a:t>
            </a:r>
            <a:r>
              <a:rPr lang="de-DE" sz="2400" dirty="0"/>
              <a:t> * </a:t>
            </a:r>
            <a:r>
              <a:rPr lang="de-DE" sz="2400" dirty="0">
                <a:solidFill>
                  <a:srgbClr val="9900FF"/>
                </a:solidFill>
              </a:rPr>
              <a:t>1</a:t>
            </a:r>
            <a:r>
              <a:rPr lang="de-DE" sz="2400" dirty="0"/>
              <a:t> + </a:t>
            </a:r>
            <a:r>
              <a:rPr lang="de-DE" sz="2400" dirty="0" smtClean="0">
                <a:solidFill>
                  <a:srgbClr val="0070C0"/>
                </a:solidFill>
              </a:rPr>
              <a:t>35</a:t>
            </a:r>
            <a:r>
              <a:rPr lang="de-DE" sz="2400" dirty="0" smtClean="0"/>
              <a:t>* </a:t>
            </a:r>
            <a:r>
              <a:rPr lang="de-DE" sz="2400" dirty="0">
                <a:solidFill>
                  <a:srgbClr val="9900FF"/>
                </a:solidFill>
              </a:rPr>
              <a:t>4</a:t>
            </a:r>
            <a:r>
              <a:rPr lang="de-DE" sz="2400" dirty="0"/>
              <a:t> + </a:t>
            </a:r>
            <a:r>
              <a:rPr lang="de-DE" sz="2400" dirty="0" smtClean="0">
                <a:solidFill>
                  <a:srgbClr val="0070C0"/>
                </a:solidFill>
              </a:rPr>
              <a:t>30</a:t>
            </a:r>
            <a:r>
              <a:rPr lang="de-DE" sz="2400" dirty="0" smtClean="0"/>
              <a:t>* </a:t>
            </a:r>
            <a:r>
              <a:rPr lang="de-DE" sz="2400" dirty="0">
                <a:solidFill>
                  <a:srgbClr val="9900FF"/>
                </a:solidFill>
              </a:rPr>
              <a:t>4</a:t>
            </a:r>
            <a:endParaRPr lang="de-AT" sz="2400" dirty="0">
              <a:solidFill>
                <a:srgbClr val="9900FF"/>
              </a:solidFill>
            </a:endParaRPr>
          </a:p>
        </p:txBody>
      </p:sp>
      <p:sp>
        <p:nvSpPr>
          <p:cNvPr id="31824" name="Text Box 80"/>
          <p:cNvSpPr txBox="1">
            <a:spLocks noChangeArrowheads="1"/>
          </p:cNvSpPr>
          <p:nvPr/>
        </p:nvSpPr>
        <p:spPr bwMode="auto">
          <a:xfrm>
            <a:off x="7164388" y="556418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= </a:t>
            </a:r>
            <a:r>
              <a:rPr lang="de-DE" sz="2400">
                <a:solidFill>
                  <a:schemeClr val="hlink"/>
                </a:solidFill>
              </a:rPr>
              <a:t>295</a:t>
            </a:r>
            <a:endParaRPr lang="de-AT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09" grpId="0"/>
      <p:bldP spid="31816" grpId="0"/>
      <p:bldP spid="31817" grpId="0"/>
      <p:bldP spid="31818" grpId="0"/>
      <p:bldP spid="31819" grpId="0"/>
      <p:bldP spid="31820" grpId="0"/>
      <p:bldP spid="31821" grpId="0" animBg="1"/>
      <p:bldP spid="31823" grpId="0"/>
      <p:bldP spid="318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0DD315F3-85A0-4336-B993-828F396F0BE7}" type="slidenum">
              <a:rPr lang="de-AT" smtClean="0"/>
              <a:pPr/>
              <a:t>7</a:t>
            </a:fld>
            <a:endParaRPr lang="de-AT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Kapazitätsrestriktionen I</a:t>
            </a:r>
            <a:endParaRPr lang="de-AT" sz="2800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9450"/>
            <a:ext cx="8229600" cy="4076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sz="2400" dirty="0" smtClean="0"/>
              <a:t>Jeder Standort hat eine gewisse Produktionskapazität!</a:t>
            </a:r>
          </a:p>
          <a:p>
            <a:pPr eaLnBrk="1" hangingPunct="1">
              <a:buFontTx/>
              <a:buNone/>
            </a:pPr>
            <a:r>
              <a:rPr lang="de-DE" sz="2400" dirty="0" smtClean="0"/>
              <a:t>Achtung: </a:t>
            </a:r>
            <a:r>
              <a:rPr lang="de-DE" sz="2400" b="1" dirty="0" smtClean="0"/>
              <a:t>Gesamtnachfrage = Gesamtkapazität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	    (ansonsten müssen </a:t>
            </a:r>
            <a:r>
              <a:rPr lang="de-DE" sz="2400" dirty="0" err="1" smtClean="0"/>
              <a:t>Dummy</a:t>
            </a:r>
            <a:r>
              <a:rPr lang="de-DE" sz="2400" dirty="0" smtClean="0"/>
              <a:t>-Verkaufsstellen 	  	   eingeführt werden – siehe §3.4)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defTabSz="180000" eaLnBrk="1" hangingPunct="1">
              <a:buFontTx/>
              <a:buNone/>
              <a:tabLst>
                <a:tab pos="180000" algn="l"/>
              </a:tabLst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sz="2400" dirty="0" smtClean="0">
                <a:sym typeface="Wingdings" pitchFamily="2" charset="2"/>
              </a:rPr>
              <a:t>Es können nicht mehr alle Verkaufsstellen vom     							günstigsten Produktionsstandort beliefert werden!</a:t>
            </a:r>
            <a:endParaRPr lang="de-A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922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2ED56297-CC4E-4D9B-B1B6-AD222498B337}" type="slidenum">
              <a:rPr lang="de-AT" smtClean="0"/>
              <a:pPr/>
              <a:t>8</a:t>
            </a:fld>
            <a:endParaRPr lang="de-AT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Kapazitätsrestriktionen II</a:t>
            </a:r>
            <a:endParaRPr lang="de-AT" sz="280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8218488" cy="4352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smtClean="0"/>
              <a:t>Kapazitätsrestriktionen:</a:t>
            </a:r>
            <a:endParaRPr lang="de-AT" smtClean="0"/>
          </a:p>
        </p:txBody>
      </p:sp>
      <p:graphicFrame>
        <p:nvGraphicFramePr>
          <p:cNvPr id="11457" name="Group 193"/>
          <p:cNvGraphicFramePr>
            <a:graphicFrameLocks noGrp="1"/>
          </p:cNvGraphicFramePr>
          <p:nvPr>
            <p:ph sz="half" idx="2"/>
          </p:nvPr>
        </p:nvGraphicFramePr>
        <p:xfrm>
          <a:off x="468313" y="2492375"/>
          <a:ext cx="8064500" cy="2881314"/>
        </p:xfrm>
        <a:graphic>
          <a:graphicData uri="http://schemas.openxmlformats.org/drawingml/2006/table">
            <a:tbl>
              <a:tblPr/>
              <a:tblGrid>
                <a:gridCol w="2541587"/>
                <a:gridCol w="966788"/>
                <a:gridCol w="1052512"/>
                <a:gridCol w="1054100"/>
                <a:gridCol w="1054100"/>
                <a:gridCol w="1395413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Verkaufsstelle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Produktionsstandort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Kapazität</a:t>
                      </a:r>
                      <a:endParaRPr kumimoji="0" lang="de-A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de-A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de-A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F3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Nachfrage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de-A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61" name="Line 197"/>
          <p:cNvSpPr>
            <a:spLocks noChangeShapeType="1"/>
          </p:cNvSpPr>
          <p:nvPr/>
        </p:nvSpPr>
        <p:spPr bwMode="auto">
          <a:xfrm>
            <a:off x="3059113" y="5589588"/>
            <a:ext cx="4033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11462" name="Line 198"/>
          <p:cNvSpPr>
            <a:spLocks noChangeShapeType="1"/>
          </p:cNvSpPr>
          <p:nvPr/>
        </p:nvSpPr>
        <p:spPr bwMode="auto">
          <a:xfrm rot="-5400000">
            <a:off x="7955756" y="4148932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11463" name="Text Box 199"/>
          <p:cNvSpPr txBox="1">
            <a:spLocks noChangeArrowheads="1"/>
          </p:cNvSpPr>
          <p:nvPr/>
        </p:nvSpPr>
        <p:spPr bwMode="auto">
          <a:xfrm>
            <a:off x="4787900" y="5661025"/>
            <a:ext cx="158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 dirty="0">
                <a:solidFill>
                  <a:srgbClr val="9900FF"/>
                </a:solidFill>
              </a:rPr>
              <a:t>100</a:t>
            </a:r>
            <a:endParaRPr lang="de-AT" sz="1800" b="1" dirty="0">
              <a:solidFill>
                <a:srgbClr val="9900FF"/>
              </a:solidFill>
            </a:endParaRPr>
          </a:p>
        </p:txBody>
      </p:sp>
      <p:sp>
        <p:nvSpPr>
          <p:cNvPr id="11464" name="Text Box 200"/>
          <p:cNvSpPr txBox="1">
            <a:spLocks noChangeArrowheads="1"/>
          </p:cNvSpPr>
          <p:nvPr/>
        </p:nvSpPr>
        <p:spPr bwMode="auto">
          <a:xfrm rot="-5400000">
            <a:off x="8408194" y="3802857"/>
            <a:ext cx="90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9900FF"/>
                </a:solidFill>
              </a:rPr>
              <a:t>100</a:t>
            </a:r>
            <a:endParaRPr lang="de-AT" sz="1800" b="1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1" grpId="0" animBg="1"/>
      <p:bldP spid="11462" grpId="0" animBg="1"/>
      <p:bldP spid="11463" grpId="0"/>
      <p:bldP spid="114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3/</a:t>
            </a:r>
            <a:fld id="{B6A470E1-FE57-4E70-8219-45A49F217163}" type="slidenum">
              <a:rPr lang="de-AT" smtClean="0"/>
              <a:pPr/>
              <a:t>9</a:t>
            </a:fld>
            <a:endParaRPr lang="de-AT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4.2 </a:t>
            </a:r>
            <a:r>
              <a:rPr lang="de-DE" sz="2800" dirty="0" smtClean="0"/>
              <a:t>Lösung mittels Heuristiken</a:t>
            </a:r>
            <a:endParaRPr lang="de-AT" sz="2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b="1" dirty="0" smtClean="0"/>
              <a:t>Heuristiken: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einfache Lösungsverfahren (geringer Aufwand, leicht zu  	verstehen)</a:t>
            </a:r>
          </a:p>
          <a:p>
            <a:pPr eaLnBrk="1" hangingPunct="1"/>
            <a:r>
              <a:rPr lang="de-DE" dirty="0" smtClean="0"/>
              <a:t> gute Lösungen</a:t>
            </a:r>
          </a:p>
          <a:p>
            <a:pPr eaLnBrk="1" hangingPunct="1"/>
            <a:r>
              <a:rPr lang="de-DE" dirty="0" smtClean="0"/>
              <a:t> Optimalität der Lösung ist nicht gesichert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dirty="0" smtClean="0"/>
              <a:t>Beispiele:</a:t>
            </a:r>
          </a:p>
          <a:p>
            <a:pPr eaLnBrk="1" hangingPunct="1">
              <a:buFontTx/>
              <a:buNone/>
            </a:pPr>
            <a:r>
              <a:rPr lang="de-DE" dirty="0" smtClean="0"/>
              <a:t>3.2.1 </a:t>
            </a:r>
            <a:r>
              <a:rPr lang="de-DE" dirty="0" err="1" smtClean="0"/>
              <a:t>Spaltenminimim</a:t>
            </a:r>
            <a:r>
              <a:rPr lang="de-DE" dirty="0" smtClean="0"/>
              <a:t>- &amp; Matrixminimummethode </a:t>
            </a:r>
            <a:br>
              <a:rPr lang="de-DE" dirty="0" smtClean="0"/>
            </a:br>
            <a:r>
              <a:rPr lang="de-DE" dirty="0" smtClean="0"/>
              <a:t>         (= „</a:t>
            </a:r>
            <a:r>
              <a:rPr lang="de-DE" i="1" dirty="0" err="1" smtClean="0"/>
              <a:t>Greedy</a:t>
            </a:r>
            <a:r>
              <a:rPr lang="de-DE" i="1" dirty="0" smtClean="0"/>
              <a:t> – Verfahren“</a:t>
            </a:r>
            <a:r>
              <a:rPr lang="de-DE" dirty="0" smtClean="0"/>
              <a:t>)</a:t>
            </a:r>
          </a:p>
          <a:p>
            <a:pPr eaLnBrk="1" hangingPunct="1">
              <a:buFontTx/>
              <a:buNone/>
            </a:pPr>
            <a:r>
              <a:rPr lang="de-DE" dirty="0" smtClean="0"/>
              <a:t>3.2.2 Vogel-Approximation </a:t>
            </a:r>
            <a:r>
              <a:rPr lang="de-DE" i="1" dirty="0" smtClean="0"/>
              <a:t>(= „</a:t>
            </a:r>
            <a:r>
              <a:rPr lang="de-DE" i="1" dirty="0" err="1" smtClean="0"/>
              <a:t>Regret</a:t>
            </a:r>
            <a:r>
              <a:rPr lang="de-DE" i="1" dirty="0" smtClean="0"/>
              <a:t> – Verfahren“</a:t>
            </a:r>
            <a:r>
              <a:rPr lang="de-DE" dirty="0" smtClean="0"/>
              <a:t>)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b="1" dirty="0" smtClean="0"/>
              <a:t>Exakte Methode </a:t>
            </a:r>
            <a:r>
              <a:rPr lang="de-DE" dirty="0" smtClean="0"/>
              <a:t>(Modi, </a:t>
            </a:r>
            <a:r>
              <a:rPr lang="de-DE" dirty="0" err="1" smtClean="0"/>
              <a:t>stepping</a:t>
            </a:r>
            <a:r>
              <a:rPr lang="de-DE" dirty="0" smtClean="0"/>
              <a:t> </a:t>
            </a:r>
            <a:r>
              <a:rPr lang="de-DE" dirty="0" err="1" smtClean="0"/>
              <a:t>stone</a:t>
            </a:r>
            <a:r>
              <a:rPr lang="de-DE" dirty="0" smtClean="0"/>
              <a:t>) </a:t>
            </a:r>
            <a:r>
              <a:rPr lang="de-DE" dirty="0" smtClean="0">
                <a:sym typeface="Symbol"/>
              </a:rPr>
              <a:t>  </a:t>
            </a:r>
            <a:r>
              <a:rPr lang="de-DE" dirty="0" smtClean="0"/>
              <a:t>Vertiefung Transportlogistik</a:t>
            </a:r>
          </a:p>
          <a:p>
            <a:pPr eaLnBrk="1" hangingPunct="1">
              <a:buFontTx/>
              <a:buNone/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1022</Words>
  <Application>Microsoft Office PowerPoint</Application>
  <PresentationFormat>Bildschirmpräsentation (4:3)</PresentationFormat>
  <Paragraphs>531</Paragraphs>
  <Slides>24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Symbol</vt:lpstr>
      <vt:lpstr>Times New Roman</vt:lpstr>
      <vt:lpstr>Wingdings</vt:lpstr>
      <vt:lpstr>Vorlage_6</vt:lpstr>
      <vt:lpstr>Formel</vt:lpstr>
      <vt:lpstr>Microsoft Drawing</vt:lpstr>
      <vt:lpstr>Kapitel 4</vt:lpstr>
      <vt:lpstr>Zuordnung von Kundenregionen zu Standorten</vt:lpstr>
      <vt:lpstr>Voronoi Diagramm</vt:lpstr>
      <vt:lpstr>Gebietszuordnung in der Realität</vt:lpstr>
      <vt:lpstr>4.1 Motivierendes Beispiel: Transportproblem</vt:lpstr>
      <vt:lpstr>Minimierung der Transportkosten</vt:lpstr>
      <vt:lpstr>Kapazitätsrestriktionen I</vt:lpstr>
      <vt:lpstr>Kapazitätsrestriktionen II</vt:lpstr>
      <vt:lpstr>4.2 Lösung mittels Heuristiken</vt:lpstr>
      <vt:lpstr>4.2.1 Die Spaltenminimummethode</vt:lpstr>
      <vt:lpstr>Die Spaltenminimummethode II</vt:lpstr>
      <vt:lpstr>Die Matrix-Minimum-Methode</vt:lpstr>
      <vt:lpstr>Greedy - Regret</vt:lpstr>
      <vt:lpstr>4.2.2 Die Vogel-Approximation</vt:lpstr>
      <vt:lpstr>Die Vogel-Approximation II</vt:lpstr>
      <vt:lpstr>4.3 Modell als LP</vt:lpstr>
      <vt:lpstr>Beispiel</vt:lpstr>
      <vt:lpstr>4.4 Kapazitätsüberschüsse</vt:lpstr>
      <vt:lpstr>Einführung eines Dummy-Kunden</vt:lpstr>
      <vt:lpstr>LP-Formulierung</vt:lpstr>
      <vt:lpstr>4.5 Zusammenhang mit der Standortplanung I</vt:lpstr>
      <vt:lpstr>PowerPoint-Präsentation</vt:lpstr>
      <vt:lpstr>4.5 Zusammenhang mit der Standortplanung II</vt:lpstr>
      <vt:lpstr>Transportlogistik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60</cp:revision>
  <dcterms:created xsi:type="dcterms:W3CDTF">2011-04-28T12:25:33Z</dcterms:created>
  <dcterms:modified xsi:type="dcterms:W3CDTF">2016-01-12T15:58:44Z</dcterms:modified>
</cp:coreProperties>
</file>