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60" r:id="rId3"/>
    <p:sldId id="261" r:id="rId4"/>
    <p:sldId id="262" r:id="rId5"/>
    <p:sldId id="263" r:id="rId6"/>
    <p:sldId id="274" r:id="rId7"/>
    <p:sldId id="275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65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8D1B9-CC6B-47B7-BA23-CF793FF642DF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846AD-F4B4-42A5-8011-417D1DB2A0D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E778F3D4-D5DE-43DE-8C08-90821302823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29600" cy="403383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CBA51E9-4F57-42ED-AF04-C842A946522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0338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1939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038600" cy="19415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EK Produktion &amp; Logistik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Kapitel 2/</a:t>
            </a:r>
            <a:fld id="{2131704E-127E-4641-B2C8-0905A61433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413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D13E-8A7C-4FE5-8C20-007F204E519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3AAAF-82E9-4691-AB90-329D4E955254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12619-E32E-4C94-919F-33AF5E65B4D5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1A081-D7DD-4201-94F0-BFCEDB7E5F30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E4F1-BCD6-4780-9A93-F2FB53177963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081F4-494B-41EC-9781-516BA658006B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BC8DC-5351-4605-8F1A-ADE8770621BE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CD62-6ECB-4BD1-8590-8D624E2AA8C7}" type="slidenum">
              <a:rPr lang="de-AT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6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3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863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DDDDD"/>
                </a:solidFill>
              </a:defRPr>
            </a:lvl1pPr>
          </a:lstStyle>
          <a:p>
            <a:endParaRPr lang="de-A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DDDDD"/>
                </a:solidFill>
              </a:defRPr>
            </a:lvl1pPr>
          </a:lstStyle>
          <a:p>
            <a:fld id="{3FEFC24F-B622-489E-8A49-93BCB053D028}" type="slidenum">
              <a:rPr lang="de-AT"/>
              <a:pPr/>
              <a:t>‹Nr.›</a:t>
            </a:fld>
            <a:endParaRPr lang="de-AT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slide" Target="slide9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Relationship Id="rId1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10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9CZ13UAZ_w" TargetMode="External"/><Relationship Id="rId2" Type="http://schemas.openxmlformats.org/officeDocument/2006/relationships/hyperlink" Target="http://www.youtube.com/watch?v=IXkxl8dSX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8NPzLBSBzPI" TargetMode="External"/><Relationship Id="rId4" Type="http://schemas.openxmlformats.org/officeDocument/2006/relationships/hyperlink" Target="http://www.youtube.com/watch?v=CReDRHDYhk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slide" Target="slide11.xml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Einleitung/</a:t>
            </a:r>
            <a:fld id="{E7C106C6-7D75-4BDA-81A4-77CD85A5AC40}" type="slidenum">
              <a:rPr lang="de-AT" smtClean="0"/>
              <a:pPr/>
              <a:t>1</a:t>
            </a:fld>
            <a:endParaRPr lang="de-AT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5400" dirty="0" smtClean="0"/>
              <a:t>Kapitel </a:t>
            </a:r>
            <a:r>
              <a:rPr lang="de-DE" sz="5400" dirty="0" smtClean="0"/>
              <a:t>3</a:t>
            </a:r>
            <a:endParaRPr lang="de-AT" sz="54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251520" y="3105835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4400" dirty="0" smtClean="0"/>
              <a:t>Konfigurierung von </a:t>
            </a:r>
          </a:p>
          <a:p>
            <a:pPr algn="ctr" eaLnBrk="1" hangingPunct="1">
              <a:buFontTx/>
              <a:buNone/>
            </a:pPr>
            <a:r>
              <a:rPr lang="de-DE" sz="4400" dirty="0" smtClean="0"/>
              <a:t>Fließproduktionssystemen</a:t>
            </a:r>
            <a:endParaRPr lang="de-AT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666D956-64AD-4FA3-AF67-3E5F056E901B}" type="slidenum">
              <a:rPr lang="de-AT" smtClean="0"/>
              <a:pPr/>
              <a:t>10</a:t>
            </a:fld>
            <a:endParaRPr lang="de-AT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363272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3.2 </a:t>
            </a:r>
            <a:r>
              <a:rPr lang="de-DE" sz="2800" dirty="0" smtClean="0">
                <a:solidFill>
                  <a:srgbClr val="0070C0"/>
                </a:solidFill>
              </a:rPr>
              <a:t>BEISPIEL: Automobilmontage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pic>
        <p:nvPicPr>
          <p:cNvPr id="13318" name="Picture 4" descr="TRAN06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333375"/>
            <a:ext cx="1223962" cy="1003300"/>
          </a:xfrm>
          <a:noFill/>
        </p:spPr>
      </p:pic>
      <p:graphicFrame>
        <p:nvGraphicFramePr>
          <p:cNvPr id="11554" name="Group 290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063370"/>
        </p:xfrm>
        <a:graphic>
          <a:graphicData uri="http://schemas.openxmlformats.org/drawingml/2006/table">
            <a:tbl>
              <a:tblPr/>
              <a:tblGrid>
                <a:gridCol w="1350962"/>
                <a:gridCol w="1925638"/>
                <a:gridCol w="1930400"/>
                <a:gridCol w="3022600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Tätigkeit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Beschreibung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Ausführungszeit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Unmittelbar vorhergehende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Grundplatte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Achsen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Getriebe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Räder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Lenkstange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C, 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Keilriemen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Karosserie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E, F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Lichtanlage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Scheiben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F, H, I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55" name="Text Box 291"/>
          <p:cNvSpPr txBox="1">
            <a:spLocks noChangeArrowheads="1"/>
          </p:cNvSpPr>
          <p:nvPr/>
        </p:nvSpPr>
        <p:spPr bwMode="auto">
          <a:xfrm>
            <a:off x="4140200" y="5805488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 i="1"/>
              <a:t>∑</a:t>
            </a:r>
            <a:r>
              <a:rPr lang="de-DE" sz="2000" i="1"/>
              <a:t>t</a:t>
            </a:r>
            <a:r>
              <a:rPr lang="de-DE" sz="2000" i="1" baseline="-25000"/>
              <a:t>i </a:t>
            </a:r>
            <a:r>
              <a:rPr lang="de-DE" sz="2000"/>
              <a:t>= 41</a:t>
            </a:r>
            <a:endParaRPr lang="de-AT" sz="2000" i="1" baseline="-25000"/>
          </a:p>
        </p:txBody>
      </p:sp>
      <p:sp>
        <p:nvSpPr>
          <p:cNvPr id="8" name="Textfeld 7"/>
          <p:cNvSpPr txBox="1"/>
          <p:nvPr/>
        </p:nvSpPr>
        <p:spPr>
          <a:xfrm>
            <a:off x="6732240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3" action="ppaction://hlinksldjump"/>
              </a:rPr>
              <a:t>Vorranggraph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15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ußzeilenplatzhalt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512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0DABC07A-E6F1-4702-90DE-C2885AB1685A}" type="slidenum">
              <a:rPr lang="de-AT" smtClean="0"/>
              <a:pPr/>
              <a:t>11</a:t>
            </a:fld>
            <a:endParaRPr lang="de-AT" smtClean="0"/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5915025" cy="4033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Pro Tag stehen 486 Zeiteinheiten zur Produktion von 36 Stück zur Verfügung.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Bestimmen Sie die Taktzeit C!</a:t>
            </a:r>
            <a:br>
              <a:rPr lang="de-DE" sz="2000" dirty="0" smtClean="0"/>
            </a:br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sz="2000" dirty="0" smtClean="0"/>
              <a:t> Wie groß ist die theoretische Minimalanzahl von     	Arbeitsstationen </a:t>
            </a:r>
            <a:r>
              <a:rPr lang="de-DE" sz="2000" i="1" dirty="0" err="1" smtClean="0"/>
              <a:t>m</a:t>
            </a:r>
            <a:r>
              <a:rPr lang="de-DE" sz="2000" baseline="-25000" dirty="0" err="1" smtClean="0"/>
              <a:t>min</a:t>
            </a:r>
            <a:r>
              <a:rPr lang="de-DE" sz="2000" dirty="0" smtClean="0"/>
              <a:t>?</a:t>
            </a:r>
            <a:br>
              <a:rPr lang="de-DE" sz="2000" dirty="0" smtClean="0"/>
            </a:br>
            <a:endParaRPr lang="de-AT" sz="2000" dirty="0" smtClean="0"/>
          </a:p>
        </p:txBody>
      </p:sp>
      <p:graphicFrame>
        <p:nvGraphicFramePr>
          <p:cNvPr id="13321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3479800"/>
          <a:ext cx="16557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Formel" r:id="rId3" imgW="888840" imgH="279360" progId="Equation.3">
                  <p:embed/>
                </p:oleObj>
              </mc:Choice>
              <mc:Fallback>
                <p:oleObj name="Formel" r:id="rId3" imgW="88884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479800"/>
                        <a:ext cx="165576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56325" y="48688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= </a:t>
            </a:r>
            <a:r>
              <a:rPr lang="de-DE" sz="2400" dirty="0">
                <a:solidFill>
                  <a:schemeClr val="hlink"/>
                </a:solidFill>
              </a:rPr>
              <a:t>4 Stationen</a:t>
            </a:r>
            <a:endParaRPr lang="de-AT" sz="2400" dirty="0">
              <a:solidFill>
                <a:schemeClr val="hlink"/>
              </a:solidFill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28688" y="4391025"/>
          <a:ext cx="2608262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Formel" r:id="rId5" imgW="1409400" imgH="876240" progId="Equation.3">
                  <p:embed/>
                </p:oleObj>
              </mc:Choice>
              <mc:Fallback>
                <p:oleObj name="Formel" r:id="rId5" imgW="1409400" imgH="876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391025"/>
                        <a:ext cx="2608262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3500438"/>
          <a:ext cx="17287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Formel" r:id="rId7" imgW="965160" imgH="279360" progId="Equation.3">
                  <p:embed/>
                </p:oleObj>
              </mc:Choice>
              <mc:Fallback>
                <p:oleObj name="Formel" r:id="rId7" imgW="965160" imgH="2793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00438"/>
                        <a:ext cx="1728787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4356100" y="3529013"/>
          <a:ext cx="11525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Formel" r:id="rId9" imgW="672840" imgH="279360" progId="Equation.3">
                  <p:embed/>
                </p:oleObj>
              </mc:Choice>
              <mc:Fallback>
                <p:oleObj name="Formel" r:id="rId9" imgW="672840" imgH="2793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529013"/>
                        <a:ext cx="115252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651500" y="35004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13</a:t>
            </a:r>
            <a:endParaRPr lang="de-AT" sz="2400">
              <a:solidFill>
                <a:schemeClr val="hlink"/>
              </a:solidFill>
            </a:endParaRP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3419475" y="4868863"/>
          <a:ext cx="27733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Formel" r:id="rId11" imgW="1498320" imgH="279360" progId="Equation.3">
                  <p:embed/>
                </p:oleObj>
              </mc:Choice>
              <mc:Fallback>
                <p:oleObj name="Formel" r:id="rId11" imgW="149832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868863"/>
                        <a:ext cx="2773363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7164288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13" action="ppaction://hlinksldjump"/>
              </a:rPr>
              <a:t>Formeln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7164288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14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13318" grpId="0"/>
      <p:bldP spid="133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307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ED011DB7-C87D-42D7-A9BD-537EC5E1FE6D}" type="slidenum">
              <a:rPr lang="de-AT" smtClean="0"/>
              <a:pPr/>
              <a:t>12</a:t>
            </a:fld>
            <a:endParaRPr lang="de-AT" smtClean="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ld" r:id="rId3" imgW="4474464" imgH="1871472" progId="Word.Picture.8">
                  <p:embed/>
                </p:oleObj>
              </mc:Choice>
              <mc:Fallback>
                <p:oleObj name="Bild" r:id="rId3" imgW="4474464" imgH="18714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60575"/>
                        <a:ext cx="8437563" cy="353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" name="Textfeld 40"/>
          <p:cNvSpPr txBox="1"/>
          <p:nvPr/>
        </p:nvSpPr>
        <p:spPr>
          <a:xfrm>
            <a:off x="7380312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5" action="ppaction://hlinksldjump"/>
              </a:rPr>
              <a:t>Angabe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/>
      <p:bldP spid="12308" grpId="0"/>
      <p:bldP spid="12309" grpId="0"/>
      <p:bldP spid="12310" grpId="0"/>
      <p:bldP spid="12311" grpId="0"/>
      <p:bldP spid="12312" grpId="0"/>
      <p:bldP spid="12313" grpId="0"/>
      <p:bldP spid="12314" grpId="0"/>
      <p:bldP spid="12315" grpId="0"/>
      <p:bldP spid="12316" grpId="0"/>
      <p:bldP spid="12317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410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25FFC673-F62E-49ED-AB63-78B0AEFD8385}" type="slidenum">
              <a:rPr lang="de-AT" smtClean="0"/>
              <a:pPr/>
              <a:t>13</a:t>
            </a:fld>
            <a:endParaRPr lang="de-AT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Vorranggraph</a:t>
            </a:r>
            <a:endParaRPr lang="de-AT" sz="280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 </a:t>
            </a:r>
            <a:endParaRPr lang="de-AT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0825" y="2060575"/>
          <a:ext cx="8437563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ld" r:id="rId3" imgW="4474464" imgH="1871472" progId="Word.Picture.8">
                  <p:embed/>
                </p:oleObj>
              </mc:Choice>
              <mc:Fallback>
                <p:oleObj name="Bild" r:id="rId3" imgW="4474464" imgH="187147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060575"/>
                        <a:ext cx="8437563" cy="353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1116013" y="270827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 flipV="1">
            <a:off x="6877050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 flipV="1">
            <a:off x="2987675" y="4149725"/>
            <a:ext cx="8636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 flipV="1">
            <a:off x="4932363" y="2852738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>
            <a:off x="1187450" y="42926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>
            <a:off x="6877050" y="2852738"/>
            <a:ext cx="8636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12588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30591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3059113" y="3789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>
            <a:off x="3059113" y="50847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>
            <a:off x="5002213" y="2565400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>
            <a:off x="5003800" y="5084763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>
            <a:off x="5003800" y="37893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AT"/>
          </a:p>
        </p:txBody>
      </p:sp>
      <p:sp>
        <p:nvSpPr>
          <p:cNvPr id="4118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A</a:t>
            </a:r>
            <a:endParaRPr lang="de-AT" sz="2400"/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2339975" y="35734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endParaRPr lang="de-AT" sz="2400"/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8001000" y="3573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J</a:t>
            </a:r>
            <a:endParaRPr lang="de-AT" sz="2400"/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6175375" y="486886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I</a:t>
            </a:r>
            <a:endParaRPr lang="de-AT" sz="2400"/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6111875" y="234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H</a:t>
            </a:r>
            <a:endParaRPr lang="de-AT" sz="2400"/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4284663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E</a:t>
            </a:r>
            <a:endParaRPr lang="de-AT" sz="2400"/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4284663" y="357346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F</a:t>
            </a:r>
            <a:endParaRPr lang="de-AT" sz="2400"/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2339975" y="48688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D</a:t>
            </a:r>
            <a:endParaRPr lang="de-AT" sz="2400"/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4284663" y="48688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G</a:t>
            </a:r>
            <a:endParaRPr lang="de-AT" sz="2400"/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2339975" y="2349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  <a:endParaRPr lang="de-AT" sz="2400"/>
          </a:p>
        </p:txBody>
      </p:sp>
      <p:sp>
        <p:nvSpPr>
          <p:cNvPr id="4128" name="Text Box 29"/>
          <p:cNvSpPr txBox="1">
            <a:spLocks noChangeArrowheads="1"/>
          </p:cNvSpPr>
          <p:nvPr/>
        </p:nvSpPr>
        <p:spPr bwMode="auto">
          <a:xfrm>
            <a:off x="611188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29" name="Text Box 30"/>
          <p:cNvSpPr txBox="1">
            <a:spLocks noChangeArrowheads="1"/>
          </p:cNvSpPr>
          <p:nvPr/>
        </p:nvSpPr>
        <p:spPr bwMode="auto">
          <a:xfrm>
            <a:off x="2411413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4130" name="Text Box 31"/>
          <p:cNvSpPr txBox="1">
            <a:spLocks noChangeArrowheads="1"/>
          </p:cNvSpPr>
          <p:nvPr/>
        </p:nvSpPr>
        <p:spPr bwMode="auto">
          <a:xfrm>
            <a:off x="241141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1" name="Text Box 32"/>
          <p:cNvSpPr txBox="1">
            <a:spLocks noChangeArrowheads="1"/>
          </p:cNvSpPr>
          <p:nvPr/>
        </p:nvSpPr>
        <p:spPr bwMode="auto">
          <a:xfrm>
            <a:off x="4284663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4132" name="Text Box 33"/>
          <p:cNvSpPr txBox="1">
            <a:spLocks noChangeArrowheads="1"/>
          </p:cNvSpPr>
          <p:nvPr/>
        </p:nvSpPr>
        <p:spPr bwMode="auto">
          <a:xfrm>
            <a:off x="43561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4133" name="Text Box 34"/>
          <p:cNvSpPr txBox="1">
            <a:spLocks noChangeArrowheads="1"/>
          </p:cNvSpPr>
          <p:nvPr/>
        </p:nvSpPr>
        <p:spPr bwMode="auto">
          <a:xfrm>
            <a:off x="2411413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4" name="Text Box 35"/>
          <p:cNvSpPr txBox="1">
            <a:spLocks noChangeArrowheads="1"/>
          </p:cNvSpPr>
          <p:nvPr/>
        </p:nvSpPr>
        <p:spPr bwMode="auto">
          <a:xfrm>
            <a:off x="6156325" y="18446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4135" name="Text Box 36"/>
          <p:cNvSpPr txBox="1">
            <a:spLocks noChangeArrowheads="1"/>
          </p:cNvSpPr>
          <p:nvPr/>
        </p:nvSpPr>
        <p:spPr bwMode="auto">
          <a:xfrm>
            <a:off x="43561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4136" name="Text Box 37"/>
          <p:cNvSpPr txBox="1">
            <a:spLocks noChangeArrowheads="1"/>
          </p:cNvSpPr>
          <p:nvPr/>
        </p:nvSpPr>
        <p:spPr bwMode="auto">
          <a:xfrm>
            <a:off x="6156325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4137" name="Text Box 38"/>
          <p:cNvSpPr txBox="1">
            <a:spLocks noChangeArrowheads="1"/>
          </p:cNvSpPr>
          <p:nvPr/>
        </p:nvSpPr>
        <p:spPr bwMode="auto">
          <a:xfrm>
            <a:off x="8027988" y="31337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4138" name="Text Box 39"/>
          <p:cNvSpPr txBox="1">
            <a:spLocks noChangeArrowheads="1"/>
          </p:cNvSpPr>
          <p:nvPr/>
        </p:nvSpPr>
        <p:spPr bwMode="auto">
          <a:xfrm>
            <a:off x="323850" y="54451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olidFill>
                  <a:srgbClr val="0070C0"/>
                </a:solidFill>
                <a:hlinkClick r:id="rId5" action="ppaction://hlinksldjump"/>
              </a:rPr>
              <a:t>Positionswert</a:t>
            </a:r>
            <a:endParaRPr lang="de-AT" dirty="0">
              <a:solidFill>
                <a:srgbClr val="0070C0"/>
              </a:solidFill>
            </a:endParaRPr>
          </a:p>
        </p:txBody>
      </p:sp>
      <p:sp>
        <p:nvSpPr>
          <p:cNvPr id="4139" name="Text Box 4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96188" y="544512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hlinkClick r:id="rId6" action="ppaction://hlinksldjump"/>
              </a:rPr>
              <a:t>Tabelle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100" grpId="0"/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DAD608D-118E-4ED4-8A06-C2DF296EC92F}" type="slidenum">
              <a:rPr lang="de-AT" smtClean="0"/>
              <a:pPr/>
              <a:t>14</a:t>
            </a:fld>
            <a:endParaRPr lang="de-AT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3.3 Positionswertverfahren</a:t>
            </a:r>
            <a:endParaRPr lang="de-AT" sz="2800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Führen Sie mit Hilfe der Positionswertregel den Fließbandabgleich   	durch!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Positionswert: Ausführungszeit des Arbeitsganges und 		  sämtlicher Nachfolger – siehe </a:t>
            </a:r>
            <a:r>
              <a:rPr lang="de-DE" dirty="0" smtClean="0">
                <a:hlinkClick r:id="rId2" action="ppaction://hlinksldjump"/>
              </a:rPr>
              <a:t>Vorranggraph</a:t>
            </a: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Rang: absteigende Positionswerte</a:t>
            </a:r>
            <a:endParaRPr lang="de-AT" dirty="0" smtClean="0"/>
          </a:p>
        </p:txBody>
      </p:sp>
      <p:graphicFrame>
        <p:nvGraphicFramePr>
          <p:cNvPr id="14838" name="Group 502"/>
          <p:cNvGraphicFramePr>
            <a:graphicFrameLocks noGrp="1"/>
          </p:cNvGraphicFramePr>
          <p:nvPr/>
        </p:nvGraphicFramePr>
        <p:xfrm>
          <a:off x="466725" y="4591050"/>
          <a:ext cx="8281988" cy="1149350"/>
        </p:xfrm>
        <a:graphic>
          <a:graphicData uri="http://schemas.openxmlformats.org/drawingml/2006/table">
            <a:tbl>
              <a:tblPr/>
              <a:tblGrid>
                <a:gridCol w="1597025"/>
                <a:gridCol w="647700"/>
                <a:gridCol w="669925"/>
                <a:gridCol w="671513"/>
                <a:gridCol w="669925"/>
                <a:gridCol w="671512"/>
                <a:gridCol w="671513"/>
                <a:gridCol w="669925"/>
                <a:gridCol w="669925"/>
                <a:gridCol w="673100"/>
                <a:gridCol w="669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Positionswert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Rang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6" name="Rectangle 469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839" name="Text Box 503"/>
          <p:cNvSpPr txBox="1">
            <a:spLocks noChangeArrowheads="1"/>
          </p:cNvSpPr>
          <p:nvPr/>
        </p:nvSpPr>
        <p:spPr bwMode="auto">
          <a:xfrm>
            <a:off x="21240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41</a:t>
            </a:r>
            <a:endParaRPr lang="de-AT"/>
          </a:p>
        </p:txBody>
      </p:sp>
      <p:sp>
        <p:nvSpPr>
          <p:cNvPr id="14840" name="Text Box 504"/>
          <p:cNvSpPr txBox="1">
            <a:spLocks noChangeArrowheads="1"/>
          </p:cNvSpPr>
          <p:nvPr/>
        </p:nvSpPr>
        <p:spPr bwMode="auto">
          <a:xfrm>
            <a:off x="41402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23</a:t>
            </a:r>
            <a:endParaRPr lang="de-AT"/>
          </a:p>
        </p:txBody>
      </p:sp>
      <p:sp>
        <p:nvSpPr>
          <p:cNvPr id="14841" name="Text Box 505"/>
          <p:cNvSpPr txBox="1">
            <a:spLocks noChangeArrowheads="1"/>
          </p:cNvSpPr>
          <p:nvPr/>
        </p:nvSpPr>
        <p:spPr bwMode="auto">
          <a:xfrm>
            <a:off x="478790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14</a:t>
            </a:r>
            <a:endParaRPr lang="de-AT"/>
          </a:p>
        </p:txBody>
      </p:sp>
      <p:sp>
        <p:nvSpPr>
          <p:cNvPr id="14842" name="Text Box 506"/>
          <p:cNvSpPr txBox="1">
            <a:spLocks noChangeArrowheads="1"/>
          </p:cNvSpPr>
          <p:nvPr/>
        </p:nvSpPr>
        <p:spPr bwMode="auto">
          <a:xfrm>
            <a:off x="55800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3" name="Text Box 507"/>
          <p:cNvSpPr txBox="1">
            <a:spLocks noChangeArrowheads="1"/>
          </p:cNvSpPr>
          <p:nvPr/>
        </p:nvSpPr>
        <p:spPr bwMode="auto">
          <a:xfrm>
            <a:off x="622776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44" name="Text Box 508"/>
          <p:cNvSpPr txBox="1">
            <a:spLocks noChangeArrowheads="1"/>
          </p:cNvSpPr>
          <p:nvPr/>
        </p:nvSpPr>
        <p:spPr bwMode="auto">
          <a:xfrm>
            <a:off x="68770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45" name="Text Box 509"/>
          <p:cNvSpPr txBox="1">
            <a:spLocks noChangeArrowheads="1"/>
          </p:cNvSpPr>
          <p:nvPr/>
        </p:nvSpPr>
        <p:spPr bwMode="auto">
          <a:xfrm>
            <a:off x="7524750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46" name="Text Box 510"/>
          <p:cNvSpPr txBox="1">
            <a:spLocks noChangeArrowheads="1"/>
          </p:cNvSpPr>
          <p:nvPr/>
        </p:nvSpPr>
        <p:spPr bwMode="auto">
          <a:xfrm>
            <a:off x="8243888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47" name="Text Box 511"/>
          <p:cNvSpPr txBox="1">
            <a:spLocks noChangeArrowheads="1"/>
          </p:cNvSpPr>
          <p:nvPr/>
        </p:nvSpPr>
        <p:spPr bwMode="auto">
          <a:xfrm>
            <a:off x="2771775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17</a:t>
            </a:r>
            <a:endParaRPr lang="de-AT"/>
          </a:p>
        </p:txBody>
      </p:sp>
      <p:sp>
        <p:nvSpPr>
          <p:cNvPr id="14848" name="Text Box 512"/>
          <p:cNvSpPr txBox="1">
            <a:spLocks noChangeArrowheads="1"/>
          </p:cNvSpPr>
          <p:nvPr/>
        </p:nvSpPr>
        <p:spPr bwMode="auto">
          <a:xfrm>
            <a:off x="3490913" y="50133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13</a:t>
            </a:r>
            <a:endParaRPr lang="de-AT"/>
          </a:p>
        </p:txBody>
      </p:sp>
      <p:sp>
        <p:nvSpPr>
          <p:cNvPr id="14849" name="Text Box 513"/>
          <p:cNvSpPr txBox="1">
            <a:spLocks noChangeArrowheads="1"/>
          </p:cNvSpPr>
          <p:nvPr/>
        </p:nvSpPr>
        <p:spPr bwMode="auto">
          <a:xfrm>
            <a:off x="21955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4850" name="Text Box 514"/>
          <p:cNvSpPr txBox="1">
            <a:spLocks noChangeArrowheads="1"/>
          </p:cNvSpPr>
          <p:nvPr/>
        </p:nvSpPr>
        <p:spPr bwMode="auto">
          <a:xfrm>
            <a:off x="55800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4851" name="Text Box 515"/>
          <p:cNvSpPr txBox="1">
            <a:spLocks noChangeArrowheads="1"/>
          </p:cNvSpPr>
          <p:nvPr/>
        </p:nvSpPr>
        <p:spPr bwMode="auto">
          <a:xfrm>
            <a:off x="62277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4852" name="Text Box 516"/>
          <p:cNvSpPr txBox="1">
            <a:spLocks noChangeArrowheads="1"/>
          </p:cNvSpPr>
          <p:nvPr/>
        </p:nvSpPr>
        <p:spPr bwMode="auto">
          <a:xfrm>
            <a:off x="68754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9</a:t>
            </a:r>
            <a:endParaRPr lang="de-AT"/>
          </a:p>
        </p:txBody>
      </p:sp>
      <p:sp>
        <p:nvSpPr>
          <p:cNvPr id="14853" name="Text Box 517"/>
          <p:cNvSpPr txBox="1">
            <a:spLocks noChangeArrowheads="1"/>
          </p:cNvSpPr>
          <p:nvPr/>
        </p:nvSpPr>
        <p:spPr bwMode="auto">
          <a:xfrm>
            <a:off x="75231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4854" name="Text Box 518"/>
          <p:cNvSpPr txBox="1">
            <a:spLocks noChangeArrowheads="1"/>
          </p:cNvSpPr>
          <p:nvPr/>
        </p:nvSpPr>
        <p:spPr bwMode="auto">
          <a:xfrm>
            <a:off x="817086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4855" name="Text Box 519"/>
          <p:cNvSpPr txBox="1">
            <a:spLocks noChangeArrowheads="1"/>
          </p:cNvSpPr>
          <p:nvPr/>
        </p:nvSpPr>
        <p:spPr bwMode="auto">
          <a:xfrm>
            <a:off x="3562350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4856" name="Text Box 520"/>
          <p:cNvSpPr txBox="1">
            <a:spLocks noChangeArrowheads="1"/>
          </p:cNvSpPr>
          <p:nvPr/>
        </p:nvSpPr>
        <p:spPr bwMode="auto">
          <a:xfrm>
            <a:off x="42116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4857" name="Text Box 521"/>
          <p:cNvSpPr txBox="1">
            <a:spLocks noChangeArrowheads="1"/>
          </p:cNvSpPr>
          <p:nvPr/>
        </p:nvSpPr>
        <p:spPr bwMode="auto">
          <a:xfrm>
            <a:off x="4859338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4858" name="Text Box 522"/>
          <p:cNvSpPr txBox="1">
            <a:spLocks noChangeArrowheads="1"/>
          </p:cNvSpPr>
          <p:nvPr/>
        </p:nvSpPr>
        <p:spPr bwMode="auto">
          <a:xfrm>
            <a:off x="2843213" y="53736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839" grpId="0"/>
      <p:bldP spid="14840" grpId="0"/>
      <p:bldP spid="14841" grpId="0"/>
      <p:bldP spid="14842" grpId="0"/>
      <p:bldP spid="14843" grpId="0"/>
      <p:bldP spid="14844" grpId="0"/>
      <p:bldP spid="14845" grpId="0"/>
      <p:bldP spid="14846" grpId="0"/>
      <p:bldP spid="14847" grpId="0"/>
      <p:bldP spid="14848" grpId="0"/>
      <p:bldP spid="14849" grpId="0"/>
      <p:bldP spid="14850" grpId="0"/>
      <p:bldP spid="14851" grpId="0"/>
      <p:bldP spid="14852" grpId="0"/>
      <p:bldP spid="14853" grpId="0"/>
      <p:bldP spid="14854" grpId="0"/>
      <p:bldP spid="14855" grpId="0"/>
      <p:bldP spid="14856" grpId="0"/>
      <p:bldP spid="14857" grpId="0"/>
      <p:bldP spid="148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536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11A8D6-AD34-4F15-9463-BCE7128AE73A}" type="slidenum">
              <a:rPr lang="de-AT" smtClean="0"/>
              <a:pPr/>
              <a:t>15</a:t>
            </a:fld>
            <a:endParaRPr lang="de-AT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Beispiel - Vorgangsweise</a:t>
            </a:r>
            <a:endParaRPr lang="de-AT" sz="280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 Arbeitsgänge sind technisch möglich?</a:t>
            </a:r>
            <a:br>
              <a:rPr lang="de-DE" smtClean="0"/>
            </a:br>
            <a:r>
              <a:rPr lang="de-DE" smtClean="0"/>
              <a:t>D.h. alle Vorgänger müssen erledigt sein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Welcher der in 1. gewählten Arbeitsgänge gehen sich in der verbleibenden Zeit der Station aus?</a:t>
            </a:r>
          </a:p>
          <a:p>
            <a:pPr marL="609600" indent="-609600" eaLnBrk="1" hangingPunct="1">
              <a:buFontTx/>
              <a:buAutoNum type="arabicPeriod"/>
            </a:pPr>
            <a:endParaRPr lang="de-DE" smtClean="0"/>
          </a:p>
          <a:p>
            <a:pPr marL="609600" indent="-609600" eaLnBrk="1" hangingPunct="1">
              <a:buFontTx/>
              <a:buAutoNum type="arabicPeriod"/>
            </a:pPr>
            <a:r>
              <a:rPr lang="de-DE" smtClean="0"/>
              <a:t>Aus allen Arbeitsgängen die 1. + 2. erfüllen, wähle jenen mit dem höchsten Positionswert (= höchster Rang beim Positionswertverfahren)</a:t>
            </a: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70067C31-BBC2-4CD9-B4AB-CFFC11ADB194}" type="slidenum">
              <a:rPr lang="de-AT" smtClean="0"/>
              <a:pPr/>
              <a:t>16</a:t>
            </a:fld>
            <a:endParaRPr lang="de-AT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Beispiel - Tabelle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000" smtClean="0"/>
              <a:t> </a:t>
            </a:r>
            <a:endParaRPr lang="de-AT" sz="2000" smtClean="0"/>
          </a:p>
        </p:txBody>
      </p:sp>
      <p:graphicFrame>
        <p:nvGraphicFramePr>
          <p:cNvPr id="19768" name="Group 1336"/>
          <p:cNvGraphicFramePr>
            <a:graphicFrameLocks noGrp="1"/>
          </p:cNvGraphicFramePr>
          <p:nvPr>
            <p:ph sz="half" idx="2"/>
          </p:nvPr>
        </p:nvGraphicFramePr>
        <p:xfrm>
          <a:off x="468313" y="1773238"/>
          <a:ext cx="8218487" cy="4314825"/>
        </p:xfrm>
        <a:graphic>
          <a:graphicData uri="http://schemas.openxmlformats.org/drawingml/2006/table">
            <a:tbl>
              <a:tblPr/>
              <a:tblGrid>
                <a:gridCol w="1079500"/>
                <a:gridCol w="1368425"/>
                <a:gridCol w="1008062"/>
                <a:gridCol w="1241425"/>
                <a:gridCol w="1173163"/>
                <a:gridCol w="1171575"/>
                <a:gridCol w="117633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Einplanbar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gewählt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Taktzeit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Leerzeit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1.Station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de-AT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11" name="Text Box 1279"/>
          <p:cNvSpPr txBox="1">
            <a:spLocks noChangeArrowheads="1"/>
          </p:cNvSpPr>
          <p:nvPr/>
        </p:nvSpPr>
        <p:spPr bwMode="auto">
          <a:xfrm>
            <a:off x="2051050" y="22050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12" name="Text Box 1280"/>
          <p:cNvSpPr txBox="1">
            <a:spLocks noChangeArrowheads="1"/>
          </p:cNvSpPr>
          <p:nvPr/>
        </p:nvSpPr>
        <p:spPr bwMode="auto">
          <a:xfrm>
            <a:off x="2051050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13" name="Text Box 1281"/>
          <p:cNvSpPr txBox="1">
            <a:spLocks noChangeArrowheads="1"/>
          </p:cNvSpPr>
          <p:nvPr/>
        </p:nvSpPr>
        <p:spPr bwMode="auto">
          <a:xfrm>
            <a:off x="3275013" y="50133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I</a:t>
            </a:r>
            <a:endParaRPr lang="de-AT"/>
          </a:p>
        </p:txBody>
      </p:sp>
      <p:sp>
        <p:nvSpPr>
          <p:cNvPr id="19714" name="Text Box 1282"/>
          <p:cNvSpPr txBox="1">
            <a:spLocks noChangeArrowheads="1"/>
          </p:cNvSpPr>
          <p:nvPr/>
        </p:nvSpPr>
        <p:spPr bwMode="auto">
          <a:xfrm>
            <a:off x="1763713" y="255746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D</a:t>
            </a:r>
            <a:endParaRPr lang="de-AT"/>
          </a:p>
        </p:txBody>
      </p:sp>
      <p:sp>
        <p:nvSpPr>
          <p:cNvPr id="19715" name="Text Box 1283"/>
          <p:cNvSpPr txBox="1">
            <a:spLocks noChangeArrowheads="1"/>
          </p:cNvSpPr>
          <p:nvPr/>
        </p:nvSpPr>
        <p:spPr bwMode="auto">
          <a:xfrm>
            <a:off x="1763713" y="363855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6" name="Text Box 1284"/>
          <p:cNvSpPr txBox="1">
            <a:spLocks noChangeArrowheads="1"/>
          </p:cNvSpPr>
          <p:nvPr/>
        </p:nvSpPr>
        <p:spPr bwMode="auto">
          <a:xfrm>
            <a:off x="1763713" y="32781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E, G</a:t>
            </a:r>
            <a:endParaRPr lang="de-AT"/>
          </a:p>
        </p:txBody>
      </p:sp>
      <p:sp>
        <p:nvSpPr>
          <p:cNvPr id="19717" name="Text Box 1285"/>
          <p:cNvSpPr txBox="1">
            <a:spLocks noChangeArrowheads="1"/>
          </p:cNvSpPr>
          <p:nvPr/>
        </p:nvSpPr>
        <p:spPr bwMode="auto">
          <a:xfrm>
            <a:off x="1906588" y="39989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C, G</a:t>
            </a:r>
            <a:endParaRPr lang="de-AT"/>
          </a:p>
        </p:txBody>
      </p:sp>
      <p:sp>
        <p:nvSpPr>
          <p:cNvPr id="19718" name="Text Box 1286"/>
          <p:cNvSpPr txBox="1">
            <a:spLocks noChangeArrowheads="1"/>
          </p:cNvSpPr>
          <p:nvPr/>
        </p:nvSpPr>
        <p:spPr bwMode="auto">
          <a:xfrm>
            <a:off x="19065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F</a:t>
            </a:r>
            <a:endParaRPr lang="de-AT"/>
          </a:p>
        </p:txBody>
      </p:sp>
      <p:sp>
        <p:nvSpPr>
          <p:cNvPr id="19719" name="Text Box 1287"/>
          <p:cNvSpPr txBox="1">
            <a:spLocks noChangeArrowheads="1"/>
          </p:cNvSpPr>
          <p:nvPr/>
        </p:nvSpPr>
        <p:spPr bwMode="auto">
          <a:xfrm>
            <a:off x="1906588" y="4718050"/>
            <a:ext cx="808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G, H</a:t>
            </a:r>
            <a:endParaRPr lang="de-AT"/>
          </a:p>
        </p:txBody>
      </p:sp>
      <p:sp>
        <p:nvSpPr>
          <p:cNvPr id="19720" name="Text Box 1288"/>
          <p:cNvSpPr txBox="1">
            <a:spLocks noChangeArrowheads="1"/>
          </p:cNvSpPr>
          <p:nvPr/>
        </p:nvSpPr>
        <p:spPr bwMode="auto">
          <a:xfrm>
            <a:off x="1978025" y="50133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H, I</a:t>
            </a:r>
            <a:endParaRPr lang="de-AT"/>
          </a:p>
        </p:txBody>
      </p:sp>
      <p:sp>
        <p:nvSpPr>
          <p:cNvPr id="19721" name="Text Box 1289"/>
          <p:cNvSpPr txBox="1">
            <a:spLocks noChangeArrowheads="1"/>
          </p:cNvSpPr>
          <p:nvPr/>
        </p:nvSpPr>
        <p:spPr bwMode="auto">
          <a:xfrm>
            <a:off x="2051050" y="5367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22" name="Text Box 1290"/>
          <p:cNvSpPr txBox="1">
            <a:spLocks noChangeArrowheads="1"/>
          </p:cNvSpPr>
          <p:nvPr/>
        </p:nvSpPr>
        <p:spPr bwMode="auto">
          <a:xfrm>
            <a:off x="3201988" y="255746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</a:t>
            </a:r>
            <a:endParaRPr lang="de-AT"/>
          </a:p>
        </p:txBody>
      </p:sp>
      <p:sp>
        <p:nvSpPr>
          <p:cNvPr id="19723" name="Text Box 1291"/>
          <p:cNvSpPr txBox="1">
            <a:spLocks noChangeArrowheads="1"/>
          </p:cNvSpPr>
          <p:nvPr/>
        </p:nvSpPr>
        <p:spPr bwMode="auto">
          <a:xfrm>
            <a:off x="3201988" y="291782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</a:t>
            </a:r>
            <a:endParaRPr lang="de-AT"/>
          </a:p>
        </p:txBody>
      </p:sp>
      <p:sp>
        <p:nvSpPr>
          <p:cNvPr id="19724" name="Text Box 1292"/>
          <p:cNvSpPr txBox="1">
            <a:spLocks noChangeArrowheads="1"/>
          </p:cNvSpPr>
          <p:nvPr/>
        </p:nvSpPr>
        <p:spPr bwMode="auto">
          <a:xfrm>
            <a:off x="3201988" y="3998913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</a:t>
            </a:r>
            <a:endParaRPr lang="de-AT"/>
          </a:p>
        </p:txBody>
      </p:sp>
      <p:sp>
        <p:nvSpPr>
          <p:cNvPr id="19726" name="Text Box 1294"/>
          <p:cNvSpPr txBox="1">
            <a:spLocks noChangeArrowheads="1"/>
          </p:cNvSpPr>
          <p:nvPr/>
        </p:nvSpPr>
        <p:spPr bwMode="auto">
          <a:xfrm>
            <a:off x="3201988" y="4357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rgbClr val="FF0000"/>
                </a:solidFill>
              </a:rPr>
              <a:t>F</a:t>
            </a:r>
            <a:endParaRPr lang="de-AT" b="1">
              <a:solidFill>
                <a:srgbClr val="FF0000"/>
              </a:solidFill>
            </a:endParaRPr>
          </a:p>
        </p:txBody>
      </p:sp>
      <p:sp>
        <p:nvSpPr>
          <p:cNvPr id="19727" name="Text Box 1295"/>
          <p:cNvSpPr txBox="1">
            <a:spLocks noChangeArrowheads="1"/>
          </p:cNvSpPr>
          <p:nvPr/>
        </p:nvSpPr>
        <p:spPr bwMode="auto">
          <a:xfrm>
            <a:off x="3201988" y="36385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</a:t>
            </a:r>
            <a:endParaRPr lang="de-AT"/>
          </a:p>
        </p:txBody>
      </p:sp>
      <p:sp>
        <p:nvSpPr>
          <p:cNvPr id="19728" name="Text Box 1296"/>
          <p:cNvSpPr txBox="1">
            <a:spLocks noChangeArrowheads="1"/>
          </p:cNvSpPr>
          <p:nvPr/>
        </p:nvSpPr>
        <p:spPr bwMode="auto">
          <a:xfrm>
            <a:off x="3201988" y="47180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</a:t>
            </a:r>
            <a:endParaRPr lang="de-AT"/>
          </a:p>
        </p:txBody>
      </p:sp>
      <p:sp>
        <p:nvSpPr>
          <p:cNvPr id="19729" name="Text Box 1297"/>
          <p:cNvSpPr txBox="1">
            <a:spLocks noChangeArrowheads="1"/>
          </p:cNvSpPr>
          <p:nvPr/>
        </p:nvSpPr>
        <p:spPr bwMode="auto">
          <a:xfrm>
            <a:off x="3201988" y="219868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</a:t>
            </a:r>
            <a:endParaRPr lang="de-AT"/>
          </a:p>
        </p:txBody>
      </p:sp>
      <p:sp>
        <p:nvSpPr>
          <p:cNvPr id="19731" name="Text Box 1299"/>
          <p:cNvSpPr txBox="1">
            <a:spLocks noChangeArrowheads="1"/>
          </p:cNvSpPr>
          <p:nvPr/>
        </p:nvSpPr>
        <p:spPr bwMode="auto">
          <a:xfrm>
            <a:off x="3203575" y="57261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J</a:t>
            </a:r>
            <a:endParaRPr lang="de-AT"/>
          </a:p>
        </p:txBody>
      </p:sp>
      <p:sp>
        <p:nvSpPr>
          <p:cNvPr id="19732" name="Text Box 1300"/>
          <p:cNvSpPr txBox="1">
            <a:spLocks noChangeArrowheads="1"/>
          </p:cNvSpPr>
          <p:nvPr/>
        </p:nvSpPr>
        <p:spPr bwMode="auto">
          <a:xfrm>
            <a:off x="3201988" y="5367338"/>
            <a:ext cx="64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</a:t>
            </a:r>
            <a:endParaRPr lang="de-AT"/>
          </a:p>
        </p:txBody>
      </p:sp>
      <p:sp>
        <p:nvSpPr>
          <p:cNvPr id="19735" name="Text Box 1303"/>
          <p:cNvSpPr txBox="1">
            <a:spLocks noChangeArrowheads="1"/>
          </p:cNvSpPr>
          <p:nvPr/>
        </p:nvSpPr>
        <p:spPr bwMode="auto">
          <a:xfrm>
            <a:off x="1763713" y="29178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B, C, G </a:t>
            </a:r>
            <a:endParaRPr lang="de-AT"/>
          </a:p>
        </p:txBody>
      </p:sp>
      <p:sp>
        <p:nvSpPr>
          <p:cNvPr id="19736" name="Text Box 1304"/>
          <p:cNvSpPr txBox="1">
            <a:spLocks noChangeArrowheads="1"/>
          </p:cNvSpPr>
          <p:nvPr/>
        </p:nvSpPr>
        <p:spPr bwMode="auto">
          <a:xfrm>
            <a:off x="4356100" y="22050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7" name="Text Box 1305"/>
          <p:cNvSpPr txBox="1">
            <a:spLocks noChangeArrowheads="1"/>
          </p:cNvSpPr>
          <p:nvPr/>
        </p:nvSpPr>
        <p:spPr bwMode="auto">
          <a:xfrm>
            <a:off x="4356100" y="2917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39" name="Text Box 1307"/>
          <p:cNvSpPr txBox="1">
            <a:spLocks noChangeArrowheads="1"/>
          </p:cNvSpPr>
          <p:nvPr/>
        </p:nvSpPr>
        <p:spPr bwMode="auto">
          <a:xfrm>
            <a:off x="4356100" y="36385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40" name="Text Box 1308"/>
          <p:cNvSpPr txBox="1">
            <a:spLocks noChangeArrowheads="1"/>
          </p:cNvSpPr>
          <p:nvPr/>
        </p:nvSpPr>
        <p:spPr bwMode="auto">
          <a:xfrm>
            <a:off x="4356100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41" name="Text Box 1309"/>
          <p:cNvSpPr txBox="1">
            <a:spLocks noChangeArrowheads="1"/>
          </p:cNvSpPr>
          <p:nvPr/>
        </p:nvSpPr>
        <p:spPr bwMode="auto">
          <a:xfrm>
            <a:off x="4356100" y="4357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</a:t>
            </a:r>
            <a:endParaRPr lang="de-AT"/>
          </a:p>
        </p:txBody>
      </p:sp>
      <p:sp>
        <p:nvSpPr>
          <p:cNvPr id="19743" name="Text Box 1311"/>
          <p:cNvSpPr txBox="1">
            <a:spLocks noChangeArrowheads="1"/>
          </p:cNvSpPr>
          <p:nvPr/>
        </p:nvSpPr>
        <p:spPr bwMode="auto">
          <a:xfrm>
            <a:off x="4356100" y="4718050"/>
            <a:ext cx="43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44" name="Text Box 1312"/>
          <p:cNvSpPr txBox="1">
            <a:spLocks noChangeArrowheads="1"/>
          </p:cNvSpPr>
          <p:nvPr/>
        </p:nvSpPr>
        <p:spPr bwMode="auto">
          <a:xfrm>
            <a:off x="4356100" y="500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5" name="Text Box 1313"/>
          <p:cNvSpPr txBox="1">
            <a:spLocks noChangeArrowheads="1"/>
          </p:cNvSpPr>
          <p:nvPr/>
        </p:nvSpPr>
        <p:spPr bwMode="auto">
          <a:xfrm>
            <a:off x="4356100" y="53673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46" name="Text Box 1314"/>
          <p:cNvSpPr txBox="1">
            <a:spLocks noChangeArrowheads="1"/>
          </p:cNvSpPr>
          <p:nvPr/>
        </p:nvSpPr>
        <p:spPr bwMode="auto">
          <a:xfrm>
            <a:off x="4356100" y="57261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47" name="Text Box 1315"/>
          <p:cNvSpPr txBox="1">
            <a:spLocks noChangeArrowheads="1"/>
          </p:cNvSpPr>
          <p:nvPr/>
        </p:nvSpPr>
        <p:spPr bwMode="auto">
          <a:xfrm>
            <a:off x="4356100" y="2557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</a:t>
            </a:r>
            <a:endParaRPr lang="de-AT"/>
          </a:p>
        </p:txBody>
      </p:sp>
      <p:sp>
        <p:nvSpPr>
          <p:cNvPr id="19749" name="Text Box 1317"/>
          <p:cNvSpPr txBox="1">
            <a:spLocks noChangeArrowheads="1"/>
          </p:cNvSpPr>
          <p:nvPr/>
        </p:nvSpPr>
        <p:spPr bwMode="auto">
          <a:xfrm>
            <a:off x="5435600" y="22050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0" name="Text Box 1318"/>
          <p:cNvSpPr txBox="1">
            <a:spLocks noChangeArrowheads="1"/>
          </p:cNvSpPr>
          <p:nvPr/>
        </p:nvSpPr>
        <p:spPr bwMode="auto">
          <a:xfrm>
            <a:off x="5580063" y="25574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</a:t>
            </a:r>
            <a:endParaRPr lang="de-AT"/>
          </a:p>
        </p:txBody>
      </p:sp>
      <p:sp>
        <p:nvSpPr>
          <p:cNvPr id="19751" name="Text Box 1319"/>
          <p:cNvSpPr txBox="1">
            <a:spLocks noChangeArrowheads="1"/>
          </p:cNvSpPr>
          <p:nvPr/>
        </p:nvSpPr>
        <p:spPr bwMode="auto">
          <a:xfrm>
            <a:off x="5581650" y="29178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2" name="Text Box 1320"/>
          <p:cNvSpPr txBox="1">
            <a:spLocks noChangeArrowheads="1"/>
          </p:cNvSpPr>
          <p:nvPr/>
        </p:nvSpPr>
        <p:spPr bwMode="auto">
          <a:xfrm>
            <a:off x="5581650" y="39989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53" name="Text Box 1321"/>
          <p:cNvSpPr txBox="1">
            <a:spLocks noChangeArrowheads="1"/>
          </p:cNvSpPr>
          <p:nvPr/>
        </p:nvSpPr>
        <p:spPr bwMode="auto">
          <a:xfrm>
            <a:off x="5435600" y="435768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10</a:t>
            </a:r>
            <a:endParaRPr lang="de-AT"/>
          </a:p>
        </p:txBody>
      </p:sp>
      <p:sp>
        <p:nvSpPr>
          <p:cNvPr id="19754" name="Text Box 1322"/>
          <p:cNvSpPr txBox="1">
            <a:spLocks noChangeArrowheads="1"/>
          </p:cNvSpPr>
          <p:nvPr/>
        </p:nvSpPr>
        <p:spPr bwMode="auto">
          <a:xfrm>
            <a:off x="5580063" y="471805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5" name="Text Box 1323"/>
          <p:cNvSpPr txBox="1">
            <a:spLocks noChangeArrowheads="1"/>
          </p:cNvSpPr>
          <p:nvPr/>
        </p:nvSpPr>
        <p:spPr bwMode="auto">
          <a:xfrm>
            <a:off x="5581650" y="501332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56" name="Text Box 1324"/>
          <p:cNvSpPr txBox="1">
            <a:spLocks noChangeArrowheads="1"/>
          </p:cNvSpPr>
          <p:nvPr/>
        </p:nvSpPr>
        <p:spPr bwMode="auto">
          <a:xfrm>
            <a:off x="5580063" y="5367338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8</a:t>
            </a:r>
            <a:endParaRPr lang="de-AT"/>
          </a:p>
        </p:txBody>
      </p:sp>
      <p:sp>
        <p:nvSpPr>
          <p:cNvPr id="19757" name="Text Box 1325"/>
          <p:cNvSpPr txBox="1">
            <a:spLocks noChangeArrowheads="1"/>
          </p:cNvSpPr>
          <p:nvPr/>
        </p:nvSpPr>
        <p:spPr bwMode="auto">
          <a:xfrm>
            <a:off x="5581650" y="57261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58" name="Text Box 1326"/>
          <p:cNvSpPr txBox="1">
            <a:spLocks noChangeArrowheads="1"/>
          </p:cNvSpPr>
          <p:nvPr/>
        </p:nvSpPr>
        <p:spPr bwMode="auto">
          <a:xfrm>
            <a:off x="5581650" y="363855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5</a:t>
            </a:r>
            <a:endParaRPr lang="de-AT"/>
          </a:p>
        </p:txBody>
      </p:sp>
      <p:sp>
        <p:nvSpPr>
          <p:cNvPr id="19759" name="Text Box 1327"/>
          <p:cNvSpPr txBox="1">
            <a:spLocks noChangeArrowheads="1"/>
          </p:cNvSpPr>
          <p:nvPr/>
        </p:nvSpPr>
        <p:spPr bwMode="auto">
          <a:xfrm>
            <a:off x="6588125" y="3638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1" name="Text Box 1329"/>
          <p:cNvSpPr txBox="1">
            <a:spLocks noChangeArrowheads="1"/>
          </p:cNvSpPr>
          <p:nvPr/>
        </p:nvSpPr>
        <p:spPr bwMode="auto">
          <a:xfrm>
            <a:off x="6607175" y="43576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2" name="Text Box 1330"/>
          <p:cNvSpPr txBox="1">
            <a:spLocks noChangeArrowheads="1"/>
          </p:cNvSpPr>
          <p:nvPr/>
        </p:nvSpPr>
        <p:spPr bwMode="auto">
          <a:xfrm>
            <a:off x="6535738" y="536733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13</a:t>
            </a:r>
            <a:endParaRPr lang="de-AT"/>
          </a:p>
        </p:txBody>
      </p:sp>
      <p:sp>
        <p:nvSpPr>
          <p:cNvPr id="19763" name="Text Box 1331"/>
          <p:cNvSpPr txBox="1">
            <a:spLocks noChangeArrowheads="1"/>
          </p:cNvSpPr>
          <p:nvPr/>
        </p:nvSpPr>
        <p:spPr bwMode="auto">
          <a:xfrm>
            <a:off x="7740650" y="29178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4" name="Text Box 1332"/>
          <p:cNvSpPr txBox="1">
            <a:spLocks noChangeArrowheads="1"/>
          </p:cNvSpPr>
          <p:nvPr/>
        </p:nvSpPr>
        <p:spPr bwMode="auto">
          <a:xfrm>
            <a:off x="7740650" y="39989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1</a:t>
            </a:r>
            <a:endParaRPr lang="de-AT"/>
          </a:p>
        </p:txBody>
      </p:sp>
      <p:sp>
        <p:nvSpPr>
          <p:cNvPr id="19765" name="Text Box 1333"/>
          <p:cNvSpPr txBox="1">
            <a:spLocks noChangeArrowheads="1"/>
          </p:cNvSpPr>
          <p:nvPr/>
        </p:nvSpPr>
        <p:spPr bwMode="auto">
          <a:xfrm>
            <a:off x="7740650" y="500697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</a:t>
            </a:r>
            <a:endParaRPr lang="de-AT"/>
          </a:p>
        </p:txBody>
      </p:sp>
      <p:sp>
        <p:nvSpPr>
          <p:cNvPr id="19766" name="Text Box 1334"/>
          <p:cNvSpPr txBox="1">
            <a:spLocks noChangeArrowheads="1"/>
          </p:cNvSpPr>
          <p:nvPr/>
        </p:nvSpPr>
        <p:spPr bwMode="auto">
          <a:xfrm>
            <a:off x="7740650" y="572611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7</a:t>
            </a:r>
            <a:endParaRPr lang="de-AT"/>
          </a:p>
        </p:txBody>
      </p:sp>
      <p:sp>
        <p:nvSpPr>
          <p:cNvPr id="19770" name="Text Box 1338"/>
          <p:cNvSpPr txBox="1">
            <a:spLocks noChangeArrowheads="1"/>
          </p:cNvSpPr>
          <p:nvPr/>
        </p:nvSpPr>
        <p:spPr bwMode="auto">
          <a:xfrm>
            <a:off x="468313" y="36449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2.Station</a:t>
            </a:r>
            <a:endParaRPr lang="de-AT"/>
          </a:p>
        </p:txBody>
      </p:sp>
      <p:sp>
        <p:nvSpPr>
          <p:cNvPr id="19771" name="Text Box 1339"/>
          <p:cNvSpPr txBox="1">
            <a:spLocks noChangeArrowheads="1"/>
          </p:cNvSpPr>
          <p:nvPr/>
        </p:nvSpPr>
        <p:spPr bwMode="auto">
          <a:xfrm>
            <a:off x="468313" y="4357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3.Station</a:t>
            </a:r>
            <a:endParaRPr lang="de-AT"/>
          </a:p>
        </p:txBody>
      </p:sp>
      <p:sp>
        <p:nvSpPr>
          <p:cNvPr id="19772" name="Text Box 1340"/>
          <p:cNvSpPr txBox="1">
            <a:spLocks noChangeArrowheads="1"/>
          </p:cNvSpPr>
          <p:nvPr/>
        </p:nvSpPr>
        <p:spPr bwMode="auto">
          <a:xfrm>
            <a:off x="468313" y="537368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4.Station</a:t>
            </a:r>
            <a:endParaRPr lang="de-AT"/>
          </a:p>
        </p:txBody>
      </p:sp>
      <p:sp>
        <p:nvSpPr>
          <p:cNvPr id="19774" name="Line 1342"/>
          <p:cNvSpPr>
            <a:spLocks noChangeShapeType="1"/>
          </p:cNvSpPr>
          <p:nvPr/>
        </p:nvSpPr>
        <p:spPr bwMode="auto">
          <a:xfrm flipV="1">
            <a:off x="1835150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5" name="Line 1343"/>
          <p:cNvSpPr>
            <a:spLocks noChangeShapeType="1"/>
          </p:cNvSpPr>
          <p:nvPr/>
        </p:nvSpPr>
        <p:spPr bwMode="auto">
          <a:xfrm flipV="1">
            <a:off x="2124075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9776" name="Line 1344"/>
          <p:cNvSpPr>
            <a:spLocks noChangeShapeType="1"/>
          </p:cNvSpPr>
          <p:nvPr/>
        </p:nvSpPr>
        <p:spPr bwMode="auto">
          <a:xfrm flipV="1">
            <a:off x="2411413" y="33575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9711" grpId="0"/>
      <p:bldP spid="19712" grpId="0"/>
      <p:bldP spid="19713" grpId="0"/>
      <p:bldP spid="19714" grpId="0"/>
      <p:bldP spid="19715" grpId="0"/>
      <p:bldP spid="19716" grpId="0"/>
      <p:bldP spid="19717" grpId="0"/>
      <p:bldP spid="19718" grpId="0"/>
      <p:bldP spid="19719" grpId="0"/>
      <p:bldP spid="19720" grpId="0"/>
      <p:bldP spid="19721" grpId="0"/>
      <p:bldP spid="19722" grpId="0"/>
      <p:bldP spid="19723" grpId="0"/>
      <p:bldP spid="19724" grpId="0"/>
      <p:bldP spid="19726" grpId="0"/>
      <p:bldP spid="19727" grpId="0"/>
      <p:bldP spid="19728" grpId="0"/>
      <p:bldP spid="19729" grpId="0"/>
      <p:bldP spid="19731" grpId="0"/>
      <p:bldP spid="19732" grpId="0"/>
      <p:bldP spid="19735" grpId="0"/>
      <p:bldP spid="19736" grpId="0"/>
      <p:bldP spid="19737" grpId="0"/>
      <p:bldP spid="19739" grpId="0"/>
      <p:bldP spid="19740" grpId="0"/>
      <p:bldP spid="19741" grpId="0"/>
      <p:bldP spid="19743" grpId="0"/>
      <p:bldP spid="19744" grpId="0"/>
      <p:bldP spid="19745" grpId="0"/>
      <p:bldP spid="19746" grpId="0"/>
      <p:bldP spid="19747" grpId="0"/>
      <p:bldP spid="19749" grpId="0"/>
      <p:bldP spid="19750" grpId="0"/>
      <p:bldP spid="19751" grpId="0"/>
      <p:bldP spid="19752" grpId="0"/>
      <p:bldP spid="19753" grpId="0"/>
      <p:bldP spid="19754" grpId="0"/>
      <p:bldP spid="19755" grpId="0"/>
      <p:bldP spid="19756" grpId="0"/>
      <p:bldP spid="19757" grpId="0"/>
      <p:bldP spid="19758" grpId="0"/>
      <p:bldP spid="19759" grpId="0"/>
      <p:bldP spid="19761" grpId="0"/>
      <p:bldP spid="19762" grpId="0"/>
      <p:bldP spid="19763" grpId="0"/>
      <p:bldP spid="19764" grpId="0"/>
      <p:bldP spid="19765" grpId="0"/>
      <p:bldP spid="19766" grpId="0"/>
      <p:bldP spid="19770" grpId="0"/>
      <p:bldP spid="19771" grpId="0"/>
      <p:bldP spid="19772" grpId="0"/>
      <p:bldP spid="19774" grpId="0" animBg="1"/>
      <p:bldP spid="19775" grpId="0" animBg="1"/>
      <p:bldP spid="197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umsplatzhalt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 sz="1400" dirty="0"/>
          </a:p>
        </p:txBody>
      </p:sp>
      <p:sp>
        <p:nvSpPr>
          <p:cNvPr id="6148" name="Fußzeilenplatzhalt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400"/>
              <a:t>EK Produktion &amp; Logistik</a:t>
            </a:r>
          </a:p>
        </p:txBody>
      </p:sp>
      <p:sp>
        <p:nvSpPr>
          <p:cNvPr id="6149" name="Foliennummernplatzhalt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de-AT" sz="1400" dirty="0"/>
              <a:t>Kapitel 2/</a:t>
            </a:r>
            <a:fld id="{4D3008C6-C2B4-4EAA-B10E-7477C5D42BBA}" type="slidenum">
              <a:rPr lang="de-AT" sz="1400"/>
              <a:pPr algn="r"/>
              <a:t>17</a:t>
            </a:fld>
            <a:endParaRPr lang="de-AT" sz="1400" dirty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0781" y="1052736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3.4 Bandwirkungsgrad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146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1844675"/>
          <a:ext cx="23034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Formel" r:id="rId3" imgW="1002865" imgH="355446" progId="Equation.3">
                  <p:embed/>
                </p:oleObj>
              </mc:Choice>
              <mc:Fallback>
                <p:oleObj name="Formel" r:id="rId3" imgW="1002865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44675"/>
                        <a:ext cx="2303462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4797425"/>
            <a:ext cx="8135938" cy="1441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000" dirty="0" smtClean="0"/>
              <a:t> Allgemein gilt bei einer Senkung der Taktzeit: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dirty="0" smtClean="0"/>
              <a:t> Wenn die Stationszahl gleich bleibt (so wie hier, da alle Stationen  	Leerzeiten hatten), steigt der BG</a:t>
            </a:r>
          </a:p>
          <a:p>
            <a:pPr eaLnBrk="1" hangingPunct="1"/>
            <a:r>
              <a:rPr lang="de-AT" sz="2000" dirty="0" smtClean="0"/>
              <a:t> Ansonsten (Stationszahl steigt) sinkt der BG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700338" y="1844675"/>
            <a:ext cx="374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41 / (4 * 13) = 41 / 52 </a:t>
            </a:r>
            <a:endParaRPr lang="de-AT" sz="24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227763" y="18446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</a:t>
            </a:r>
            <a:r>
              <a:rPr lang="de-DE" sz="2400">
                <a:solidFill>
                  <a:schemeClr val="hlink"/>
                </a:solidFill>
              </a:rPr>
              <a:t> 0,788 </a:t>
            </a:r>
            <a:r>
              <a:rPr lang="de-DE" sz="2400">
                <a:sym typeface="Symbol" pitchFamily="18" charset="2"/>
              </a:rPr>
              <a:t></a:t>
            </a:r>
            <a:r>
              <a:rPr lang="de-DE" sz="2400">
                <a:solidFill>
                  <a:schemeClr val="hlink"/>
                </a:solidFill>
              </a:rPr>
              <a:t> 78,8 %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2708275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da in jeder Station eine Leerzeit von mindestens 1 vorhanden ist, kann man den Bandwirkungsgrad verbessern, indem man die Taktzeit um 1 verringert:</a:t>
            </a:r>
            <a:endParaRPr lang="de-AT" sz="2000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404938" y="376396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>
                <a:latin typeface="Times New Roman" pitchFamily="18" charset="0"/>
              </a:rPr>
              <a:t>C</a:t>
            </a:r>
            <a:r>
              <a:rPr lang="de-DE" sz="2400" baseline="-25000">
                <a:latin typeface="Times New Roman" pitchFamily="18" charset="0"/>
              </a:rPr>
              <a:t>neu</a:t>
            </a:r>
            <a:r>
              <a:rPr lang="de-DE" sz="2400"/>
              <a:t> = 13 – 1</a:t>
            </a:r>
            <a:endParaRPr lang="de-AT" sz="2400">
              <a:solidFill>
                <a:schemeClr val="hlink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331913" y="42926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</a:t>
            </a:r>
            <a:r>
              <a:rPr lang="de-DE">
                <a:sym typeface="Wingdings" pitchFamily="2" charset="2"/>
              </a:rPr>
              <a:t> </a:t>
            </a:r>
            <a:r>
              <a:rPr lang="de-DE" sz="2400" i="1">
                <a:latin typeface="Times New Roman" pitchFamily="18" charset="0"/>
                <a:sym typeface="Wingdings" pitchFamily="2" charset="2"/>
              </a:rPr>
              <a:t>BG</a:t>
            </a:r>
            <a:r>
              <a:rPr lang="de-DE" sz="2400">
                <a:sym typeface="Wingdings" pitchFamily="2" charset="2"/>
              </a:rPr>
              <a:t> = 41 / (4 * 12)</a:t>
            </a:r>
            <a:endParaRPr lang="de-AT" sz="240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140200" y="4292600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ym typeface="Wingdings" pitchFamily="2" charset="2"/>
              </a:rPr>
              <a:t>= 41 / 48</a:t>
            </a:r>
            <a:endParaRPr lang="de-AT" sz="2400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508625" y="42926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  <a:sym typeface="Wingdings" pitchFamily="2" charset="2"/>
              </a:rPr>
              <a:t>0,85</a:t>
            </a:r>
            <a:r>
              <a:rPr lang="de-DE" sz="2400">
                <a:sym typeface="Wingdings" pitchFamily="2" charset="2"/>
              </a:rPr>
              <a:t> = </a:t>
            </a:r>
            <a:r>
              <a:rPr lang="de-DE" sz="2400">
                <a:solidFill>
                  <a:srgbClr val="0099CC"/>
                </a:solidFill>
                <a:sym typeface="Wingdings" pitchFamily="2" charset="2"/>
              </a:rPr>
              <a:t>85 %</a:t>
            </a:r>
            <a:r>
              <a:rPr lang="de-DE" sz="2400">
                <a:sym typeface="Wingdings" pitchFamily="2" charset="2"/>
              </a:rPr>
              <a:t> </a:t>
            </a:r>
            <a:endParaRPr lang="de-AT" sz="2400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492500" y="37893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/>
              <a:t>= </a:t>
            </a:r>
            <a:r>
              <a:rPr lang="de-DE" sz="2400">
                <a:solidFill>
                  <a:schemeClr val="hlink"/>
                </a:solidFill>
              </a:rPr>
              <a:t>12</a:t>
            </a:r>
            <a:endParaRPr lang="de-AT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dirty="0" smtClean="0"/>
              <a:t>EK Produktion &amp; Logistik</a:t>
            </a:r>
          </a:p>
        </p:txBody>
      </p:sp>
      <p:sp>
        <p:nvSpPr>
          <p:cNvPr id="922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B9D122D9-4FE7-4CB5-98F5-AEE08A676948}" type="slidenum">
              <a:rPr lang="de-AT" smtClean="0"/>
              <a:pPr/>
              <a:t>2</a:t>
            </a:fld>
            <a:endParaRPr lang="de-AT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413"/>
            <a:ext cx="8137153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Einrichtung von Produktionsanlagen</a:t>
            </a:r>
            <a:endParaRPr lang="de-AT" sz="2800" dirty="0" smtClean="0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832"/>
            <a:ext cx="8229600" cy="42379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Arbeitsgänge des zu fertigenden Produkts sind auf die </a:t>
            </a:r>
          </a:p>
          <a:p>
            <a:pPr eaLnBrk="1" hangingPunct="1">
              <a:buFontTx/>
              <a:buNone/>
            </a:pPr>
            <a:r>
              <a:rPr lang="de-DE" dirty="0" smtClean="0"/>
              <a:t>Arbeitstationen aufzuteilen, so dass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r>
              <a:rPr lang="de-DE" dirty="0" smtClean="0"/>
              <a:t> Reihenfolgebedingungen eingehalten werden</a:t>
            </a:r>
            <a:br>
              <a:rPr lang="de-DE" dirty="0" smtClean="0"/>
            </a:br>
            <a:r>
              <a:rPr lang="de-DE" dirty="0" smtClean="0"/>
              <a:t>  Bsp.: Auto – zuerst Achsen dann Räder montieren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216000" eaLnBrk="1" hangingPunct="1">
              <a:tabLst>
                <a:tab pos="180000" algn="l"/>
              </a:tabLst>
            </a:pPr>
            <a:r>
              <a:rPr lang="de-DE" dirty="0" smtClean="0"/>
              <a:t> die erforderliche, geplante Leistung des Produktionssystems erzielt           	werden kann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219" grpId="0"/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24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3FAB45F2-B273-45F9-8318-550FAE8C43D5}" type="slidenum">
              <a:rPr lang="de-AT" smtClean="0"/>
              <a:pPr/>
              <a:t>3</a:t>
            </a:fld>
            <a:endParaRPr lang="de-AT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Arbeitsschritte</a:t>
            </a:r>
            <a:endParaRPr lang="de-AT" sz="2800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de-DE" dirty="0" smtClean="0"/>
              <a:t>Zerlegung des Produktionsprozesses in seine einzelnen Arbeitsgänge</a:t>
            </a:r>
            <a:br>
              <a:rPr lang="de-DE" dirty="0" smtClean="0"/>
            </a:br>
            <a:r>
              <a:rPr lang="de-DE" sz="2000" dirty="0" smtClean="0">
                <a:sym typeface="Wingdings" pitchFamily="2" charset="2"/>
              </a:rPr>
              <a:t>  Prozess- und Arbeitspläne werden tabellarisch oder 	 	 graphisch dargestellt (bei uns gegeben)</a:t>
            </a:r>
          </a:p>
          <a:p>
            <a:pPr marL="609600" indent="-609600" eaLnBrk="1" hangingPunct="1">
              <a:buFontTx/>
              <a:buAutoNum type="arabicPeriod"/>
            </a:pPr>
            <a:endParaRPr lang="de-DE" sz="2000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de-DE" dirty="0" smtClean="0">
                <a:sym typeface="Wingdings" pitchFamily="2" charset="2"/>
              </a:rPr>
              <a:t>Aufteilung der Arbeitsgänge auf Stationen</a:t>
            </a:r>
            <a:br>
              <a:rPr lang="de-DE" dirty="0" smtClean="0">
                <a:sym typeface="Wingdings" pitchFamily="2" charset="2"/>
              </a:rPr>
            </a:br>
            <a:r>
              <a:rPr lang="de-DE" sz="2000" dirty="0" smtClean="0">
                <a:sym typeface="Wingdings" pitchFamily="2" charset="2"/>
              </a:rPr>
              <a:t> Leistungsabstimmung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243" grpId="0"/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126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6B99B59-D9A0-4848-9995-1E4AC80A239F}" type="slidenum">
              <a:rPr lang="de-AT" smtClean="0"/>
              <a:pPr/>
              <a:t>4</a:t>
            </a:fld>
            <a:endParaRPr lang="de-AT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3.1 </a:t>
            </a:r>
            <a:r>
              <a:rPr lang="de-DE" sz="2800" dirty="0" smtClean="0"/>
              <a:t>Leistungsabstimmung</a:t>
            </a:r>
            <a:endParaRPr lang="de-AT" sz="280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Zusammenfassung der Arbeitselemente in Arbeitsgruppen</a:t>
            </a:r>
          </a:p>
          <a:p>
            <a:pPr eaLnBrk="1" hangingPunct="1">
              <a:buFontTx/>
              <a:buNone/>
            </a:pPr>
            <a:r>
              <a:rPr lang="de-DE" dirty="0" smtClean="0"/>
              <a:t>(= Stationen) mit ähnlichem oder gleichem Arbeitsinhalt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Variablen</a:t>
            </a:r>
            <a:r>
              <a:rPr lang="de-DE" dirty="0" smtClean="0"/>
              <a:t>, die die Arbeitszeit beeinflussen: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Taktzeit </a:t>
            </a:r>
            <a:r>
              <a:rPr lang="de-DE" b="1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: </a:t>
            </a:r>
            <a:r>
              <a:rPr lang="de-DE" sz="2000" dirty="0" smtClean="0"/>
              <a:t>gibt an wie viel Zeit einer Station für die Durchführung der  </a:t>
            </a:r>
            <a:r>
              <a:rPr lang="de-DE" dirty="0" smtClean="0"/>
              <a:t> 	</a:t>
            </a:r>
            <a:r>
              <a:rPr lang="de-DE" sz="2000" dirty="0" smtClean="0"/>
              <a:t>Arbeitsschritte zur Verfügung steht bzw. mit welcher Rate fertige  	Endprodukte das System verlassen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DE" b="1" dirty="0" smtClean="0"/>
              <a:t> Anzahl</a:t>
            </a:r>
            <a:r>
              <a:rPr lang="de-DE" dirty="0" smtClean="0"/>
              <a:t> der </a:t>
            </a:r>
            <a:r>
              <a:rPr lang="de-DE" b="1" dirty="0" smtClean="0"/>
              <a:t>Arbeitsgruppen</a:t>
            </a:r>
            <a:r>
              <a:rPr lang="de-DE" dirty="0" smtClean="0"/>
              <a:t>: </a:t>
            </a:r>
            <a:r>
              <a:rPr lang="de-DE" sz="2000" dirty="0" smtClean="0"/>
              <a:t>bestimmt den Grad der Spezialisierung </a:t>
            </a:r>
            <a:r>
              <a:rPr lang="de-DE" dirty="0" smtClean="0"/>
              <a:t>   	</a:t>
            </a:r>
            <a:r>
              <a:rPr lang="de-DE" sz="2000" dirty="0" smtClean="0"/>
              <a:t>der einzelnen Stationen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1267" grpId="0"/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5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C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ld" r:id="rId3" imgW="3521964" imgH="743712" progId="Word.Picture.8">
                  <p:embed/>
                </p:oleObj>
              </mc:Choice>
              <mc:Fallback>
                <p:oleObj name="Bild" r:id="rId3" imgW="3521964" imgH="743712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565400"/>
                        <a:ext cx="8893175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107950" y="2565400"/>
          <a:ext cx="88931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ld" r:id="rId5" imgW="3521964" imgH="743712" progId="Word.Picture.8">
                  <p:embed/>
                </p:oleObj>
              </mc:Choice>
              <mc:Fallback>
                <p:oleObj name="Bild" r:id="rId5" imgW="3521964" imgH="743712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565400"/>
                        <a:ext cx="8893175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07950" y="2562225"/>
          <a:ext cx="8893175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ld" r:id="rId7" imgW="3521964" imgH="743712" progId="Word.Picture.8">
                  <p:embed/>
                </p:oleObj>
              </mc:Choice>
              <mc:Fallback>
                <p:oleObj name="Bild" r:id="rId7" imgW="3521964" imgH="743712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562225"/>
                        <a:ext cx="8893175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611188" y="4508500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Nach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Zeiteinheiten muss die erste Station ihre Arbeitsinhalte erledigt haben, da dann das teilfertige Produkt zur nächsten Station geht.</a:t>
            </a:r>
            <a:endParaRPr lang="de-AT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1188" y="52228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Gleichzeitig kommt die nächste Einheit des Produkts zur ersten Station.</a:t>
            </a:r>
            <a:endParaRPr lang="de-AT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11188" y="5654675"/>
            <a:ext cx="7561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Alle </a:t>
            </a:r>
            <a:r>
              <a:rPr lang="de-DE" i="1">
                <a:latin typeface="Times New Roman" pitchFamily="18" charset="0"/>
              </a:rPr>
              <a:t>C</a:t>
            </a:r>
            <a:r>
              <a:rPr lang="de-DE"/>
              <a:t> Einheiten verlässt ein fertiges Produkt die Station 5.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Beispiele aus Filmen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/>
            <a:r>
              <a:rPr lang="de-AT" dirty="0" smtClean="0"/>
              <a:t>Ford T: „Tin Lizzie“:</a:t>
            </a:r>
          </a:p>
          <a:p>
            <a:pPr marL="180975" indent="-180975"/>
            <a:r>
              <a:rPr lang="de-AT" dirty="0" smtClean="0">
                <a:hlinkClick r:id="rId2"/>
              </a:rPr>
              <a:t>http://www.youtube.com/watch?v=IXkxl8dSXb4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VW-Käfer: </a:t>
            </a:r>
            <a:br>
              <a:rPr lang="de-AT" dirty="0" smtClean="0"/>
            </a:br>
            <a:r>
              <a:rPr lang="de-AT" dirty="0" smtClean="0">
                <a:hlinkClick r:id="rId3"/>
              </a:rPr>
              <a:t>http://www.youtube.com/watch?v=a9CZ13UAZ_w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Modern Times (ab 1:22, Beispiel abdriften, Überlastung, …):</a:t>
            </a:r>
            <a:br>
              <a:rPr lang="de-AT" dirty="0" smtClean="0"/>
            </a:br>
            <a:r>
              <a:rPr lang="de-AT" dirty="0" smtClean="0">
                <a:hlinkClick r:id="rId4"/>
              </a:rPr>
              <a:t>http://www.youtube.com/watch?v=CReDRHDYhk8</a:t>
            </a:r>
            <a:endParaRPr lang="de-AT" dirty="0" smtClean="0"/>
          </a:p>
          <a:p>
            <a:pPr marL="180975" indent="-180975"/>
            <a:endParaRPr lang="de-AT" dirty="0" smtClean="0"/>
          </a:p>
          <a:p>
            <a:pPr marL="180975" indent="-180975"/>
            <a:r>
              <a:rPr lang="de-AT" dirty="0" smtClean="0"/>
              <a:t>Lucy </a:t>
            </a:r>
            <a:r>
              <a:rPr lang="de-AT" dirty="0" err="1" smtClean="0"/>
              <a:t>Lucy</a:t>
            </a:r>
            <a:r>
              <a:rPr lang="de-AT" dirty="0" smtClean="0"/>
              <a:t> (ab 0:30, Beispiel paralleler Stationen, Überlastung, …)</a:t>
            </a:r>
            <a:br>
              <a:rPr lang="de-AT" dirty="0" smtClean="0"/>
            </a:br>
            <a:r>
              <a:rPr lang="de-AT" dirty="0" smtClean="0">
                <a:hlinkClick r:id="rId5"/>
              </a:rPr>
              <a:t>http://www.youtube.com/watch?v=8NPzLBSBzPI</a:t>
            </a:r>
            <a:endParaRPr lang="de-AT" dirty="0" smtClean="0"/>
          </a:p>
          <a:p>
            <a:pPr marL="180975" indent="-180975"/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0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1B592ACA-8D98-44AD-945C-17C9DDC9E7EF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Taktzeit - Produktionsrate</a:t>
            </a:r>
            <a:endParaRPr lang="de-AT" sz="2800" dirty="0" smtClean="0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 </a:t>
            </a:r>
            <a:endParaRPr lang="de-AT" smtClean="0"/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691952" y="21415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AT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539552" y="2204864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de-AT" sz="2000" dirty="0" smtClean="0"/>
              <a:t>Produktionsrate = Stück / ZE	(z.B. 10 Stück pro Stunde)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Taktzeit = Zeit / Stück.		(z.B. 6 Minuten pro Stück)</a:t>
            </a:r>
          </a:p>
          <a:p>
            <a:pPr>
              <a:lnSpc>
                <a:spcPct val="150000"/>
              </a:lnSpc>
            </a:pPr>
            <a:r>
              <a:rPr lang="de-AT" sz="2000" dirty="0" smtClean="0"/>
              <a:t>Es gilt also, dass die Produktionsrate der Kehrwert der Taktzeit ist: </a:t>
            </a:r>
          </a:p>
          <a:p>
            <a:pPr algn="ctr">
              <a:lnSpc>
                <a:spcPct val="150000"/>
              </a:lnSpc>
            </a:pPr>
            <a:r>
              <a:rPr lang="de-AT" sz="2000" b="1" dirty="0" smtClean="0"/>
              <a:t>Produktionsrate = 1 / Taktzeit.</a:t>
            </a:r>
            <a:endParaRPr lang="de-AT" sz="2000" dirty="0" smtClean="0"/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Mit einer kleinen Taktzeit produziert man rasch </a:t>
            </a:r>
            <a:br>
              <a:rPr lang="de-AT" sz="2000" dirty="0" smtClean="0"/>
            </a:br>
            <a:r>
              <a:rPr lang="de-AT" sz="2000" dirty="0" smtClean="0"/>
              <a:t>(hohe Produktionsrate),</a:t>
            </a:r>
          </a:p>
          <a:p>
            <a:pPr marL="358775" indent="-358775">
              <a:lnSpc>
                <a:spcPct val="150000"/>
              </a:lnSpc>
              <a:buFont typeface="Arial" pitchFamily="34" charset="0"/>
              <a:buChar char="•"/>
            </a:pPr>
            <a:r>
              <a:rPr lang="de-AT" sz="2000" dirty="0" smtClean="0"/>
              <a:t>Mit einer großen Taktzeit produziert man langsam</a:t>
            </a:r>
            <a:br>
              <a:rPr lang="de-AT" sz="2000" dirty="0" smtClean="0"/>
            </a:br>
            <a:r>
              <a:rPr lang="de-AT" sz="2000" dirty="0" smtClean="0"/>
              <a:t>(niedrige</a:t>
            </a:r>
            <a:r>
              <a:rPr lang="pl-PL" sz="2000" dirty="0" smtClean="0"/>
              <a:t> </a:t>
            </a:r>
            <a:r>
              <a:rPr lang="de-AT" sz="2000" dirty="0" smtClean="0"/>
              <a:t>Produktionsrate).</a:t>
            </a:r>
            <a:br>
              <a:rPr lang="de-AT" sz="2000" dirty="0" smtClean="0"/>
            </a:br>
            <a:endParaRPr lang="de-A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1229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DFF3D186-EDBC-4338-8EB2-DBED3F8549D7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Anzahl der Arbeitsgruppen</a:t>
            </a:r>
            <a:endParaRPr lang="de-AT" sz="2800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Extremfälle – ineffizient:</a:t>
            </a:r>
          </a:p>
          <a:p>
            <a:pPr eaLnBrk="1" hangingPunct="1"/>
            <a:r>
              <a:rPr lang="de-DE" dirty="0" smtClean="0"/>
              <a:t> 1 Arbeitsgruppe = Werkstattfertigung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pl-PL" dirty="0" smtClean="0">
                <a:sym typeface="Wingdings" pitchFamily="2" charset="2"/>
              </a:rPr>
              <a:t>  </a:t>
            </a:r>
            <a:r>
              <a:rPr lang="de-DE" dirty="0" smtClean="0">
                <a:sym typeface="Wingdings" pitchFamily="2" charset="2"/>
              </a:rPr>
              <a:t>Min Taktzeit = Gesamtbearbeitungszeit aller Arbeitsschritte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pl-PL" dirty="0" smtClean="0"/>
              <a:t>  </a:t>
            </a:r>
            <a:r>
              <a:rPr lang="de-DE" dirty="0" smtClean="0"/>
              <a:t>Produktionsrate resultiert direkt aus der Gesamtbearbeitungszeit</a:t>
            </a:r>
          </a:p>
          <a:p>
            <a:pPr eaLnBrk="1" hangingPunct="1"/>
            <a:r>
              <a:rPr lang="de-DE" dirty="0" smtClean="0"/>
              <a:t>  Jeder Arbeitsschritt wird von eigener Station durchgeführt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smtClean="0"/>
              <a:t>Optimale Mischung aus Taktzeit </a:t>
            </a:r>
            <a:r>
              <a:rPr lang="de-DE" i="1" dirty="0" smtClean="0">
                <a:latin typeface="Times New Roman" pitchFamily="18" charset="0"/>
              </a:rPr>
              <a:t>C</a:t>
            </a:r>
            <a:r>
              <a:rPr lang="de-DE" dirty="0" smtClean="0"/>
              <a:t> und Anzahl der Arbeitsgruppen </a:t>
            </a:r>
            <a:r>
              <a:rPr lang="de-DE" i="1" dirty="0" smtClean="0">
                <a:latin typeface="Times New Roman" pitchFamily="18" charset="0"/>
              </a:rPr>
              <a:t>m   		</a:t>
            </a:r>
            <a:r>
              <a:rPr lang="de-DE" dirty="0" smtClean="0"/>
              <a:t>wird gesucht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291" grpId="0"/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AT" smtClean="0"/>
              <a:t>EK Produktion &amp; Logistik</a:t>
            </a:r>
          </a:p>
        </p:txBody>
      </p:sp>
      <p:sp>
        <p:nvSpPr>
          <p:cNvPr id="205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de-AT" smtClean="0"/>
              <a:t>Kapitel 2/</a:t>
            </a:r>
            <a:fld id="{C0D966E1-6ADA-4904-8A45-E95747762CC8}" type="slidenum">
              <a:rPr lang="de-AT" smtClean="0"/>
              <a:pPr/>
              <a:t>9</a:t>
            </a:fld>
            <a:endParaRPr lang="de-AT" smtClean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Benötigte Daten und Formeln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8291513" cy="4033837"/>
          </a:xfrm>
        </p:spPr>
        <p:txBody>
          <a:bodyPr/>
          <a:lstStyle/>
          <a:p>
            <a:pPr eaLnBrk="1" hangingPunct="1"/>
            <a:r>
              <a:rPr lang="de-DE" dirty="0" smtClean="0"/>
              <a:t> Nachfragemenge …... </a:t>
            </a:r>
            <a:r>
              <a:rPr lang="de-DE" i="1" dirty="0" smtClean="0">
                <a:latin typeface="Times New Roman" pitchFamily="18" charset="0"/>
              </a:rPr>
              <a:t>x</a:t>
            </a:r>
          </a:p>
          <a:p>
            <a:pPr eaLnBrk="1" hangingPunct="1"/>
            <a:r>
              <a:rPr lang="de-DE" dirty="0" smtClean="0"/>
              <a:t> Planungszeitraum …… </a:t>
            </a:r>
            <a:r>
              <a:rPr lang="de-DE" i="1" dirty="0" smtClean="0">
                <a:latin typeface="Times New Roman" pitchFamily="18" charset="0"/>
              </a:rPr>
              <a:t>T</a:t>
            </a:r>
          </a:p>
          <a:p>
            <a:pPr eaLnBrk="1" hangingPunct="1"/>
            <a:r>
              <a:rPr lang="de-DE" dirty="0" smtClean="0"/>
              <a:t> Bearbeitungszeit .. </a:t>
            </a:r>
            <a:r>
              <a:rPr lang="de-DE" i="1" dirty="0" err="1" smtClean="0">
                <a:latin typeface="Times New Roman" pitchFamily="18" charset="0"/>
              </a:rPr>
              <a:t>t</a:t>
            </a:r>
            <a:r>
              <a:rPr lang="de-DE" i="1" baseline="-25000" dirty="0" err="1" smtClean="0">
                <a:latin typeface="Times New Roman" pitchFamily="18" charset="0"/>
              </a:rPr>
              <a:t>i</a:t>
            </a:r>
            <a:endParaRPr lang="de-DE" i="1" baseline="-25000" dirty="0" smtClean="0">
              <a:latin typeface="Times New Roman" pitchFamily="18" charset="0"/>
            </a:endParaRPr>
          </a:p>
          <a:p>
            <a:pPr eaLnBrk="1" hangingPunct="1"/>
            <a:r>
              <a:rPr lang="de-DE" dirty="0" smtClean="0"/>
              <a:t> Vorranggraph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sz="2000" dirty="0" smtClean="0"/>
              <a:t>                      </a:t>
            </a:r>
            <a:r>
              <a:rPr lang="de-DE" sz="2000" dirty="0" err="1" smtClean="0"/>
              <a:t>bzw</a:t>
            </a:r>
            <a:r>
              <a:rPr lang="de-DE" sz="2000" dirty="0" smtClean="0"/>
              <a:t>, wenn ganzzahlig:                             (abrunden) 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                                 (aufrunden)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/>
            <a:r>
              <a:rPr lang="de-DE" sz="2000" dirty="0" smtClean="0"/>
              <a:t> </a:t>
            </a:r>
            <a:endParaRPr lang="de-AT" sz="2000" dirty="0" smtClean="0"/>
          </a:p>
        </p:txBody>
      </p:sp>
      <p:sp>
        <p:nvSpPr>
          <p:cNvPr id="20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63600" y="4221088"/>
          <a:ext cx="2016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Formel" r:id="rId3" imgW="1066680" imgH="457200" progId="Equation.3">
                  <p:embed/>
                </p:oleObj>
              </mc:Choice>
              <mc:Fallback>
                <p:oleObj name="Formel" r:id="rId3" imgW="10666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221088"/>
                        <a:ext cx="20161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1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576" y="3717032"/>
          <a:ext cx="129698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Formel" r:id="rId5" imgW="596880" imgH="177480" progId="Equation.3">
                  <p:embed/>
                </p:oleObj>
              </mc:Choice>
              <mc:Fallback>
                <p:oleObj name="Formel" r:id="rId5" imgW="596880" imgH="177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717032"/>
                        <a:ext cx="1296987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/>
        </p:nvGraphicFramePr>
        <p:xfrm>
          <a:off x="827088" y="5214268"/>
          <a:ext cx="20891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Formel" r:id="rId7" imgW="1002865" imgH="355446" progId="Equation.3">
                  <p:embed/>
                </p:oleObj>
              </mc:Choice>
              <mc:Fallback>
                <p:oleObj name="Formel" r:id="rId7" imgW="1002865" imgH="3554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14268"/>
                        <a:ext cx="208915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17028"/>
              </p:ext>
            </p:extLst>
          </p:nvPr>
        </p:nvGraphicFramePr>
        <p:xfrm>
          <a:off x="5246688" y="3716338"/>
          <a:ext cx="14890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Równanie" r:id="rId9" imgW="685800" imgH="228600" progId="Equation.3">
                  <p:embed/>
                </p:oleObj>
              </mc:Choice>
              <mc:Fallback>
                <p:oleObj name="Równanie" r:id="rId9" imgW="6858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3716338"/>
                        <a:ext cx="14890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6516216" y="5373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hlinkClick r:id="rId11" action="ppaction://hlinksldjump"/>
              </a:rPr>
              <a:t>Beispiel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687</Words>
  <Application>Microsoft Office PowerPoint</Application>
  <PresentationFormat>Bildschirmpräsentation (4:3)</PresentationFormat>
  <Paragraphs>317</Paragraphs>
  <Slides>17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Vorlage_6</vt:lpstr>
      <vt:lpstr>Bild</vt:lpstr>
      <vt:lpstr>Formel</vt:lpstr>
      <vt:lpstr>Równanie</vt:lpstr>
      <vt:lpstr>Kapitel 3</vt:lpstr>
      <vt:lpstr>Einrichtung von Produktionsanlagen</vt:lpstr>
      <vt:lpstr>Arbeitsschritte</vt:lpstr>
      <vt:lpstr>3.1 Leistungsabstimmung</vt:lpstr>
      <vt:lpstr>Taktzeit C</vt:lpstr>
      <vt:lpstr>Beispiele aus Filmen</vt:lpstr>
      <vt:lpstr>Taktzeit - Produktionsrate</vt:lpstr>
      <vt:lpstr>Anzahl der Arbeitsgruppen</vt:lpstr>
      <vt:lpstr>Benötigte Daten und Formeln</vt:lpstr>
      <vt:lpstr>3.2 BEISPIEL: Automobilmontage</vt:lpstr>
      <vt:lpstr>Beispiel</vt:lpstr>
      <vt:lpstr>Beispiel - Vorranggraph</vt:lpstr>
      <vt:lpstr>Beispiel - Vorranggraph</vt:lpstr>
      <vt:lpstr>3.3 Positionswertverfahren</vt:lpstr>
      <vt:lpstr>Beispiel - Vorgangsweise</vt:lpstr>
      <vt:lpstr>Beispiel - Tabelle</vt:lpstr>
      <vt:lpstr>3.4 Bandwirkungsgrad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21</cp:revision>
  <dcterms:created xsi:type="dcterms:W3CDTF">2011-04-28T12:25:33Z</dcterms:created>
  <dcterms:modified xsi:type="dcterms:W3CDTF">2015-03-10T19:55:44Z</dcterms:modified>
</cp:coreProperties>
</file>