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88" r:id="rId30"/>
    <p:sldId id="289" r:id="rId31"/>
    <p:sldId id="290" r:id="rId32"/>
    <p:sldId id="294" r:id="rId33"/>
    <p:sldId id="291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6" Type="http://schemas.openxmlformats.org/officeDocument/2006/relationships/image" Target="../media/image49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Relationship Id="rId14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20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026E-5FE4-49B1-A27A-21FDB32ED524}" type="datetimeFigureOut">
              <a:rPr lang="de-AT" smtClean="0"/>
              <a:pPr/>
              <a:t>12.01.2016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5826-D778-4061-A677-E99B7467024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082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80BF-F0F5-46E5-8178-1FA289948473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81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6633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75856" y="6545237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526904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88224" y="6569249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473229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614864" y="6472510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491880" y="6544518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/>
              <a:t>Kapitel 8/</a:t>
            </a:r>
            <a:fld id="{170C4BF4-3221-4614-8D11-3C4DD49AF7E2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491880" y="6545237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44518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" Target="slide8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" Target="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2.bin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2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0.wmf"/><Relationship Id="rId19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" Target="slide15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12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64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45.wmf"/><Relationship Id="rId32" Type="http://schemas.openxmlformats.org/officeDocument/2006/relationships/image" Target="../media/image48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47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12.wmf"/><Relationship Id="rId8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Losgrößenplanung</a:t>
            </a:r>
            <a:endParaRPr lang="de-AT" sz="3600" b="1" dirty="0" smtClean="0"/>
          </a:p>
          <a:p>
            <a:pPr>
              <a:buNone/>
            </a:pPr>
            <a:endParaRPr lang="de-AT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smtClean="0"/>
              <a:t>Kapitel 9 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Notationen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5025"/>
            <a:ext cx="8352928" cy="3700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	</a:t>
            </a:r>
            <a:r>
              <a:rPr lang="de-AT" sz="2200" dirty="0" smtClean="0"/>
              <a:t>...	Bestellmenge /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q*	</a:t>
            </a:r>
            <a:r>
              <a:rPr lang="de-AT" sz="2200" dirty="0" smtClean="0"/>
              <a:t>...	optimale Bestellmenge / optimales Produktionslos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D	</a:t>
            </a:r>
            <a:r>
              <a:rPr lang="de-AT" sz="2200" dirty="0" smtClean="0"/>
              <a:t>...	Jahresbedarf (Bedarf pro Zeiteinheit)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s	</a:t>
            </a:r>
            <a:r>
              <a:rPr lang="de-AT" sz="2200" dirty="0" smtClean="0"/>
              <a:t>...	Fixkosten einer Bestellung </a:t>
            </a:r>
            <a:br>
              <a:rPr lang="de-AT" sz="2200" dirty="0" smtClean="0"/>
            </a:br>
            <a:r>
              <a:rPr lang="de-AT" sz="2200" dirty="0" smtClean="0"/>
              <a:t>		(oder Kosten einer Rüstung)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200" i="1" dirty="0" smtClean="0"/>
              <a:t>h	</a:t>
            </a:r>
            <a:r>
              <a:rPr lang="de-AT" sz="2200" dirty="0" smtClean="0"/>
              <a:t>...	Lagerkosten pro Stück und Jahr (Zeiteinheit)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Kostenbestandteile</a:t>
            </a:r>
            <a:endParaRPr lang="de-AT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de-AT" b="1" dirty="0" smtClean="0"/>
              <a:t>Bestellkosten pro Jahr:</a:t>
            </a:r>
            <a:endParaRPr lang="de-AT" dirty="0" smtClean="0"/>
          </a:p>
          <a:p>
            <a:pPr marL="457200" indent="-457200" eaLnBrk="1" hangingPunct="1">
              <a:buNone/>
            </a:pPr>
            <a:r>
              <a:rPr lang="de-AT" dirty="0" smtClean="0"/>
              <a:t>      </a:t>
            </a:r>
            <a:r>
              <a:rPr lang="de-AT" sz="2000" dirty="0" smtClean="0">
                <a:sym typeface="Symbol" pitchFamily="18" charset="2"/>
              </a:rPr>
              <a:t></a:t>
            </a:r>
            <a:r>
              <a:rPr lang="de-AT" sz="2000" dirty="0" smtClean="0"/>
              <a:t> Anzahl der Bestellungen </a:t>
            </a:r>
            <a:r>
              <a:rPr lang="de-AT" sz="2000" dirty="0" smtClean="0">
                <a:sym typeface="Symbol" pitchFamily="18" charset="2"/>
              </a:rPr>
              <a:t></a:t>
            </a:r>
            <a:r>
              <a:rPr lang="de-AT" sz="2000" dirty="0" smtClean="0"/>
              <a:t> Kosten pro Bestellung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55675" y="2636838"/>
          <a:ext cx="792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Formel" r:id="rId3" imgW="469696" imgH="431613" progId="Equation.3">
                  <p:embed/>
                </p:oleObj>
              </mc:Choice>
              <mc:Fallback>
                <p:oleObj name="Formel" r:id="rId3" imgW="469696" imgH="4316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636838"/>
                        <a:ext cx="79216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3789363"/>
            <a:ext cx="8351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0000"/>
              </a:spcBef>
            </a:pPr>
            <a:r>
              <a:rPr lang="de-AT" sz="2400" b="1" dirty="0"/>
              <a:t>2.</a:t>
            </a:r>
            <a:r>
              <a:rPr lang="de-AT" b="1" dirty="0"/>
              <a:t> </a:t>
            </a:r>
            <a:r>
              <a:rPr lang="de-AT" b="1" dirty="0" smtClean="0"/>
              <a:t> </a:t>
            </a:r>
            <a:r>
              <a:rPr lang="de-AT" sz="2400" b="1" dirty="0" smtClean="0"/>
              <a:t>Lagerhaltungskosten </a:t>
            </a:r>
            <a:r>
              <a:rPr lang="de-AT" sz="2400" b="1" dirty="0"/>
              <a:t>pro Jahr:</a:t>
            </a:r>
            <a:endParaRPr lang="de-AT" sz="2400" dirty="0"/>
          </a:p>
          <a:p>
            <a:pPr marL="441325" indent="-441325">
              <a:spcBef>
                <a:spcPct val="20000"/>
              </a:spcBef>
            </a:pPr>
            <a:r>
              <a:rPr lang="de-AT" sz="2400" dirty="0"/>
              <a:t>	</a:t>
            </a:r>
            <a:r>
              <a:rPr lang="de-AT" sz="2000" dirty="0">
                <a:sym typeface="Symbol" pitchFamily="18" charset="2"/>
              </a:rPr>
              <a:t></a:t>
            </a:r>
            <a:r>
              <a:rPr lang="de-AT" sz="2000" dirty="0"/>
              <a:t> </a:t>
            </a:r>
            <a:r>
              <a:rPr lang="de-AT" sz="2000" dirty="0" err="1">
                <a:sym typeface="Symbol" pitchFamily="18" charset="2"/>
                <a:hlinkClick r:id="rId5" action="ppaction://hlinksldjump"/>
              </a:rPr>
              <a:t>durchschnittl</a:t>
            </a:r>
            <a:r>
              <a:rPr lang="de-AT" sz="2000" dirty="0">
                <a:sym typeface="Symbol" pitchFamily="18" charset="2"/>
                <a:hlinkClick r:id="rId5" action="ppaction://hlinksldjump"/>
              </a:rPr>
              <a:t>.</a:t>
            </a:r>
            <a:r>
              <a:rPr lang="de-AT" sz="2000" dirty="0">
                <a:hlinkClick r:id="rId5" action="ppaction://hlinksldjump"/>
              </a:rPr>
              <a:t> Lagerbestand </a:t>
            </a:r>
            <a:r>
              <a:rPr lang="de-AT" sz="2000" dirty="0">
                <a:sym typeface="Symbol" pitchFamily="18" charset="2"/>
              </a:rPr>
              <a:t></a:t>
            </a:r>
            <a:r>
              <a:rPr lang="de-AT" sz="2000" dirty="0"/>
              <a:t> Lagerkosten pro Stück und Jahr</a:t>
            </a:r>
          </a:p>
          <a:p>
            <a:pPr marL="441325" indent="-441325">
              <a:spcBef>
                <a:spcPct val="20000"/>
              </a:spcBef>
            </a:pPr>
            <a:r>
              <a:rPr lang="de-AT" dirty="0"/>
              <a:t>	</a:t>
            </a:r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4797425"/>
          <a:ext cx="792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Formel" r:id="rId6" imgW="444307" imgH="393529" progId="Equation.3">
                  <p:embed/>
                </p:oleObj>
              </mc:Choice>
              <mc:Fallback>
                <p:oleObj name="Formel" r:id="rId6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792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Gesamtkosten, </a:t>
            </a:r>
            <a:r>
              <a:rPr lang="de-AT" smtClean="0"/>
              <a:t>optimale Bestellmenge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3. optimale Bestellmenge: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optimalen Bestellmenge </a:t>
            </a:r>
            <a:r>
              <a:rPr lang="de-AT" sz="2000" i="1" dirty="0" smtClean="0"/>
              <a:t>q*</a:t>
            </a:r>
            <a:r>
              <a:rPr lang="de-AT" sz="2000" dirty="0" smtClean="0"/>
              <a:t> findet man durch Nullsetzung der ersten Ableitung der Gesamtkosten pro Jahr (total </a:t>
            </a:r>
            <a:r>
              <a:rPr lang="de-AT" sz="2000" dirty="0" err="1" smtClean="0"/>
              <a:t>costs</a:t>
            </a:r>
            <a:r>
              <a:rPr lang="de-AT" sz="2000" dirty="0" smtClean="0"/>
              <a:t>, </a:t>
            </a:r>
            <a:r>
              <a:rPr lang="de-AT" sz="2000" i="1" dirty="0" smtClean="0"/>
              <a:t>TC</a:t>
            </a:r>
            <a:r>
              <a:rPr lang="de-AT" sz="2000" dirty="0" smtClean="0"/>
              <a:t>).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		</a:t>
            </a:r>
            <a:endParaRPr lang="de-AT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57275" y="3429000"/>
          <a:ext cx="838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Formel" r:id="rId4" imgW="418918" imgH="203112" progId="Equation.3">
                  <p:embed/>
                </p:oleObj>
              </mc:Choice>
              <mc:Fallback>
                <p:oleObj name="Formel" r:id="rId4" imgW="418918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429000"/>
                        <a:ext cx="8382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79613" y="34290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411413" y="3236913"/>
          <a:ext cx="1368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Formel" r:id="rId6" imgW="761669" imgH="418918" progId="Equation.3">
                  <p:embed/>
                </p:oleObj>
              </mc:Choice>
              <mc:Fallback>
                <p:oleObj name="Formel" r:id="rId6" imgW="7616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236913"/>
                        <a:ext cx="13684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876300" y="4076700"/>
          <a:ext cx="10318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Formel" r:id="rId8" imgW="533169" imgH="418918" progId="Equation.3">
                  <p:embed/>
                </p:oleObj>
              </mc:Choice>
              <mc:Fallback>
                <p:oleObj name="Formel" r:id="rId8" imgW="533169" imgH="418918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076700"/>
                        <a:ext cx="10318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338388" y="4076700"/>
          <a:ext cx="12969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Formel" r:id="rId10" imgW="685800" imgH="419100" progId="Equation.3">
                  <p:embed/>
                </p:oleObj>
              </mc:Choice>
              <mc:Fallback>
                <p:oleObj name="Formel" r:id="rId10" imgW="685800" imgH="4191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076700"/>
                        <a:ext cx="129698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79613" y="42926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827463" y="42211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= 0</a:t>
            </a:r>
            <a:endParaRPr lang="de-AT" sz="2400">
              <a:latin typeface="Times New Roman" pitchFamily="18" charset="0"/>
            </a:endParaRPr>
          </a:p>
        </p:txBody>
      </p:sp>
      <p:sp>
        <p:nvSpPr>
          <p:cNvPr id="309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600200" y="5259388"/>
          <a:ext cx="307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Formel" r:id="rId12" imgW="165028" imgH="228501" progId="Equation.3">
                  <p:embed/>
                </p:oleObj>
              </mc:Choice>
              <mc:Fallback>
                <p:oleObj name="Formel" r:id="rId12" imgW="165028" imgH="22850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9388"/>
                        <a:ext cx="3079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411413" y="5037138"/>
          <a:ext cx="11525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Formel" r:id="rId14" imgW="609336" imgH="431613" progId="Equation.3">
                  <p:embed/>
                </p:oleObj>
              </mc:Choice>
              <mc:Fallback>
                <p:oleObj name="Formel" r:id="rId14" imgW="609336" imgH="431613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37138"/>
                        <a:ext cx="11525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79613" y="52943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930275" y="4918075"/>
            <a:ext cx="3089275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556125" y="5076825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3200" b="1">
                <a:solidFill>
                  <a:srgbClr val="FF3300"/>
                </a:solidFill>
              </a:rPr>
              <a:t>EOQ- Formel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25875" y="336232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962525" y="3082925"/>
            <a:ext cx="37750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>
                <a:solidFill>
                  <a:srgbClr val="9900CC"/>
                </a:solidFill>
              </a:rPr>
              <a:t>Variable Bestell- oder Herstell-Kosten pro Stück beeinflussen q* nicht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z="1200" dirty="0" smtClean="0"/>
              <a:t>Kapitel 8/</a:t>
            </a:r>
            <a:fld id="{170C4BF4-3221-4614-8D11-3C4DD49AF7E2}" type="slidenum">
              <a:rPr lang="de-AT" sz="1200" smtClean="0"/>
              <a:pPr/>
              <a:t>12</a:t>
            </a:fld>
            <a:endParaRPr lang="de-AT" sz="1200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73" grpId="0"/>
      <p:bldP spid="15374" grpId="0"/>
      <p:bldP spid="15379" grpId="0"/>
      <p:bldP spid="15380" grpId="0" animBg="1"/>
      <p:bldP spid="15381" grpId="0"/>
      <p:bldP spid="15383" grpId="0"/>
      <p:bldP spid="1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Bestellhäufigkeit, Bestellintervall</a:t>
            </a:r>
            <a:endParaRPr lang="de-AT" dirty="0" smtClean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4. Anzahl der Bestellungen pro Zeiteinheit: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>
                <a:sym typeface="Symbol" pitchFamily="18" charset="2"/>
              </a:rPr>
              <a:t>    </a:t>
            </a:r>
            <a:r>
              <a:rPr lang="de-AT" sz="1800" dirty="0" smtClean="0">
                <a:sym typeface="Symbol" pitchFamily="18" charset="2"/>
              </a:rPr>
              <a:t></a:t>
            </a:r>
            <a:r>
              <a:rPr lang="de-AT" sz="1800" dirty="0" smtClean="0"/>
              <a:t> Bedarf / optimale Bestellmenge</a:t>
            </a:r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</a:t>
            </a:r>
            <a:endParaRPr lang="de-AT" sz="2000" b="1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859213"/>
            <a:ext cx="83534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/>
              <a:t>5. Zeit zwischen zwei Bestellungen:</a:t>
            </a:r>
            <a:endParaRPr lang="de-AT" sz="2400"/>
          </a:p>
          <a:p>
            <a:r>
              <a:rPr lang="de-AT"/>
              <a:t>		</a:t>
            </a:r>
            <a:endParaRPr lang="de-AT" sz="2400"/>
          </a:p>
          <a:p>
            <a:endParaRPr lang="de-AT" sz="2400"/>
          </a:p>
          <a:p>
            <a:r>
              <a:rPr lang="de-DE"/>
              <a:t>		                  </a:t>
            </a:r>
            <a:r>
              <a:rPr lang="de-AT"/>
              <a:t>bzw. </a:t>
            </a:r>
          </a:p>
          <a:p>
            <a:r>
              <a:rPr lang="de-AT"/>
              <a:t>       		    	</a:t>
            </a:r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27088" y="2636838"/>
          <a:ext cx="9350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Formel" r:id="rId3" imgW="508000" imgH="431800" progId="Equation.3">
                  <p:embed/>
                </p:oleObj>
              </mc:Choice>
              <mc:Fallback>
                <p:oleObj name="Formel" r:id="rId3" imgW="5080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93503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472440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Formel" r:id="rId5" imgW="457002" imgH="393529" progId="Equation.3">
                  <p:embed/>
                </p:oleObj>
              </mc:Choice>
              <mc:Fallback>
                <p:oleObj name="Formel" r:id="rId5" imgW="457002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8636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222750" y="4724400"/>
          <a:ext cx="29289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Formel" r:id="rId7" imgW="1536033" imgH="393529" progId="Equation.3">
                  <p:embed/>
                </p:oleObj>
              </mc:Choice>
              <mc:Fallback>
                <p:oleObj name="Formel" r:id="rId7" imgW="1536033" imgH="39352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724400"/>
                        <a:ext cx="292893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156450" y="4868863"/>
            <a:ext cx="1512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>
                <a:latin typeface="Times New Roman" pitchFamily="18" charset="0"/>
              </a:rPr>
              <a:t> … Tage</a:t>
            </a:r>
            <a:endParaRPr lang="de-AT" sz="2200">
              <a:latin typeface="Times New Roman" pitchFamily="18" charset="0"/>
            </a:endParaRPr>
          </a:p>
        </p:txBody>
      </p:sp>
      <p:graphicFrame>
        <p:nvGraphicFramePr>
          <p:cNvPr id="1639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733550" y="2641600"/>
          <a:ext cx="14192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Formel" r:id="rId9" imgW="736600" imgH="622300" progId="Equation.3">
                  <p:embed/>
                </p:oleObj>
              </mc:Choice>
              <mc:Fallback>
                <p:oleObj name="Formel" r:id="rId9" imgW="736600" imgH="6223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641600"/>
                        <a:ext cx="141922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241675" y="2574925"/>
          <a:ext cx="11255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Formel" r:id="rId11" imgW="583947" imgH="444307" progId="Equation.3">
                  <p:embed/>
                </p:oleObj>
              </mc:Choice>
              <mc:Fallback>
                <p:oleObj name="Formel" r:id="rId11" imgW="583947" imgH="44430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2574925"/>
                        <a:ext cx="11255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884363" y="4640263"/>
          <a:ext cx="1125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Formel" r:id="rId13" imgW="583947" imgH="444307" progId="Equation.3">
                  <p:embed/>
                </p:oleObj>
              </mc:Choice>
              <mc:Fallback>
                <p:oleObj name="Formel" r:id="rId13" imgW="583947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4640263"/>
                        <a:ext cx="1125537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52813" y="2479675"/>
            <a:ext cx="941387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08200" y="4543425"/>
            <a:ext cx="941388" cy="112077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95" grpId="0"/>
      <p:bldP spid="16400" grpId="0" animBg="1"/>
      <p:bldP spid="16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Gesamtkosten</a:t>
            </a:r>
            <a:endParaRPr lang="de-AT" smtClean="0"/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6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b="1" dirty="0" smtClean="0"/>
              <a:t>6. optimale Gesamtkosten:</a:t>
            </a: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	</a:t>
            </a:r>
          </a:p>
          <a:p>
            <a:pPr eaLnBrk="1" hangingPunct="1">
              <a:buFontTx/>
              <a:buNone/>
            </a:pPr>
            <a:r>
              <a:rPr lang="de-AT" sz="2200" dirty="0" smtClean="0"/>
              <a:t>Gesamtkosten pro Jahr</a:t>
            </a:r>
          </a:p>
          <a:p>
            <a:pPr eaLnBrk="1" hangingPunct="1">
              <a:buFontTx/>
              <a:buNone/>
            </a:pPr>
            <a:endParaRPr lang="de-DE" sz="2200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	</a:t>
            </a:r>
            <a:endParaRPr lang="de-AT" sz="2000" dirty="0" smtClean="0"/>
          </a:p>
        </p:txBody>
      </p:sp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51300" y="2336800"/>
            <a:ext cx="2735263" cy="752475"/>
            <a:chOff x="2447" y="1489"/>
            <a:chExt cx="1723" cy="474"/>
          </a:xfrm>
        </p:grpSpPr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2447" y="1610"/>
            <a:ext cx="54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Formel" r:id="rId3" imgW="431613" imgH="203112" progId="Equation.3">
                    <p:embed/>
                  </p:oleObj>
                </mc:Choice>
                <mc:Fallback>
                  <p:oleObj name="Formel" r:id="rId3" imgW="431613" imgH="203112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" y="1610"/>
                          <a:ext cx="544" cy="2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036" y="161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  <p:graphicFrame>
          <p:nvGraphicFramePr>
            <p:cNvPr id="5127" name="Object 8"/>
            <p:cNvGraphicFramePr>
              <a:graphicFrameLocks noChangeAspect="1"/>
            </p:cNvGraphicFramePr>
            <p:nvPr/>
          </p:nvGraphicFramePr>
          <p:xfrm>
            <a:off x="3308" y="1489"/>
            <a:ext cx="862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Formel" r:id="rId5" imgW="761669" imgH="418918" progId="Equation.3">
                    <p:embed/>
                  </p:oleObj>
                </mc:Choice>
                <mc:Fallback>
                  <p:oleObj name="Formel" r:id="rId5" imgW="761669" imgH="418918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" y="1489"/>
                          <a:ext cx="862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619625" y="3082925"/>
            <a:ext cx="1963738" cy="811213"/>
            <a:chOff x="2910" y="1942"/>
            <a:chExt cx="1237" cy="511"/>
          </a:xfrm>
        </p:grpSpPr>
        <p:graphicFrame>
          <p:nvGraphicFramePr>
            <p:cNvPr id="5124" name="Object 16"/>
            <p:cNvGraphicFramePr>
              <a:graphicFrameLocks noChangeAspect="1"/>
            </p:cNvGraphicFramePr>
            <p:nvPr/>
          </p:nvGraphicFramePr>
          <p:xfrm>
            <a:off x="2910" y="2082"/>
            <a:ext cx="19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Formel" r:id="rId7" imgW="165028" imgH="228501" progId="Equation.3">
                    <p:embed/>
                  </p:oleObj>
                </mc:Choice>
                <mc:Fallback>
                  <p:oleObj name="Formel" r:id="rId7" imgW="165028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" y="2082"/>
                          <a:ext cx="194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8"/>
            <p:cNvGraphicFramePr>
              <a:graphicFrameLocks noChangeAspect="1"/>
            </p:cNvGraphicFramePr>
            <p:nvPr/>
          </p:nvGraphicFramePr>
          <p:xfrm>
            <a:off x="3421" y="1942"/>
            <a:ext cx="726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5" name="Formel" r:id="rId9" imgW="609336" imgH="431613" progId="Equation.3">
                    <p:embed/>
                  </p:oleObj>
                </mc:Choice>
                <mc:Fallback>
                  <p:oleObj name="Formel" r:id="rId9" imgW="609336" imgH="431613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" y="1942"/>
                          <a:ext cx="726" cy="5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Text Box 19"/>
            <p:cNvSpPr txBox="1">
              <a:spLocks noChangeArrowheads="1"/>
            </p:cNvSpPr>
            <p:nvPr/>
          </p:nvSpPr>
          <p:spPr bwMode="auto">
            <a:xfrm>
              <a:off x="3149" y="210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  <a:endParaRPr lang="de-AT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9552" y="3303588"/>
            <a:ext cx="6259711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Einsetzen der EOQ- Formel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9552" y="4397375"/>
            <a:ext cx="630098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dirty="0"/>
              <a:t>Gesamtkosten pro Jahr</a:t>
            </a:r>
          </a:p>
        </p:txBody>
      </p:sp>
      <p:graphicFrame>
        <p:nvGraphicFramePr>
          <p:cNvPr id="68643" name="Object 35"/>
          <p:cNvGraphicFramePr>
            <a:graphicFrameLocks noChangeAspect="1"/>
          </p:cNvGraphicFramePr>
          <p:nvPr/>
        </p:nvGraphicFramePr>
        <p:xfrm>
          <a:off x="4140200" y="4411663"/>
          <a:ext cx="990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Formel" r:id="rId11" imgW="494870" imgH="203024" progId="Equation.3">
                  <p:embed/>
                </p:oleObj>
              </mc:Choice>
              <mc:Fallback>
                <p:oleObj name="Formel" r:id="rId11" imgW="494870" imgH="2030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11663"/>
                        <a:ext cx="9906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46" name="Object 38"/>
          <p:cNvGraphicFramePr>
            <a:graphicFrameLocks noChangeAspect="1"/>
          </p:cNvGraphicFramePr>
          <p:nvPr/>
        </p:nvGraphicFramePr>
        <p:xfrm>
          <a:off x="5184775" y="4244975"/>
          <a:ext cx="15414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Formel" r:id="rId13" imgW="609600" imgH="228600" progId="Equation.3">
                  <p:embed/>
                </p:oleObj>
              </mc:Choice>
              <mc:Fallback>
                <p:oleObj name="Formel" r:id="rId13" imgW="6096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244975"/>
                        <a:ext cx="154146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4110038" y="4133850"/>
            <a:ext cx="2676525" cy="820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807200" y="4371975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1403648" y="5116513"/>
            <a:ext cx="629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solidFill>
                  <a:srgbClr val="9900CC"/>
                </a:solidFill>
              </a:rPr>
              <a:t>Variable Bestell- oder Herstell-Kosten pro Stück beeinflussen q* nicht, wohl aber TC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807200" y="2495550"/>
            <a:ext cx="806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>
                <a:solidFill>
                  <a:srgbClr val="9900CC"/>
                </a:solidFill>
                <a:latin typeface="Times New Roman" pitchFamily="18" charset="0"/>
              </a:rPr>
              <a:t>+ </a:t>
            </a:r>
            <a:r>
              <a:rPr lang="de-AT" sz="2200" i="1">
                <a:solidFill>
                  <a:srgbClr val="9900CC"/>
                </a:solidFill>
                <a:latin typeface="Times New Roman" pitchFamily="18" charset="0"/>
              </a:rPr>
              <a:t>c D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9" grpId="0"/>
      <p:bldP spid="68632" grpId="0"/>
      <p:bldP spid="68647" grpId="0" animBg="1"/>
      <p:bldP spid="68648" grpId="0"/>
      <p:bldP spid="68649" grpId="0"/>
      <p:bldP spid="68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Kostenverlauf in Abhängigkeit der </a:t>
            </a:r>
            <a:r>
              <a:rPr lang="de-DE" sz="2800" dirty="0" err="1" smtClean="0"/>
              <a:t>Losgröße</a:t>
            </a:r>
            <a:endParaRPr lang="de-AT" sz="2800" dirty="0" smtClean="0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979712" y="2492896"/>
            <a:ext cx="3672408" cy="2232248"/>
          </a:xfrm>
          <a:custGeom>
            <a:avLst/>
            <a:gdLst>
              <a:gd name="T0" fmla="*/ 0 w 1864"/>
              <a:gd name="T1" fmla="*/ 0 h 812"/>
              <a:gd name="T2" fmla="*/ 104 w 1864"/>
              <a:gd name="T3" fmla="*/ 168 h 812"/>
              <a:gd name="T4" fmla="*/ 336 w 1864"/>
              <a:gd name="T5" fmla="*/ 400 h 812"/>
              <a:gd name="T6" fmla="*/ 724 w 1864"/>
              <a:gd name="T7" fmla="*/ 616 h 812"/>
              <a:gd name="T8" fmla="*/ 1208 w 1864"/>
              <a:gd name="T9" fmla="*/ 764 h 812"/>
              <a:gd name="T10" fmla="*/ 1864 w 1864"/>
              <a:gd name="T11" fmla="*/ 812 h 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64"/>
              <a:gd name="T19" fmla="*/ 0 h 812"/>
              <a:gd name="T20" fmla="*/ 1864 w 1864"/>
              <a:gd name="T21" fmla="*/ 812 h 812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884 w 10000"/>
              <a:gd name="connsiteY3" fmla="*/ 7586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81 w 10000"/>
              <a:gd name="connsiteY4" fmla="*/ 9409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6481 w 10000"/>
              <a:gd name="connsiteY5" fmla="*/ 9409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7255 w 10000"/>
              <a:gd name="connsiteY5" fmla="*/ 9355 h 10000"/>
              <a:gd name="connsiteX6" fmla="*/ 10000 w 10000"/>
              <a:gd name="connsiteY6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5882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355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471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2941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176 w 10000"/>
              <a:gd name="connsiteY2" fmla="*/ 4516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58 w 10000"/>
              <a:gd name="connsiteY1" fmla="*/ 2069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  <a:gd name="connsiteX0" fmla="*/ 0 w 10000"/>
              <a:gd name="connsiteY0" fmla="*/ 0 h 10000"/>
              <a:gd name="connsiteX1" fmla="*/ 588 w 10000"/>
              <a:gd name="connsiteY1" fmla="*/ 2903 h 10000"/>
              <a:gd name="connsiteX2" fmla="*/ 1373 w 10000"/>
              <a:gd name="connsiteY2" fmla="*/ 5161 h 10000"/>
              <a:gd name="connsiteX3" fmla="*/ 3137 w 10000"/>
              <a:gd name="connsiteY3" fmla="*/ 7419 h 10000"/>
              <a:gd name="connsiteX4" fmla="*/ 6275 w 10000"/>
              <a:gd name="connsiteY4" fmla="*/ 9032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91" y="345"/>
                  <a:pt x="359" y="2043"/>
                  <a:pt x="588" y="2903"/>
                </a:cubicBezTo>
                <a:cubicBezTo>
                  <a:pt x="817" y="3763"/>
                  <a:pt x="948" y="4408"/>
                  <a:pt x="1373" y="5161"/>
                </a:cubicBezTo>
                <a:cubicBezTo>
                  <a:pt x="1798" y="5914"/>
                  <a:pt x="2320" y="6774"/>
                  <a:pt x="3137" y="7419"/>
                </a:cubicBezTo>
                <a:cubicBezTo>
                  <a:pt x="3954" y="8064"/>
                  <a:pt x="5131" y="8602"/>
                  <a:pt x="6275" y="9032"/>
                </a:cubicBezTo>
                <a:cubicBezTo>
                  <a:pt x="7419" y="9462"/>
                  <a:pt x="9142" y="9798"/>
                  <a:pt x="10000" y="1000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691680" y="3645024"/>
            <a:ext cx="3960440" cy="144016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051641" y="2348880"/>
            <a:ext cx="3672550" cy="1404231"/>
          </a:xfrm>
          <a:custGeom>
            <a:avLst/>
            <a:gdLst>
              <a:gd name="T0" fmla="*/ 0 w 1896"/>
              <a:gd name="T1" fmla="*/ 0 h 632"/>
              <a:gd name="T2" fmla="*/ 156 w 1896"/>
              <a:gd name="T3" fmla="*/ 205 h 632"/>
              <a:gd name="T4" fmla="*/ 492 w 1896"/>
              <a:gd name="T5" fmla="*/ 477 h 632"/>
              <a:gd name="T6" fmla="*/ 876 w 1896"/>
              <a:gd name="T7" fmla="*/ 609 h 632"/>
              <a:gd name="T8" fmla="*/ 1264 w 1896"/>
              <a:gd name="T9" fmla="*/ 613 h 632"/>
              <a:gd name="T10" fmla="*/ 1604 w 1896"/>
              <a:gd name="T11" fmla="*/ 501 h 632"/>
              <a:gd name="T12" fmla="*/ 1896 w 1896"/>
              <a:gd name="T13" fmla="*/ 329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6"/>
              <a:gd name="T22" fmla="*/ 0 h 632"/>
              <a:gd name="T23" fmla="*/ 1896 w 1896"/>
              <a:gd name="T24" fmla="*/ 632 h 632"/>
              <a:gd name="connsiteX0" fmla="*/ 0 w 10000"/>
              <a:gd name="connsiteY0" fmla="*/ 0 h 10000"/>
              <a:gd name="connsiteX1" fmla="*/ 823 w 10000"/>
              <a:gd name="connsiteY1" fmla="*/ 3244 h 10000"/>
              <a:gd name="connsiteX2" fmla="*/ 2595 w 10000"/>
              <a:gd name="connsiteY2" fmla="*/ 7547 h 10000"/>
              <a:gd name="connsiteX3" fmla="*/ 4620 w 10000"/>
              <a:gd name="connsiteY3" fmla="*/ 9636 h 10000"/>
              <a:gd name="connsiteX4" fmla="*/ 6667 w 10000"/>
              <a:gd name="connsiteY4" fmla="*/ 9699 h 10000"/>
              <a:gd name="connsiteX5" fmla="*/ 8460 w 10000"/>
              <a:gd name="connsiteY5" fmla="*/ 7927 h 10000"/>
              <a:gd name="connsiteX6" fmla="*/ 10000 w 10000"/>
              <a:gd name="connsiteY6" fmla="*/ 5206 h 10000"/>
              <a:gd name="connsiteX0" fmla="*/ 0 w 10213"/>
              <a:gd name="connsiteY0" fmla="*/ 0 h 10000"/>
              <a:gd name="connsiteX1" fmla="*/ 1036 w 10213"/>
              <a:gd name="connsiteY1" fmla="*/ 3244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0000"/>
              <a:gd name="connsiteX1" fmla="*/ 1277 w 10213"/>
              <a:gd name="connsiteY1" fmla="*/ 7177 h 10000"/>
              <a:gd name="connsiteX2" fmla="*/ 2808 w 10213"/>
              <a:gd name="connsiteY2" fmla="*/ 7547 h 10000"/>
              <a:gd name="connsiteX3" fmla="*/ 4833 w 10213"/>
              <a:gd name="connsiteY3" fmla="*/ 9636 h 10000"/>
              <a:gd name="connsiteX4" fmla="*/ 6880 w 10213"/>
              <a:gd name="connsiteY4" fmla="*/ 9699 h 10000"/>
              <a:gd name="connsiteX5" fmla="*/ 8673 w 10213"/>
              <a:gd name="connsiteY5" fmla="*/ 7927 h 10000"/>
              <a:gd name="connsiteX6" fmla="*/ 10213 w 10213"/>
              <a:gd name="connsiteY6" fmla="*/ 5206 h 10000"/>
              <a:gd name="connsiteX0" fmla="*/ 0 w 10213"/>
              <a:gd name="connsiteY0" fmla="*/ 0 h 14047"/>
              <a:gd name="connsiteX1" fmla="*/ 1277 w 10213"/>
              <a:gd name="connsiteY1" fmla="*/ 7177 h 14047"/>
              <a:gd name="connsiteX2" fmla="*/ 4468 w 10213"/>
              <a:gd name="connsiteY2" fmla="*/ 13637 h 14047"/>
              <a:gd name="connsiteX3" fmla="*/ 4833 w 10213"/>
              <a:gd name="connsiteY3" fmla="*/ 9636 h 14047"/>
              <a:gd name="connsiteX4" fmla="*/ 6880 w 10213"/>
              <a:gd name="connsiteY4" fmla="*/ 9699 h 14047"/>
              <a:gd name="connsiteX5" fmla="*/ 8673 w 10213"/>
              <a:gd name="connsiteY5" fmla="*/ 7927 h 14047"/>
              <a:gd name="connsiteX6" fmla="*/ 10213 w 10213"/>
              <a:gd name="connsiteY6" fmla="*/ 5206 h 14047"/>
              <a:gd name="connsiteX0" fmla="*/ 0 w 10213"/>
              <a:gd name="connsiteY0" fmla="*/ 0 h 14057"/>
              <a:gd name="connsiteX1" fmla="*/ 1277 w 10213"/>
              <a:gd name="connsiteY1" fmla="*/ 7177 h 14057"/>
              <a:gd name="connsiteX2" fmla="*/ 4468 w 10213"/>
              <a:gd name="connsiteY2" fmla="*/ 13637 h 14057"/>
              <a:gd name="connsiteX3" fmla="*/ 6880 w 10213"/>
              <a:gd name="connsiteY3" fmla="*/ 9699 h 14057"/>
              <a:gd name="connsiteX4" fmla="*/ 8673 w 10213"/>
              <a:gd name="connsiteY4" fmla="*/ 7927 h 14057"/>
              <a:gd name="connsiteX5" fmla="*/ 10213 w 10213"/>
              <a:gd name="connsiteY5" fmla="*/ 5206 h 14057"/>
              <a:gd name="connsiteX0" fmla="*/ 0 w 10213"/>
              <a:gd name="connsiteY0" fmla="*/ 0 h 14355"/>
              <a:gd name="connsiteX1" fmla="*/ 1277 w 10213"/>
              <a:gd name="connsiteY1" fmla="*/ 7177 h 14355"/>
              <a:gd name="connsiteX2" fmla="*/ 4468 w 10213"/>
              <a:gd name="connsiteY2" fmla="*/ 13637 h 14355"/>
              <a:gd name="connsiteX3" fmla="*/ 8511 w 10213"/>
              <a:gd name="connsiteY3" fmla="*/ 11483 h 14355"/>
              <a:gd name="connsiteX4" fmla="*/ 8673 w 10213"/>
              <a:gd name="connsiteY4" fmla="*/ 7927 h 14355"/>
              <a:gd name="connsiteX5" fmla="*/ 10213 w 10213"/>
              <a:gd name="connsiteY5" fmla="*/ 5206 h 14355"/>
              <a:gd name="connsiteX0" fmla="*/ 0 w 9212"/>
              <a:gd name="connsiteY0" fmla="*/ 0 h 14355"/>
              <a:gd name="connsiteX1" fmla="*/ 1277 w 9212"/>
              <a:gd name="connsiteY1" fmla="*/ 7177 h 14355"/>
              <a:gd name="connsiteX2" fmla="*/ 4468 w 9212"/>
              <a:gd name="connsiteY2" fmla="*/ 13637 h 14355"/>
              <a:gd name="connsiteX3" fmla="*/ 8511 w 9212"/>
              <a:gd name="connsiteY3" fmla="*/ 11483 h 14355"/>
              <a:gd name="connsiteX4" fmla="*/ 8673 w 9212"/>
              <a:gd name="connsiteY4" fmla="*/ 7927 h 14355"/>
              <a:gd name="connsiteX0" fmla="*/ 0 w 9239"/>
              <a:gd name="connsiteY0" fmla="*/ 0 h 10000"/>
              <a:gd name="connsiteX1" fmla="*/ 1386 w 9239"/>
              <a:gd name="connsiteY1" fmla="*/ 5000 h 10000"/>
              <a:gd name="connsiteX2" fmla="*/ 4850 w 9239"/>
              <a:gd name="connsiteY2" fmla="*/ 9500 h 10000"/>
              <a:gd name="connsiteX3" fmla="*/ 9239 w 9239"/>
              <a:gd name="connsiteY3" fmla="*/ 7999 h 10000"/>
              <a:gd name="connsiteX0" fmla="*/ 0 w 12500"/>
              <a:gd name="connsiteY0" fmla="*/ 0 h 9750"/>
              <a:gd name="connsiteX1" fmla="*/ 1500 w 12500"/>
              <a:gd name="connsiteY1" fmla="*/ 5000 h 9750"/>
              <a:gd name="connsiteX2" fmla="*/ 5249 w 12500"/>
              <a:gd name="connsiteY2" fmla="*/ 9500 h 9750"/>
              <a:gd name="connsiteX3" fmla="*/ 12500 w 12500"/>
              <a:gd name="connsiteY3" fmla="*/ 6500 h 975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000"/>
              <a:gd name="connsiteY0" fmla="*/ 0 h 10000"/>
              <a:gd name="connsiteX1" fmla="*/ 1200 w 10000"/>
              <a:gd name="connsiteY1" fmla="*/ 5128 h 10000"/>
              <a:gd name="connsiteX2" fmla="*/ 4199 w 10000"/>
              <a:gd name="connsiteY2" fmla="*/ 9744 h 10000"/>
              <a:gd name="connsiteX3" fmla="*/ 10000 w 10000"/>
              <a:gd name="connsiteY3" fmla="*/ 6666 h 10000"/>
              <a:gd name="connsiteX0" fmla="*/ 0 w 10200"/>
              <a:gd name="connsiteY0" fmla="*/ 0 h 10000"/>
              <a:gd name="connsiteX1" fmla="*/ 1200 w 10200"/>
              <a:gd name="connsiteY1" fmla="*/ 5128 h 10000"/>
              <a:gd name="connsiteX2" fmla="*/ 4199 w 10200"/>
              <a:gd name="connsiteY2" fmla="*/ 9744 h 10000"/>
              <a:gd name="connsiteX3" fmla="*/ 10200 w 10200"/>
              <a:gd name="connsiteY3" fmla="*/ 66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" h="10000">
                <a:moveTo>
                  <a:pt x="0" y="0"/>
                </a:moveTo>
                <a:cubicBezTo>
                  <a:pt x="129" y="385"/>
                  <a:pt x="501" y="3504"/>
                  <a:pt x="1200" y="5128"/>
                </a:cubicBezTo>
                <a:cubicBezTo>
                  <a:pt x="1901" y="6752"/>
                  <a:pt x="2699" y="9488"/>
                  <a:pt x="4199" y="9744"/>
                </a:cubicBezTo>
                <a:cubicBezTo>
                  <a:pt x="5699" y="10000"/>
                  <a:pt x="9411" y="7303"/>
                  <a:pt x="10200" y="6666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759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13588" y="569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hlinkClick r:id="rId4" action="ppaction://hlinksldjump"/>
              </a:rPr>
              <a:t>Eigenschaften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91880" y="6616526"/>
            <a:ext cx="2895600" cy="196850"/>
          </a:xfrm>
          <a:noFill/>
        </p:spPr>
        <p:txBody>
          <a:bodyPr/>
          <a:lstStyle/>
          <a:p>
            <a:r>
              <a:rPr lang="de-AT"/>
              <a:t>EK Produktion &amp; Logistik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616526"/>
            <a:ext cx="2133600" cy="196850"/>
          </a:xfrm>
          <a:noFill/>
        </p:spPr>
        <p:txBody>
          <a:bodyPr/>
          <a:lstStyle/>
          <a:p>
            <a:r>
              <a:rPr lang="de-AT" dirty="0"/>
              <a:t>Kapitel </a:t>
            </a:r>
            <a:r>
              <a:rPr lang="de-AT" dirty="0" smtClean="0"/>
              <a:t>8/</a:t>
            </a:r>
            <a:fld id="{170C4BF4-3221-4614-8D11-3C4DD49AF7E2}" type="slidenum">
              <a:rPr lang="de-AT" smtClean="0"/>
              <a:pPr/>
              <a:t>15</a:t>
            </a:fld>
            <a:endParaRPr lang="de-AT" dirty="0"/>
          </a:p>
        </p:txBody>
      </p:sp>
      <p:grpSp>
        <p:nvGrpSpPr>
          <p:cNvPr id="14" name="Group 1"/>
          <p:cNvGrpSpPr>
            <a:grpSpLocks noChangeAspect="1"/>
          </p:cNvGrpSpPr>
          <p:nvPr/>
        </p:nvGrpSpPr>
        <p:grpSpPr bwMode="auto">
          <a:xfrm>
            <a:off x="539764" y="1556617"/>
            <a:ext cx="8603986" cy="4391968"/>
            <a:chOff x="2270" y="7092"/>
            <a:chExt cx="8463" cy="4320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70" y="709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103" y="10563"/>
              <a:ext cx="637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75856" y="5157192"/>
            <a:ext cx="55245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7884368" y="3356992"/>
          <a:ext cx="7508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Formel" r:id="rId5" imgW="444307" imgH="393529" progId="Equation.3">
                  <p:embed/>
                </p:oleObj>
              </mc:Choice>
              <mc:Fallback>
                <p:oleObj name="Formel" r:id="rId5" imgW="444307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56992"/>
                        <a:ext cx="750888" cy="665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956376" y="4437112"/>
          <a:ext cx="7096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Formel" r:id="rId7" imgW="457200" imgH="419100" progId="Equation.3">
                  <p:embed/>
                </p:oleObj>
              </mc:Choice>
              <mc:Fallback>
                <p:oleObj name="Formel" r:id="rId7" imgW="457200" imgH="4191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437112"/>
                        <a:ext cx="709613" cy="650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4" grpId="0" animBg="1"/>
      <p:bldP spid="6759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Klassische Losgröße 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225"/>
            <a:ext cx="8229600" cy="2476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Der Nettobedarf eines Produktes mit den </a:t>
            </a:r>
            <a:r>
              <a:rPr lang="de-AT" u="sng" smtClean="0"/>
              <a:t>Rüstkosten</a:t>
            </a:r>
            <a:r>
              <a:rPr lang="de-AT" smtClean="0"/>
              <a:t> (</a:t>
            </a:r>
            <a:r>
              <a:rPr lang="de-AT" b="1" i="1" smtClean="0"/>
              <a:t>s</a:t>
            </a:r>
            <a:r>
              <a:rPr lang="de-AT" smtClean="0"/>
              <a:t>) von </a:t>
            </a:r>
            <a:r>
              <a:rPr lang="de-AT" b="1" smtClean="0"/>
              <a:t>200</a:t>
            </a:r>
            <a:r>
              <a:rPr lang="de-AT" smtClean="0"/>
              <a:t> und den </a:t>
            </a:r>
            <a:r>
              <a:rPr lang="de-AT" u="sng" smtClean="0"/>
              <a:t>Lagerkosten</a:t>
            </a:r>
            <a:r>
              <a:rPr lang="de-AT" smtClean="0"/>
              <a:t> (</a:t>
            </a:r>
            <a:r>
              <a:rPr lang="de-AT" b="1" i="1" smtClean="0"/>
              <a:t>h</a:t>
            </a:r>
            <a:r>
              <a:rPr lang="de-AT" smtClean="0"/>
              <a:t>) von </a:t>
            </a:r>
            <a:r>
              <a:rPr lang="de-AT" b="1" smtClean="0"/>
              <a:t>1</a:t>
            </a:r>
            <a:r>
              <a:rPr lang="de-AT" smtClean="0"/>
              <a:t> pro Produkteinheit und Periode sei durch die folgende Zeitreihe gegeben: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i="1" smtClean="0"/>
              <a:t>D</a:t>
            </a:r>
            <a:r>
              <a:rPr lang="de-AT" smtClean="0"/>
              <a:t> = {120, 160, 60, 80, 120, 60, 100}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4292600"/>
            <a:ext cx="5184775" cy="457200"/>
            <a:chOff x="340" y="2704"/>
            <a:chExt cx="3266" cy="288"/>
          </a:xfrm>
        </p:grpSpPr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340" y="2704"/>
              <a:ext cx="3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>
                  <a:sym typeface="Wingdings" pitchFamily="2" charset="2"/>
                </a:rPr>
                <a:t></a:t>
              </a:r>
              <a:r>
                <a:rPr lang="de-DE" sz="2400" i="1">
                  <a:sym typeface="Wingdings" pitchFamily="2" charset="2"/>
                </a:rPr>
                <a:t> </a:t>
              </a:r>
              <a:r>
                <a:rPr lang="de-DE" sz="2400" b="1" i="1"/>
                <a:t>D</a:t>
              </a:r>
              <a:r>
                <a:rPr lang="de-DE" sz="2400"/>
                <a:t> = </a:t>
              </a:r>
              <a:r>
                <a:rPr lang="de-DE" sz="2400">
                  <a:solidFill>
                    <a:srgbClr val="9900CC"/>
                  </a:solidFill>
                </a:rPr>
                <a:t>100</a:t>
              </a:r>
              <a:r>
                <a:rPr lang="de-DE" sz="2400"/>
                <a:t> ME pro Periode</a:t>
              </a:r>
              <a:endParaRPr lang="de-AT" sz="2400"/>
            </a:p>
          </p:txBody>
        </p:sp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657" y="275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</a:t>
            </a:r>
            <a:endParaRPr lang="de-AT" dirty="0" smtClean="0"/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280" cy="1612900"/>
          </a:xfrm>
        </p:spPr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a) Wie lautet die optimale klassische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, wenn von dem   			 		 		durchschnittlichen Nettobedarf von 100 ausgegangen wird?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graphicFrame>
        <p:nvGraphicFramePr>
          <p:cNvPr id="30725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636838"/>
          <a:ext cx="365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Formel" r:id="rId3" imgW="165028" imgH="228501" progId="Equation.3">
                  <p:embed/>
                </p:oleObj>
              </mc:Choice>
              <mc:Fallback>
                <p:oleObj name="Formel" r:id="rId3" imgW="165028" imgH="228501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36838"/>
                        <a:ext cx="365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350" y="27082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0742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8175" y="2492375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Formel" r:id="rId5" imgW="609336" imgH="431613" progId="Equation.3">
                  <p:embed/>
                </p:oleObj>
              </mc:Choice>
              <mc:Fallback>
                <p:oleObj name="Formel" r:id="rId5" imgW="609336" imgH="431613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92375"/>
                        <a:ext cx="1079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683000" y="2420938"/>
          <a:ext cx="16097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Formel" r:id="rId7" imgW="850531" imgH="444307" progId="Equation.3">
                  <p:embed/>
                </p:oleObj>
              </mc:Choice>
              <mc:Fallback>
                <p:oleObj name="Formel" r:id="rId7" imgW="850531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420938"/>
                        <a:ext cx="160972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451475" y="26368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r>
              <a:rPr lang="de-DE" sz="2000">
                <a:solidFill>
                  <a:srgbClr val="9900CC"/>
                </a:solidFill>
              </a:rPr>
              <a:t> </a:t>
            </a:r>
            <a:r>
              <a:rPr lang="de-DE" sz="2000" b="1">
                <a:solidFill>
                  <a:srgbClr val="9900CC"/>
                </a:solidFill>
              </a:rPr>
              <a:t>200 ME</a:t>
            </a:r>
            <a:endParaRPr lang="de-AT" sz="2000" b="1">
              <a:solidFill>
                <a:srgbClr val="9900CC"/>
              </a:solidFill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9750" y="3500438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2"/>
            </a:pPr>
            <a:r>
              <a:rPr lang="de-AT" sz="2000"/>
              <a:t>Um wieviel % vergrößert bzw. verringert sich die optimale klassische Losgröße, wenn sich der durchschnittliche Bedarf um den Faktor </a:t>
            </a:r>
            <a:br>
              <a:rPr lang="de-AT" sz="2000"/>
            </a:br>
            <a:r>
              <a:rPr lang="de-AT" sz="2000"/>
              <a:t>1,1 * 1,1 = 1,21 bzw. 0,9 * 0,9 = 0,81 ändert?</a:t>
            </a:r>
          </a:p>
        </p:txBody>
      </p:sp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917575" y="5372100"/>
          <a:ext cx="701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Formel" r:id="rId9" imgW="317362" imgH="228501" progId="Equation.3">
                  <p:embed/>
                </p:oleObj>
              </mc:Choice>
              <mc:Fallback>
                <p:oleObj name="Formel" r:id="rId9" imgW="317362" imgH="228501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372100"/>
                        <a:ext cx="7016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1920875" y="5173663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Formel" r:id="rId11" imgW="723586" imgH="444307" progId="Equation.3">
                  <p:embed/>
                </p:oleObj>
              </mc:Choice>
              <mc:Fallback>
                <p:oleObj name="Formel" r:id="rId11" imgW="723586" imgH="444307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5173663"/>
                        <a:ext cx="1282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546225" y="54371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71550" y="46101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1, 21 * </a:t>
            </a:r>
            <a:r>
              <a:rPr lang="de-DE" sz="2000" i="1"/>
              <a:t>D</a:t>
            </a:r>
            <a:endParaRPr lang="de-AT" sz="2000" i="1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3767138" y="5157788"/>
          <a:ext cx="1597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Formel" r:id="rId13" imgW="901309" imgH="444307" progId="Equation.3">
                  <p:embed/>
                </p:oleObj>
              </mc:Choice>
              <mc:Fallback>
                <p:oleObj name="Formel" r:id="rId13" imgW="901309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157788"/>
                        <a:ext cx="15970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435600" y="54086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5867400" y="5356225"/>
          <a:ext cx="6985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Formel" r:id="rId15" imgW="393529" imgH="253890" progId="Equation.3">
                  <p:embed/>
                </p:oleObj>
              </mc:Choice>
              <mc:Fallback>
                <p:oleObj name="Formel" r:id="rId15" imgW="393529" imgH="25389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56225"/>
                        <a:ext cx="6985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516688" y="54451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235825" y="5373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1,1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0759" name="Object 39"/>
          <p:cNvGraphicFramePr>
            <a:graphicFrameLocks noChangeAspect="1"/>
          </p:cNvGraphicFramePr>
          <p:nvPr/>
        </p:nvGraphicFramePr>
        <p:xfrm>
          <a:off x="8147050" y="5373688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Formel" r:id="rId17" imgW="165028" imgH="228501" progId="Equation.3">
                  <p:embed/>
                </p:oleObj>
              </mc:Choice>
              <mc:Fallback>
                <p:oleObj name="Formel" r:id="rId17" imgW="165028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050" y="5373688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Object 40"/>
          <p:cNvGraphicFramePr>
            <a:graphicFrameLocks noChangeAspect="1"/>
          </p:cNvGraphicFramePr>
          <p:nvPr/>
        </p:nvGraphicFramePr>
        <p:xfrm>
          <a:off x="6804025" y="5373688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Formel" r:id="rId18" imgW="165028" imgH="228501" progId="Equation.3">
                  <p:embed/>
                </p:oleObj>
              </mc:Choice>
              <mc:Fallback>
                <p:oleObj name="Formel" r:id="rId18" imgW="165028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2498725" y="25939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45" grpId="0"/>
      <p:bldP spid="30746" grpId="0"/>
      <p:bldP spid="30751" grpId="0"/>
      <p:bldP spid="30752" grpId="0"/>
      <p:bldP spid="30754" grpId="0"/>
      <p:bldP spid="30756" grpId="0"/>
      <p:bldP spid="30758" grpId="0"/>
      <p:bldP spid="30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Klassische </a:t>
            </a:r>
            <a:r>
              <a:rPr lang="de-DE" dirty="0" err="1" smtClean="0"/>
              <a:t>Losgröße</a:t>
            </a:r>
            <a:r>
              <a:rPr lang="de-DE" dirty="0" smtClean="0"/>
              <a:t> III</a:t>
            </a:r>
            <a:endParaRPr lang="de-AT" dirty="0" smtClean="0"/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Fortsetzung b)</a:t>
            </a:r>
          </a:p>
          <a:p>
            <a:pPr eaLnBrk="1" hangingPunct="1">
              <a:buFontTx/>
              <a:buNone/>
            </a:pPr>
            <a:endParaRPr lang="de-AT" sz="2000" smtClean="0"/>
          </a:p>
        </p:txBody>
      </p:sp>
      <p:graphicFrame>
        <p:nvGraphicFramePr>
          <p:cNvPr id="3789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4050" y="2889250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Formel" r:id="rId3" imgW="317362" imgH="228501" progId="Equation.3">
                  <p:embed/>
                </p:oleObj>
              </mc:Choice>
              <mc:Fallback>
                <p:oleObj name="Formel" r:id="rId3" imgW="317362" imgH="228501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889250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22050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 baseline="-25000"/>
              <a:t>neu</a:t>
            </a:r>
            <a:r>
              <a:rPr lang="de-DE" sz="2000"/>
              <a:t> = 0,81 * </a:t>
            </a:r>
            <a:r>
              <a:rPr lang="de-DE" sz="2000" i="1"/>
              <a:t>D</a:t>
            </a:r>
            <a:endParaRPr lang="de-AT" sz="2000" i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31913" y="29972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		= </a:t>
            </a:r>
            <a:endParaRPr lang="de-AT" sz="2000"/>
          </a:p>
        </p:txBody>
      </p:sp>
      <p:graphicFrame>
        <p:nvGraphicFramePr>
          <p:cNvPr id="3789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06575" y="2781300"/>
          <a:ext cx="12239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Formel" r:id="rId5" imgW="723586" imgH="444307" progId="Equation.3">
                  <p:embed/>
                </p:oleObj>
              </mc:Choice>
              <mc:Fallback>
                <p:oleObj name="Formel" r:id="rId5" imgW="723586" imgH="444307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2781300"/>
                        <a:ext cx="1223963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541713" y="2757488"/>
          <a:ext cx="16414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Formel" r:id="rId7" imgW="926698" imgH="444307" progId="Equation.3">
                  <p:embed/>
                </p:oleObj>
              </mc:Choice>
              <mc:Fallback>
                <p:oleObj name="Formel" r:id="rId7" imgW="926698" imgH="444307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2757488"/>
                        <a:ext cx="16414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35600" y="300355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</a:t>
            </a:r>
            <a:endParaRPr lang="de-AT" sz="2000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784850" y="2924175"/>
          <a:ext cx="720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Formel" r:id="rId9" imgW="406048" imgH="253780" progId="Equation.3">
                  <p:embed/>
                </p:oleObj>
              </mc:Choice>
              <mc:Fallback>
                <p:oleObj name="Formel" r:id="rId9" imgW="406048" imgH="2537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2924175"/>
                        <a:ext cx="7207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804025" y="2924175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Formel" r:id="rId11" imgW="165028" imgH="228501" progId="Equation.3">
                  <p:embed/>
                </p:oleObj>
              </mc:Choice>
              <mc:Fallback>
                <p:oleObj name="Formel" r:id="rId11" imgW="165028" imgH="228501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924175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16688" y="28527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164388" y="29606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0,9</a:t>
            </a:r>
            <a:r>
              <a:rPr lang="de-DE" sz="2000"/>
              <a:t> * </a:t>
            </a:r>
            <a:endParaRPr lang="de-AT" sz="2000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8101013" y="2952750"/>
          <a:ext cx="385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Formel" r:id="rId13" imgW="165028" imgH="228501" progId="Equation.3">
                  <p:embed/>
                </p:oleObj>
              </mc:Choice>
              <mc:Fallback>
                <p:oleObj name="Formel" r:id="rId13" imgW="165028" imgH="22850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2952750"/>
                        <a:ext cx="3857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9750" y="3662363"/>
            <a:ext cx="8135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/>
              <a:t>c)	Um wieviel % müssten sich die Rüstkosten erhöhen bzw. verringern, damit man eine </a:t>
            </a:r>
            <a:r>
              <a:rPr lang="de-AT" sz="2000">
                <a:solidFill>
                  <a:srgbClr val="FF3300"/>
                </a:solidFill>
              </a:rPr>
              <a:t>Halbierung</a:t>
            </a:r>
            <a:r>
              <a:rPr lang="de-AT" sz="2000"/>
              <a:t> der optimalen klassischen </a:t>
            </a:r>
            <a:r>
              <a:rPr lang="de-AT" sz="2000">
                <a:solidFill>
                  <a:srgbClr val="FF3300"/>
                </a:solidFill>
              </a:rPr>
              <a:t>Losgröße</a:t>
            </a:r>
            <a:r>
              <a:rPr lang="de-AT" sz="2000"/>
              <a:t> erzielt?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917575" y="4851400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Formel" r:id="rId14" imgW="317362" imgH="228501" progId="Equation.3">
                  <p:embed/>
                </p:oleObj>
              </mc:Choice>
              <mc:Fallback>
                <p:oleObj name="Formel" r:id="rId14" imgW="317362" imgH="22850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851400"/>
                        <a:ext cx="7493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595438" y="49577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  0,5		= </a:t>
            </a:r>
            <a:endParaRPr lang="de-AT" sz="200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428875" y="49577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*</a:t>
            </a:r>
            <a:endParaRPr lang="de-AT" sz="2000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2722563" y="4959350"/>
          <a:ext cx="3127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Formel" r:id="rId15" imgW="165028" imgH="228501" progId="Equation.3">
                  <p:embed/>
                </p:oleObj>
              </mc:Choice>
              <mc:Fallback>
                <p:oleObj name="Formel" r:id="rId15" imgW="165028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4959350"/>
                        <a:ext cx="3127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827463" y="49942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0,5 *</a:t>
            </a:r>
            <a:r>
              <a:rPr lang="de-DE"/>
              <a:t> </a:t>
            </a:r>
            <a:endParaRPr lang="de-AT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475163" y="4768850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Formel" r:id="rId16" imgW="609336" imgH="431613" progId="Equation.3">
                  <p:embed/>
                </p:oleObj>
              </mc:Choice>
              <mc:Fallback>
                <p:oleObj name="Formel" r:id="rId16" imgW="609336" imgH="431613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768850"/>
                        <a:ext cx="10795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72150" y="49577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endParaRPr lang="de-AT" sz="2000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6303963" y="4746625"/>
          <a:ext cx="1844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Formel" r:id="rId18" imgW="1040948" imgH="444307" progId="Equation.3">
                  <p:embed/>
                </p:oleObj>
              </mc:Choice>
              <mc:Fallback>
                <p:oleObj name="Formel" r:id="rId18" imgW="1040948" imgH="444307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4746625"/>
                        <a:ext cx="18446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6" name="AutoShape 28"/>
          <p:cNvSpPr>
            <a:spLocks/>
          </p:cNvSpPr>
          <p:nvPr/>
        </p:nvSpPr>
        <p:spPr bwMode="auto">
          <a:xfrm rot="5400000">
            <a:off x="7527132" y="4310856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356475" y="4165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9900CC"/>
                </a:solidFill>
              </a:rPr>
              <a:t>s</a:t>
            </a:r>
            <a:r>
              <a:rPr lang="de-DE" sz="2000" baseline="-25000">
                <a:solidFill>
                  <a:srgbClr val="9900CC"/>
                </a:solidFill>
              </a:rPr>
              <a:t>neu</a:t>
            </a:r>
            <a:endParaRPr lang="de-AT" sz="2000" baseline="-25000">
              <a:solidFill>
                <a:srgbClr val="9900CC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008063" y="5546725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de-AT" sz="2000">
                <a:solidFill>
                  <a:srgbClr val="FF3300"/>
                </a:solidFill>
              </a:rPr>
              <a:t>Rüstkosten müssen auf ¼ also um 75% sinken!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  <p:bldP spid="37899" grpId="0"/>
      <p:bldP spid="37902" grpId="0"/>
      <p:bldP spid="37903" grpId="0"/>
      <p:bldP spid="37905" grpId="0"/>
      <p:bldP spid="37907" grpId="0"/>
      <p:bldP spid="37909" grpId="0"/>
      <p:bldP spid="37911" grpId="0"/>
      <p:bldP spid="37913" grpId="0"/>
      <p:bldP spid="37916" grpId="0" animBg="1"/>
      <p:bldP spid="37917" grpId="0"/>
      <p:bldP spid="37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Eigenschaften der optimalen </a:t>
            </a:r>
            <a:r>
              <a:rPr lang="de-DE" dirty="0" err="1" smtClean="0"/>
              <a:t>Losgröße</a:t>
            </a: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 </a:t>
            </a:r>
            <a:br>
              <a:rPr lang="de-AT" sz="2000" dirty="0" smtClean="0"/>
            </a:br>
            <a:r>
              <a:rPr lang="de-AT" sz="2000" dirty="0" smtClean="0"/>
              <a:t>  </a:t>
            </a:r>
            <a:r>
              <a:rPr lang="de-AT" sz="2000" dirty="0" smtClean="0">
                <a:hlinkClick r:id="rId3" action="ppaction://hlinksldjump"/>
              </a:rPr>
              <a:t>Lagerkostenzuwachs = marginale Rüstkostenersparnis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			=   0,  also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Grenzkostenverfahren von </a:t>
            </a:r>
            <a:r>
              <a:rPr lang="de-AT" sz="2000" dirty="0" err="1" smtClean="0"/>
              <a:t>Groff</a:t>
            </a:r>
            <a:r>
              <a:rPr lang="de-AT" sz="2000" dirty="0" smtClean="0"/>
              <a:t>)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/>
            <a:r>
              <a:rPr lang="de-AT" dirty="0" smtClean="0"/>
              <a:t> im </a:t>
            </a:r>
            <a:r>
              <a:rPr lang="de-AT" b="1" dirty="0" smtClean="0"/>
              <a:t>Optimum</a:t>
            </a:r>
            <a:r>
              <a:rPr lang="de-AT" sz="2000" dirty="0" smtClean="0"/>
              <a:t>     :</a:t>
            </a:r>
            <a:br>
              <a:rPr lang="de-AT" sz="2000" dirty="0" smtClean="0"/>
            </a:br>
            <a:r>
              <a:rPr lang="de-AT" sz="2000" dirty="0" smtClean="0"/>
              <a:t>  sind die Durchschnittskosten </a:t>
            </a:r>
            <a:r>
              <a:rPr lang="de-AT" sz="2000" i="1" dirty="0" smtClean="0"/>
              <a:t>pro Zeiteinheit</a:t>
            </a:r>
            <a:r>
              <a:rPr lang="de-AT" sz="2000" dirty="0" smtClean="0"/>
              <a:t> </a:t>
            </a:r>
            <a:r>
              <a:rPr lang="de-AT" sz="2000" b="1" dirty="0" smtClean="0"/>
              <a:t>minimal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	(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</a:t>
            </a:r>
            <a:r>
              <a:rPr lang="de-AT" sz="2000" dirty="0" err="1" smtClean="0"/>
              <a:t>Silver</a:t>
            </a:r>
            <a:r>
              <a:rPr lang="de-AT" sz="2000" dirty="0" smtClean="0"/>
              <a:t> – </a:t>
            </a:r>
            <a:r>
              <a:rPr lang="de-AT" sz="2000" dirty="0" err="1" smtClean="0"/>
              <a:t>Meal</a:t>
            </a:r>
            <a:r>
              <a:rPr lang="de-AT" sz="2000" dirty="0" smtClean="0"/>
              <a:t> – Verfahren)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22563" y="1557338"/>
          <a:ext cx="357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Formel" r:id="rId4" imgW="165028" imgH="228501" progId="Equation.3">
                  <p:embed/>
                </p:oleObj>
              </mc:Choice>
              <mc:Fallback>
                <p:oleObj name="Formel" r:id="rId4" imgW="165028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557338"/>
                        <a:ext cx="3571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736" y="3933875"/>
          <a:ext cx="3635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Formel" r:id="rId6" imgW="165028" imgH="228501" progId="Equation.3">
                  <p:embed/>
                </p:oleObj>
              </mc:Choice>
              <mc:Fallback>
                <p:oleObj name="Formel" r:id="rId6" imgW="165028" imgH="228501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875"/>
                        <a:ext cx="3635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236663" y="2551113"/>
          <a:ext cx="9350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Formel" r:id="rId7" imgW="533169" imgH="418918" progId="Equation.3">
                  <p:embed/>
                </p:oleObj>
              </mc:Choice>
              <mc:Fallback>
                <p:oleObj name="Formel" r:id="rId7" imgW="533169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551113"/>
                        <a:ext cx="93503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2460625" y="2517775"/>
          <a:ext cx="15097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Formel" r:id="rId9" imgW="800100" imgH="419100" progId="Equation.3">
                  <p:embed/>
                </p:oleObj>
              </mc:Choice>
              <mc:Fallback>
                <p:oleObj name="Formel" r:id="rId9" imgW="800100" imgH="419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517775"/>
                        <a:ext cx="150971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580112" y="2564904"/>
          <a:ext cx="11525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Formel" r:id="rId11" imgW="634725" imgH="418918" progId="Equation.3">
                  <p:embed/>
                </p:oleObj>
              </mc:Choice>
              <mc:Fallback>
                <p:oleObj name="Formel" r:id="rId11" imgW="634725" imgH="418918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564904"/>
                        <a:ext cx="11525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Losgrößenplanung</a:t>
            </a:r>
            <a:endParaRPr lang="de-AT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</a:t>
            </a:r>
            <a:r>
              <a:rPr lang="de-AT" dirty="0" smtClean="0"/>
              <a:t> (</a:t>
            </a:r>
            <a:r>
              <a:rPr lang="de-AT" i="1" dirty="0" err="1" smtClean="0"/>
              <a:t>lot</a:t>
            </a:r>
            <a:r>
              <a:rPr lang="de-AT" dirty="0" smtClean="0"/>
              <a:t>) = Menge eines Produktes, die ohne Unterbrechung gefertigt 	wird</a:t>
            </a:r>
            <a:endParaRPr lang="de-AT" b="1" dirty="0" smtClean="0"/>
          </a:p>
          <a:p>
            <a:pPr eaLnBrk="1" hangingPunct="1"/>
            <a:r>
              <a:rPr lang="de-AT" b="1" dirty="0" smtClean="0"/>
              <a:t> </a:t>
            </a:r>
            <a:r>
              <a:rPr lang="de-AT" b="1" dirty="0" err="1" smtClean="0"/>
              <a:t>Losgröße</a:t>
            </a:r>
            <a:r>
              <a:rPr lang="de-AT" dirty="0" smtClean="0"/>
              <a:t> (</a:t>
            </a:r>
            <a:r>
              <a:rPr lang="de-AT" i="1" dirty="0" err="1" smtClean="0"/>
              <a:t>lotsize</a:t>
            </a:r>
            <a:r>
              <a:rPr lang="de-AT" dirty="0" smtClean="0"/>
              <a:t>) = Größe des Loses</a:t>
            </a:r>
          </a:p>
          <a:p>
            <a:pPr eaLnBrk="1" hangingPunct="1"/>
            <a:endParaRPr lang="de-AT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b="1" dirty="0" smtClean="0"/>
              <a:t> Losgrößenplanung </a:t>
            </a:r>
            <a:r>
              <a:rPr lang="de-AT" dirty="0" smtClean="0"/>
              <a:t>(</a:t>
            </a:r>
            <a:r>
              <a:rPr lang="de-AT" i="1" dirty="0" err="1" smtClean="0"/>
              <a:t>lotsizing</a:t>
            </a:r>
            <a:r>
              <a:rPr lang="de-AT" dirty="0" smtClean="0"/>
              <a:t>) </a:t>
            </a:r>
            <a:br>
              <a:rPr lang="de-AT" dirty="0" smtClean="0"/>
            </a:br>
            <a:r>
              <a:rPr lang="de-AT" dirty="0" smtClean="0"/>
              <a:t>	sollen Produktionsmengen zu größeren Losen zusammengefasst 	werden um Rüstkosten zu sparen?</a:t>
            </a:r>
          </a:p>
          <a:p>
            <a:pPr eaLnBrk="1" hangingPunct="1"/>
            <a:r>
              <a:rPr lang="de-AT" dirty="0" smtClean="0"/>
              <a:t> Zusammenfassung zu größeren Losen  </a:t>
            </a:r>
            <a:br>
              <a:rPr lang="de-AT" dirty="0" smtClean="0"/>
            </a:br>
            <a:r>
              <a:rPr lang="de-AT" dirty="0" smtClean="0"/>
              <a:t>   </a:t>
            </a:r>
            <a:r>
              <a:rPr lang="de-AT" dirty="0" smtClean="0">
                <a:sym typeface="Symbol" pitchFamily="18" charset="2"/>
              </a:rPr>
              <a:t>  Vorproduktion auf Lager für spätere Perioden  </a:t>
            </a:r>
            <a:br>
              <a:rPr lang="de-AT" dirty="0" smtClean="0">
                <a:sym typeface="Symbol" pitchFamily="18" charset="2"/>
              </a:rPr>
            </a:br>
            <a:r>
              <a:rPr lang="de-AT" dirty="0" smtClean="0">
                <a:sym typeface="Symbol" pitchFamily="18" charset="2"/>
              </a:rPr>
              <a:t>    Rüstkosten gespart, aber zusätzliche Lagerkosten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9.2 </a:t>
            </a:r>
            <a:r>
              <a:rPr lang="de-DE" dirty="0" smtClean="0"/>
              <a:t>Deterministische, </a:t>
            </a:r>
            <a:r>
              <a:rPr lang="de-DE" b="1" dirty="0" smtClean="0"/>
              <a:t>dynamische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Ein-Produktmodelle I</a:t>
            </a:r>
            <a:endParaRPr lang="de-AT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AT" sz="2000" b="1" dirty="0" smtClean="0"/>
              <a:t>dynamisches Lagerhaltungsproblem</a:t>
            </a:r>
            <a:r>
              <a:rPr lang="de-AT" sz="2000" dirty="0" smtClean="0"/>
              <a:t>: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Nachfrage über die Zeit nicht konstant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jede Bestellperiode explizit betrachten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de-AT" sz="2000" dirty="0" smtClean="0"/>
              <a:t>Optimierung: simultan über alle Perioden</a:t>
            </a:r>
          </a:p>
          <a:p>
            <a:pPr eaLnBrk="1" hangingPunct="1">
              <a:buFont typeface="Wingdings" pitchFamily="2" charset="2"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u="sng" dirty="0" smtClean="0"/>
              <a:t>Standardproblem</a:t>
            </a:r>
            <a:r>
              <a:rPr lang="de-AT" sz="2000" dirty="0" smtClean="0"/>
              <a:t> : </a:t>
            </a:r>
            <a:r>
              <a:rPr lang="de-AT" sz="2000" b="1" dirty="0" smtClean="0"/>
              <a:t>Wagner-</a:t>
            </a:r>
            <a:r>
              <a:rPr lang="de-AT" sz="2000" b="1" dirty="0" err="1" smtClean="0"/>
              <a:t>Whitin</a:t>
            </a:r>
            <a:r>
              <a:rPr lang="de-AT" sz="2000" b="1" dirty="0" smtClean="0"/>
              <a:t> (WW) Problem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Deterministische, dynamische </a:t>
            </a:r>
            <a:br>
              <a:rPr lang="de-DE" dirty="0" smtClean="0"/>
            </a:br>
            <a:r>
              <a:rPr lang="de-DE" dirty="0" smtClean="0"/>
              <a:t>Ein-Produktmodelle II</a:t>
            </a:r>
            <a:endParaRPr lang="de-AT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b="1" dirty="0" smtClean="0"/>
              <a:t>Annahmen</a:t>
            </a:r>
            <a:r>
              <a:rPr lang="de-AT" sz="2000" dirty="0" smtClean="0"/>
              <a:t>:</a:t>
            </a:r>
          </a:p>
          <a:p>
            <a:pPr eaLnBrk="1" hangingPunct="1"/>
            <a:r>
              <a:rPr lang="de-AT" sz="2000" dirty="0" smtClean="0"/>
              <a:t> ein einheitliches Produkt</a:t>
            </a:r>
            <a:endParaRPr lang="de-AT" sz="2000" b="1" dirty="0" smtClean="0"/>
          </a:p>
          <a:p>
            <a:pPr eaLnBrk="1" hangingPunct="1"/>
            <a:r>
              <a:rPr lang="de-AT" sz="2000" b="1" dirty="0" smtClean="0"/>
              <a:t> Absatz  zeitlich nicht mehr konstant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Produktionszeit wird vernachlässigt, Lagerzugänge in ganzen Losen</a:t>
            </a:r>
          </a:p>
          <a:p>
            <a:pPr eaLnBrk="1" hangingPunct="1"/>
            <a:r>
              <a:rPr lang="de-AT" sz="2000" dirty="0" smtClean="0"/>
              <a:t> konstante Lieferzeit (= Zeit zwischen Bestellung und Eintreffen der Ware)</a:t>
            </a:r>
          </a:p>
          <a:p>
            <a:pPr eaLnBrk="1" hangingPunct="1"/>
            <a:r>
              <a:rPr lang="de-AT" sz="2000" dirty="0" smtClean="0"/>
              <a:t> keine Mengenrabatte</a:t>
            </a:r>
          </a:p>
          <a:p>
            <a:pPr eaLnBrk="1" hangingPunct="1"/>
            <a:r>
              <a:rPr lang="de-AT" sz="2000" dirty="0" smtClean="0"/>
              <a:t> keine Fehlmengen erlaubt - durch rechtzeitiges Bestellen vermieden</a:t>
            </a:r>
          </a:p>
          <a:p>
            <a:pPr eaLnBrk="1" hangingPunct="1"/>
            <a:r>
              <a:rPr lang="de-AT" sz="2000" dirty="0" smtClean="0"/>
              <a:t> keine Kapazitätsbeschränkungen bezüglich </a:t>
            </a:r>
            <a:r>
              <a:rPr lang="de-AT" sz="2000" dirty="0" err="1" smtClean="0"/>
              <a:t>Losgröße</a:t>
            </a:r>
            <a:endParaRPr lang="de-AT" sz="2000" dirty="0" smtClean="0"/>
          </a:p>
          <a:p>
            <a:pPr eaLnBrk="1" hangingPunct="1"/>
            <a:r>
              <a:rPr lang="de-AT" sz="2000" dirty="0" smtClean="0"/>
              <a:t> variablen Kosten: Rüst- und Lagerhaltungskosten</a:t>
            </a:r>
          </a:p>
          <a:p>
            <a:pPr eaLnBrk="1" hangingPunct="1"/>
            <a:r>
              <a:rPr lang="de-AT" sz="2000" dirty="0" smtClean="0"/>
              <a:t> evtl. können sich auch variable Produktionskosten über die Zeit ändern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sz="1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Notationen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D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dirty="0" smtClean="0"/>
              <a:t> ... Absatz (Nachfrage) </a:t>
            </a:r>
            <a:r>
              <a:rPr lang="de-AT" sz="2000" i="1" dirty="0" smtClean="0"/>
              <a:t>in Periode t</a:t>
            </a:r>
            <a:r>
              <a:rPr lang="de-AT" sz="2000" dirty="0" smtClean="0"/>
              <a:t> - zeitlich nicht konstant!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q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dirty="0" smtClean="0"/>
              <a:t> ...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 in Periode t (Entscheidungsvariable)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err="1" smtClean="0">
                <a:latin typeface="Times New Roman" pitchFamily="18" charset="0"/>
              </a:rPr>
              <a:t>c</a:t>
            </a:r>
            <a:r>
              <a:rPr lang="de-AT" sz="2000" i="1" baseline="-25000" dirty="0" err="1" smtClean="0">
                <a:latin typeface="Times New Roman" pitchFamily="18" charset="0"/>
              </a:rPr>
              <a:t>t</a:t>
            </a:r>
            <a:r>
              <a:rPr lang="de-AT" sz="2000" i="1" baseline="-25000" dirty="0" smtClean="0"/>
              <a:t>  </a:t>
            </a:r>
            <a:r>
              <a:rPr lang="de-AT" sz="2000" dirty="0" smtClean="0"/>
              <a:t>... variable Produktionskosten pro Stück in Periode t</a:t>
            </a:r>
            <a:endParaRPr lang="de-AT" sz="2000" i="1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smtClean="0">
                <a:latin typeface="Times New Roman" pitchFamily="18" charset="0"/>
              </a:rPr>
              <a:t>s</a:t>
            </a:r>
            <a:r>
              <a:rPr lang="de-AT" sz="2000" i="1" dirty="0" smtClean="0"/>
              <a:t>  .</a:t>
            </a:r>
            <a:r>
              <a:rPr lang="de-AT" sz="2000" dirty="0" smtClean="0"/>
              <a:t>.. Auflagekosten (Bestell-/Rüstkosten) je Produktionslos</a:t>
            </a:r>
            <a:endParaRPr lang="de-AT" sz="2000" i="1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smtClean="0">
                <a:latin typeface="Times New Roman" pitchFamily="18" charset="0"/>
              </a:rPr>
              <a:t>h</a:t>
            </a:r>
            <a:r>
              <a:rPr lang="de-AT" sz="2000" i="1" dirty="0" smtClean="0"/>
              <a:t>  .</a:t>
            </a:r>
            <a:r>
              <a:rPr lang="de-AT" sz="2000" dirty="0" smtClean="0"/>
              <a:t>.. Lagerkostensatz pro Stück und Periode</a:t>
            </a:r>
            <a:endParaRPr lang="de-AT" sz="2000" i="1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de-AT" sz="2000" i="1" dirty="0" smtClean="0">
                <a:latin typeface="Times New Roman" pitchFamily="18" charset="0"/>
              </a:rPr>
              <a:t>T</a:t>
            </a:r>
            <a:r>
              <a:rPr lang="de-AT" sz="2000" i="1" dirty="0" smtClean="0"/>
              <a:t>  .</a:t>
            </a:r>
            <a:r>
              <a:rPr lang="de-AT" sz="2000" dirty="0" smtClean="0"/>
              <a:t>.. Länge des Planungszeitraumes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</a:t>
            </a:r>
            <a:endParaRPr lang="de-AT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638" indent="-274638" eaLnBrk="1" hangingPunct="1">
              <a:buFontTx/>
              <a:buNone/>
            </a:pPr>
            <a:r>
              <a:rPr lang="de-AT" smtClean="0"/>
              <a:t>für optimale Lösung des dynamischen Losgrößenproblems: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Betrachte nur jene Produktionspläne, deren Produktionslose aus vollständigen </a:t>
            </a:r>
          </a:p>
          <a:p>
            <a:pPr marL="274638" indent="-274638" eaLnBrk="1" hangingPunct="1">
              <a:buFontTx/>
              <a:buNone/>
            </a:pPr>
            <a:r>
              <a:rPr lang="de-AT" sz="1800" smtClean="0"/>
              <a:t>Periodenbedarfen einer oder mehrerer „benachbarter“ Perioden bestehen.</a:t>
            </a:r>
            <a:endParaRPr lang="de-AT" sz="1000" smtClean="0"/>
          </a:p>
          <a:p>
            <a:pPr marL="274638" indent="-274638" eaLnBrk="1" hangingPunct="1">
              <a:buFontTx/>
              <a:buNone/>
            </a:pPr>
            <a:endParaRPr lang="de-AT" sz="1200" b="1" smtClean="0"/>
          </a:p>
          <a:p>
            <a:pPr marL="274638" indent="-274638" eaLnBrk="1" hangingPunct="1">
              <a:buFontTx/>
              <a:buNone/>
            </a:pPr>
            <a:r>
              <a:rPr lang="de-AT" b="1" smtClean="0"/>
              <a:t>Begründung:</a:t>
            </a:r>
            <a:r>
              <a:rPr lang="de-AT" smtClean="0"/>
              <a:t> </a:t>
            </a:r>
          </a:p>
          <a:p>
            <a:pPr marL="274638" indent="-274638" eaLnBrk="1" hangingPunct="1"/>
            <a:r>
              <a:rPr lang="de-AT" sz="2000" smtClean="0"/>
              <a:t>Nur einen Teil eines Periodenbedarfes in ein Los aufzunehmen ergibt keinen Sinn. Man würde nur Lagerkosten verursachen und müsste dennoch in der nächsten Periode rüsten.</a:t>
            </a:r>
          </a:p>
          <a:p>
            <a:pPr marL="274638" indent="-274638" eaLnBrk="1" hangingPunct="1"/>
            <a:r>
              <a:rPr lang="de-AT" sz="2000" smtClean="0"/>
              <a:t>Beispiel: bei einem Problem mit drei Perioden gibt es nur 3 Möglichkeiten für die Produktion der ersten Periode: </a:t>
            </a:r>
          </a:p>
          <a:p>
            <a:pPr marL="830263" lvl="1" eaLnBrk="1" hangingPunct="1"/>
            <a:r>
              <a:rPr lang="de-AT" sz="1800" smtClean="0"/>
              <a:t>Zusammenfassen des Bedarfs der Periode 1</a:t>
            </a:r>
          </a:p>
          <a:p>
            <a:pPr marL="830263" lvl="1" eaLnBrk="1" hangingPunct="1"/>
            <a:r>
              <a:rPr lang="de-AT" sz="1800" smtClean="0"/>
              <a:t>Zusammenfassen des Bedarfs der Perioden 1 und 2</a:t>
            </a:r>
          </a:p>
          <a:p>
            <a:pPr marL="830263" lvl="1" eaLnBrk="1" hangingPunct="1"/>
            <a:r>
              <a:rPr lang="de-AT" sz="1800" smtClean="0"/>
              <a:t>oder Zusammenfassen des Bedarfs aller drei Perioden zu einem Los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Wagner-Whitin Problem II</a:t>
            </a:r>
            <a:endParaRPr lang="de-AT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dirty="0" smtClean="0"/>
              <a:t> Dieses Problem kann optimal gelöst werden </a:t>
            </a:r>
            <a:br>
              <a:rPr lang="de-AT" dirty="0" smtClean="0"/>
            </a:br>
            <a:r>
              <a:rPr lang="de-AT" dirty="0" smtClean="0"/>
              <a:t>     (WW-Verfahren, dynamische Optimierung  </a:t>
            </a:r>
            <a:r>
              <a:rPr lang="de-AT" dirty="0" smtClean="0">
                <a:sym typeface="Symbol" pitchFamily="18" charset="2"/>
              </a:rPr>
              <a:t> VK)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>
              <a:sym typeface="Symbol" pitchFamily="18" charset="2"/>
            </a:endParaRPr>
          </a:p>
          <a:p>
            <a:pPr defTabSz="180000" eaLnBrk="1" hangingPunct="1">
              <a:lnSpc>
                <a:spcPct val="90000"/>
              </a:lnSpc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u="sng" dirty="0" smtClean="0"/>
              <a:t>Praxis</a:t>
            </a:r>
            <a:r>
              <a:rPr lang="de-AT" dirty="0" smtClean="0"/>
              <a:t>: meist Verwendung von einfachen 			       			 	  			   			    	  Entscheidungsregeln (</a:t>
            </a:r>
            <a:r>
              <a:rPr lang="de-AT" i="1" dirty="0" smtClean="0"/>
              <a:t>Heuristiken</a:t>
            </a:r>
            <a:r>
              <a:rPr lang="de-AT" dirty="0" smtClean="0"/>
              <a:t>) </a:t>
            </a:r>
            <a:r>
              <a:rPr lang="de-AT" dirty="0" smtClean="0">
                <a:sym typeface="Symbol" pitchFamily="18" charset="2"/>
              </a:rPr>
              <a:t> hier im 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i="1" dirty="0" smtClean="0"/>
              <a:t> Heuristiken</a:t>
            </a:r>
            <a:r>
              <a:rPr lang="de-AT" dirty="0" smtClean="0"/>
              <a:t>:</a:t>
            </a:r>
          </a:p>
          <a:p>
            <a:pPr lvl="1" defTabSz="180000" eaLnBrk="1" hangingPunct="1">
              <a:lnSpc>
                <a:spcPct val="90000"/>
              </a:lnSpc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flexibler gegenüber Verletzungen bestimmter, in der Praxis oft nicht                      	haltbarer Annahmen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dirty="0" smtClean="0"/>
              <a:t> Einfacher zu verstehen, weniger Nervosität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Heuristiken</a:t>
            </a:r>
            <a:endParaRPr lang="de-AT" dirty="0" smtClean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7907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b="1" dirty="0" smtClean="0"/>
              <a:t>Grundprinzip dieser Heuristiken: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 Wird in einer Periode produziert, wird anhand eines Kostenkriteriums 	geprüft, ob die Bedarfe der darauf folgenden Perioden auch in dieser 	Periode produziert werden können.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i="1" dirty="0" smtClean="0"/>
              <a:t>Die ‚besten‘</a:t>
            </a:r>
            <a:r>
              <a:rPr lang="de-AT" dirty="0" smtClean="0"/>
              <a:t> Heuristiken für das Problem: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Silver</a:t>
            </a:r>
            <a:r>
              <a:rPr lang="de-DE" sz="2000" dirty="0" smtClean="0"/>
              <a:t> – </a:t>
            </a:r>
            <a:r>
              <a:rPr lang="de-DE" sz="2000" dirty="0" err="1" smtClean="0"/>
              <a:t>Meal</a:t>
            </a:r>
            <a:r>
              <a:rPr lang="de-DE" sz="2000" dirty="0" smtClean="0"/>
              <a:t>  Heuristik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 </a:t>
            </a:r>
            <a:r>
              <a:rPr lang="de-DE" sz="2000" dirty="0" err="1" smtClean="0"/>
              <a:t>Groff</a:t>
            </a:r>
            <a:r>
              <a:rPr lang="de-DE" sz="2000" dirty="0" smtClean="0"/>
              <a:t> – Heuristik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in der Literatur findet man auch (und diese sind teilweise auch in der Praxis beliebt): „</a:t>
            </a:r>
            <a:r>
              <a:rPr lang="de-DE" sz="2000" dirty="0" err="1" smtClean="0"/>
              <a:t>part-period</a:t>
            </a:r>
            <a:r>
              <a:rPr lang="de-DE" sz="2000" dirty="0" smtClean="0"/>
              <a:t>“ und „gleitende wirtschaftliche </a:t>
            </a:r>
            <a:r>
              <a:rPr lang="de-DE" sz="2000" dirty="0" err="1" smtClean="0"/>
              <a:t>Losgröße</a:t>
            </a:r>
            <a:r>
              <a:rPr lang="de-DE" sz="2000" dirty="0" smtClean="0"/>
              <a:t>“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- Heuristik</a:t>
            </a:r>
            <a:endParaRPr lang="de-AT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optimale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im EOQ Modell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Durchschnittskosten pro Zeiteinheit minimal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Übertragung dieser Idee auf </a:t>
            </a:r>
            <a:r>
              <a:rPr lang="de-AT" sz="2000" b="1" dirty="0" smtClean="0"/>
              <a:t>dynamischen</a:t>
            </a:r>
            <a:r>
              <a:rPr lang="de-AT" sz="2000" dirty="0" smtClean="0"/>
              <a:t> Fall: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de-AT" sz="2000" dirty="0" smtClean="0"/>
              <a:t> erweitere die Losreichweite </a:t>
            </a:r>
            <a:br>
              <a:rPr lang="de-AT" sz="2000" dirty="0" smtClean="0"/>
            </a:br>
            <a:r>
              <a:rPr lang="de-AT" sz="2000" dirty="0" smtClean="0"/>
              <a:t>   (d.h. nehme die Bedarfsmenge der nächsten Periode dazu), </a:t>
            </a:r>
            <a:br>
              <a:rPr lang="de-AT" sz="2000" dirty="0" smtClean="0"/>
            </a:br>
            <a:r>
              <a:rPr lang="de-AT" sz="2000" dirty="0" smtClean="0"/>
              <a:t>   solange </a:t>
            </a:r>
            <a:r>
              <a:rPr lang="de-AT" sz="2000" i="1" dirty="0" smtClean="0"/>
              <a:t>die Durchschnittskosten pro Zeiteinheit</a:t>
            </a:r>
            <a:r>
              <a:rPr lang="de-AT" sz="2000" dirty="0" smtClean="0"/>
              <a:t> </a:t>
            </a:r>
            <a:r>
              <a:rPr lang="de-AT" sz="2000" i="1" dirty="0" smtClean="0"/>
              <a:t>sinken</a:t>
            </a:r>
            <a:r>
              <a:rPr lang="de-AT" sz="20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sz="2000" dirty="0" smtClean="0"/>
              <a:t>						</a:t>
            </a:r>
            <a:r>
              <a:rPr lang="de-AT" sz="2000" i="1" dirty="0" smtClean="0">
                <a:latin typeface="Times New Roman" pitchFamily="18" charset="0"/>
              </a:rPr>
              <a:t>j </a:t>
            </a:r>
            <a:r>
              <a:rPr lang="de-AT" sz="2000" i="1" dirty="0" smtClean="0">
                <a:latin typeface="Times New Roman" pitchFamily="18" charset="0"/>
                <a:cs typeface="Arial" charset="0"/>
              </a:rPr>
              <a:t>≥ </a:t>
            </a:r>
            <a:r>
              <a:rPr lang="de-AT" sz="2000" i="1" dirty="0" smtClean="0">
                <a:latin typeface="Times New Roman" pitchFamily="18" charset="0"/>
              </a:rPr>
              <a:t>τ</a:t>
            </a:r>
            <a:r>
              <a:rPr lang="de-AT" sz="2000" dirty="0" smtClean="0">
                <a:latin typeface="Times New Roman" pitchFamily="18" charset="0"/>
              </a:rPr>
              <a:t> </a:t>
            </a:r>
            <a:endParaRPr lang="de-AT" sz="2000" dirty="0" smtClean="0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DE" sz="20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             (Kosten pro Los) / (# Perioden für die das Los reicht)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</a:t>
            </a:r>
            <a:r>
              <a:rPr lang="de-AT" sz="2000" i="1" dirty="0" smtClean="0">
                <a:sym typeface="Symbol" pitchFamily="18" charset="2"/>
              </a:rPr>
              <a:t></a:t>
            </a:r>
            <a:r>
              <a:rPr lang="de-AT" sz="2000" dirty="0" smtClean="0"/>
              <a:t>  …  Periode, in dem Los aufgelegt wird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      </a:t>
            </a:r>
            <a:r>
              <a:rPr lang="de-AT" sz="2000" i="1" dirty="0" smtClean="0">
                <a:latin typeface="Times New Roman" pitchFamily="18" charset="0"/>
              </a:rPr>
              <a:t>j</a:t>
            </a:r>
            <a:r>
              <a:rPr lang="de-AT" sz="2000" dirty="0" smtClean="0"/>
              <a:t>  …	 Periode, bis zu der das Los reicht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65263" y="4352329"/>
          <a:ext cx="41767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r:id="rId3" imgW="2374900" imgH="457200" progId="">
                  <p:embed/>
                </p:oleObj>
              </mc:Choice>
              <mc:Fallback>
                <p:oleObj r:id="rId3" imgW="2374900" imgH="457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352329"/>
                        <a:ext cx="4176712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26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Dynamische Losgrößenheuristiken</a:t>
            </a:r>
            <a:endParaRPr lang="de-AT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0320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Der </a:t>
            </a:r>
            <a:r>
              <a:rPr lang="de-AT" sz="2000" u="sng" dirty="0" smtClean="0"/>
              <a:t>Bedarf</a:t>
            </a:r>
            <a:r>
              <a:rPr lang="de-AT" sz="2000" dirty="0" smtClean="0"/>
              <a:t> eines Produktes beträgt in den nächsten neun Wochen: 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Die </a:t>
            </a:r>
            <a:r>
              <a:rPr lang="de-AT" sz="2000" u="sng" dirty="0" smtClean="0"/>
              <a:t>bestellfixen Kosten</a:t>
            </a:r>
            <a:r>
              <a:rPr lang="de-AT" sz="2000" dirty="0" smtClean="0"/>
              <a:t> werden mit 70 Geldeinheiten und die </a:t>
            </a:r>
          </a:p>
          <a:p>
            <a:pPr eaLnBrk="1" hangingPunct="1">
              <a:buFontTx/>
              <a:buNone/>
            </a:pPr>
            <a:r>
              <a:rPr lang="de-AT" sz="2000" u="sng" dirty="0" smtClean="0"/>
              <a:t>Lagerkosten</a:t>
            </a:r>
            <a:r>
              <a:rPr lang="de-AT" sz="2000" dirty="0" smtClean="0"/>
              <a:t> mit 1 Geldeinheit pro Stück und Woche angesetzt.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Wie lauten die Losgrößen nach dem Verfahren von </a:t>
            </a:r>
            <a:r>
              <a:rPr lang="de-AT" sz="2000" b="1" dirty="0" err="1" smtClean="0"/>
              <a:t>Silver</a:t>
            </a:r>
            <a:r>
              <a:rPr lang="de-AT" sz="2000" b="1" dirty="0" smtClean="0"/>
              <a:t> und </a:t>
            </a:r>
            <a:r>
              <a:rPr lang="de-AT" sz="2000" b="1" dirty="0" err="1" smtClean="0"/>
              <a:t>Meal</a:t>
            </a:r>
            <a:endParaRPr lang="de-AT" sz="2000" b="1" dirty="0" smtClean="0"/>
          </a:p>
          <a:p>
            <a:pPr eaLnBrk="1" hangingPunct="1">
              <a:buFontTx/>
              <a:buNone/>
            </a:pPr>
            <a:r>
              <a:rPr lang="de-DE" sz="2000" dirty="0" smtClean="0"/>
              <a:t>bzw. nach dem Verfahren nach </a:t>
            </a:r>
            <a:r>
              <a:rPr lang="de-DE" sz="2000" b="1" dirty="0" err="1" smtClean="0"/>
              <a:t>Groff</a:t>
            </a:r>
            <a:r>
              <a:rPr lang="de-DE" sz="2000" dirty="0" smtClean="0"/>
              <a:t>?</a:t>
            </a:r>
            <a:endParaRPr lang="de-AT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71599" y="2708920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/>
                <a:gridCol w="628233"/>
                <a:gridCol w="558429"/>
                <a:gridCol w="628233"/>
                <a:gridCol w="628233"/>
                <a:gridCol w="628233"/>
                <a:gridCol w="628233"/>
                <a:gridCol w="628233"/>
                <a:gridCol w="628233"/>
                <a:gridCol w="69803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de-AT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20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de-AT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– Verfahren (1)</a:t>
            </a:r>
            <a:endParaRPr lang="de-AT" dirty="0" smtClean="0"/>
          </a:p>
        </p:txBody>
      </p:sp>
      <p:graphicFrame>
        <p:nvGraphicFramePr>
          <p:cNvPr id="27869" name="Group 221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424167" cy="4252295"/>
        </p:xfrm>
        <a:graphic>
          <a:graphicData uri="http://schemas.openxmlformats.org/drawingml/2006/table">
            <a:tbl>
              <a:tblPr/>
              <a:tblGrid>
                <a:gridCol w="1079351"/>
                <a:gridCol w="1512168"/>
                <a:gridCol w="1235413"/>
                <a:gridCol w="4597235"/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 smtClean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83567" y="2420888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1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691679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691679" y="3933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2, 3 &amp; 4</a:t>
            </a:r>
            <a:endParaRPr lang="de-AT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691679" y="292571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 &amp; 2</a:t>
            </a:r>
            <a:endParaRPr lang="de-AT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691679" y="34305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1, 2 &amp; 3</a:t>
            </a:r>
            <a:endParaRPr lang="de-AT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788023" y="2420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63515" y="2879924"/>
          <a:ext cx="10017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0" name="Formel" r:id="rId3" imgW="698197" imgH="393529" progId="Equation.3">
                  <p:embed/>
                </p:oleObj>
              </mc:Choice>
              <mc:Fallback>
                <p:oleObj name="Formel" r:id="rId3" imgW="698197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15" y="2879924"/>
                        <a:ext cx="100171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364087" y="2852936"/>
          <a:ext cx="12239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1" name="Formel" r:id="rId5" imgW="875920" imgH="393529" progId="Equation.3">
                  <p:embed/>
                </p:oleObj>
              </mc:Choice>
              <mc:Fallback>
                <p:oleObj name="Formel" r:id="rId5" imgW="875920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2852936"/>
                        <a:ext cx="12239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16215" y="292494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357165" y="3384749"/>
          <a:ext cx="1820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2" name="Formel" r:id="rId7" imgW="1269449" imgH="393529" progId="Equation.3">
                  <p:embed/>
                </p:oleObj>
              </mc:Choice>
              <mc:Fallback>
                <p:oleObj name="Formel" r:id="rId7" imgW="1269449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165" y="3384749"/>
                        <a:ext cx="18208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6228828" y="3356174"/>
          <a:ext cx="1349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3" name="Formel" r:id="rId9" imgW="965200" imgH="393700" progId="Equation.3">
                  <p:embed/>
                </p:oleObj>
              </mc:Choice>
              <mc:Fallback>
                <p:oleObj name="Formel" r:id="rId9" imgW="9652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828" y="3356174"/>
                        <a:ext cx="1349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8207375" y="34290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50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428603" y="3889574"/>
          <a:ext cx="2641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4" name="Formel" r:id="rId11" imgW="1841500" imgH="393700" progId="Equation.3">
                  <p:embed/>
                </p:oleObj>
              </mc:Choice>
              <mc:Fallback>
                <p:oleObj name="Formel" r:id="rId11" imgW="1841500" imgH="393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603" y="3889574"/>
                        <a:ext cx="26416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7048846" y="3904159"/>
          <a:ext cx="1331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5" name="Formel" r:id="rId13" imgW="952087" imgH="393529" progId="Equation.3">
                  <p:embed/>
                </p:oleObj>
              </mc:Choice>
              <mc:Fallback>
                <p:oleObj name="Formel" r:id="rId13" imgW="952087" imgH="393529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846" y="3904159"/>
                        <a:ext cx="13319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532440" y="393305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CC"/>
                </a:solidFill>
              </a:rPr>
              <a:t>60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07" name="AutoShape 159"/>
          <p:cNvSpPr>
            <a:spLocks noChangeArrowheads="1"/>
          </p:cNvSpPr>
          <p:nvPr/>
        </p:nvSpPr>
        <p:spPr bwMode="auto">
          <a:xfrm rot="764533">
            <a:off x="8826769" y="3961362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731192" y="444177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 dirty="0">
                <a:sym typeface="Symbol" pitchFamily="18" charset="2"/>
              </a:rPr>
              <a:t></a:t>
            </a:r>
            <a:r>
              <a:rPr lang="de-DE" dirty="0">
                <a:sym typeface="Symbol" pitchFamily="18" charset="2"/>
              </a:rPr>
              <a:t> = </a:t>
            </a:r>
            <a:r>
              <a:rPr lang="de-DE" dirty="0"/>
              <a:t>4</a:t>
            </a:r>
            <a:endParaRPr lang="de-AT" dirty="0"/>
          </a:p>
        </p:txBody>
      </p:sp>
      <p:sp>
        <p:nvSpPr>
          <p:cNvPr id="27809" name="Text Box 161"/>
          <p:cNvSpPr txBox="1">
            <a:spLocks noChangeArrowheads="1"/>
          </p:cNvSpPr>
          <p:nvPr/>
        </p:nvSpPr>
        <p:spPr bwMode="auto">
          <a:xfrm>
            <a:off x="1691679" y="44449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graphicFrame>
        <p:nvGraphicFramePr>
          <p:cNvPr id="27813" name="Object 165"/>
          <p:cNvGraphicFramePr>
            <a:graphicFrameLocks noChangeAspect="1"/>
          </p:cNvGraphicFramePr>
          <p:nvPr/>
        </p:nvGraphicFramePr>
        <p:xfrm>
          <a:off x="4846637" y="4393059"/>
          <a:ext cx="201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6" name="Formel" r:id="rId15" imgW="139639" imgH="393529" progId="Equation.3">
                  <p:embed/>
                </p:oleObj>
              </mc:Choice>
              <mc:Fallback>
                <p:oleObj name="Formel" r:id="rId15" imgW="139639" imgH="39352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4393059"/>
                        <a:ext cx="2016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5004047" y="4437112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70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8316390" y="395466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  <a:endParaRPr lang="de-AT"/>
          </a:p>
        </p:txBody>
      </p:sp>
      <p:graphicFrame>
        <p:nvGraphicFramePr>
          <p:cNvPr id="27844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87349"/>
              </p:ext>
            </p:extLst>
          </p:nvPr>
        </p:nvGraphicFramePr>
        <p:xfrm>
          <a:off x="4498975" y="2333625"/>
          <a:ext cx="200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7" name="Formel" r:id="rId17" imgW="139680" imgH="393480" progId="Equation.3">
                  <p:embed/>
                </p:oleObj>
              </mc:Choice>
              <mc:Fallback>
                <p:oleObj name="Formel" r:id="rId17" imgW="13968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333625"/>
                        <a:ext cx="2000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2" name="Text Box 214"/>
          <p:cNvSpPr txBox="1">
            <a:spLocks noChangeArrowheads="1"/>
          </p:cNvSpPr>
          <p:nvPr/>
        </p:nvSpPr>
        <p:spPr bwMode="auto">
          <a:xfrm>
            <a:off x="1691679" y="4935488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4 &amp; 5</a:t>
            </a:r>
            <a:endParaRPr lang="de-AT" dirty="0"/>
          </a:p>
        </p:txBody>
      </p:sp>
      <p:graphicFrame>
        <p:nvGraphicFramePr>
          <p:cNvPr id="27863" name="Object 215"/>
          <p:cNvGraphicFramePr>
            <a:graphicFrameLocks noChangeAspect="1"/>
          </p:cNvGraphicFramePr>
          <p:nvPr/>
        </p:nvGraphicFramePr>
        <p:xfrm>
          <a:off x="4439715" y="4899224"/>
          <a:ext cx="984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8" name="Formel" r:id="rId19" imgW="685800" imgH="393700" progId="Equation.3">
                  <p:embed/>
                </p:oleObj>
              </mc:Choice>
              <mc:Fallback>
                <p:oleObj name="Formel" r:id="rId19" imgW="6858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715" y="4899224"/>
                        <a:ext cx="9842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64" name="Object 216"/>
          <p:cNvGraphicFramePr>
            <a:graphicFrameLocks noChangeAspect="1"/>
          </p:cNvGraphicFramePr>
          <p:nvPr/>
        </p:nvGraphicFramePr>
        <p:xfrm>
          <a:off x="5576365" y="4872236"/>
          <a:ext cx="12239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9" name="Formel" r:id="rId21" imgW="875920" imgH="393529" progId="Equation.3">
                  <p:embed/>
                </p:oleObj>
              </mc:Choice>
              <mc:Fallback>
                <p:oleObj name="Formel" r:id="rId21" imgW="875920" imgH="393529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365" y="4872236"/>
                        <a:ext cx="122396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65" name="Text Box 217"/>
          <p:cNvSpPr txBox="1">
            <a:spLocks noChangeArrowheads="1"/>
          </p:cNvSpPr>
          <p:nvPr/>
        </p:nvSpPr>
        <p:spPr bwMode="auto">
          <a:xfrm>
            <a:off x="7308304" y="494116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>
          <a:xfrm>
            <a:off x="7417866" y="6552952"/>
            <a:ext cx="2133600" cy="196850"/>
          </a:xfrm>
        </p:spPr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>
          <a:xfrm>
            <a:off x="4356546" y="6553671"/>
            <a:ext cx="2895600" cy="196850"/>
          </a:xfrm>
        </p:spPr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3347863" y="2420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3059831" y="292494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20+40=60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3059831" y="342900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60+20=80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987823" y="39330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80+30=110</a:t>
            </a:r>
            <a:endParaRPr lang="de-AT" dirty="0"/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3347863" y="443711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30</a:t>
            </a:r>
            <a:endParaRPr lang="de-AT" dirty="0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3059831" y="494116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30+20=50</a:t>
            </a:r>
            <a:endParaRPr lang="de-AT" dirty="0"/>
          </a:p>
        </p:txBody>
      </p:sp>
      <p:sp>
        <p:nvSpPr>
          <p:cNvPr id="46" name="Text Box 214"/>
          <p:cNvSpPr txBox="1">
            <a:spLocks noChangeArrowheads="1"/>
          </p:cNvSpPr>
          <p:nvPr/>
        </p:nvSpPr>
        <p:spPr bwMode="auto">
          <a:xfrm>
            <a:off x="1691679" y="5445224"/>
            <a:ext cx="98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4, 5 </a:t>
            </a:r>
            <a:r>
              <a:rPr lang="de-DE" dirty="0"/>
              <a:t>&amp; </a:t>
            </a: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2987823" y="544522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50+50=100</a:t>
            </a:r>
            <a:endParaRPr lang="de-AT" dirty="0"/>
          </a:p>
        </p:txBody>
      </p:sp>
      <p:graphicFrame>
        <p:nvGraphicFramePr>
          <p:cNvPr id="48" name="Object 215"/>
          <p:cNvGraphicFramePr>
            <a:graphicFrameLocks noChangeAspect="1"/>
          </p:cNvGraphicFramePr>
          <p:nvPr/>
        </p:nvGraphicFramePr>
        <p:xfrm>
          <a:off x="4355975" y="5373216"/>
          <a:ext cx="18780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0" name="Formel" r:id="rId23" imgW="1307532" imgH="393529" progId="Equation.3">
                  <p:embed/>
                </p:oleObj>
              </mc:Choice>
              <mc:Fallback>
                <p:oleObj name="Formel" r:id="rId23" imgW="1307532" imgH="39352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5" y="5373216"/>
                        <a:ext cx="18780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6"/>
          <p:cNvGraphicFramePr>
            <a:graphicFrameLocks noChangeAspect="1"/>
          </p:cNvGraphicFramePr>
          <p:nvPr/>
        </p:nvGraphicFramePr>
        <p:xfrm>
          <a:off x="6202362" y="5372547"/>
          <a:ext cx="1276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1" name="Formel" r:id="rId25" imgW="914400" imgH="393700" progId="Equation.3">
                  <p:embed/>
                </p:oleObj>
              </mc:Choice>
              <mc:Fallback>
                <p:oleObj name="Formel" r:id="rId25" imgW="914400" imgH="3937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2" y="5372547"/>
                        <a:ext cx="12763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17"/>
          <p:cNvSpPr txBox="1">
            <a:spLocks noChangeArrowheads="1"/>
          </p:cNvSpPr>
          <p:nvPr/>
        </p:nvSpPr>
        <p:spPr bwMode="auto">
          <a:xfrm>
            <a:off x="8100391" y="544522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 smtClean="0">
                <a:solidFill>
                  <a:srgbClr val="9900CC"/>
                </a:solidFill>
              </a:rPr>
              <a:t>63,3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524327" y="5373216"/>
          <a:ext cx="566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2" name="Formel" r:id="rId27" imgW="406048" imgH="393359" progId="Equation.3">
                  <p:embed/>
                </p:oleObj>
              </mc:Choice>
              <mc:Fallback>
                <p:oleObj name="Formel" r:id="rId27" imgW="406048" imgH="39335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7" y="5373216"/>
                        <a:ext cx="5667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utoShape 159"/>
          <p:cNvSpPr>
            <a:spLocks noChangeArrowheads="1"/>
          </p:cNvSpPr>
          <p:nvPr/>
        </p:nvSpPr>
        <p:spPr bwMode="auto">
          <a:xfrm rot="764533">
            <a:off x="8826769" y="5473530"/>
            <a:ext cx="288925" cy="2889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2" name="Object 176"/>
          <p:cNvGraphicFramePr>
            <a:graphicFrameLocks noChangeAspect="1"/>
          </p:cNvGraphicFramePr>
          <p:nvPr/>
        </p:nvGraphicFramePr>
        <p:xfrm>
          <a:off x="2771800" y="6165304"/>
          <a:ext cx="3857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3" name="Formel" r:id="rId29" imgW="165028" imgH="228501" progId="Equation.3">
                  <p:embed/>
                </p:oleObj>
              </mc:Choice>
              <mc:Fallback>
                <p:oleObj name="Formel" r:id="rId29" imgW="165028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165304"/>
                        <a:ext cx="38576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3131840" y="6237312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= </a:t>
            </a:r>
            <a:r>
              <a:rPr lang="de-DE" sz="2000" dirty="0">
                <a:cs typeface="Arial" charset="0"/>
              </a:rPr>
              <a:t>(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80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; 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50</a:t>
            </a:r>
            <a:r>
              <a:rPr lang="en-US" dirty="0"/>
              <a:t>;</a:t>
            </a:r>
            <a:r>
              <a:rPr lang="en-US" sz="2000" b="1" dirty="0">
                <a:solidFill>
                  <a:srgbClr val="9900CC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9900CC"/>
                </a:solidFill>
                <a:cs typeface="Arial" charset="0"/>
              </a:rPr>
              <a:t>0; ?; ?; ?; ?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)</a:t>
            </a:r>
          </a:p>
        </p:txBody>
      </p:sp>
      <p:sp>
        <p:nvSpPr>
          <p:cNvPr id="54" name="Text Box 177"/>
          <p:cNvSpPr txBox="1">
            <a:spLocks noChangeArrowheads="1"/>
          </p:cNvSpPr>
          <p:nvPr/>
        </p:nvSpPr>
        <p:spPr bwMode="auto">
          <a:xfrm>
            <a:off x="467544" y="6237312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/>
              <a:t>Bisherige Lösung:</a:t>
            </a:r>
            <a:endParaRPr lang="en-US" sz="2000" dirty="0"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740352" y="3356992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/>
          <p:cNvSpPr/>
          <p:nvPr/>
        </p:nvSpPr>
        <p:spPr>
          <a:xfrm>
            <a:off x="6948264" y="486916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60" name="Object 216"/>
          <p:cNvGraphicFramePr>
            <a:graphicFrameLocks noChangeAspect="1"/>
          </p:cNvGraphicFramePr>
          <p:nvPr/>
        </p:nvGraphicFramePr>
        <p:xfrm>
          <a:off x="6804248" y="4869160"/>
          <a:ext cx="479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4" name="Formel" r:id="rId31" imgW="342751" imgH="393529" progId="Equation.3">
                  <p:embed/>
                </p:oleObj>
              </mc:Choice>
              <mc:Fallback>
                <p:oleObj name="Formel" r:id="rId31" imgW="342751" imgH="393529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869160"/>
                        <a:ext cx="479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8"/>
          <p:cNvGraphicFramePr>
            <a:graphicFrameLocks noChangeAspect="1"/>
          </p:cNvGraphicFramePr>
          <p:nvPr/>
        </p:nvGraphicFramePr>
        <p:xfrm>
          <a:off x="7596336" y="3356992"/>
          <a:ext cx="568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5" name="Formel" r:id="rId33" imgW="406048" imgH="393359" progId="Equation.3">
                  <p:embed/>
                </p:oleObj>
              </mc:Choice>
              <mc:Fallback>
                <p:oleObj name="Formel" r:id="rId33" imgW="406048" imgH="39335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356992"/>
                        <a:ext cx="568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hteck 60"/>
          <p:cNvSpPr/>
          <p:nvPr/>
        </p:nvSpPr>
        <p:spPr>
          <a:xfrm>
            <a:off x="3923928" y="350100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Rechteck 61"/>
          <p:cNvSpPr/>
          <p:nvPr/>
        </p:nvSpPr>
        <p:spPr>
          <a:xfrm>
            <a:off x="3923928" y="5013176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07" grpId="0" animBg="1"/>
      <p:bldP spid="27808" grpId="0"/>
      <p:bldP spid="27809" grpId="0"/>
      <p:bldP spid="27814" grpId="0"/>
      <p:bldP spid="27839" grpId="0"/>
      <p:bldP spid="27862" grpId="0"/>
      <p:bldP spid="27865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 animBg="1"/>
      <p:bldP spid="53" grpId="0"/>
      <p:bldP spid="54" grpId="0"/>
      <p:bldP spid="56" grpId="0" animBg="1"/>
      <p:bldP spid="59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221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424167" cy="2752106"/>
        </p:xfrm>
        <a:graphic>
          <a:graphicData uri="http://schemas.openxmlformats.org/drawingml/2006/table">
            <a:tbl>
              <a:tblPr/>
              <a:tblGrid>
                <a:gridCol w="1079351"/>
                <a:gridCol w="1512168"/>
                <a:gridCol w="1235413"/>
                <a:gridCol w="4597235"/>
              </a:tblGrid>
              <a:tr h="72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für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Periode(n)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Losgr</a:t>
                      </a: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lang="de-DE" sz="2000" i="1" baseline="-25000" dirty="0" smtClean="0">
                          <a:sym typeface="Symbol" pitchFamily="18" charset="2"/>
                        </a:rPr>
                        <a:t></a:t>
                      </a:r>
                      <a:endParaRPr kumimoji="0" lang="de-AT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pro Periode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Silver</a:t>
            </a:r>
            <a:r>
              <a:rPr lang="de-DE" dirty="0" smtClean="0"/>
              <a:t> – </a:t>
            </a:r>
            <a:r>
              <a:rPr lang="de-DE" dirty="0" err="1" smtClean="0"/>
              <a:t>Meal</a:t>
            </a:r>
            <a:r>
              <a:rPr lang="de-DE" dirty="0" smtClean="0"/>
              <a:t> – Verfahren (2)</a:t>
            </a:r>
            <a:endParaRPr lang="de-AT" dirty="0" smtClean="0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86098" y="2513782"/>
            <a:ext cx="90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ym typeface="Symbol" pitchFamily="18" charset="2"/>
              </a:rPr>
              <a:t> = </a:t>
            </a: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1494160" y="2513782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1494160" y="4026669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6, 7, 8 &amp; 9</a:t>
            </a:r>
            <a:endParaRPr lang="de-AT" dirty="0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1494160" y="301860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 </a:t>
            </a:r>
            <a:r>
              <a:rPr lang="de-DE" dirty="0"/>
              <a:t>&amp; </a:t>
            </a:r>
            <a:r>
              <a:rPr lang="de-DE" dirty="0" smtClean="0"/>
              <a:t>7</a:t>
            </a:r>
            <a:endParaRPr lang="de-AT" dirty="0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494160" y="3523432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6, 7 &amp; 8</a:t>
            </a:r>
            <a:endParaRPr lang="de-AT" dirty="0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364088" y="2564904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rgbClr val="9900CC"/>
                </a:solidFill>
              </a:rPr>
              <a:t>70</a:t>
            </a:r>
            <a:endParaRPr lang="de-AT" b="1">
              <a:solidFill>
                <a:srgbClr val="9900CC"/>
              </a:solidFill>
            </a:endParaRPr>
          </a:p>
        </p:txBody>
      </p:sp>
      <p:graphicFrame>
        <p:nvGraphicFramePr>
          <p:cNvPr id="27758" name="Object 110"/>
          <p:cNvGraphicFramePr>
            <a:graphicFrameLocks noChangeAspect="1"/>
          </p:cNvGraphicFramePr>
          <p:nvPr/>
        </p:nvGraphicFramePr>
        <p:xfrm>
          <a:off x="4335463" y="2981325"/>
          <a:ext cx="711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Formel" r:id="rId3" imgW="495085" imgH="393529" progId="Equation.3">
                  <p:embed/>
                </p:oleObj>
              </mc:Choice>
              <mc:Fallback>
                <p:oleObj name="Formel" r:id="rId3" imgW="495085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981325"/>
                        <a:ext cx="711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111"/>
          <p:cNvGraphicFramePr>
            <a:graphicFrameLocks noChangeAspect="1"/>
          </p:cNvGraphicFramePr>
          <p:nvPr/>
        </p:nvGraphicFramePr>
        <p:xfrm>
          <a:off x="5076056" y="2924944"/>
          <a:ext cx="1063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Formel" r:id="rId5" imgW="761669" imgH="393529" progId="Equation.3">
                  <p:embed/>
                </p:oleObj>
              </mc:Choice>
              <mc:Fallback>
                <p:oleObj name="Formel" r:id="rId5" imgW="76166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24944"/>
                        <a:ext cx="1063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78" name="Text Box 130"/>
          <p:cNvSpPr txBox="1">
            <a:spLocks noChangeArrowheads="1"/>
          </p:cNvSpPr>
          <p:nvPr/>
        </p:nvSpPr>
        <p:spPr bwMode="auto">
          <a:xfrm>
            <a:off x="6588224" y="2996952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 smtClean="0">
                <a:solidFill>
                  <a:srgbClr val="9900CC"/>
                </a:solidFill>
              </a:rPr>
              <a:t>45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82" name="Object 134"/>
          <p:cNvGraphicFramePr>
            <a:graphicFrameLocks noChangeAspect="1"/>
          </p:cNvGraphicFramePr>
          <p:nvPr/>
        </p:nvGraphicFramePr>
        <p:xfrm>
          <a:off x="4421188" y="3486150"/>
          <a:ext cx="1346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Formel" r:id="rId7" imgW="939392" imgH="393529" progId="Equation.3">
                  <p:embed/>
                </p:oleObj>
              </mc:Choice>
              <mc:Fallback>
                <p:oleObj name="Formel" r:id="rId7" imgW="939392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3486150"/>
                        <a:ext cx="1346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86" name="Object 138"/>
          <p:cNvGraphicFramePr>
            <a:graphicFrameLocks noChangeAspect="1"/>
          </p:cNvGraphicFramePr>
          <p:nvPr/>
        </p:nvGraphicFramePr>
        <p:xfrm>
          <a:off x="5796136" y="3429000"/>
          <a:ext cx="16494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Formel" r:id="rId9" imgW="1180588" imgH="393529" progId="Equation.3">
                  <p:embed/>
                </p:oleObj>
              </mc:Choice>
              <mc:Fallback>
                <p:oleObj name="Formel" r:id="rId9" imgW="1180588" imgH="3935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29000"/>
                        <a:ext cx="16494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7380312" y="350100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 smtClean="0">
                <a:solidFill>
                  <a:srgbClr val="9900CC"/>
                </a:solidFill>
              </a:rPr>
              <a:t>43,3</a:t>
            </a:r>
            <a:endParaRPr lang="de-AT" b="1" dirty="0">
              <a:solidFill>
                <a:srgbClr val="9900CC"/>
              </a:solidFill>
            </a:endParaRPr>
          </a:p>
        </p:txBody>
      </p:sp>
      <p:graphicFrame>
        <p:nvGraphicFramePr>
          <p:cNvPr id="27792" name="Object 144"/>
          <p:cNvGraphicFramePr>
            <a:graphicFrameLocks noChangeAspect="1"/>
          </p:cNvGraphicFramePr>
          <p:nvPr/>
        </p:nvGraphicFramePr>
        <p:xfrm>
          <a:off x="4139952" y="3933056"/>
          <a:ext cx="1968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Formel" r:id="rId11" imgW="1371600" imgH="393700" progId="Equation.3">
                  <p:embed/>
                </p:oleObj>
              </mc:Choice>
              <mc:Fallback>
                <p:oleObj name="Formel" r:id="rId11" imgW="1371600" imgH="393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933056"/>
                        <a:ext cx="19685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96" name="Object 148"/>
          <p:cNvGraphicFramePr>
            <a:graphicFrameLocks noChangeAspect="1"/>
          </p:cNvGraphicFramePr>
          <p:nvPr/>
        </p:nvGraphicFramePr>
        <p:xfrm>
          <a:off x="6084168" y="3933056"/>
          <a:ext cx="1900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Formel" r:id="rId13" imgW="1358310" imgH="393529" progId="Equation.3">
                  <p:embed/>
                </p:oleObj>
              </mc:Choice>
              <mc:Fallback>
                <p:oleObj name="Formel" r:id="rId13" imgW="1358310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933056"/>
                        <a:ext cx="1900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207375" y="4005064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dirty="0" smtClean="0"/>
              <a:t>3*s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5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7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8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*3*</a:t>
            </a:r>
            <a:r>
              <a:rPr lang="de-DE" i="1" dirty="0" smtClean="0"/>
              <a:t>D</a:t>
            </a:r>
            <a:r>
              <a:rPr lang="de-DE" baseline="-25000" dirty="0" smtClean="0"/>
              <a:t>9</a:t>
            </a:r>
            <a:r>
              <a:rPr lang="de-DE" dirty="0" smtClean="0"/>
              <a:t> = </a:t>
            </a:r>
            <a:endParaRPr lang="de-AT" dirty="0"/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400</a:t>
            </a:r>
            <a:r>
              <a:rPr lang="de-DE" dirty="0" smtClean="0"/>
              <a:t> </a:t>
            </a:r>
            <a:r>
              <a:rPr lang="de-DE" dirty="0"/>
              <a:t>GE</a:t>
            </a:r>
            <a:endParaRPr lang="de-AT" dirty="0"/>
          </a:p>
        </p:txBody>
      </p:sp>
      <p:sp>
        <p:nvSpPr>
          <p:cNvPr id="27839" name="Text Box 191"/>
          <p:cNvSpPr txBox="1">
            <a:spLocks noChangeArrowheads="1"/>
          </p:cNvSpPr>
          <p:nvPr/>
        </p:nvSpPr>
        <p:spPr bwMode="auto">
          <a:xfrm>
            <a:off x="7991351" y="400506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</a:t>
            </a:r>
            <a:endParaRPr lang="de-AT" dirty="0"/>
          </a:p>
        </p:txBody>
      </p:sp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Kapitel 8/</a:t>
            </a:r>
            <a:fld id="{170C4BF4-3221-4614-8D11-3C4DD49AF7E2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graphicFrame>
        <p:nvGraphicFramePr>
          <p:cNvPr id="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6791"/>
              </p:ext>
            </p:extLst>
          </p:nvPr>
        </p:nvGraphicFramePr>
        <p:xfrm>
          <a:off x="4986338" y="2478088"/>
          <a:ext cx="1984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Formel" r:id="rId15" imgW="139680" imgH="393480" progId="Equation.3">
                  <p:embed/>
                </p:oleObj>
              </mc:Choice>
              <mc:Fallback>
                <p:oleObj name="Formel" r:id="rId15" imgW="1396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478088"/>
                        <a:ext cx="1984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1"/>
          <p:cNvGraphicFramePr>
            <a:graphicFrameLocks noChangeAspect="1"/>
          </p:cNvGraphicFramePr>
          <p:nvPr/>
        </p:nvGraphicFramePr>
        <p:xfrm>
          <a:off x="6156176" y="2924944"/>
          <a:ext cx="477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Formel" r:id="rId17" imgW="342751" imgH="393529" progId="Equation.3">
                  <p:embed/>
                </p:oleObj>
              </mc:Choice>
              <mc:Fallback>
                <p:oleObj name="Formel" r:id="rId17" imgW="342751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24944"/>
                        <a:ext cx="477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/>
                <a:gridCol w="628233"/>
                <a:gridCol w="558429"/>
                <a:gridCol w="628233"/>
                <a:gridCol w="628233"/>
                <a:gridCol w="628233"/>
                <a:gridCol w="628233"/>
                <a:gridCol w="628233"/>
                <a:gridCol w="628233"/>
                <a:gridCol w="698036"/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de-AT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 smtClean="0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80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7596336" y="393305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 Box 192"/>
          <p:cNvSpPr txBox="1">
            <a:spLocks noChangeArrowheads="1"/>
          </p:cNvSpPr>
          <p:nvPr/>
        </p:nvSpPr>
        <p:spPr bwMode="auto">
          <a:xfrm>
            <a:off x="395536" y="616530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</a:rPr>
              <a:t>Oder</a:t>
            </a:r>
            <a:r>
              <a:rPr lang="de-DE" i="1" dirty="0" smtClean="0"/>
              <a:t> </a:t>
            </a:r>
            <a:r>
              <a:rPr lang="de-DE" i="1" dirty="0" smtClean="0">
                <a:solidFill>
                  <a:srgbClr val="FF0000"/>
                </a:solidFill>
              </a:rPr>
              <a:t>K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i="1" dirty="0" smtClean="0">
                <a:solidFill>
                  <a:srgbClr val="FF0000"/>
                </a:solidFill>
              </a:rPr>
              <a:t>q</a:t>
            </a:r>
            <a:r>
              <a:rPr lang="de-DE" dirty="0" smtClean="0">
                <a:solidFill>
                  <a:srgbClr val="FF0000"/>
                </a:solidFill>
              </a:rPr>
              <a:t>*) = 150 + 90 + 160 = 400	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3203848" y="2492896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</a:t>
            </a:r>
            <a:endParaRPr lang="de-AT" dirty="0"/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2915816" y="299695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50+20=70</a:t>
            </a:r>
            <a:endParaRPr lang="de-AT" dirty="0"/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2915816" y="350100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70+20=90</a:t>
            </a:r>
            <a:endParaRPr lang="de-AT" dirty="0"/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2843808" y="4005064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90+10=100</a:t>
            </a:r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3707904" y="400506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5" grpId="0"/>
      <p:bldP spid="27736" grpId="0"/>
      <p:bldP spid="27737" grpId="0"/>
      <p:bldP spid="27738" grpId="0"/>
      <p:bldP spid="27739" grpId="0"/>
      <p:bldP spid="27751" grpId="0"/>
      <p:bldP spid="27778" grpId="0"/>
      <p:bldP spid="27788" grpId="0"/>
      <p:bldP spid="27837" grpId="0"/>
      <p:bldP spid="27838" grpId="0"/>
      <p:bldP spid="27839" grpId="0"/>
      <p:bldP spid="27840" grpId="0"/>
      <p:bldP spid="31" grpId="0" animBg="1"/>
      <p:bldP spid="33" grpId="0"/>
      <p:bldP spid="37" grpId="0"/>
      <p:bldP spid="38" grpId="0"/>
      <p:bldP spid="42" grpId="0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Losgrößenplanung</a:t>
            </a:r>
            <a:endParaRPr lang="de-AT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/>
              <a:t>Bei Losgrößen- bzw. Lagerhaltungsmodellen unterscheidet man:</a:t>
            </a:r>
          </a:p>
          <a:p>
            <a:pPr eaLnBrk="1" hangingPunct="1">
              <a:buFontTx/>
              <a:buNone/>
            </a:pPr>
            <a:endParaRPr lang="de-AT" sz="2000" i="1" dirty="0" smtClean="0"/>
          </a:p>
          <a:p>
            <a:pPr eaLnBrk="1" hangingPunct="1"/>
            <a:r>
              <a:rPr lang="de-AT" sz="1800" i="1" dirty="0" smtClean="0"/>
              <a:t>  deterministische</a:t>
            </a:r>
            <a:r>
              <a:rPr lang="de-AT" sz="1800" dirty="0" smtClean="0"/>
              <a:t> Modelle (Nachfrage wird als bekannt vorausgesetzt) vs.</a:t>
            </a: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i="1" dirty="0" smtClean="0"/>
              <a:t>  stochastische</a:t>
            </a:r>
            <a:r>
              <a:rPr lang="de-AT" sz="1800" dirty="0" smtClean="0"/>
              <a:t> Modelle (nur Wahrscheinlichkeitsverteilungen über die 	Nachfragemengen bekannt)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statische</a:t>
            </a:r>
            <a:r>
              <a:rPr lang="de-AT" sz="1800" dirty="0" smtClean="0"/>
              <a:t> Modelle (konstante Nachfrage – </a:t>
            </a:r>
            <a:r>
              <a:rPr lang="de-AT" sz="1800" i="1" dirty="0" smtClean="0"/>
              <a:t>eine</a:t>
            </a:r>
            <a:r>
              <a:rPr lang="de-AT" sz="1800" dirty="0" smtClean="0"/>
              <a:t> </a:t>
            </a:r>
            <a:r>
              <a:rPr lang="de-AT" sz="1800" i="1" dirty="0" smtClean="0"/>
              <a:t>typische</a:t>
            </a:r>
            <a:r>
              <a:rPr lang="de-AT" sz="1800" dirty="0" smtClean="0"/>
              <a:t> Bestellperiode)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dynamische</a:t>
            </a:r>
            <a:r>
              <a:rPr lang="de-AT" sz="1800" dirty="0" smtClean="0"/>
              <a:t> Modelle (Nachfrage variiert mit der Zeit)</a:t>
            </a:r>
          </a:p>
          <a:p>
            <a:pPr eaLnBrk="1" hangingPunct="1"/>
            <a:endParaRPr lang="de-AT" sz="1800" i="1" dirty="0" smtClean="0"/>
          </a:p>
          <a:p>
            <a:pPr eaLnBrk="1" hangingPunct="1"/>
            <a:r>
              <a:rPr lang="de-AT" sz="1800" i="1" dirty="0" smtClean="0"/>
              <a:t>  Ein</a:t>
            </a:r>
            <a:r>
              <a:rPr lang="de-AT" sz="1800" dirty="0" smtClean="0"/>
              <a:t>-Produktmodelle</a:t>
            </a:r>
            <a:endParaRPr lang="de-AT" sz="1800" i="1" dirty="0" smtClean="0"/>
          </a:p>
          <a:p>
            <a:pPr eaLnBrk="1" hangingPunct="1"/>
            <a:r>
              <a:rPr lang="de-AT" sz="1800" i="1" dirty="0" smtClean="0"/>
              <a:t>  Mehr</a:t>
            </a:r>
            <a:r>
              <a:rPr lang="de-AT" sz="1800" dirty="0" smtClean="0"/>
              <a:t>-Produktmodelle, wobei hier zu unterscheiden ist: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600" dirty="0" smtClean="0"/>
              <a:t>- mit unabhängigem Bedarf (aber z.B. gemeinsamer Kapazitätsbeschränkung)</a:t>
            </a:r>
            <a:br>
              <a:rPr lang="de-AT" sz="1600" dirty="0" smtClean="0"/>
            </a:br>
            <a:r>
              <a:rPr lang="de-AT" sz="1600" dirty="0" smtClean="0"/>
              <a:t>   	- mit abhängigem Bedarf (z.B. Vorprodukte bei mehrstufiger Produktion)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Groff</a:t>
            </a:r>
            <a:r>
              <a:rPr lang="de-DE" dirty="0" smtClean="0"/>
              <a:t> - Heuristik</a:t>
            </a:r>
            <a:endParaRPr lang="de-AT" dirty="0" smtClean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46088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000" b="1" dirty="0"/>
              <a:t>optimale </a:t>
            </a:r>
            <a:r>
              <a:rPr lang="de-AT" sz="2000" b="1" dirty="0" err="1"/>
              <a:t>Losgröße</a:t>
            </a:r>
            <a:r>
              <a:rPr lang="de-AT" sz="2000" dirty="0"/>
              <a:t> im EOQ Modell	 	</a:t>
            </a:r>
            <a:endParaRPr lang="de-AT" sz="2000" i="1" dirty="0"/>
          </a:p>
          <a:p>
            <a:pPr>
              <a:spcBef>
                <a:spcPct val="20000"/>
              </a:spcBef>
              <a:buFont typeface="Wingdings" pitchFamily="2" charset="2"/>
              <a:buChar char="à"/>
            </a:pPr>
            <a:r>
              <a:rPr lang="de-AT" sz="2000" i="1" dirty="0"/>
              <a:t>Marginale Rüstkostenersparnis = Marginaler Lagerkostenzuwachs.</a:t>
            </a:r>
            <a:br>
              <a:rPr lang="de-AT" sz="2000" i="1" dirty="0"/>
            </a:b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/>
              <a:t>Übertragung dieser Idee auf </a:t>
            </a:r>
            <a:r>
              <a:rPr lang="de-AT" sz="2000" b="1" dirty="0"/>
              <a:t>dynamischen</a:t>
            </a:r>
            <a:r>
              <a:rPr lang="de-AT" sz="2000" dirty="0"/>
              <a:t> Fall: </a:t>
            </a:r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erweitere die Losreichweite, solange die</a:t>
            </a:r>
            <a:r>
              <a:rPr lang="de-AT" sz="2000" i="1" dirty="0"/>
              <a:t> Grenz-Lagerkosten kleiner als die Grenz-Rüstkosten</a:t>
            </a:r>
            <a:r>
              <a:rPr lang="de-AT" sz="2000" dirty="0"/>
              <a:t> sind:</a:t>
            </a:r>
          </a:p>
          <a:p>
            <a:pPr>
              <a:spcBef>
                <a:spcPct val="20000"/>
              </a:spcBef>
            </a:pPr>
            <a:endParaRPr lang="de-AT" sz="2000" dirty="0"/>
          </a:p>
          <a:p>
            <a:pPr>
              <a:spcBef>
                <a:spcPct val="20000"/>
              </a:spcBef>
            </a:pPr>
            <a:r>
              <a:rPr lang="de-AT" sz="2000" dirty="0">
                <a:sym typeface="Wingdings" pitchFamily="2" charset="2"/>
              </a:rPr>
              <a:t> </a:t>
            </a:r>
            <a:r>
              <a:rPr lang="de-AT" sz="2000" dirty="0"/>
              <a:t>Die </a:t>
            </a:r>
            <a:r>
              <a:rPr lang="de-AT" sz="2000" b="1" dirty="0"/>
              <a:t>Losreichweite</a:t>
            </a:r>
            <a:r>
              <a:rPr lang="de-AT" sz="2000" dirty="0"/>
              <a:t> </a:t>
            </a:r>
            <a:r>
              <a:rPr lang="de-AT" sz="2000" dirty="0">
                <a:sym typeface="Symbol" pitchFamily="18" charset="2"/>
              </a:rPr>
              <a:t></a:t>
            </a:r>
            <a:r>
              <a:rPr lang="de-AT" sz="2000" dirty="0"/>
              <a:t> des Loses einer Periode wird so lange erhöht, bis erstmals die marginale Ersparnis an Rüstkosten geringer ist als der marginale Zuwachs an Lagerkosten, d.h. bis erstmals gilt:</a:t>
            </a:r>
          </a:p>
          <a:p>
            <a:pPr>
              <a:spcBef>
                <a:spcPct val="20000"/>
              </a:spcBef>
            </a:pPr>
            <a:endParaRPr lang="de-AT" sz="2000" dirty="0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755650" y="5108922"/>
          <a:ext cx="2881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Formel" r:id="rId3" imgW="1256755" imgH="393529" progId="Equation.3">
                  <p:embed/>
                </p:oleObj>
              </mc:Choice>
              <mc:Fallback>
                <p:oleObj name="Formel" r:id="rId3" imgW="1256755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08922"/>
                        <a:ext cx="2881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Groff</a:t>
            </a:r>
            <a:r>
              <a:rPr lang="de-DE" dirty="0" smtClean="0"/>
              <a:t> – Verfahren (1)</a:t>
            </a:r>
            <a:endParaRPr lang="de-AT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Rechte Seite (Rüst- / Lagerkosten) = </a:t>
            </a:r>
            <a:endParaRPr lang="de-AT" sz="2000" smtClean="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484313"/>
          <a:ext cx="4460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Formel" r:id="rId3" imgW="304536" imgH="393359" progId="Equation.3">
                  <p:embed/>
                </p:oleObj>
              </mc:Choice>
              <mc:Fallback>
                <p:oleObj name="Formel" r:id="rId3" imgW="304536" imgH="393359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84313"/>
                        <a:ext cx="4460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07038" y="157797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9900CC"/>
                </a:solidFill>
              </a:rPr>
              <a:t>140</a:t>
            </a:r>
            <a:endParaRPr lang="de-AT" sz="2000" b="1">
              <a:solidFill>
                <a:srgbClr val="9900CC"/>
              </a:solidFill>
            </a:endParaRPr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395536" y="2205038"/>
          <a:ext cx="8280153" cy="3482658"/>
        </p:xfrm>
        <a:graphic>
          <a:graphicData uri="http://schemas.openxmlformats.org/drawingml/2006/table">
            <a:tbl>
              <a:tblPr/>
              <a:tblGrid>
                <a:gridCol w="1224136"/>
                <a:gridCol w="1535656"/>
                <a:gridCol w="435879"/>
                <a:gridCol w="1380284"/>
                <a:gridCol w="799112"/>
                <a:gridCol w="1743516"/>
                <a:gridCol w="799112"/>
                <a:gridCol w="36245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852936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</a:t>
            </a:r>
            <a:endParaRPr lang="de-AT" dirty="0"/>
          </a:p>
        </p:txBody>
      </p:sp>
      <p:sp>
        <p:nvSpPr>
          <p:cNvPr id="28783" name="Text Box 111"/>
          <p:cNvSpPr txBox="1">
            <a:spLocks noChangeArrowheads="1"/>
          </p:cNvSpPr>
          <p:nvPr/>
        </p:nvSpPr>
        <p:spPr bwMode="auto">
          <a:xfrm>
            <a:off x="2083792" y="4480124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4127699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6816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324981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85293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88" name="Text Box 116"/>
          <p:cNvSpPr txBox="1">
            <a:spLocks noChangeArrowheads="1"/>
          </p:cNvSpPr>
          <p:nvPr/>
        </p:nvSpPr>
        <p:spPr bwMode="auto">
          <a:xfrm>
            <a:off x="859829" y="4488061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852688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324956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40</a:t>
            </a:r>
            <a:endParaRPr lang="de-AT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68771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410522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3164581" y="4479876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6816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8465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40911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4026892" y="448806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3249811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6673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4099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5" name="Text Box 133"/>
          <p:cNvSpPr txBox="1">
            <a:spLocks noChangeArrowheads="1"/>
          </p:cNvSpPr>
          <p:nvPr/>
        </p:nvSpPr>
        <p:spPr bwMode="auto">
          <a:xfrm>
            <a:off x="5106392" y="4508699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85293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32561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80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68161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41197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360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6300192" y="4480124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888109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7088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32849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4140647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>
                <a:solidFill>
                  <a:srgbClr val="FF3300"/>
                </a:solidFill>
                <a:cs typeface="Arial" charset="0"/>
              </a:rPr>
              <a:t> 140</a:t>
            </a:r>
          </a:p>
        </p:txBody>
      </p:sp>
      <p:sp>
        <p:nvSpPr>
          <p:cNvPr id="28816" name="Text Box 144"/>
          <p:cNvSpPr txBox="1">
            <a:spLocks noChangeArrowheads="1"/>
          </p:cNvSpPr>
          <p:nvPr/>
        </p:nvSpPr>
        <p:spPr bwMode="auto">
          <a:xfrm>
            <a:off x="7524328" y="454387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7" name="AutoShape 145"/>
          <p:cNvSpPr>
            <a:spLocks noChangeArrowheads="1"/>
          </p:cNvSpPr>
          <p:nvPr/>
        </p:nvSpPr>
        <p:spPr bwMode="auto">
          <a:xfrm rot="764533">
            <a:off x="8437141" y="4169222"/>
            <a:ext cx="288925" cy="2905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843" name="Text Box 171"/>
          <p:cNvSpPr txBox="1">
            <a:spLocks noChangeArrowheads="1"/>
          </p:cNvSpPr>
          <p:nvPr/>
        </p:nvSpPr>
        <p:spPr bwMode="auto">
          <a:xfrm>
            <a:off x="2083792" y="4875411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5</a:t>
            </a:r>
            <a:endParaRPr lang="de-AT" dirty="0"/>
          </a:p>
        </p:txBody>
      </p:sp>
      <p:sp>
        <p:nvSpPr>
          <p:cNvPr id="28844" name="Text Box 172"/>
          <p:cNvSpPr txBox="1">
            <a:spLocks noChangeArrowheads="1"/>
          </p:cNvSpPr>
          <p:nvPr/>
        </p:nvSpPr>
        <p:spPr bwMode="auto">
          <a:xfrm>
            <a:off x="3150294" y="4876751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845" name="Text Box 173"/>
          <p:cNvSpPr txBox="1">
            <a:spLocks noChangeArrowheads="1"/>
          </p:cNvSpPr>
          <p:nvPr/>
        </p:nvSpPr>
        <p:spPr bwMode="auto">
          <a:xfrm>
            <a:off x="4041179" y="4880174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46" name="Text Box 174"/>
          <p:cNvSpPr txBox="1">
            <a:spLocks noChangeArrowheads="1"/>
          </p:cNvSpPr>
          <p:nvPr/>
        </p:nvSpPr>
        <p:spPr bwMode="auto">
          <a:xfrm>
            <a:off x="5122267" y="486588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47" name="Text Box 175"/>
          <p:cNvSpPr txBox="1">
            <a:spLocks noChangeArrowheads="1"/>
          </p:cNvSpPr>
          <p:nvPr/>
        </p:nvSpPr>
        <p:spPr bwMode="auto">
          <a:xfrm>
            <a:off x="6203354" y="4856361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40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7524328" y="4910584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31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60" name="Text Box 171"/>
          <p:cNvSpPr txBox="1">
            <a:spLocks noChangeArrowheads="1"/>
          </p:cNvSpPr>
          <p:nvPr/>
        </p:nvSpPr>
        <p:spPr bwMode="auto">
          <a:xfrm>
            <a:off x="2051720" y="530120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61" name="Text Box 172"/>
          <p:cNvSpPr txBox="1">
            <a:spLocks noChangeArrowheads="1"/>
          </p:cNvSpPr>
          <p:nvPr/>
        </p:nvSpPr>
        <p:spPr bwMode="auto">
          <a:xfrm>
            <a:off x="3118222" y="530254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</a:t>
            </a:r>
            <a:endParaRPr lang="de-AT" dirty="0"/>
          </a:p>
        </p:txBody>
      </p:sp>
      <p:sp>
        <p:nvSpPr>
          <p:cNvPr id="62" name="Text Box 173"/>
          <p:cNvSpPr txBox="1">
            <a:spLocks noChangeArrowheads="1"/>
          </p:cNvSpPr>
          <p:nvPr/>
        </p:nvSpPr>
        <p:spPr bwMode="auto">
          <a:xfrm>
            <a:off x="4009107" y="5305971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</a:t>
            </a:r>
            <a:endParaRPr lang="de-AT" dirty="0"/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5090195" y="529168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3</a:t>
            </a:r>
            <a:endParaRPr lang="de-AT" dirty="0"/>
          </a:p>
        </p:txBody>
      </p:sp>
      <p:sp>
        <p:nvSpPr>
          <p:cNvPr id="64" name="Text Box 175"/>
          <p:cNvSpPr txBox="1">
            <a:spLocks noChangeArrowheads="1"/>
          </p:cNvSpPr>
          <p:nvPr/>
        </p:nvSpPr>
        <p:spPr bwMode="auto">
          <a:xfrm>
            <a:off x="6171282" y="5282158"/>
            <a:ext cx="5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300	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7492256" y="533638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de-AT" b="1" dirty="0" smtClean="0">
                <a:solidFill>
                  <a:srgbClr val="FF3300"/>
                </a:solidFill>
                <a:cs typeface="Arial" charset="0"/>
              </a:rPr>
              <a:t> 140</a:t>
            </a:r>
            <a:endParaRPr lang="de-AT" b="1" dirty="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782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1" grpId="0"/>
      <p:bldP spid="28792" grpId="0"/>
      <p:bldP spid="28793" grpId="0"/>
      <p:bldP spid="28794" grpId="0"/>
      <p:bldP spid="28796" grpId="0"/>
      <p:bldP spid="28797" grpId="0"/>
      <p:bldP spid="28798" grpId="0"/>
      <p:bldP spid="28799" grpId="0"/>
      <p:bldP spid="28800" grpId="0"/>
      <p:bldP spid="28801" grpId="0"/>
      <p:bldP spid="28802" grpId="0"/>
      <p:bldP spid="28803" grpId="0"/>
      <p:bldP spid="28804" grpId="0"/>
      <p:bldP spid="28805" grpId="0"/>
      <p:bldP spid="28806" grpId="0"/>
      <p:bldP spid="28807" grpId="0"/>
      <p:bldP spid="28808" grpId="0"/>
      <p:bldP spid="28809" grpId="0"/>
      <p:bldP spid="28810" grpId="0"/>
      <p:bldP spid="28811" grpId="0"/>
      <p:bldP spid="28813" grpId="0"/>
      <p:bldP spid="28814" grpId="0"/>
      <p:bldP spid="28815" grpId="0"/>
      <p:bldP spid="28816" grpId="0"/>
      <p:bldP spid="28817" grpId="0" animBg="1"/>
      <p:bldP spid="28843" grpId="0"/>
      <p:bldP spid="28844" grpId="0"/>
      <p:bldP spid="28845" grpId="0"/>
      <p:bldP spid="28846" grpId="0"/>
      <p:bldP spid="28847" grpId="0"/>
      <p:bldP spid="2884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err="1" smtClean="0"/>
              <a:t>Groff</a:t>
            </a:r>
            <a:r>
              <a:rPr lang="de-DE" dirty="0" smtClean="0"/>
              <a:t> – Verfahren (2)</a:t>
            </a:r>
            <a:endParaRPr lang="de-AT" dirty="0" smtClean="0"/>
          </a:p>
        </p:txBody>
      </p:sp>
      <p:graphicFrame>
        <p:nvGraphicFramePr>
          <p:cNvPr id="28842" name="Group 170"/>
          <p:cNvGraphicFramePr>
            <a:graphicFrameLocks noGrp="1"/>
          </p:cNvGraphicFramePr>
          <p:nvPr>
            <p:ph sz="quarter" idx="3"/>
          </p:nvPr>
        </p:nvGraphicFramePr>
        <p:xfrm>
          <a:off x="395536" y="1628800"/>
          <a:ext cx="8280153" cy="2293938"/>
        </p:xfrm>
        <a:graphic>
          <a:graphicData uri="http://schemas.openxmlformats.org/drawingml/2006/table">
            <a:tbl>
              <a:tblPr/>
              <a:tblGrid>
                <a:gridCol w="1224136"/>
                <a:gridCol w="1535656"/>
                <a:gridCol w="435879"/>
                <a:gridCol w="1380284"/>
                <a:gridCol w="799112"/>
                <a:gridCol w="1743516"/>
                <a:gridCol w="799112"/>
                <a:gridCol w="36245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in Periode 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produziere  bis Periode j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Losreichw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j-</a:t>
                      </a: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endParaRPr kumimoji="0" lang="el-G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* 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(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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859829" y="2276698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2082204" y="3551461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9</a:t>
            </a:r>
            <a:endParaRPr lang="de-AT" dirty="0"/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2082204" y="31053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8</a:t>
            </a:r>
            <a:endParaRPr lang="de-AT" dirty="0"/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2082204" y="2673573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7</a:t>
            </a:r>
            <a:endParaRPr lang="de-AT" dirty="0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2083792" y="2276698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6</a:t>
            </a:r>
            <a:endParaRPr lang="de-AT" dirty="0"/>
          </a:p>
        </p:txBody>
      </p:sp>
      <p:sp>
        <p:nvSpPr>
          <p:cNvPr id="28789" name="Text Box 117"/>
          <p:cNvSpPr txBox="1">
            <a:spLocks noChangeArrowheads="1"/>
          </p:cNvSpPr>
          <p:nvPr/>
        </p:nvSpPr>
        <p:spPr bwMode="auto">
          <a:xfrm>
            <a:off x="3162994" y="22764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50</a:t>
            </a:r>
            <a:endParaRPr lang="de-AT" dirty="0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3162994" y="2673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3162994" y="3111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20</a:t>
            </a:r>
            <a:endParaRPr lang="de-AT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3162994" y="35289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10</a:t>
            </a:r>
            <a:endParaRPr lang="de-AT" dirty="0"/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4026892" y="31053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4026892" y="22703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0</a:t>
            </a:r>
            <a:endParaRPr lang="de-AT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0268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026892" y="351494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063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28802" name="Text Box 130"/>
          <p:cNvSpPr txBox="1">
            <a:spLocks noChangeArrowheads="1"/>
          </p:cNvSpPr>
          <p:nvPr/>
        </p:nvSpPr>
        <p:spPr bwMode="auto">
          <a:xfrm>
            <a:off x="5106392" y="2673573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06392" y="30910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28804" name="Text Box 132"/>
          <p:cNvSpPr txBox="1">
            <a:spLocks noChangeArrowheads="1"/>
          </p:cNvSpPr>
          <p:nvPr/>
        </p:nvSpPr>
        <p:spPr bwMode="auto">
          <a:xfrm>
            <a:off x="5106392" y="3522886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28806" name="Text Box 134"/>
          <p:cNvSpPr txBox="1">
            <a:spLocks noChangeArrowheads="1"/>
          </p:cNvSpPr>
          <p:nvPr/>
        </p:nvSpPr>
        <p:spPr bwMode="auto">
          <a:xfrm>
            <a:off x="6300192" y="227669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6187479" y="26799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08" name="Text Box 136"/>
          <p:cNvSpPr txBox="1">
            <a:spLocks noChangeArrowheads="1"/>
          </p:cNvSpPr>
          <p:nvPr/>
        </p:nvSpPr>
        <p:spPr bwMode="auto">
          <a:xfrm>
            <a:off x="6057304" y="310537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120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6057304" y="3543523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120</a:t>
            </a:r>
            <a:endParaRPr lang="de-AT" b="1" dirty="0">
              <a:solidFill>
                <a:srgbClr val="9900CC"/>
              </a:solidFill>
            </a:endParaRP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7524328" y="2311871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524328" y="31326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>
                <a:cs typeface="Arial" charset="0"/>
              </a:rPr>
              <a:t>≤ 140</a:t>
            </a:r>
          </a:p>
        </p:txBody>
      </p:sp>
      <p:sp>
        <p:nvSpPr>
          <p:cNvPr id="28814" name="Text Box 142"/>
          <p:cNvSpPr txBox="1">
            <a:spLocks noChangeArrowheads="1"/>
          </p:cNvSpPr>
          <p:nvPr/>
        </p:nvSpPr>
        <p:spPr bwMode="auto">
          <a:xfrm>
            <a:off x="7524328" y="2708746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cs typeface="Arial" charset="0"/>
              </a:rPr>
              <a:t>≤ 140</a:t>
            </a:r>
          </a:p>
        </p:txBody>
      </p:sp>
      <p:sp>
        <p:nvSpPr>
          <p:cNvPr id="28815" name="Text Box 143"/>
          <p:cNvSpPr txBox="1">
            <a:spLocks noChangeArrowheads="1"/>
          </p:cNvSpPr>
          <p:nvPr/>
        </p:nvSpPr>
        <p:spPr bwMode="auto">
          <a:xfrm>
            <a:off x="7524328" y="3564409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 smtClean="0">
                <a:cs typeface="Arial" charset="0"/>
              </a:rPr>
              <a:t>≤ 140</a:t>
            </a:r>
            <a:endParaRPr lang="de-AT" dirty="0">
              <a:cs typeface="Arial" charset="0"/>
            </a:endParaRPr>
          </a:p>
        </p:txBody>
      </p:sp>
      <p:sp>
        <p:nvSpPr>
          <p:cNvPr id="53" name="Foliennummernplatzhalt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32</a:t>
            </a:fld>
            <a:endParaRPr lang="de-AT"/>
          </a:p>
        </p:txBody>
      </p:sp>
      <p:sp>
        <p:nvSpPr>
          <p:cNvPr id="54" name="Fußzeilenplatzhalt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95536" y="4220914"/>
            <a:ext cx="5976664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Zufällig gleiche Lösung wie bei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Silver-Meal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ext Box 189"/>
          <p:cNvSpPr txBox="1">
            <a:spLocks noChangeArrowheads="1"/>
          </p:cNvSpPr>
          <p:nvPr/>
        </p:nvSpPr>
        <p:spPr bwMode="auto">
          <a:xfrm>
            <a:off x="1115616" y="5733256"/>
            <a:ext cx="748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dirty="0" smtClean="0"/>
              <a:t>3*s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5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7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*2*</a:t>
            </a:r>
            <a:r>
              <a:rPr lang="de-DE" i="1" dirty="0" smtClean="0"/>
              <a:t>D</a:t>
            </a:r>
            <a:r>
              <a:rPr lang="de-DE" baseline="-25000" dirty="0" smtClean="0"/>
              <a:t>8</a:t>
            </a:r>
            <a:r>
              <a:rPr lang="de-DE" dirty="0" smtClean="0"/>
              <a:t> + </a:t>
            </a:r>
            <a:r>
              <a:rPr lang="de-DE" i="1" dirty="0" smtClean="0"/>
              <a:t>h</a:t>
            </a:r>
            <a:r>
              <a:rPr lang="de-DE" dirty="0" smtClean="0"/>
              <a:t>*1*</a:t>
            </a:r>
            <a:r>
              <a:rPr lang="de-DE" i="1" dirty="0" smtClean="0"/>
              <a:t>D</a:t>
            </a:r>
            <a:r>
              <a:rPr lang="de-DE" baseline="-25000" dirty="0" smtClean="0"/>
              <a:t>9</a:t>
            </a:r>
            <a:r>
              <a:rPr lang="de-DE" dirty="0" smtClean="0"/>
              <a:t> = </a:t>
            </a:r>
            <a:endParaRPr lang="de-AT" dirty="0"/>
          </a:p>
        </p:txBody>
      </p:sp>
      <p:sp>
        <p:nvSpPr>
          <p:cNvPr id="52" name="Text Box 190"/>
          <p:cNvSpPr txBox="1">
            <a:spLocks noChangeArrowheads="1"/>
          </p:cNvSpPr>
          <p:nvPr/>
        </p:nvSpPr>
        <p:spPr bwMode="auto">
          <a:xfrm>
            <a:off x="7596336" y="5733256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CC"/>
                </a:solidFill>
              </a:rPr>
              <a:t>400</a:t>
            </a:r>
            <a:r>
              <a:rPr lang="de-DE" dirty="0" smtClean="0"/>
              <a:t> </a:t>
            </a:r>
            <a:r>
              <a:rPr lang="de-DE" dirty="0"/>
              <a:t>GE</a:t>
            </a:r>
            <a:endParaRPr lang="de-AT" dirty="0"/>
          </a:p>
        </p:txBody>
      </p:sp>
      <p:sp>
        <p:nvSpPr>
          <p:cNvPr id="55" name="Text Box 192"/>
          <p:cNvSpPr txBox="1">
            <a:spLocks noChangeArrowheads="1"/>
          </p:cNvSpPr>
          <p:nvPr/>
        </p:nvSpPr>
        <p:spPr bwMode="auto">
          <a:xfrm>
            <a:off x="395536" y="5733256"/>
            <a:ext cx="792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/>
              <a:t>K</a:t>
            </a:r>
            <a:r>
              <a:rPr lang="de-DE" dirty="0"/>
              <a:t>(</a:t>
            </a:r>
            <a:r>
              <a:rPr lang="de-DE" i="1" dirty="0"/>
              <a:t>q</a:t>
            </a:r>
            <a:r>
              <a:rPr lang="de-DE" dirty="0"/>
              <a:t>*)</a:t>
            </a:r>
            <a:endParaRPr lang="de-AT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1115616" y="4725144"/>
          <a:ext cx="6840759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63"/>
                <a:gridCol w="628233"/>
                <a:gridCol w="558429"/>
                <a:gridCol w="628233"/>
                <a:gridCol w="628233"/>
                <a:gridCol w="628233"/>
                <a:gridCol w="628233"/>
                <a:gridCol w="628233"/>
                <a:gridCol w="628233"/>
                <a:gridCol w="698036"/>
              </a:tblGrid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Periode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de-AT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Bedarf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err="1" smtClean="0">
                          <a:latin typeface="Times New Roman"/>
                          <a:ea typeface="Times New Roman"/>
                        </a:rPr>
                        <a:t>Losgröße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80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de-AT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de-A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2" grpId="0"/>
      <p:bldP spid="28784" grpId="0"/>
      <p:bldP spid="28785" grpId="0"/>
      <p:bldP spid="28786" grpId="0"/>
      <p:bldP spid="28787" grpId="0"/>
      <p:bldP spid="28789" grpId="0"/>
      <p:bldP spid="28791" grpId="0"/>
      <p:bldP spid="28792" grpId="0"/>
      <p:bldP spid="28793" grpId="0"/>
      <p:bldP spid="28796" grpId="0"/>
      <p:bldP spid="28797" grpId="0"/>
      <p:bldP spid="28798" grpId="0"/>
      <p:bldP spid="28799" grpId="0"/>
      <p:bldP spid="28801" grpId="0"/>
      <p:bldP spid="28802" grpId="0"/>
      <p:bldP spid="28803" grpId="0"/>
      <p:bldP spid="28804" grpId="0"/>
      <p:bldP spid="28806" grpId="0"/>
      <p:bldP spid="28807" grpId="0"/>
      <p:bldP spid="28808" grpId="0"/>
      <p:bldP spid="28809" grpId="0"/>
      <p:bldP spid="28811" grpId="0"/>
      <p:bldP spid="28813" grpId="0"/>
      <p:bldP spid="28814" grpId="0"/>
      <p:bldP spid="28815" grpId="0"/>
      <p:bldP spid="48" grpId="0"/>
      <p:bldP spid="51" grpId="0"/>
      <p:bldP spid="52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508104" y="2852936"/>
            <a:ext cx="34353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1 wird nun nur jedes 2. mal produziert </a:t>
            </a:r>
            <a:br>
              <a:rPr lang="de-DE" dirty="0">
                <a:solidFill>
                  <a:srgbClr val="FF3300"/>
                </a:solidFill>
              </a:rPr>
            </a:br>
            <a:r>
              <a:rPr lang="de-AT" dirty="0">
                <a:solidFill>
                  <a:srgbClr val="FF3300"/>
                </a:solidFill>
              </a:rPr>
              <a:t>also </a:t>
            </a:r>
            <a:r>
              <a:rPr lang="de-DE" dirty="0">
                <a:solidFill>
                  <a:srgbClr val="FF3300"/>
                </a:solidFill>
              </a:rPr>
              <a:t>zu Zeiten 0, 3, 6, …</a:t>
            </a:r>
            <a:endParaRPr lang="de-A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3300"/>
                </a:solidFill>
              </a:rPr>
              <a:t>Los von Produkt 2 wird weiterhin zu Zeiten 0, 3, 6, … produziert</a:t>
            </a:r>
            <a:endParaRPr lang="de-AT" dirty="0">
              <a:solidFill>
                <a:srgbClr val="FF3300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852936"/>
          <a:ext cx="4537075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Microsoft-Zeichnung" r:id="rId3" imgW="5605463" imgH="3703638" progId="">
                  <p:embed/>
                </p:oleObj>
              </mc:Choice>
              <mc:Fallback>
                <p:oleObj name="Microsoft-Zeichnung" r:id="rId3" imgW="5605463" imgH="37036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936"/>
                        <a:ext cx="4537075" cy="301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Line 58"/>
          <p:cNvSpPr>
            <a:spLocks noChangeShapeType="1"/>
          </p:cNvSpPr>
          <p:nvPr/>
        </p:nvSpPr>
        <p:spPr bwMode="auto">
          <a:xfrm flipH="1" flipV="1">
            <a:off x="17605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 flipH="1" flipV="1">
            <a:off x="1760513" y="327863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45305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 flipH="1" flipV="1">
            <a:off x="1776413" y="4954588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 flipV="1">
            <a:off x="808038" y="4489450"/>
            <a:ext cx="7937" cy="137001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 flipH="1" flipV="1">
            <a:off x="1115616" y="5373216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097584" y="2844849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30175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3350" y="3435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Los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4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Beispiel: </a:t>
            </a:r>
            <a:r>
              <a:rPr lang="de-AT" sz="2800" dirty="0" smtClean="0"/>
              <a:t>mehrstufige Produktion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568951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Endprodukt (1) mit kontinuierlicher Nachfrage  </a:t>
            </a:r>
          </a:p>
          <a:p>
            <a:pPr eaLnBrk="1" hangingPunct="1">
              <a:buFontTx/>
              <a:buNone/>
            </a:pPr>
            <a:r>
              <a:rPr lang="de-AT" sz="2000" dirty="0" smtClean="0">
                <a:sym typeface="Wingdings" pitchFamily="2" charset="2"/>
              </a:rPr>
              <a:t> </a:t>
            </a:r>
            <a:r>
              <a:rPr lang="de-AT" sz="2000" dirty="0" smtClean="0"/>
              <a:t>Bedarf an Vorprodukt (2) hat damit sporadischen Charakter; die             Wahl der </a:t>
            </a:r>
            <a:r>
              <a:rPr lang="de-AT" sz="2000" dirty="0" err="1" smtClean="0"/>
              <a:t>Losgröße</a:t>
            </a:r>
            <a:r>
              <a:rPr lang="de-AT" sz="2000" dirty="0" smtClean="0"/>
              <a:t> für (1) beeinflusst den Bedarf an (2)</a:t>
            </a:r>
          </a:p>
          <a:p>
            <a:pPr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14355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27584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081709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724646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329484" y="2821037"/>
            <a:ext cx="644525" cy="922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46893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2735759" y="2849612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3354884" y="2840087"/>
            <a:ext cx="4762" cy="9096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830759" y="5345162"/>
            <a:ext cx="642937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1473696" y="6254799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2095996" y="48831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 flipV="1">
            <a:off x="2097584" y="5797599"/>
            <a:ext cx="642937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2729409" y="4445049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2711946" y="5340399"/>
            <a:ext cx="642938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353296" y="5345162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3359646" y="6250037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 flipV="1">
            <a:off x="3681909" y="4907012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3659684" y="4916537"/>
            <a:ext cx="304800" cy="47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 flipV="1">
            <a:off x="3953371" y="4892724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71513" y="3362325"/>
            <a:ext cx="3175" cy="4524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689471" y="2835324"/>
            <a:ext cx="3175" cy="919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695821" y="4438699"/>
            <a:ext cx="0" cy="137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5100" y="50863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Los</a:t>
            </a:r>
            <a:endParaRPr lang="de-AT">
              <a:solidFill>
                <a:schemeClr val="hlink"/>
              </a:solidFill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 flipV="1">
            <a:off x="1131863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 flipV="1">
            <a:off x="111561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H="1" flipV="1">
            <a:off x="1443013" y="3269109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 flipV="1">
            <a:off x="1475656" y="3284984"/>
            <a:ext cx="317500" cy="4587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H="1" flipV="1">
            <a:off x="814388" y="4495800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 flipH="1" flipV="1">
            <a:off x="1148259" y="490542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 flipV="1">
            <a:off x="1449388" y="5413375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 flipH="1" flipV="1">
            <a:off x="833934" y="48911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 flipH="1" flipV="1">
            <a:off x="1475656" y="5805264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 flipH="1" flipV="1">
            <a:off x="2088059" y="5348337"/>
            <a:ext cx="319087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 flipH="1" flipV="1">
            <a:off x="1763688" y="32849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 flipH="1" flipV="1">
            <a:off x="824409" y="2816274"/>
            <a:ext cx="644525" cy="922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H="1" flipV="1">
            <a:off x="808013" y="3297684"/>
            <a:ext cx="1587" cy="4365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827584" y="4437112"/>
            <a:ext cx="4762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467346" y="5340399"/>
            <a:ext cx="11113" cy="91757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 flipV="1">
            <a:off x="1786434" y="4897487"/>
            <a:ext cx="0" cy="1346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766888" y="4943475"/>
            <a:ext cx="304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830759" y="2835324"/>
            <a:ext cx="4762" cy="9096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1743571" y="6083349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Fehlmenge</a:t>
            </a:r>
            <a:endParaRPr lang="de-AT">
              <a:solidFill>
                <a:srgbClr val="FF3300"/>
              </a:solidFill>
            </a:endParaRP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927600" y="4391025"/>
            <a:ext cx="52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1</a:t>
            </a:r>
            <a:endParaRPr lang="de-AT" sz="1600"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32425" y="4979988"/>
            <a:ext cx="3711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CC"/>
                </a:solidFill>
              </a:rPr>
              <a:t>Losgrößenplanung von Produkt 1 beeinflusst Bedarf nach Produkt </a:t>
            </a:r>
            <a:r>
              <a:rPr lang="de-AT" dirty="0">
                <a:solidFill>
                  <a:srgbClr val="9900CC"/>
                </a:solidFill>
              </a:rPr>
              <a:t>2 </a:t>
            </a:r>
            <a:r>
              <a:rPr lang="de-AT" dirty="0">
                <a:solidFill>
                  <a:srgbClr val="9900CC"/>
                </a:solidFill>
                <a:sym typeface="Symbol" pitchFamily="18" charset="2"/>
              </a:rPr>
              <a:t> unzulässige Lösung bei unabhängiger Planung</a:t>
            </a:r>
          </a:p>
        </p:txBody>
      </p: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33</a:t>
            </a:fld>
            <a:endParaRPr lang="de-AT"/>
          </a:p>
        </p:txBody>
      </p:sp>
      <p:sp>
        <p:nvSpPr>
          <p:cNvPr id="63" name="Fußzeilenplatzhalt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6" grpId="0"/>
      <p:bldP spid="13370" grpId="0" animBg="1"/>
      <p:bldP spid="13379" grpId="0" animBg="1"/>
      <p:bldP spid="13319" grpId="0" animBg="1"/>
      <p:bldP spid="13376" grpId="0" animBg="1"/>
      <p:bldP spid="13382" grpId="0" animBg="1"/>
      <p:bldP spid="13374" grpId="0" animBg="1"/>
      <p:bldP spid="13326" grpId="0" animBg="1"/>
      <p:bldP spid="13357" grpId="0"/>
      <p:bldP spid="13355" grpId="0"/>
      <p:bldP spid="13315" grpId="0" build="p"/>
      <p:bldP spid="13318" grpId="0" animBg="1"/>
      <p:bldP spid="13320" grpId="0" animBg="1"/>
      <p:bldP spid="13321" grpId="0" animBg="1"/>
      <p:bldP spid="13322" grpId="0" animBg="1"/>
      <p:bldP spid="13323" grpId="0" animBg="1"/>
      <p:bldP spid="13325" grpId="0" animBg="1"/>
      <p:bldP spid="13327" grpId="0" animBg="1"/>
      <p:bldP spid="13339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6" grpId="0" animBg="1"/>
      <p:bldP spid="13358" grpId="0" animBg="1"/>
      <p:bldP spid="13359" grpId="0"/>
      <p:bldP spid="13362" grpId="0" animBg="1"/>
      <p:bldP spid="13363" grpId="0" animBg="1"/>
      <p:bldP spid="13364" grpId="0" animBg="1"/>
      <p:bldP spid="13365" grpId="0" animBg="1"/>
      <p:bldP spid="13367" grpId="0" animBg="1"/>
      <p:bldP spid="13368" grpId="0" animBg="1"/>
      <p:bldP spid="13369" grpId="0" animBg="1"/>
      <p:bldP spid="13373" grpId="0" animBg="1"/>
      <p:bldP spid="13375" grpId="0" animBg="1"/>
      <p:bldP spid="13377" grpId="0" animBg="1"/>
      <p:bldP spid="13378" grpId="0" animBg="1"/>
      <p:bldP spid="13380" grpId="0" animBg="1"/>
      <p:bldP spid="13381" grpId="0" animBg="1"/>
      <p:bldP spid="13334" grpId="0" animBg="1"/>
      <p:bldP spid="13340" grpId="0" animBg="1"/>
      <p:bldP spid="13342" grpId="0" animBg="1"/>
      <p:bldP spid="13343" grpId="0" animBg="1"/>
      <p:bldP spid="13324" grpId="0" animBg="1"/>
      <p:bldP spid="13383" grpId="0"/>
      <p:bldP spid="13384" grpId="0"/>
      <p:bldP spid="13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9.1 </a:t>
            </a:r>
            <a:r>
              <a:rPr lang="de-DE" sz="2800" dirty="0" smtClean="0"/>
              <a:t>Deterministische Ein-Produktmodelle 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03383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Wir betrachten </a:t>
            </a:r>
            <a:r>
              <a:rPr lang="de-AT" sz="2000" b="1" dirty="0" smtClean="0"/>
              <a:t>nur ein Produkt</a:t>
            </a:r>
            <a:r>
              <a:rPr lang="de-AT" sz="2000" dirty="0" smtClean="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Bei Herstellung mehrere Produkte: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>
                <a:sym typeface="Wingdings" pitchFamily="2" charset="2"/>
              </a:rPr>
              <a:t> Annahme</a:t>
            </a:r>
            <a:r>
              <a:rPr lang="de-AT" sz="2000" dirty="0" smtClean="0"/>
              <a:t>, dass die Bedarfsmengen unabhängig sind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à"/>
            </a:pPr>
            <a:r>
              <a:rPr lang="de-AT" sz="2000" dirty="0" smtClean="0"/>
              <a:t> die Situation kann durch mehrere unabhängige </a:t>
            </a:r>
            <a:br>
              <a:rPr lang="de-AT" sz="2000" dirty="0" smtClean="0"/>
            </a:br>
            <a:r>
              <a:rPr lang="de-AT" sz="2000" dirty="0" smtClean="0"/>
              <a:t>     </a:t>
            </a:r>
            <a:r>
              <a:rPr lang="de-AT" sz="2000" b="1" dirty="0" err="1" smtClean="0"/>
              <a:t>Einprodukt</a:t>
            </a:r>
            <a:r>
              <a:rPr lang="de-AT" sz="2000" b="1" dirty="0" smtClean="0"/>
              <a:t>-Lagerhaltungsmodelle</a:t>
            </a:r>
            <a:r>
              <a:rPr lang="de-AT" sz="2000" dirty="0" smtClean="0"/>
              <a:t> beschrieben werden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de-AT" sz="2000" dirty="0" smtClean="0"/>
              <a:t>Diese Situation ist oft nicht gegeben: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gemeinsamen Kapazitätsbeschränkungen</a:t>
            </a:r>
          </a:p>
          <a:p>
            <a:pPr lvl="1" eaLnBrk="1" hangingPunct="1">
              <a:lnSpc>
                <a:spcPct val="110000"/>
              </a:lnSpc>
            </a:pPr>
            <a:r>
              <a:rPr lang="de-AT" sz="1800" dirty="0" smtClean="0"/>
              <a:t>bei </a:t>
            </a:r>
            <a:r>
              <a:rPr lang="de-AT" sz="1800" dirty="0" smtClean="0">
                <a:hlinkClick r:id="rId2" action="ppaction://hlinksldjump"/>
              </a:rPr>
              <a:t>mehrstufiger Produktion</a:t>
            </a:r>
            <a:r>
              <a:rPr lang="de-AT" sz="1800" dirty="0" smtClean="0"/>
              <a:t>!</a:t>
            </a:r>
            <a:endParaRPr lang="de-AT" sz="1800" u="sng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Deterministische Ein-Produktmodelle II</a:t>
            </a:r>
            <a:endParaRPr lang="de-AT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i="1" dirty="0" smtClean="0"/>
              <a:t>  Fehlmengen</a:t>
            </a:r>
            <a:r>
              <a:rPr lang="de-AT" sz="2000" dirty="0" smtClean="0"/>
              <a:t> - nicht erlaubt,</a:t>
            </a:r>
            <a:br>
              <a:rPr lang="de-AT" sz="2000" dirty="0" smtClean="0"/>
            </a:br>
            <a:r>
              <a:rPr lang="de-AT" sz="2000" dirty="0" smtClean="0"/>
              <a:t>	 Fehlmenge = „negatives Lager“, nicht befriedigte Nachfrage. </a:t>
            </a:r>
          </a:p>
          <a:p>
            <a:pPr eaLnBrk="1" hangingPunct="1"/>
            <a:r>
              <a:rPr lang="de-AT" sz="2000" b="1" dirty="0" smtClean="0"/>
              <a:t>  Annahme</a:t>
            </a:r>
            <a:r>
              <a:rPr lang="de-AT" sz="2000" dirty="0" smtClean="0"/>
              <a:t>: Lieferung beansprucht keine Zeit </a:t>
            </a:r>
          </a:p>
          <a:p>
            <a:pPr eaLnBrk="1" hangingPunct="1"/>
            <a:r>
              <a:rPr lang="de-AT" sz="2000" dirty="0" smtClean="0"/>
              <a:t>  Die relevanten </a:t>
            </a:r>
            <a:r>
              <a:rPr lang="de-AT" sz="2000" b="1" i="1" dirty="0" smtClean="0"/>
              <a:t>Kosten</a:t>
            </a:r>
            <a:r>
              <a:rPr lang="de-AT" sz="2000" dirty="0" smtClean="0"/>
              <a:t> bestehen aus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s 	</a:t>
            </a:r>
            <a:r>
              <a:rPr lang="de-AT" sz="2000" dirty="0" smtClean="0"/>
              <a:t>...Rüstkosten (bei Produktion) bzw. bestellfixe Kosten 		   (bei Bestellung)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c </a:t>
            </a:r>
            <a:r>
              <a:rPr lang="de-AT" sz="2000" dirty="0" smtClean="0"/>
              <a:t>	...variable Produktions- bzw. Bestellkosten pro Stück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dirty="0" smtClean="0"/>
              <a:t>	   h </a:t>
            </a:r>
            <a:r>
              <a:rPr lang="de-AT" sz="2000" dirty="0" smtClean="0"/>
              <a:t>	...Lagerkosten pro Einheit und pro Zeiteinheit</a:t>
            </a:r>
          </a:p>
          <a:p>
            <a:pPr eaLnBrk="1" hangingPunct="1"/>
            <a:r>
              <a:rPr lang="de-AT" sz="2000" b="1" dirty="0" smtClean="0"/>
              <a:t>  Bekannt: Nachfrage</a:t>
            </a:r>
            <a:r>
              <a:rPr lang="de-AT" sz="2000" dirty="0" smtClean="0"/>
              <a:t> </a:t>
            </a:r>
            <a:r>
              <a:rPr lang="de-AT" sz="2000" i="1" dirty="0" err="1" smtClean="0"/>
              <a:t>d</a:t>
            </a:r>
            <a:r>
              <a:rPr lang="de-AT" sz="2000" i="1" baseline="-25000" dirty="0" err="1" smtClean="0"/>
              <a:t>t</a:t>
            </a:r>
            <a:r>
              <a:rPr lang="de-AT" sz="2000" dirty="0" smtClean="0"/>
              <a:t> zu jedem Zeitpunkt </a:t>
            </a:r>
            <a:r>
              <a:rPr lang="de-AT" sz="2000" i="1" dirty="0" smtClean="0"/>
              <a:t>t </a:t>
            </a:r>
            <a:r>
              <a:rPr lang="de-AT" sz="2000" dirty="0" smtClean="0"/>
              <a:t>	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(= grobe Vereinfachung, da bestenfalls Schätzwerte vorliegen und  	diese Schätzungen um so unzuverlässiger sind, je weiter </a:t>
            </a:r>
            <a:r>
              <a:rPr lang="de-AT" sz="2000" i="1" dirty="0" smtClean="0"/>
              <a:t>t</a:t>
            </a:r>
            <a:r>
              <a:rPr lang="de-AT" sz="2000" dirty="0" smtClean="0"/>
              <a:t> in der 	Zukunft liegt.)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25185" cy="72008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 </a:t>
            </a:r>
            <a:r>
              <a:rPr lang="de-DE" sz="2800" b="1" dirty="0" smtClean="0"/>
              <a:t>statische</a:t>
            </a:r>
            <a:r>
              <a:rPr lang="de-DE" sz="2800" dirty="0" smtClean="0"/>
              <a:t> Ein-Produktmodelle I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Statisch </a:t>
            </a:r>
            <a:r>
              <a:rPr lang="de-AT" sz="1900" b="1" smtClean="0">
                <a:sym typeface="Symbol" pitchFamily="18" charset="2"/>
              </a:rPr>
              <a:t></a:t>
            </a:r>
            <a:r>
              <a:rPr lang="de-AT" sz="1900" b="1" smtClean="0"/>
              <a:t> </a:t>
            </a:r>
            <a:r>
              <a:rPr lang="de-AT" sz="1900" smtClean="0"/>
              <a:t>Annahme, dass der Bedarf in jeder Periode </a:t>
            </a:r>
            <a:r>
              <a:rPr lang="de-AT" sz="1900" i="1" smtClean="0"/>
              <a:t>t </a:t>
            </a:r>
            <a:r>
              <a:rPr lang="de-AT" sz="1900" smtClean="0"/>
              <a:t>gleich ist: </a:t>
            </a:r>
            <a:r>
              <a:rPr lang="de-AT" sz="1900" i="1" smtClean="0"/>
              <a:t>d</a:t>
            </a:r>
            <a:r>
              <a:rPr lang="de-AT" sz="1900" i="1" baseline="-25000" smtClean="0"/>
              <a:t>t</a:t>
            </a:r>
            <a:r>
              <a:rPr lang="de-AT" sz="1900" smtClean="0"/>
              <a:t> = </a:t>
            </a:r>
            <a:r>
              <a:rPr lang="de-AT" sz="1900" i="1" smtClean="0"/>
              <a:t>d</a:t>
            </a:r>
            <a:r>
              <a:rPr lang="de-AT" sz="1900" smtClean="0"/>
              <a:t>.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Standardproblem =  „</a:t>
            </a:r>
            <a:r>
              <a:rPr lang="de-AT" sz="1900" b="1" smtClean="0"/>
              <a:t>Klassisches Losgrößenmodell</a:t>
            </a:r>
            <a:r>
              <a:rPr lang="de-AT" sz="1900" smtClean="0"/>
              <a:t>“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smtClean="0"/>
              <a:t>			    „</a:t>
            </a:r>
            <a:r>
              <a:rPr lang="de-AT" sz="1900" b="1" i="1" smtClean="0"/>
              <a:t>E</a:t>
            </a:r>
            <a:r>
              <a:rPr lang="de-AT" sz="1900" i="1" smtClean="0"/>
              <a:t>conomic </a:t>
            </a:r>
            <a:r>
              <a:rPr lang="de-AT" sz="1900" b="1" i="1" smtClean="0"/>
              <a:t>O</a:t>
            </a:r>
            <a:r>
              <a:rPr lang="de-AT" sz="1900" i="1" smtClean="0"/>
              <a:t>rder </a:t>
            </a:r>
            <a:r>
              <a:rPr lang="de-AT" sz="1900" b="1" i="1" smtClean="0"/>
              <a:t>Q</a:t>
            </a:r>
            <a:r>
              <a:rPr lang="de-AT" sz="1900" i="1" smtClean="0"/>
              <a:t>uantity</a:t>
            </a:r>
            <a:r>
              <a:rPr lang="de-AT" sz="1900" smtClean="0"/>
              <a:t> model“ (</a:t>
            </a:r>
            <a:r>
              <a:rPr lang="de-AT" sz="1900" i="1" smtClean="0"/>
              <a:t>EOQ</a:t>
            </a:r>
            <a:r>
              <a:rPr lang="de-AT" sz="1900" smtClean="0"/>
              <a:t>) </a:t>
            </a:r>
          </a:p>
          <a:p>
            <a:pPr marL="274638" indent="-274638" eaLnBrk="1" hangingPunct="1">
              <a:lnSpc>
                <a:spcPct val="90000"/>
              </a:lnSpc>
              <a:buFontTx/>
              <a:buNone/>
            </a:pPr>
            <a:r>
              <a:rPr lang="de-AT" sz="1900" b="1" smtClean="0"/>
              <a:t>Annahmen</a:t>
            </a:r>
            <a:r>
              <a:rPr lang="de-AT" sz="1900" smtClean="0"/>
              <a:t>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ein einheitliches Produkt</a:t>
            </a:r>
            <a:endParaRPr lang="de-AT" sz="1900" b="1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b="1" smtClean="0"/>
              <a:t>gleichmäßiger kontinuierlicher Absatz:  </a:t>
            </a:r>
            <a:r>
              <a:rPr lang="de-AT" sz="1900" b="1" i="1" smtClean="0"/>
              <a:t>d</a:t>
            </a:r>
            <a:r>
              <a:rPr lang="de-AT" sz="1900" b="1" smtClean="0"/>
              <a:t> Stück pro Zeiteinheit</a:t>
            </a:r>
            <a:endParaRPr lang="de-AT" sz="1900" smtClean="0"/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Produktionszeit kann vernachlässigt werden, 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Lagerzugänge in ganzen Losen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konstante Lieferzeit (= Zeit zwischen Bestellung und Eintreffen der Ware)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Mengenrabatte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Fehlmengen erlaubt - werden durch rechtzeitiges Bestellen vermieden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keine Kapazitätsbeschränkungen bezüglich Losgröße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de-AT" sz="1900" smtClean="0"/>
              <a:t>variablen Kosten: nur Rüst- und Lagerhaltungskosten berücksichtigt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79959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Deterministische, statische Ein-Produktmodelle II</a:t>
            </a:r>
            <a:endParaRPr lang="de-AT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err="1" smtClean="0"/>
              <a:t>Losgröße</a:t>
            </a:r>
            <a:r>
              <a:rPr lang="de-AT" sz="2000" b="1" dirty="0" smtClean="0"/>
              <a:t> = Menge eines Produktes, die ohne Unterbrechung 	        gefertigt wird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In statischen Modellen wird es natürlich sinnvoll sein, </a:t>
            </a:r>
            <a:r>
              <a:rPr lang="de-AT" sz="2000" b="1" dirty="0" smtClean="0"/>
              <a:t>in regelmäßigen Abständen immer die gleiche Menge (</a:t>
            </a:r>
            <a:r>
              <a:rPr lang="de-AT" sz="2000" b="1" dirty="0" err="1" smtClean="0"/>
              <a:t>Losgröße</a:t>
            </a:r>
            <a:r>
              <a:rPr lang="de-AT" sz="2000" b="1" dirty="0" smtClean="0"/>
              <a:t>) </a:t>
            </a:r>
            <a:r>
              <a:rPr lang="de-AT" sz="2000" dirty="0" smtClean="0"/>
              <a:t>zu produzieren.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b="1" dirty="0" smtClean="0"/>
              <a:t>Zielsetzung: </a:t>
            </a:r>
            <a:r>
              <a:rPr lang="de-AT" sz="2000" b="1" dirty="0" err="1" smtClean="0"/>
              <a:t>Losgröße</a:t>
            </a:r>
            <a:r>
              <a:rPr lang="de-AT" sz="2000" dirty="0" smtClean="0"/>
              <a:t> so wählen, dass ein </a:t>
            </a:r>
            <a:r>
              <a:rPr lang="de-AT" sz="2000" b="1" dirty="0" smtClean="0"/>
              <a:t>Abgleich </a:t>
            </a:r>
            <a:r>
              <a:rPr lang="de-AT" sz="2000" dirty="0" smtClean="0"/>
              <a:t>von</a:t>
            </a:r>
            <a:r>
              <a:rPr lang="de-AT" sz="2000" b="1" dirty="0" smtClean="0"/>
              <a:t> Rüst- </a:t>
            </a:r>
            <a:r>
              <a:rPr lang="de-AT" sz="2000" dirty="0" smtClean="0"/>
              <a:t>und</a:t>
            </a:r>
            <a:r>
              <a:rPr lang="de-AT" sz="2000" b="1" dirty="0" smtClean="0"/>
              <a:t> 	         Lagerkosten </a:t>
            </a:r>
            <a:r>
              <a:rPr lang="de-AT" sz="2000" dirty="0" smtClean="0"/>
              <a:t>erzielt wird (Summe minimal)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3975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Entwicklung des Lagerbestandes im klassischen Losgrößenmodell</a:t>
            </a:r>
            <a:endParaRPr lang="de-AT" sz="2800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1760538"/>
          <a:ext cx="8135937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6632448" imgH="3017520" progId="">
                  <p:embed/>
                </p:oleObj>
              </mc:Choice>
              <mc:Fallback>
                <p:oleObj r:id="rId3" imgW="6632448" imgH="3017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0538"/>
                        <a:ext cx="8135937" cy="411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155825" y="2868613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159000" y="287020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702050" y="2876550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05225" y="2878138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5249863" y="2886075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253038" y="2887663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476375" y="534352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28950" y="53530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572000" y="533400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>
                <a:solidFill>
                  <a:srgbClr val="FF3300"/>
                </a:solidFill>
              </a:rPr>
              <a:t>Produktion</a:t>
            </a:r>
            <a:br>
              <a:rPr lang="de-AT" sz="1600">
                <a:solidFill>
                  <a:srgbClr val="FF3300"/>
                </a:solidFill>
              </a:rPr>
            </a:br>
            <a:r>
              <a:rPr lang="de-AT" sz="1600">
                <a:solidFill>
                  <a:srgbClr val="FF3300"/>
                </a:solidFill>
              </a:rPr>
              <a:t>Los </a:t>
            </a:r>
            <a:r>
              <a:rPr lang="de-AT" sz="1600" i="1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74900" y="2825750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</a:rPr>
              <a:t>Bedarf 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>
                <a:solidFill>
                  <a:schemeClr val="hlink"/>
                </a:solidFill>
              </a:rPr>
              <a:t/>
            </a:r>
            <a:br>
              <a:rPr lang="de-AT" sz="1600">
                <a:solidFill>
                  <a:schemeClr val="hlink"/>
                </a:solidFill>
              </a:rPr>
            </a:br>
            <a:r>
              <a:rPr lang="de-AT" sz="1600">
                <a:solidFill>
                  <a:schemeClr val="hlink"/>
                </a:solidFill>
              </a:rPr>
              <a:t>Anstieg </a:t>
            </a: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8900" y="3616325"/>
            <a:ext cx="495300" cy="723900"/>
            <a:chOff x="1656" y="2278"/>
            <a:chExt cx="312" cy="456"/>
          </a:xfrm>
        </p:grpSpPr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52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33675" y="3333750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57525" y="3743325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35650" y="1789113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sägezahnartiger Verlauf des Lagerbestandes</a:t>
            </a:r>
            <a:endParaRPr lang="de-AT" i="1">
              <a:solidFill>
                <a:srgbClr val="FF33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160588" y="2871788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31050" y="2595563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rgbClr val="9900CC"/>
                </a:solidFill>
              </a:rPr>
              <a:t>maximaler </a:t>
            </a:r>
            <a:br>
              <a:rPr lang="de-AT" sz="1600">
                <a:solidFill>
                  <a:srgbClr val="9900CC"/>
                </a:solidFill>
              </a:rPr>
            </a:br>
            <a:r>
              <a:rPr lang="de-AT" sz="1600">
                <a:solidFill>
                  <a:srgbClr val="9900CC"/>
                </a:solidFill>
              </a:rPr>
              <a:t>Lagerbestand </a:t>
            </a:r>
            <a:r>
              <a:rPr lang="de-AT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896100" y="3765550"/>
            <a:ext cx="1631950" cy="660400"/>
          </a:xfrm>
          <a:prstGeom prst="rect">
            <a:avLst/>
          </a:prstGeom>
          <a:noFill/>
          <a:ln w="25400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2173288" y="4110038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840663" y="5827713"/>
            <a:ext cx="104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>
                <a:solidFill>
                  <a:srgbClr val="9900CC"/>
                </a:solidFill>
                <a:hlinkClick r:id="rId5" action="ppaction://hlinksldjump"/>
              </a:rPr>
              <a:t>Kosten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/>
      <p:bldP spid="9229" grpId="0"/>
      <p:bldP spid="9230" grpId="0"/>
      <p:bldP spid="9231" grpId="0"/>
      <p:bldP spid="9234" grpId="0"/>
      <p:bldP spid="9235" grpId="0"/>
      <p:bldP spid="9237" grpId="0"/>
      <p:bldP spid="9238" grpId="0" animBg="1"/>
      <p:bldP spid="9239" grpId="0"/>
      <p:bldP spid="9240" grpId="0" animBg="1"/>
      <p:bldP spid="9241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Kostenverlauf in Abhängigkeit der Losgröße</a:t>
            </a:r>
            <a:endParaRPr lang="de-AT" sz="280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Kapitel 8/</a:t>
            </a:r>
            <a:fld id="{170C4BF4-3221-4614-8D11-3C4DD49AF7E2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EK Produktion &amp; Logistik</a:t>
            </a:r>
            <a:endParaRPr lang="de-AT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26625" name="Group 1"/>
          <p:cNvGrpSpPr>
            <a:grpSpLocks noChangeAspect="1"/>
          </p:cNvGrpSpPr>
          <p:nvPr/>
        </p:nvGrpSpPr>
        <p:grpSpPr bwMode="auto">
          <a:xfrm>
            <a:off x="1187624" y="1916832"/>
            <a:ext cx="7956125" cy="4103936"/>
            <a:chOff x="2358" y="7163"/>
            <a:chExt cx="8375" cy="4320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58" y="7163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8" name="AutoShape 14"/>
            <p:cNvSpPr>
              <a:spLocks noChangeShapeType="1"/>
            </p:cNvSpPr>
            <p:nvPr/>
          </p:nvSpPr>
          <p:spPr bwMode="auto">
            <a:xfrm flipV="1">
              <a:off x="3463" y="10530"/>
              <a:ext cx="4489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7994" y="10439"/>
              <a:ext cx="2323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AutoShape 12"/>
            <p:cNvSpPr>
              <a:spLocks noChangeShapeType="1"/>
            </p:cNvSpPr>
            <p:nvPr/>
          </p:nvSpPr>
          <p:spPr bwMode="auto">
            <a:xfrm flipV="1">
              <a:off x="3463" y="7840"/>
              <a:ext cx="1" cy="2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098" y="7431"/>
              <a:ext cx="3960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 TC pro Zeiteinheit</a:t>
              </a:r>
              <a:endPara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AutoShape 10"/>
            <p:cNvSpPr>
              <a:spLocks noChangeShapeType="1"/>
            </p:cNvSpPr>
            <p:nvPr/>
          </p:nvSpPr>
          <p:spPr bwMode="auto">
            <a:xfrm flipV="1">
              <a:off x="3463" y="9033"/>
              <a:ext cx="4103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7310" y="8909"/>
              <a:ext cx="3234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Lagerhaltungskosten </a:t>
              </a:r>
              <a:r>
                <a:rPr kumimoji="0" lang="de-DE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hq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/2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697" y="8006"/>
              <a:ext cx="4040" cy="2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7" y="2132"/>
                </a:cxn>
                <a:cxn ang="0">
                  <a:pos x="5409" y="3055"/>
                </a:cxn>
              </a:cxnLst>
              <a:rect l="0" t="0" r="r" b="b"/>
              <a:pathLst>
                <a:path w="5409" h="3055">
                  <a:moveTo>
                    <a:pt x="0" y="0"/>
                  </a:moveTo>
                  <a:cubicBezTo>
                    <a:pt x="228" y="811"/>
                    <a:pt x="456" y="1623"/>
                    <a:pt x="1357" y="2132"/>
                  </a:cubicBezTo>
                  <a:cubicBezTo>
                    <a:pt x="2258" y="2641"/>
                    <a:pt x="3833" y="2848"/>
                    <a:pt x="5409" y="30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310" y="9942"/>
              <a:ext cx="3423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Fixkosten/Rüstkosten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/q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793" y="7884"/>
              <a:ext cx="3476" cy="1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5" y="849"/>
                </a:cxn>
                <a:cxn ang="0">
                  <a:pos x="1278" y="1535"/>
                </a:cxn>
                <a:cxn ang="0">
                  <a:pos x="2040" y="1773"/>
                </a:cxn>
                <a:cxn ang="0">
                  <a:pos x="3243" y="1622"/>
                </a:cxn>
                <a:cxn ang="0">
                  <a:pos x="4653" y="1272"/>
                </a:cxn>
              </a:cxnLst>
              <a:rect l="0" t="0" r="r" b="b"/>
              <a:pathLst>
                <a:path w="4653" h="1775">
                  <a:moveTo>
                    <a:pt x="0" y="0"/>
                  </a:moveTo>
                  <a:cubicBezTo>
                    <a:pt x="72" y="182"/>
                    <a:pt x="292" y="593"/>
                    <a:pt x="505" y="849"/>
                  </a:cubicBezTo>
                  <a:cubicBezTo>
                    <a:pt x="718" y="1105"/>
                    <a:pt x="1022" y="1381"/>
                    <a:pt x="1278" y="1535"/>
                  </a:cubicBezTo>
                  <a:cubicBezTo>
                    <a:pt x="1534" y="1689"/>
                    <a:pt x="1713" y="1759"/>
                    <a:pt x="2040" y="1773"/>
                  </a:cubicBezTo>
                  <a:cubicBezTo>
                    <a:pt x="2473" y="1775"/>
                    <a:pt x="2808" y="1705"/>
                    <a:pt x="3243" y="1622"/>
                  </a:cubicBezTo>
                  <a:cubicBezTo>
                    <a:pt x="3678" y="1539"/>
                    <a:pt x="4359" y="1345"/>
                    <a:pt x="4653" y="12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310" y="8501"/>
              <a:ext cx="2248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Gesamtkosten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 flipH="1" flipV="1">
              <a:off x="5317" y="9220"/>
              <a:ext cx="21" cy="131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4394" y="10652"/>
              <a:ext cx="3118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optimale </a:t>
              </a:r>
              <a:r>
                <a:rPr kumimoji="0" lang="de-DE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Losgröße</a:t>
              </a:r>
              <a:r>
                <a:rPr kumimoji="0" lang="de-DE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q*</a:t>
              </a:r>
              <a:endPara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6" name="Oval 2"/>
            <p:cNvSpPr>
              <a:spLocks noChangeArrowheads="1"/>
            </p:cNvSpPr>
            <p:nvPr/>
          </p:nvSpPr>
          <p:spPr bwMode="auto">
            <a:xfrm>
              <a:off x="5263" y="9152"/>
              <a:ext cx="106" cy="1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1457</Words>
  <Application>Microsoft Office PowerPoint</Application>
  <PresentationFormat>Bildschirmpräsentation (4:3)</PresentationFormat>
  <Paragraphs>561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Vorlage_6</vt:lpstr>
      <vt:lpstr>Formel</vt:lpstr>
      <vt:lpstr>Microsoft-Zeichnung</vt:lpstr>
      <vt:lpstr>Kapitel 9 </vt:lpstr>
      <vt:lpstr>Losgrößenplanung</vt:lpstr>
      <vt:lpstr>Losgrößenplanung</vt:lpstr>
      <vt:lpstr>9.1 Deterministische Ein-Produktmodelle I</vt:lpstr>
      <vt:lpstr>Deterministische Ein-Produktmodelle II</vt:lpstr>
      <vt:lpstr>Deterministische statische Ein-Produktmodelle I</vt:lpstr>
      <vt:lpstr>Deterministische, statische Ein-Produktmodelle II</vt:lpstr>
      <vt:lpstr>Entwicklung des Lagerbestandes im klassischen Losgrößenmodell</vt:lpstr>
      <vt:lpstr>Kostenverlauf in Abhängigkeit der Losgröße</vt:lpstr>
      <vt:lpstr>Notationen</vt:lpstr>
      <vt:lpstr>Kostenbestandteile</vt:lpstr>
      <vt:lpstr>Gesamtkosten, optimale Bestellmenge</vt:lpstr>
      <vt:lpstr> Bestellhäufigkeit, Bestellintervall</vt:lpstr>
      <vt:lpstr>Gesamtkosten</vt:lpstr>
      <vt:lpstr>Kostenverlauf in Abhängigkeit der Losgröße</vt:lpstr>
      <vt:lpstr>Beispiel: Klassische Losgröße I</vt:lpstr>
      <vt:lpstr> Beispiel: Klassische Losgröße II</vt:lpstr>
      <vt:lpstr> Beispiel: Klassische Losgröße III</vt:lpstr>
      <vt:lpstr>  Eigenschaften der optimalen Losgröße </vt:lpstr>
      <vt:lpstr> 9.2 Deterministische, dynamische  Ein-Produktmodelle I</vt:lpstr>
      <vt:lpstr> Deterministische, dynamische  Ein-Produktmodelle II</vt:lpstr>
      <vt:lpstr>Notationen</vt:lpstr>
      <vt:lpstr>Wagner-Whitin Problem I</vt:lpstr>
      <vt:lpstr>Wagner-Whitin Problem II</vt:lpstr>
      <vt:lpstr>Heuristiken</vt:lpstr>
      <vt:lpstr>Silver – Meal - Heuristik</vt:lpstr>
      <vt:lpstr>Beispiel: Dynamische Losgrößenheuristiken</vt:lpstr>
      <vt:lpstr>  Beispiel: Silver – Meal – Verfahren (1)</vt:lpstr>
      <vt:lpstr>  Beispiel: Silver – Meal – Verfahren (2)</vt:lpstr>
      <vt:lpstr>Groff - Heuristik</vt:lpstr>
      <vt:lpstr> Beispiel: Groff – Verfahren (1)</vt:lpstr>
      <vt:lpstr> Beispiel: Groff – Verfahren (2)</vt:lpstr>
      <vt:lpstr>Beispiel: mehrstufige Produktion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55</cp:revision>
  <dcterms:created xsi:type="dcterms:W3CDTF">2011-04-28T12:25:33Z</dcterms:created>
  <dcterms:modified xsi:type="dcterms:W3CDTF">2016-01-12T16:09:35Z</dcterms:modified>
</cp:coreProperties>
</file>