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2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1CDEAFD8-9F7B-4646-B99E-2B6EC26441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DE05A26A-F255-4201-820A-1D1B820BD2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slide" Target="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200" b="1" dirty="0" smtClean="0"/>
              <a:t>Produktionsprogrammplanung – </a:t>
            </a:r>
          </a:p>
          <a:p>
            <a:pPr>
              <a:buNone/>
            </a:pPr>
            <a:r>
              <a:rPr lang="de-DE" sz="3200" b="1" dirty="0" smtClean="0"/>
              <a:t>Beschäftigungsglättung </a:t>
            </a:r>
            <a:endParaRPr lang="de-AT" sz="32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smtClean="0"/>
              <a:t>Kapitel 5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C42FED10-9AD6-42A3-9946-2E21C347A0E8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I</a:t>
            </a:r>
            <a:endParaRPr lang="de-AT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Angabe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6 Perioden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Normalkapazität (</a:t>
            </a:r>
            <a:r>
              <a:rPr lang="de-DE" sz="2400" i="1" dirty="0" smtClean="0"/>
              <a:t>k </a:t>
            </a:r>
            <a:r>
              <a:rPr lang="de-DE" sz="2400" dirty="0" smtClean="0"/>
              <a:t>= 1) pro Periode: 100 ME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400" dirty="0" smtClean="0"/>
              <a:t> Nur eine Art von </a:t>
            </a:r>
            <a:r>
              <a:rPr lang="de-DE" sz="2400" dirty="0" smtClean="0">
                <a:solidFill>
                  <a:srgbClr val="FF6600"/>
                </a:solidFill>
              </a:rPr>
              <a:t>Zusatzkapazität</a:t>
            </a:r>
            <a:r>
              <a:rPr lang="de-DE" sz="2400" dirty="0" smtClean="0"/>
              <a:t>: </a:t>
            </a:r>
            <a:r>
              <a:rPr lang="de-DE" sz="2400" i="1" dirty="0" smtClean="0"/>
              <a:t>k</a:t>
            </a:r>
            <a:r>
              <a:rPr lang="de-DE" sz="2400" dirty="0" smtClean="0"/>
              <a:t> = 2</a:t>
            </a:r>
            <a:br>
              <a:rPr lang="de-DE" sz="2400" dirty="0" smtClean="0"/>
            </a:br>
            <a:r>
              <a:rPr lang="de-DE" sz="2400" dirty="0" smtClean="0"/>
              <a:t>	max. mögliche Zusatzkapazität: </a:t>
            </a:r>
            <a:r>
              <a:rPr lang="de-DE" sz="2400" dirty="0" smtClean="0">
                <a:solidFill>
                  <a:srgbClr val="FF6600"/>
                </a:solidFill>
              </a:rPr>
              <a:t>10 ME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Lagerkosten: </a:t>
            </a:r>
            <a:r>
              <a:rPr lang="de-DE" sz="2000" i="1" dirty="0" smtClean="0">
                <a:solidFill>
                  <a:schemeClr val="hlink"/>
                </a:solidFill>
              </a:rPr>
              <a:t>h</a:t>
            </a:r>
            <a:r>
              <a:rPr lang="de-DE" sz="2000" dirty="0" smtClean="0">
                <a:solidFill>
                  <a:schemeClr val="hlink"/>
                </a:solidFill>
              </a:rPr>
              <a:t> = 1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GE</a:t>
            </a:r>
            <a:r>
              <a:rPr lang="de-DE" sz="2000" dirty="0" smtClean="0"/>
              <a:t> je Menge und Periode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Kosten der Zusatzkapazität: </a:t>
            </a:r>
            <a:r>
              <a:rPr lang="de-AT" sz="2000" i="1" dirty="0" smtClean="0">
                <a:solidFill>
                  <a:srgbClr val="FF6600"/>
                </a:solidFill>
              </a:rPr>
              <a:t>u</a:t>
            </a:r>
            <a:r>
              <a:rPr lang="de-AT" sz="2000" i="1" baseline="-25000" dirty="0" smtClean="0">
                <a:solidFill>
                  <a:srgbClr val="FF6600"/>
                </a:solidFill>
              </a:rPr>
              <a:t>2</a:t>
            </a:r>
            <a:r>
              <a:rPr lang="de-AT" sz="2000" i="1" dirty="0" smtClean="0">
                <a:solidFill>
                  <a:srgbClr val="FF6600"/>
                </a:solidFill>
              </a:rPr>
              <a:t> = </a:t>
            </a:r>
            <a:r>
              <a:rPr lang="de-AT" sz="2000" dirty="0" smtClean="0">
                <a:solidFill>
                  <a:srgbClr val="FF6600"/>
                </a:solidFill>
              </a:rPr>
              <a:t>1,5 GE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  für jede innerhalb der Zusatzkapazität</a:t>
            </a:r>
            <a:r>
              <a:rPr lang="de-AT" sz="2000" i="1" dirty="0" smtClean="0"/>
              <a:t> k</a:t>
            </a:r>
            <a:r>
              <a:rPr lang="de-AT" sz="2000" dirty="0" smtClean="0"/>
              <a:t> = 2 produzierte ME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Gesucht: kostengünstigster Produktionsplan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67" name="Rectangle 1835"/>
          <p:cNvSpPr>
            <a:spLocks noChangeArrowheads="1"/>
          </p:cNvSpPr>
          <p:nvPr/>
        </p:nvSpPr>
        <p:spPr bwMode="auto">
          <a:xfrm>
            <a:off x="5653088" y="5630863"/>
            <a:ext cx="523875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70" name="Rectangle 1438"/>
          <p:cNvSpPr>
            <a:spLocks noChangeArrowheads="1"/>
          </p:cNvSpPr>
          <p:nvPr/>
        </p:nvSpPr>
        <p:spPr bwMode="auto">
          <a:xfrm>
            <a:off x="5100638" y="4997450"/>
            <a:ext cx="108585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9" name="Rectangle 1437"/>
          <p:cNvSpPr>
            <a:spLocks noChangeArrowheads="1"/>
          </p:cNvSpPr>
          <p:nvPr/>
        </p:nvSpPr>
        <p:spPr bwMode="auto">
          <a:xfrm>
            <a:off x="4505325" y="4349750"/>
            <a:ext cx="167163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8" name="Rectangle 1436"/>
          <p:cNvSpPr>
            <a:spLocks noChangeArrowheads="1"/>
          </p:cNvSpPr>
          <p:nvPr/>
        </p:nvSpPr>
        <p:spPr bwMode="auto">
          <a:xfrm>
            <a:off x="3962400" y="3711575"/>
            <a:ext cx="220980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7" name="Rectangle 1435"/>
          <p:cNvSpPr>
            <a:spLocks noChangeArrowheads="1"/>
          </p:cNvSpPr>
          <p:nvPr/>
        </p:nvSpPr>
        <p:spPr bwMode="auto">
          <a:xfrm>
            <a:off x="3381375" y="3063875"/>
            <a:ext cx="279558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5" name="Rectangle 1433"/>
          <p:cNvSpPr>
            <a:spLocks noChangeArrowheads="1"/>
          </p:cNvSpPr>
          <p:nvPr/>
        </p:nvSpPr>
        <p:spPr bwMode="auto">
          <a:xfrm>
            <a:off x="2795588" y="2430463"/>
            <a:ext cx="3386137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3" name="Rectangle 1431"/>
          <p:cNvSpPr>
            <a:spLocks noChangeArrowheads="1"/>
          </p:cNvSpPr>
          <p:nvPr/>
        </p:nvSpPr>
        <p:spPr bwMode="auto">
          <a:xfrm>
            <a:off x="5659438" y="2125663"/>
            <a:ext cx="5191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2" name="Rectangle 1430"/>
          <p:cNvSpPr>
            <a:spLocks noChangeArrowheads="1"/>
          </p:cNvSpPr>
          <p:nvPr/>
        </p:nvSpPr>
        <p:spPr bwMode="auto">
          <a:xfrm>
            <a:off x="5097463" y="2125663"/>
            <a:ext cx="561975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1" name="Rectangle 1429"/>
          <p:cNvSpPr>
            <a:spLocks noChangeArrowheads="1"/>
          </p:cNvSpPr>
          <p:nvPr/>
        </p:nvSpPr>
        <p:spPr bwMode="auto">
          <a:xfrm>
            <a:off x="4506913" y="2120900"/>
            <a:ext cx="5953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0" name="Rectangle 1428"/>
          <p:cNvSpPr>
            <a:spLocks noChangeArrowheads="1"/>
          </p:cNvSpPr>
          <p:nvPr/>
        </p:nvSpPr>
        <p:spPr bwMode="auto">
          <a:xfrm>
            <a:off x="3968750" y="2120900"/>
            <a:ext cx="538163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9" name="Rectangle 1427"/>
          <p:cNvSpPr>
            <a:spLocks noChangeArrowheads="1"/>
          </p:cNvSpPr>
          <p:nvPr/>
        </p:nvSpPr>
        <p:spPr bwMode="auto">
          <a:xfrm>
            <a:off x="3378200" y="2125663"/>
            <a:ext cx="585788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8" name="Rectangle 1426"/>
          <p:cNvSpPr>
            <a:spLocks noChangeArrowheads="1"/>
          </p:cNvSpPr>
          <p:nvPr/>
        </p:nvSpPr>
        <p:spPr bwMode="auto">
          <a:xfrm>
            <a:off x="5654675" y="4667250"/>
            <a:ext cx="525463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7" name="Rectangle 1425"/>
          <p:cNvSpPr>
            <a:spLocks noChangeArrowheads="1"/>
          </p:cNvSpPr>
          <p:nvPr/>
        </p:nvSpPr>
        <p:spPr bwMode="auto">
          <a:xfrm>
            <a:off x="5102225" y="4024313"/>
            <a:ext cx="108267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6" name="Rectangle 1424"/>
          <p:cNvSpPr>
            <a:spLocks noChangeArrowheads="1"/>
          </p:cNvSpPr>
          <p:nvPr/>
        </p:nvSpPr>
        <p:spPr bwMode="auto">
          <a:xfrm>
            <a:off x="4506913" y="3386138"/>
            <a:ext cx="16732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5" name="Rectangle 1423"/>
          <p:cNvSpPr>
            <a:spLocks noChangeArrowheads="1"/>
          </p:cNvSpPr>
          <p:nvPr/>
        </p:nvSpPr>
        <p:spPr bwMode="auto">
          <a:xfrm>
            <a:off x="3973513" y="2752725"/>
            <a:ext cx="22066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574" name="Rectangle 1142"/>
          <p:cNvSpPr>
            <a:spLocks noChangeArrowheads="1"/>
          </p:cNvSpPr>
          <p:nvPr/>
        </p:nvSpPr>
        <p:spPr bwMode="auto">
          <a:xfrm>
            <a:off x="2786063" y="2114550"/>
            <a:ext cx="595312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5" name="Rectangle 1143"/>
          <p:cNvSpPr>
            <a:spLocks noChangeArrowheads="1"/>
          </p:cNvSpPr>
          <p:nvPr/>
        </p:nvSpPr>
        <p:spPr bwMode="auto">
          <a:xfrm>
            <a:off x="3371850" y="2747963"/>
            <a:ext cx="600075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6" name="Rectangle 1144"/>
          <p:cNvSpPr>
            <a:spLocks noChangeArrowheads="1"/>
          </p:cNvSpPr>
          <p:nvPr/>
        </p:nvSpPr>
        <p:spPr bwMode="auto">
          <a:xfrm>
            <a:off x="3967163" y="3395663"/>
            <a:ext cx="552450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7" name="Rectangle 1145"/>
          <p:cNvSpPr>
            <a:spLocks noChangeArrowheads="1"/>
          </p:cNvSpPr>
          <p:nvPr/>
        </p:nvSpPr>
        <p:spPr bwMode="auto">
          <a:xfrm>
            <a:off x="4529138" y="4029075"/>
            <a:ext cx="5715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8" name="Rectangle 1146"/>
          <p:cNvSpPr>
            <a:spLocks noChangeArrowheads="1"/>
          </p:cNvSpPr>
          <p:nvPr/>
        </p:nvSpPr>
        <p:spPr bwMode="auto">
          <a:xfrm>
            <a:off x="5095875" y="4667250"/>
            <a:ext cx="552450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9" name="Rectangle 1147"/>
          <p:cNvSpPr>
            <a:spLocks noChangeArrowheads="1"/>
          </p:cNvSpPr>
          <p:nvPr/>
        </p:nvSpPr>
        <p:spPr bwMode="auto">
          <a:xfrm>
            <a:off x="5653088" y="5314950"/>
            <a:ext cx="523875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/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sp>
        <p:nvSpPr>
          <p:cNvPr id="19852" name="Text Box 1420"/>
          <p:cNvSpPr txBox="1">
            <a:spLocks noChangeArrowheads="1"/>
          </p:cNvSpPr>
          <p:nvPr/>
        </p:nvSpPr>
        <p:spPr bwMode="auto">
          <a:xfrm>
            <a:off x="7410450" y="1781175"/>
            <a:ext cx="1485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Kosten</a:t>
            </a:r>
          </a:p>
        </p:txBody>
      </p:sp>
      <p:sp>
        <p:nvSpPr>
          <p:cNvPr id="19853" name="Text Box 1421"/>
          <p:cNvSpPr txBox="1">
            <a:spLocks noChangeArrowheads="1"/>
          </p:cNvSpPr>
          <p:nvPr/>
        </p:nvSpPr>
        <p:spPr bwMode="auto">
          <a:xfrm>
            <a:off x="7410450" y="2241550"/>
            <a:ext cx="1485900" cy="1192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Vorproduktion: Lagerkosten </a:t>
            </a:r>
            <a:r>
              <a:rPr lang="de-DE" sz="1600" i="1">
                <a:latin typeface="Times New Roman" pitchFamily="18" charset="0"/>
              </a:rPr>
              <a:t>h</a:t>
            </a:r>
            <a:r>
              <a:rPr lang="de-DE" sz="1600">
                <a:latin typeface="Times New Roman" pitchFamily="18" charset="0"/>
              </a:rPr>
              <a:t>*(Anzahl Per.)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h</a:t>
            </a:r>
            <a:r>
              <a:rPr lang="de-DE" sz="1600" b="1">
                <a:latin typeface="Times New Roman" pitchFamily="18" charset="0"/>
              </a:rPr>
              <a:t> = 1</a:t>
            </a:r>
          </a:p>
        </p:txBody>
      </p:sp>
      <p:sp>
        <p:nvSpPr>
          <p:cNvPr id="19864" name="Text Box 1432"/>
          <p:cNvSpPr txBox="1">
            <a:spLocks noChangeArrowheads="1"/>
          </p:cNvSpPr>
          <p:nvPr/>
        </p:nvSpPr>
        <p:spPr bwMode="auto">
          <a:xfrm>
            <a:off x="7410450" y="3556000"/>
            <a:ext cx="1485900" cy="11922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Zusatzkapazität Mehrkosten </a:t>
            </a:r>
            <a:r>
              <a:rPr lang="de-DE" sz="1600" i="1">
                <a:latin typeface="Times New Roman" pitchFamily="18" charset="0"/>
              </a:rPr>
              <a:t>u</a:t>
            </a:r>
            <a:br>
              <a:rPr lang="de-DE" sz="1600" i="1">
                <a:latin typeface="Times New Roman" pitchFamily="18" charset="0"/>
              </a:rPr>
            </a:br>
            <a:r>
              <a:rPr lang="de-DE" sz="1600">
                <a:latin typeface="Times New Roman" pitchFamily="18" charset="0"/>
              </a:rPr>
              <a:t>in 2. Halbzeile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u</a:t>
            </a:r>
            <a:r>
              <a:rPr lang="de-DE" sz="1600" b="1">
                <a:latin typeface="Times New Roman" pitchFamily="18" charset="0"/>
              </a:rPr>
              <a:t> = 1,5</a:t>
            </a:r>
          </a:p>
        </p:txBody>
      </p:sp>
      <p:sp>
        <p:nvSpPr>
          <p:cNvPr id="20268" name="Text Box 1836"/>
          <p:cNvSpPr txBox="1">
            <a:spLocks noChangeArrowheads="1"/>
          </p:cNvSpPr>
          <p:nvPr/>
        </p:nvSpPr>
        <p:spPr bwMode="auto">
          <a:xfrm>
            <a:off x="7410450" y="4841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  <a:hlinkClick r:id="rId2" action="ppaction://hlinksldjump"/>
              </a:rPr>
              <a:t>Formel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7405688" y="5189538"/>
            <a:ext cx="1485900" cy="825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Fehlmengen erlaubt</a:t>
            </a:r>
            <a:endParaRPr lang="de-DE" sz="1600" b="1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7" grpId="0" animBg="1"/>
      <p:bldP spid="19870" grpId="0" animBg="1"/>
      <p:bldP spid="19869" grpId="0" animBg="1"/>
      <p:bldP spid="19868" grpId="0" animBg="1"/>
      <p:bldP spid="19867" grpId="0" animBg="1"/>
      <p:bldP spid="19865" grpId="0" animBg="1"/>
      <p:bldP spid="19863" grpId="0" animBg="1"/>
      <p:bldP spid="19862" grpId="0" animBg="1"/>
      <p:bldP spid="19861" grpId="0" animBg="1"/>
      <p:bldP spid="19860" grpId="0" animBg="1"/>
      <p:bldP spid="19859" grpId="0" animBg="1"/>
      <p:bldP spid="19858" grpId="0" animBg="1"/>
      <p:bldP spid="19857" grpId="0" animBg="1"/>
      <p:bldP spid="19856" grpId="0" animBg="1"/>
      <p:bldP spid="19855" grpId="0" animBg="1"/>
      <p:bldP spid="19849" grpId="0" animBg="1"/>
      <p:bldP spid="19848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846" grpId="0"/>
      <p:bldP spid="19847" grpId="0"/>
      <p:bldP spid="19852" grpId="0" animBg="1"/>
      <p:bldP spid="19853" grpId="0" animBg="1"/>
      <p:bldP spid="19864" grpId="0" animBg="1"/>
      <p:bldP spid="20268" grpId="0"/>
      <p:bldP spid="20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44D4A31-2A5C-416A-B125-CB86F120E94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 I</a:t>
            </a:r>
            <a:endParaRPr lang="de-AT" sz="2800" dirty="0" smtClean="0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1500" y="1576388"/>
          <a:ext cx="5113338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r:id="rId3" imgW="5646909" imgH="6165114" progId="">
                  <p:embed/>
                </p:oleObj>
              </mc:Choice>
              <mc:Fallback>
                <p:oleObj r:id="rId3" imgW="5646909" imgH="616511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576388"/>
                        <a:ext cx="5113338" cy="454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8125" y="18637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90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4388" y="18780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41963" y="32321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2125" y="49466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6413" y="56229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41963" y="52768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48175" y="3924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54388" y="25257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10150" y="46005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49763" y="3246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30650" y="32321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50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02113" y="18748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2088" y="25606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334125" y="20081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50000" y="26844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863850" y="59547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454400" y="59531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497263" y="6054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34125" y="3375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881813" y="327501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50</a:t>
            </a:r>
            <a:endParaRPr lang="de-AT" sz="12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400208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334125" y="40528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867525" y="33766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185025" y="32797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40</a:t>
            </a:r>
            <a:endParaRPr lang="de-AT" sz="1200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564063" y="59404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59388" y="392588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6763" y="6040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578350" y="61563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3497263" y="61690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V="1">
            <a:off x="513873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6319838" y="47593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19775" y="4621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334125" y="54340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170738" y="339566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6319838" y="50895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6335713" y="578167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672138" y="595471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202488" y="31210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30</a:t>
            </a:r>
            <a:endParaRPr lang="de-AT" sz="120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513388" y="6040438"/>
            <a:ext cx="42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30</a:t>
            </a:r>
            <a:endParaRPr lang="de-AT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873750" y="60404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20</a:t>
            </a:r>
            <a:endParaRPr lang="de-AT" sz="1400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162675" y="6040438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5513388" y="6127750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5859463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6148388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897688" y="18923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10</a:t>
            </a:r>
            <a:endParaRPr lang="de-AT" sz="1200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6897688" y="200818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165475" y="1527175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724275" y="151765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4295775" y="15065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46638" y="14684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368925" y="149860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17681" name="Group 273"/>
          <p:cNvGraphicFramePr>
            <a:graphicFrameLocks noGrp="1"/>
          </p:cNvGraphicFramePr>
          <p:nvPr>
            <p:ph idx="1"/>
          </p:nvPr>
        </p:nvGraphicFramePr>
        <p:xfrm>
          <a:off x="7567613" y="1543050"/>
          <a:ext cx="1119187" cy="4381759"/>
        </p:xfrm>
        <a:graphic>
          <a:graphicData uri="http://schemas.openxmlformats.org/drawingml/2006/table">
            <a:tbl>
              <a:tblPr/>
              <a:tblGrid>
                <a:gridCol w="574675"/>
                <a:gridCol w="544512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467544" y="5517232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Kosten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49263" y="2374900"/>
            <a:ext cx="127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Spalten</a:t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 err="1">
                <a:solidFill>
                  <a:srgbClr val="CC00CC"/>
                </a:solidFill>
                <a:hlinkClick r:id="rId6" action="ppaction://hlinksldjump"/>
              </a:rPr>
              <a:t>minimum</a:t>
            </a: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/>
            </a:r>
            <a:br>
              <a:rPr lang="de-DE" b="1" dirty="0">
                <a:solidFill>
                  <a:srgbClr val="CC00CC"/>
                </a:solidFill>
                <a:hlinkClick r:id="rId6" action="ppaction://hlinksldjump"/>
              </a:rPr>
            </a:br>
            <a:r>
              <a:rPr lang="de-DE" b="1" dirty="0">
                <a:solidFill>
                  <a:srgbClr val="CC00CC"/>
                </a:solidFill>
                <a:hlinkClick r:id="rId6" action="ppaction://hlinksldjump"/>
              </a:rPr>
              <a:t>verfahren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/>
      <p:bldP spid="17431" grpId="0" animBg="1"/>
      <p:bldP spid="17432" grpId="0"/>
      <p:bldP spid="17433" grpId="0" animBg="1"/>
      <p:bldP spid="17434" grpId="0" animBg="1"/>
      <p:bldP spid="17435" grpId="0" animBg="1"/>
      <p:bldP spid="17436" grpId="0"/>
      <p:bldP spid="17437" grpId="0" animBg="1"/>
      <p:bldP spid="17438" grpId="0" animBg="1"/>
      <p:bldP spid="17439" grpId="0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/>
      <p:bldP spid="17451" grpId="0"/>
      <p:bldP spid="17452" grpId="0"/>
      <p:bldP spid="17453" grpId="0"/>
      <p:bldP spid="17454" grpId="0" animBg="1"/>
      <p:bldP spid="17455" grpId="0" animBg="1"/>
      <p:bldP spid="17456" grpId="0" animBg="1"/>
      <p:bldP spid="17457" grpId="0"/>
      <p:bldP spid="17458" grpId="0" animBg="1"/>
      <p:bldP spid="17459" grpId="0" animBg="1"/>
      <p:bldP spid="17460" grpId="0" animBg="1"/>
      <p:bldP spid="17461" grpId="0" animBg="1"/>
      <p:bldP spid="17463" grpId="0" animBg="1"/>
      <p:bldP spid="17468" grpId="0" animBg="1"/>
      <p:bldP spid="17682" grpId="0"/>
      <p:bldP spid="176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Kosten &amp; Produktionsplan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3</a:t>
            </a:r>
            <a:endParaRPr lang="de-A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chemeClr val="hlink"/>
                </a:solidFill>
              </a:rPr>
              <a:t>590 * C + 90 GE</a:t>
            </a:r>
            <a:endParaRPr lang="de-AT" b="1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Produktionsplan</a:t>
            </a:r>
            <a:endParaRPr lang="de-AT" b="1"/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sz="half" idx="2"/>
          </p:nvPr>
        </p:nvGraphicFramePr>
        <p:xfrm>
          <a:off x="755650" y="4125913"/>
          <a:ext cx="6551613" cy="1247776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935038"/>
                <a:gridCol w="936625"/>
                <a:gridCol w="935037"/>
                <a:gridCol w="935038"/>
                <a:gridCol w="936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B1451E1-D8C1-47ED-B0EC-B5F25B1FF047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Beispiel II</a:t>
            </a:r>
            <a:endParaRPr lang="de-AT" sz="2800" dirty="0" smtClean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2333625"/>
          <a:ext cx="8064500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Photo Editor-Foto" r:id="rId3" imgW="5982218" imgH="2812024" progId="">
                  <p:embed/>
                </p:oleObj>
              </mc:Choice>
              <mc:Fallback>
                <p:oleObj name="Photo Editor-Foto" r:id="rId3" imgW="5982218" imgH="28120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33625"/>
                        <a:ext cx="8064500" cy="394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91275" cy="8921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800" smtClean="0"/>
              <a:t>Beispiel für </a:t>
            </a:r>
            <a:r>
              <a:rPr lang="de-DE" sz="1800" smtClean="0">
                <a:solidFill>
                  <a:srgbClr val="FF0000"/>
                </a:solidFill>
              </a:rPr>
              <a:t>2 Quellen von Zusatzkapazität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1</a:t>
            </a:r>
            <a:r>
              <a:rPr lang="de-DE" sz="1800" smtClean="0">
                <a:solidFill>
                  <a:srgbClr val="FF0000"/>
                </a:solidFill>
              </a:rPr>
              <a:t> Überstunden</a:t>
            </a:r>
            <a:r>
              <a:rPr lang="de-DE" sz="1800" smtClean="0"/>
              <a:t> und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2</a:t>
            </a:r>
            <a:r>
              <a:rPr lang="de-DE" sz="1800" smtClean="0">
                <a:solidFill>
                  <a:srgbClr val="FF0000"/>
                </a:solidFill>
              </a:rPr>
              <a:t> Subunternehmer</a:t>
            </a:r>
            <a:endParaRPr lang="de-AT" sz="1800" smtClean="0">
              <a:solidFill>
                <a:srgbClr val="FF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6163" y="4476750"/>
            <a:ext cx="947737" cy="295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93013" y="5468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 animBg="1"/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806F1CA2-29DA-4A98-AD02-B969F1AE33EB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Variante 1</a:t>
            </a:r>
            <a:endParaRPr lang="de-AT" sz="2800" dirty="0" smtClean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76863" y="15097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/>
              <a:t>Jede Produktionsperiode </a:t>
            </a:r>
            <a:br>
              <a:rPr lang="de-AT" sz="1400" dirty="0"/>
            </a:br>
            <a:r>
              <a:rPr lang="de-AT" sz="1400" dirty="0"/>
              <a:t>besitzt 3 Halbzeilen für die </a:t>
            </a:r>
            <a:br>
              <a:rPr lang="de-AT" sz="1400" dirty="0"/>
            </a:br>
            <a:r>
              <a:rPr lang="de-AT" sz="1400" dirty="0"/>
              <a:t>3 </a:t>
            </a:r>
            <a:r>
              <a:rPr lang="de-AT" sz="1400" dirty="0">
                <a:solidFill>
                  <a:srgbClr val="FF0000"/>
                </a:solidFill>
              </a:rPr>
              <a:t>Kapazitätsquellen</a:t>
            </a:r>
            <a:r>
              <a:rPr lang="de-AT" sz="1400" dirty="0"/>
              <a:t> (normal, Überstunden, Fremdbezug)</a:t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hlink"/>
                </a:solidFill>
              </a:rPr>
              <a:t>Dummyspalte</a:t>
            </a:r>
            <a:r>
              <a:rPr lang="de-AT" sz="1400" dirty="0"/>
              <a:t> verwendet wird, um </a:t>
            </a:r>
            <a:r>
              <a:rPr lang="de-AT" sz="1400" dirty="0">
                <a:solidFill>
                  <a:schemeClr val="hlink"/>
                </a:solidFill>
              </a:rPr>
              <a:t>ungenutzte Kapazität</a:t>
            </a:r>
            <a:r>
              <a:rPr lang="de-AT" sz="1400" dirty="0"/>
              <a:t> aufzunehmen</a:t>
            </a:r>
          </a:p>
          <a:p>
            <a:pPr marL="182563" indent="-182563">
              <a:buFontTx/>
              <a:buChar char="•"/>
            </a:pPr>
            <a:r>
              <a:rPr lang="de-AT" sz="1400" dirty="0"/>
              <a:t>Summe Angebot = 2780</a:t>
            </a:r>
            <a:br>
              <a:rPr lang="de-AT" sz="1400" dirty="0"/>
            </a:br>
            <a:r>
              <a:rPr lang="de-AT" sz="1400" dirty="0"/>
              <a:t>Summe Nachfrage = 2550</a:t>
            </a:r>
            <a:br>
              <a:rPr lang="de-AT" sz="1400" dirty="0"/>
            </a:br>
            <a:r>
              <a:rPr lang="de-AT" sz="1400" dirty="0" err="1">
                <a:solidFill>
                  <a:schemeClr val="hlink"/>
                </a:solidFill>
              </a:rPr>
              <a:t>unused</a:t>
            </a:r>
            <a:r>
              <a:rPr lang="de-AT" sz="1400" dirty="0">
                <a:solidFill>
                  <a:schemeClr val="hlink"/>
                </a:solidFill>
              </a:rPr>
              <a:t> </a:t>
            </a:r>
            <a:r>
              <a:rPr lang="de-AT" sz="1400" dirty="0" err="1">
                <a:solidFill>
                  <a:schemeClr val="hlink"/>
                </a:solidFill>
              </a:rPr>
              <a:t>capacity</a:t>
            </a:r>
            <a:r>
              <a:rPr lang="de-AT" sz="1400" dirty="0"/>
              <a:t> = 2780 - 2550 = </a:t>
            </a:r>
            <a:r>
              <a:rPr lang="de-AT" sz="1400" dirty="0">
                <a:solidFill>
                  <a:schemeClr val="hlink"/>
                </a:solidFill>
              </a:rPr>
              <a:t>230</a:t>
            </a:r>
            <a:r>
              <a:rPr lang="de-AT" sz="1400" dirty="0"/>
              <a:t/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Subtraktion vom Bedarf der ersten Periode(n) berücksichtigt werden (Variante 2)  </a:t>
            </a:r>
            <a:br>
              <a:rPr lang="de-AT" sz="1400" dirty="0"/>
            </a:br>
            <a:r>
              <a:rPr lang="de-AT" sz="1400" dirty="0"/>
              <a:t>oder </a:t>
            </a:r>
            <a:r>
              <a:rPr lang="de-AT" sz="1400" dirty="0">
                <a:solidFill>
                  <a:srgbClr val="FF6600"/>
                </a:solidFill>
              </a:rPr>
              <a:t>als zusätzliche (künstliche) Produktionsperiode 0 modelliert werden (Variante 1)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9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2038350" y="2662238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038350" y="301942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2714625" y="33528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2690813" y="37004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2690813" y="40386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700338" y="43719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719388" y="470535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3271838" y="50339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3267075" y="53673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3871913" y="57054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3857625" y="4691063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4338" y="2514600"/>
            <a:ext cx="4586287" cy="3524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85088" y="5910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928688" y="2857500"/>
            <a:ext cx="4094162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933450" y="3184525"/>
            <a:ext cx="4094163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942975" y="3535363"/>
            <a:ext cx="4094163" cy="3317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657600" y="2070100"/>
            <a:ext cx="603250" cy="401955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6" grpId="0" animBg="1"/>
      <p:bldP spid="12316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028F1DC-E336-4486-B30B-F961A252AE85}" type="slidenum">
              <a:rPr lang="de-AT" smtClean="0"/>
              <a:pPr/>
              <a:t>16</a:t>
            </a:fld>
            <a:endParaRPr lang="de-AT" smtClean="0"/>
          </a:p>
        </p:txBody>
      </p:sp>
      <p:graphicFrame>
        <p:nvGraphicFramePr>
          <p:cNvPr id="7170" name="Object 69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1411288"/>
          <a:ext cx="479901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1288"/>
                        <a:ext cx="4799012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396875" y="1809750"/>
          <a:ext cx="474821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Photo Editor-Foto" r:id="rId5" imgW="7457143" imgH="7342857" progId="">
                  <p:embed/>
                </p:oleObj>
              </mc:Choice>
              <mc:Fallback>
                <p:oleObj name="Photo Editor-Foto" r:id="rId5" imgW="7457143" imgH="7342857" progId="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809750"/>
                        <a:ext cx="474821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</a:t>
            </a:r>
            <a:r>
              <a:rPr lang="de-DE" sz="2800" dirty="0" smtClean="0">
                <a:solidFill>
                  <a:schemeClr val="tx1"/>
                </a:solidFill>
              </a:rPr>
              <a:t>Variante 2</a:t>
            </a: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V="1">
            <a:off x="407988" y="2444750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Jede Produktionsperiode besitzt 3    Halbzeilen für die 3 Kapazitätsquellen (normal, Überstunden, Fremdbezug)</a:t>
            </a:r>
            <a:br>
              <a:rPr lang="de-AT" sz="1400" dirty="0">
                <a:solidFill>
                  <a:schemeClr val="bg2"/>
                </a:solidFill>
              </a:rPr>
            </a:br>
            <a:endParaRPr lang="de-AT" sz="1400" dirty="0">
              <a:solidFill>
                <a:schemeClr val="bg2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bg2"/>
                </a:solidFill>
              </a:rPr>
              <a:t>Dummyspalte</a:t>
            </a:r>
            <a:r>
              <a:rPr lang="de-AT" sz="1400" dirty="0">
                <a:solidFill>
                  <a:schemeClr val="bg2"/>
                </a:solidFill>
              </a:rPr>
              <a:t> verwendet wird, um ungenutzte Kapazität aufzunehmen</a:t>
            </a:r>
            <a:r>
              <a:rPr lang="de-AT" sz="1400" dirty="0">
                <a:solidFill>
                  <a:srgbClr val="DDDDDD"/>
                </a:solidFill>
              </a:rPr>
              <a:t/>
            </a:r>
            <a:br>
              <a:rPr lang="de-AT" sz="1400" dirty="0">
                <a:solidFill>
                  <a:srgbClr val="DDDDDD"/>
                </a:solidFill>
              </a:rPr>
            </a:br>
            <a:endParaRPr lang="de-AT" sz="1400" dirty="0">
              <a:solidFill>
                <a:srgbClr val="DDDDDD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</a:t>
            </a:r>
            <a:r>
              <a:rPr lang="de-AT" sz="1400" dirty="0">
                <a:solidFill>
                  <a:srgbClr val="FF6600"/>
                </a:solidFill>
              </a:rPr>
              <a:t>Subtraktion vom Bedarf der ersten Periode(n)</a:t>
            </a:r>
            <a:r>
              <a:rPr lang="de-AT" sz="1400" dirty="0"/>
              <a:t> berücksichtigt werden </a:t>
            </a:r>
            <a:r>
              <a:rPr lang="de-AT" sz="1400" dirty="0">
                <a:solidFill>
                  <a:srgbClr val="FF6600"/>
                </a:solidFill>
              </a:rPr>
              <a:t>(Variante 2)</a:t>
            </a:r>
            <a:r>
              <a:rPr lang="de-AT" sz="1400" dirty="0"/>
              <a:t>  </a:t>
            </a:r>
            <a:br>
              <a:rPr lang="de-AT" sz="1400" dirty="0"/>
            </a:br>
            <a:r>
              <a:rPr lang="de-AT" sz="1400" dirty="0"/>
              <a:t>oder als zusätzliche (künstliche) Produktionsperiode 0 modelliert werden (Variante 1)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7383463" y="5783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7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428625" y="2771775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8350" y="2971800"/>
            <a:ext cx="2066925" cy="2876550"/>
            <a:chOff x="1284" y="1902"/>
            <a:chExt cx="1302" cy="1782"/>
          </a:xfrm>
        </p:grpSpPr>
        <p:sp>
          <p:nvSpPr>
            <p:cNvPr id="7185" name="Rectangle 43"/>
            <p:cNvSpPr>
              <a:spLocks noChangeArrowheads="1"/>
            </p:cNvSpPr>
            <p:nvPr/>
          </p:nvSpPr>
          <p:spPr bwMode="auto">
            <a:xfrm>
              <a:off x="1284" y="1902"/>
              <a:ext cx="147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6" name="Rectangle 44"/>
            <p:cNvSpPr>
              <a:spLocks noChangeArrowheads="1"/>
            </p:cNvSpPr>
            <p:nvPr/>
          </p:nvSpPr>
          <p:spPr bwMode="auto">
            <a:xfrm>
              <a:off x="1710" y="2112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Rectangle 45"/>
            <p:cNvSpPr>
              <a:spLocks noChangeArrowheads="1"/>
            </p:cNvSpPr>
            <p:nvPr/>
          </p:nvSpPr>
          <p:spPr bwMode="auto">
            <a:xfrm>
              <a:off x="1695" y="233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Rectangle 46"/>
            <p:cNvSpPr>
              <a:spLocks noChangeArrowheads="1"/>
            </p:cNvSpPr>
            <p:nvPr/>
          </p:nvSpPr>
          <p:spPr bwMode="auto">
            <a:xfrm>
              <a:off x="1695" y="254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9" name="Rectangle 47"/>
            <p:cNvSpPr>
              <a:spLocks noChangeArrowheads="1"/>
            </p:cNvSpPr>
            <p:nvPr/>
          </p:nvSpPr>
          <p:spPr bwMode="auto">
            <a:xfrm>
              <a:off x="1701" y="275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0" name="Rectangle 48"/>
            <p:cNvSpPr>
              <a:spLocks noChangeArrowheads="1"/>
            </p:cNvSpPr>
            <p:nvPr/>
          </p:nvSpPr>
          <p:spPr bwMode="auto">
            <a:xfrm>
              <a:off x="1713" y="296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2061" y="317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50"/>
            <p:cNvSpPr>
              <a:spLocks noChangeArrowheads="1"/>
            </p:cNvSpPr>
            <p:nvPr/>
          </p:nvSpPr>
          <p:spPr bwMode="auto">
            <a:xfrm>
              <a:off x="2058" y="338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Rectangle 51"/>
            <p:cNvSpPr>
              <a:spLocks noChangeArrowheads="1"/>
            </p:cNvSpPr>
            <p:nvPr/>
          </p:nvSpPr>
          <p:spPr bwMode="auto">
            <a:xfrm>
              <a:off x="2439" y="359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2430" y="2955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985963" y="5943600"/>
            <a:ext cx="35242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2005013" y="58562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FF6600"/>
                </a:solidFill>
              </a:rPr>
              <a:t>700</a:t>
            </a:r>
            <a:endParaRPr lang="de-AT" sz="1400" b="1" dirty="0">
              <a:solidFill>
                <a:srgbClr val="FF6600"/>
              </a:solidFill>
            </a:endParaRPr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220663" y="1454150"/>
            <a:ext cx="4976812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4355976" y="5877273"/>
            <a:ext cx="72008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 dirty="0" smtClean="0">
                <a:solidFill>
                  <a:srgbClr val="FF6600"/>
                </a:solidFill>
              </a:rPr>
              <a:t>2,680</a:t>
            </a:r>
            <a:endParaRPr lang="de-AT" sz="1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4" grpId="0" animBg="1"/>
      <p:bldP spid="28738" grpId="0" animBg="1"/>
      <p:bldP spid="28737" grpId="0"/>
      <p:bldP spid="2874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0161C5C-D71A-471C-9AD8-92019193F298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II</a:t>
            </a:r>
            <a:endParaRPr lang="de-AT" sz="2800" smtClean="0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Lösung mittels </a:t>
            </a:r>
            <a:r>
              <a:rPr lang="de-DE">
                <a:solidFill>
                  <a:schemeClr val="tx2"/>
                </a:solidFill>
              </a:rPr>
              <a:t>Spaltenminimumverfahren</a:t>
            </a:r>
            <a:endParaRPr lang="de-AT">
              <a:solidFill>
                <a:schemeClr val="tx2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r:id="rId3" imgW="6020322" imgH="6477561" progId="">
                  <p:embed/>
                </p:oleObj>
              </mc:Choice>
              <mc:Fallback>
                <p:oleObj r:id="rId3" imgW="6020322" imgH="647756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4772025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265747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57400" y="3014663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33675" y="33480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711450" y="3695700"/>
            <a:ext cx="2714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09863" y="36957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709863" y="403383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19388" y="43672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705100" y="47053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150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738438" y="470058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90888" y="50292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6125" y="5362575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890963" y="57007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3876675" y="46863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775075" y="36512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 dirty="0" smtClean="0"/>
              <a:t>100</a:t>
            </a:r>
            <a:endParaRPr lang="de-AT" sz="1000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05425" y="26733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Gesamtkosten =</a:t>
            </a:r>
            <a:br>
              <a:rPr lang="de-AT"/>
            </a:br>
            <a:r>
              <a:rPr lang="de-AT"/>
              <a:t>100*0</a:t>
            </a:r>
            <a:br>
              <a:rPr lang="de-AT"/>
            </a:br>
            <a:r>
              <a:rPr lang="de-AT"/>
              <a:t>+(700+700+700)*40</a:t>
            </a:r>
            <a:br>
              <a:rPr lang="de-AT"/>
            </a:br>
            <a:r>
              <a:rPr lang="de-AT"/>
              <a:t>+(50+50)*50</a:t>
            </a:r>
            <a:br>
              <a:rPr lang="de-AT"/>
            </a:br>
            <a:r>
              <a:rPr lang="de-AT"/>
              <a:t>+50*52</a:t>
            </a:r>
            <a:br>
              <a:rPr lang="de-AT"/>
            </a:br>
            <a:r>
              <a:rPr lang="de-AT"/>
              <a:t>+150*70</a:t>
            </a:r>
            <a:br>
              <a:rPr lang="de-AT"/>
            </a:br>
            <a:r>
              <a:rPr lang="de-AT"/>
              <a:t>+50*72</a:t>
            </a:r>
            <a:br>
              <a:rPr lang="de-AT"/>
            </a:br>
            <a:r>
              <a:rPr lang="de-AT"/>
              <a:t>= 105700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8" grpId="0" animBg="1"/>
      <p:bldP spid="27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:\WINNT\Profiles\ubretri\Desktop\My Briefcase\13-0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94" y="2204864"/>
            <a:ext cx="4875296" cy="4248472"/>
          </a:xfrm>
          <a:prstGeom prst="rect">
            <a:avLst/>
          </a:prstGeom>
          <a:noFill/>
        </p:spPr>
      </p:pic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573BA5A2-2D01-4514-9453-D35B95634A0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Produktionsprogrammplanung – </a:t>
            </a:r>
            <a:br>
              <a:rPr lang="de-DE" dirty="0" smtClean="0"/>
            </a:br>
            <a:r>
              <a:rPr lang="de-DE" dirty="0" smtClean="0"/>
              <a:t>Beschäftigungsglättung</a:t>
            </a:r>
            <a:endParaRPr lang="de-AT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53177" cy="3959547"/>
          </a:xfrm>
        </p:spPr>
        <p:txBody>
          <a:bodyPr/>
          <a:lstStyle/>
          <a:p>
            <a:pPr marL="271463" indent="-271463" eaLnBrk="1" hangingPunct="1"/>
            <a:r>
              <a:rPr lang="de-DE" sz="2000" dirty="0" smtClean="0"/>
              <a:t>Ausschöpfung der Leistungspotentiale</a:t>
            </a:r>
          </a:p>
          <a:p>
            <a:pPr marL="271463" indent="-271463" eaLnBrk="1" hangingPunct="1"/>
            <a:r>
              <a:rPr lang="de-DE" sz="2000" dirty="0" smtClean="0"/>
              <a:t>Einsatz der vorhandenen Ressourcen </a:t>
            </a:r>
            <a:br>
              <a:rPr lang="de-DE" sz="2000" dirty="0" smtClean="0"/>
            </a:br>
            <a:r>
              <a:rPr lang="de-DE" sz="2000" dirty="0" smtClean="0"/>
              <a:t>(mittel- bis kurzfristig)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de-DE" sz="2000" dirty="0" smtClean="0"/>
              <a:t>Erreichung der </a:t>
            </a:r>
            <a:br>
              <a:rPr lang="de-DE" sz="2000" dirty="0" smtClean="0"/>
            </a:br>
            <a:r>
              <a:rPr lang="de-DE" dirty="0" smtClean="0"/>
              <a:t>strategischen Ziele</a:t>
            </a:r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 eaLnBrk="1" hangingPunct="1">
              <a:buFont typeface="Wingdings"/>
              <a:buChar char="à"/>
            </a:pPr>
            <a:endParaRPr lang="de-DE" sz="2000" dirty="0" smtClean="0"/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>
              <a:buNone/>
            </a:pPr>
            <a:r>
              <a:rPr lang="de-DE" sz="1200" u="sng" dirty="0" smtClean="0"/>
              <a:t>Quelle: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sz="1200" dirty="0" err="1" smtClean="0"/>
              <a:t>Heizer</a:t>
            </a:r>
            <a:r>
              <a:rPr lang="en-US" sz="1200" dirty="0" smtClean="0"/>
              <a:t>/Render: </a:t>
            </a:r>
            <a:br>
              <a:rPr lang="en-US" sz="1200" dirty="0" smtClean="0"/>
            </a:br>
            <a:r>
              <a:rPr lang="en-US" sz="1200" dirty="0" smtClean="0"/>
              <a:t>Principles of Operations Management, </a:t>
            </a:r>
            <a:br>
              <a:rPr lang="en-US" sz="1200" dirty="0" smtClean="0"/>
            </a:b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Pearson, 2008.</a:t>
            </a:r>
            <a:endParaRPr lang="de-AT" sz="12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Produktionsprogrammplanung</a:t>
            </a:r>
            <a:endParaRPr lang="de-A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400" dirty="0" smtClean="0"/>
              <a:t>Plane die Mengen der wichtigsten Produktgruppen bzw. Produkte für die nächsten Perioden</a:t>
            </a:r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>
              <a:solidFill>
                <a:srgbClr val="FF0000"/>
              </a:solidFill>
            </a:endParaRPr>
          </a:p>
          <a:p>
            <a:r>
              <a:rPr lang="de-AT" sz="2400" dirty="0" smtClean="0">
                <a:solidFill>
                  <a:srgbClr val="FF0000"/>
                </a:solidFill>
              </a:rPr>
              <a:t>  Hier zunächst nur </a:t>
            </a:r>
            <a:r>
              <a:rPr lang="de-AT" sz="2400" b="1" dirty="0" smtClean="0">
                <a:solidFill>
                  <a:srgbClr val="FF0000"/>
                </a:solidFill>
              </a:rPr>
              <a:t>eine typische Periode</a:t>
            </a:r>
          </a:p>
          <a:p>
            <a:r>
              <a:rPr lang="de-AT" sz="2400" dirty="0" smtClean="0"/>
              <a:t>  Allgemeinerer Fall später</a:t>
            </a:r>
            <a:endParaRPr lang="nl-NL" sz="2400" dirty="0" smtClean="0"/>
          </a:p>
          <a:p>
            <a:endParaRPr lang="nl-NL" b="1" dirty="0" smtClean="0"/>
          </a:p>
          <a:p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3140968"/>
          <a:ext cx="5901063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3009"/>
                <a:gridCol w="843009"/>
                <a:gridCol w="843009"/>
                <a:gridCol w="843009"/>
                <a:gridCol w="843009"/>
                <a:gridCol w="843009"/>
                <a:gridCol w="843009"/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Jan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Mär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Apr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Mai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123728" y="3356992"/>
            <a:ext cx="46085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7"/>
            <a:ext cx="8424936" cy="792511"/>
          </a:xfrm>
        </p:spPr>
        <p:txBody>
          <a:bodyPr/>
          <a:lstStyle/>
          <a:p>
            <a:r>
              <a:rPr lang="de-DE" dirty="0" smtClean="0"/>
              <a:t>Produktionsprogrammplanung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AT" sz="2400" dirty="0" smtClean="0"/>
              <a:t>Welche Produkte sollen in welchen Mengen wann hergestellt werden ?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Mittelfristig: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Beschäftigungsglättung, </a:t>
            </a:r>
            <a:r>
              <a:rPr lang="de-AT" sz="2400" b="1" dirty="0" err="1" smtClean="0"/>
              <a:t>aggregate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planning</a:t>
            </a:r>
            <a:endParaRPr lang="de-AT" sz="2400" b="1" dirty="0" smtClean="0"/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Quartale, Monate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Kurzfristig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Hauptproduktionsprogrammplanung, MPS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Auftragsannahmeentscheidung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Produktionsmengen, Absatzmengen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Hauptproduktionsprogrammplanung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Wochen, Tage</a:t>
            </a:r>
            <a:endParaRPr lang="de-AT" sz="2600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1A7CD33-F116-4F75-A9BD-C5C15E7ACA86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856984" cy="792087"/>
          </a:xfrm>
        </p:spPr>
        <p:txBody>
          <a:bodyPr/>
          <a:lstStyle/>
          <a:p>
            <a:pPr eaLnBrk="1" hangingPunct="1"/>
            <a:r>
              <a:rPr lang="de-DE" sz="2800" dirty="0" smtClean="0"/>
              <a:t>5.1 </a:t>
            </a:r>
            <a:r>
              <a:rPr lang="de-DE" sz="2800" dirty="0" smtClean="0"/>
              <a:t>Aufgabe und Ziel der Beschäftigungsglättung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Aufgabe: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Ressourcen über ein bestimmtes Zeitintervall einsetzen um die prognostizierte Nachfrage für dieses Zeitintervall zu befriedigen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zu beachten bei </a:t>
            </a:r>
            <a:r>
              <a:rPr lang="de-DE" sz="2000" b="1" dirty="0" smtClean="0"/>
              <a:t>schwankender Nachfrage</a:t>
            </a:r>
            <a:r>
              <a:rPr lang="de-DE" sz="2000" dirty="0" smtClean="0"/>
              <a:t> (</a:t>
            </a:r>
            <a:r>
              <a:rPr lang="de-DE" sz="2000" dirty="0" smtClean="0">
                <a:sym typeface="Wingdings" pitchFamily="2" charset="2"/>
              </a:rPr>
              <a:t>stark schwankendem Ressourcenbedarf (z.B. saisonal bei Wintersportgeräten)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manchen Perioden Überstunden bzw. Leihpersonal, in anderen Perioden viel ungenützte Kapazität (= </a:t>
            </a:r>
            <a:r>
              <a:rPr lang="de-DE" sz="1600" b="1" dirty="0" smtClean="0">
                <a:sym typeface="Wingdings" pitchFamily="2" charset="2"/>
                <a:hlinkClick r:id="" action="ppaction://hlinkshowjump?jump=nextslide"/>
              </a:rPr>
              <a:t>Synchronisation</a:t>
            </a:r>
            <a:r>
              <a:rPr lang="de-DE" sz="1600" dirty="0" smtClean="0">
                <a:sym typeface="Wingdings" pitchFamily="2" charset="2"/>
              </a:rPr>
              <a:t>)  Kosten für Überstunden oder Leihpersonal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nachfrageärmeren Perioden wird für die späteren Perioden vorproduziert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(= </a:t>
            </a:r>
            <a:r>
              <a:rPr lang="de-DE" sz="1600" b="1" dirty="0" smtClean="0">
                <a:sym typeface="Wingdings" pitchFamily="2" charset="2"/>
                <a:hlinkClick r:id="rId2" action="ppaction://hlinksldjump"/>
              </a:rPr>
              <a:t>Emanzipation</a:t>
            </a:r>
            <a:r>
              <a:rPr lang="de-DE" sz="1600" dirty="0" smtClean="0">
                <a:sym typeface="Wingdings" pitchFamily="2" charset="2"/>
              </a:rPr>
              <a:t>)  Lagerhaltungskosten</a:t>
            </a:r>
          </a:p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Ziel: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b="1" dirty="0" smtClean="0"/>
              <a:t>Trade-off</a:t>
            </a:r>
            <a:r>
              <a:rPr lang="de-DE" sz="2000" dirty="0" smtClean="0"/>
              <a:t> zwischen diesen beiden Kostenfaktoren um </a:t>
            </a:r>
            <a:r>
              <a:rPr lang="de-DE" sz="2000" b="1" dirty="0" smtClean="0"/>
              <a:t>Gesamtkosten</a:t>
            </a:r>
            <a:r>
              <a:rPr lang="de-DE" sz="2000" dirty="0" smtClean="0"/>
              <a:t> zu </a:t>
            </a:r>
            <a:r>
              <a:rPr lang="de-DE" sz="2000" b="1" dirty="0" smtClean="0"/>
              <a:t>minimieren</a:t>
            </a:r>
            <a:r>
              <a:rPr lang="de-DE" sz="2000" dirty="0" smtClean="0"/>
              <a:t>!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Lösung durch </a:t>
            </a:r>
            <a:r>
              <a:rPr lang="de-DE" sz="2000" dirty="0" smtClean="0">
                <a:hlinkClick r:id="rId3" action="ppaction://hlinksldjump"/>
              </a:rPr>
              <a:t>Spaltenminimumverfahren</a:t>
            </a:r>
            <a:endParaRPr lang="de-DE" sz="2000" dirty="0" smtClean="0"/>
          </a:p>
          <a:p>
            <a:pPr marL="906463" lvl="1" eaLnBrk="1" hangingPunct="1">
              <a:lnSpc>
                <a:spcPct val="80000"/>
              </a:lnSpc>
              <a:buFontTx/>
              <a:buNone/>
            </a:pPr>
            <a:endParaRPr lang="de-DE" dirty="0" smtClean="0">
              <a:sym typeface="Wingdings" pitchFamily="2" charset="2"/>
            </a:endParaRPr>
          </a:p>
          <a:p>
            <a:pPr marL="906463" lvl="1" eaLnBrk="1" hangingPunct="1">
              <a:lnSpc>
                <a:spcPct val="80000"/>
              </a:lnSpc>
            </a:pP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2F5F899-B2D5-4D9C-9A94-97BF4CFA84E2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5.2 </a:t>
            </a:r>
            <a:r>
              <a:rPr lang="de-DE" sz="2800" dirty="0" smtClean="0"/>
              <a:t>Synchronisation </a:t>
            </a:r>
            <a:r>
              <a:rPr lang="de-DE" sz="2800" b="0" dirty="0" smtClean="0"/>
              <a:t>vs. Emanzipation</a:t>
            </a:r>
            <a:endParaRPr lang="de-AT" sz="2800" b="0" dirty="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Synchronisation (</a:t>
            </a:r>
            <a:r>
              <a:rPr lang="de-DE" b="1" i="1" dirty="0" err="1" smtClean="0"/>
              <a:t>zero</a:t>
            </a:r>
            <a:r>
              <a:rPr lang="de-DE" b="1" i="1" dirty="0" smtClean="0"/>
              <a:t> </a:t>
            </a:r>
            <a:r>
              <a:rPr lang="de-DE" b="1" i="1" dirty="0" err="1" smtClean="0"/>
              <a:t>inventory</a:t>
            </a:r>
            <a:r>
              <a:rPr lang="de-DE" b="1" i="1" dirty="0" smtClean="0"/>
              <a:t> plan</a:t>
            </a:r>
            <a:r>
              <a:rPr lang="de-DE" b="1" dirty="0" smtClean="0"/>
              <a:t>): 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wird </a:t>
            </a:r>
            <a:r>
              <a:rPr lang="de-DE" sz="2000" i="1" dirty="0" smtClean="0"/>
              <a:t>reaktiv</a:t>
            </a:r>
            <a:r>
              <a:rPr lang="de-DE" sz="2000" dirty="0" smtClean="0"/>
              <a:t> der jeweilige Periodenbedarf erfüllt, ohne Vorproduktion in den nachfrageärmeren Perioden.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68538" y="3188295"/>
          <a:ext cx="4321175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r:id="rId4" imgW="6378493" imgH="4214225" progId="">
                  <p:embed/>
                </p:oleObj>
              </mc:Choice>
              <mc:Fallback>
                <p:oleObj r:id="rId4" imgW="6378493" imgH="42142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88295"/>
                        <a:ext cx="4321175" cy="312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reeform 6"/>
          <p:cNvSpPr>
            <a:spLocks/>
          </p:cNvSpPr>
          <p:nvPr/>
        </p:nvSpPr>
        <p:spPr bwMode="auto">
          <a:xfrm>
            <a:off x="3491880" y="3429000"/>
            <a:ext cx="2316162" cy="1495425"/>
          </a:xfrm>
          <a:custGeom>
            <a:avLst/>
            <a:gdLst>
              <a:gd name="T0" fmla="*/ 0 w 1459"/>
              <a:gd name="T1" fmla="*/ 823913 h 942"/>
              <a:gd name="T2" fmla="*/ 212725 w 1459"/>
              <a:gd name="T3" fmla="*/ 803275 h 942"/>
              <a:gd name="T4" fmla="*/ 425450 w 1459"/>
              <a:gd name="T5" fmla="*/ 757237 h 942"/>
              <a:gd name="T6" fmla="*/ 638175 w 1459"/>
              <a:gd name="T7" fmla="*/ 1323975 h 942"/>
              <a:gd name="T8" fmla="*/ 849312 w 1459"/>
              <a:gd name="T9" fmla="*/ 1157288 h 942"/>
              <a:gd name="T10" fmla="*/ 1054100 w 1459"/>
              <a:gd name="T11" fmla="*/ 1052513 h 942"/>
              <a:gd name="T12" fmla="*/ 1263650 w 1459"/>
              <a:gd name="T13" fmla="*/ 1495425 h 942"/>
              <a:gd name="T14" fmla="*/ 1473200 w 1459"/>
              <a:gd name="T15" fmla="*/ 1343025 h 942"/>
              <a:gd name="T16" fmla="*/ 1677987 w 1459"/>
              <a:gd name="T17" fmla="*/ 104775 h 942"/>
              <a:gd name="T18" fmla="*/ 1897062 w 1459"/>
              <a:gd name="T19" fmla="*/ 323850 h 942"/>
              <a:gd name="T20" fmla="*/ 2095500 w 1459"/>
              <a:gd name="T21" fmla="*/ 165100 h 942"/>
              <a:gd name="T22" fmla="*/ 2316162 w 1459"/>
              <a:gd name="T23" fmla="*/ 0 h 9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59"/>
              <a:gd name="T37" fmla="*/ 0 h 942"/>
              <a:gd name="T38" fmla="*/ 1459 w 1459"/>
              <a:gd name="T39" fmla="*/ 942 h 9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59" h="942">
                <a:moveTo>
                  <a:pt x="0" y="519"/>
                </a:moveTo>
                <a:lnTo>
                  <a:pt x="134" y="506"/>
                </a:lnTo>
                <a:lnTo>
                  <a:pt x="268" y="477"/>
                </a:lnTo>
                <a:lnTo>
                  <a:pt x="402" y="834"/>
                </a:lnTo>
                <a:lnTo>
                  <a:pt x="535" y="729"/>
                </a:lnTo>
                <a:lnTo>
                  <a:pt x="664" y="663"/>
                </a:lnTo>
                <a:lnTo>
                  <a:pt x="796" y="942"/>
                </a:lnTo>
                <a:lnTo>
                  <a:pt x="928" y="846"/>
                </a:lnTo>
                <a:lnTo>
                  <a:pt x="1057" y="66"/>
                </a:lnTo>
                <a:lnTo>
                  <a:pt x="1195" y="204"/>
                </a:lnTo>
                <a:lnTo>
                  <a:pt x="1320" y="104"/>
                </a:lnTo>
                <a:lnTo>
                  <a:pt x="1459" y="0"/>
                </a:lnTo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940152" y="42210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0102" y="40385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Normalkapazität</a:t>
            </a:r>
            <a:endParaRPr lang="de-AT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702" y="42226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AT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95F840AC-EC02-458A-8291-BC63C1A300DA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09161" cy="504825"/>
          </a:xfrm>
        </p:spPr>
        <p:txBody>
          <a:bodyPr/>
          <a:lstStyle/>
          <a:p>
            <a:r>
              <a:rPr lang="de-DE" dirty="0" smtClean="0"/>
              <a:t>5.2 </a:t>
            </a:r>
            <a:r>
              <a:rPr lang="de-DE" b="0" dirty="0"/>
              <a:t>Synchronisation vs. </a:t>
            </a:r>
            <a:r>
              <a:rPr lang="de-DE" dirty="0"/>
              <a:t>Emanzipation</a:t>
            </a:r>
            <a:endParaRPr lang="de-AT" sz="28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b="1" dirty="0" smtClean="0"/>
              <a:t>Emanzipation (</a:t>
            </a:r>
            <a:r>
              <a:rPr lang="de-DE" b="1" i="1" dirty="0" err="1" smtClean="0"/>
              <a:t>level</a:t>
            </a:r>
            <a:r>
              <a:rPr lang="de-DE" b="1" i="1" dirty="0" smtClean="0"/>
              <a:t> </a:t>
            </a:r>
            <a:r>
              <a:rPr lang="de-DE" b="1" i="1" dirty="0" err="1" smtClean="0"/>
              <a:t>workforce</a:t>
            </a:r>
            <a:r>
              <a:rPr lang="de-DE" b="1" i="1" dirty="0" smtClean="0"/>
              <a:t> plan</a:t>
            </a:r>
            <a:r>
              <a:rPr lang="de-DE" b="1" dirty="0" smtClean="0"/>
              <a:t>):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Durch gleichmäßige Produktion und den, bei schwankenden Bedarfen daraus resultierenden, Auf- und Abbau von Lagerbeständen wird eine konstante Ressourcenauslastung angestrebt.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AT" sz="20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79613" y="2996952"/>
          <a:ext cx="4392612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r:id="rId4" imgW="6469941" imgH="4336156" progId="">
                  <p:embed/>
                </p:oleObj>
              </mc:Choice>
              <mc:Fallback>
                <p:oleObj r:id="rId4" imgW="6469941" imgH="433615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6952"/>
                        <a:ext cx="4392612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718175" y="40274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8125" y="38449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Konstante Produktion</a:t>
            </a:r>
            <a:endParaRPr lang="de-A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06725" y="40290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6500" y="4706938"/>
            <a:ext cx="1057275" cy="644525"/>
          </a:xfrm>
          <a:prstGeom prst="rect">
            <a:avLst/>
          </a:prstGeom>
          <a:noFill/>
          <a:ln w="31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CC00CC"/>
                </a:solidFill>
              </a:rPr>
              <a:t>Lager-aufbau</a:t>
            </a:r>
            <a:endParaRPr lang="de-AT" dirty="0">
              <a:solidFill>
                <a:srgbClr val="CC00CC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95838" y="4695825"/>
            <a:ext cx="858837" cy="6445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Lager-abbau</a:t>
            </a:r>
            <a:endParaRPr lang="de-A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76" grpId="0" animBg="1"/>
      <p:bldP spid="7177" grpId="0" animBg="1"/>
      <p:bldP spid="7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8F6B897-2F08-48AF-A301-F776D6FF1C4D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16050" y="5545138"/>
            <a:ext cx="41497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14463" y="5016500"/>
            <a:ext cx="5113337" cy="228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22400" y="4635500"/>
            <a:ext cx="314325" cy="325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4838" y="4632325"/>
            <a:ext cx="762000" cy="325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14463" y="5272088"/>
            <a:ext cx="35401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5.3 </a:t>
            </a:r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681537"/>
          </a:xfrm>
        </p:spPr>
        <p:txBody>
          <a:bodyPr/>
          <a:lstStyle/>
          <a:p>
            <a:pPr marL="365125" indent="-365125" eaLnBrk="1" hangingPunct="1"/>
            <a:r>
              <a:rPr lang="de-AT" sz="1800" dirty="0" smtClean="0"/>
              <a:t>In jeder Periode kann die reguläre Personalkapazität in gewissem Rahmen um </a:t>
            </a:r>
            <a:r>
              <a:rPr lang="de-AT" sz="1800" b="1" dirty="0" smtClean="0"/>
              <a:t>Zusatzkapazität</a:t>
            </a:r>
            <a:r>
              <a:rPr lang="de-AT" sz="1800" dirty="0" smtClean="0"/>
              <a:t> erweitert werden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AT" sz="2000" dirty="0" smtClean="0"/>
              <a:t>Bei </a:t>
            </a:r>
            <a:r>
              <a:rPr lang="de-AT" sz="2000" b="1" dirty="0" smtClean="0"/>
              <a:t>Kapazitätsengpässen</a:t>
            </a:r>
            <a:r>
              <a:rPr lang="de-AT" sz="2000" dirty="0" smtClean="0"/>
              <a:t> haben wir 2 Möglichkeiten:</a:t>
            </a:r>
          </a:p>
          <a:p>
            <a:pPr marL="365125" indent="-365125" eaLnBrk="1" hangingPunct="1"/>
            <a:r>
              <a:rPr lang="de-AT" sz="1800" dirty="0" smtClean="0"/>
              <a:t>Lagerproduktion in den Vorperioden</a:t>
            </a:r>
          </a:p>
          <a:p>
            <a:pPr marL="365125" indent="-365125" eaLnBrk="1" hangingPunct="1"/>
            <a:r>
              <a:rPr lang="de-AT" sz="1800" dirty="0" smtClean="0"/>
              <a:t>Inanspruchnahme der Zusatzkapazität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DE" sz="2000" b="1" dirty="0" smtClean="0"/>
              <a:t>Lösungstableau</a:t>
            </a:r>
            <a:r>
              <a:rPr lang="de-DE" sz="1800" dirty="0" smtClean="0"/>
              <a:t>:</a:t>
            </a:r>
            <a:endParaRPr lang="de-AT" sz="1800" dirty="0" smtClean="0"/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Für jedes Feld (Zeile </a:t>
            </a:r>
            <a:r>
              <a:rPr lang="de-AT" sz="1800" i="1" dirty="0" smtClean="0"/>
              <a:t>t</a:t>
            </a:r>
            <a:r>
              <a:rPr lang="de-AT" sz="1800" dirty="0" smtClean="0"/>
              <a:t> bzw. Produktionsperiode, Halbzeile </a:t>
            </a:r>
            <a:r>
              <a:rPr lang="de-AT" sz="1800" i="1" dirty="0" smtClean="0"/>
              <a:t>k </a:t>
            </a:r>
            <a:r>
              <a:rPr lang="de-AT" sz="1800" dirty="0" smtClean="0"/>
              <a:t>bzw. Kapazitätsart,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Spalte 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 </a:t>
            </a:r>
            <a:r>
              <a:rPr lang="de-AT" sz="1800" dirty="0" smtClean="0"/>
              <a:t>bzw. Bedarfsperiode) ergeben sich die Einheitskosten wie folgt:</a:t>
            </a:r>
            <a:endParaRPr lang="de-AT" sz="1800" i="1" dirty="0" smtClean="0"/>
          </a:p>
          <a:p>
            <a:pPr marL="365125" indent="-365125" eaLnBrk="1" hangingPunct="1">
              <a:buFontTx/>
              <a:buNone/>
            </a:pPr>
            <a:r>
              <a:rPr lang="de-AT" sz="1800" i="1" dirty="0" smtClean="0"/>
              <a:t>	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tk</a:t>
            </a:r>
            <a:r>
              <a:rPr lang="de-AT" sz="1800" i="1" baseline="-25000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=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u</a:t>
            </a:r>
            <a:r>
              <a:rPr lang="de-AT" sz="1800" i="1" baseline="-25000" dirty="0" err="1" smtClean="0"/>
              <a:t>k</a:t>
            </a:r>
            <a:r>
              <a:rPr lang="de-AT" sz="1800" i="1" dirty="0" smtClean="0"/>
              <a:t> </a:t>
            </a:r>
            <a:r>
              <a:rPr lang="de-AT" sz="1800" dirty="0" smtClean="0"/>
              <a:t>+</a:t>
            </a:r>
            <a:r>
              <a:rPr lang="de-AT" sz="1800" i="1" dirty="0" smtClean="0"/>
              <a:t> h</a:t>
            </a:r>
            <a:r>
              <a:rPr lang="de-AT" sz="1800" dirty="0" smtClean="0"/>
              <a:t>(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-</a:t>
            </a:r>
            <a:r>
              <a:rPr lang="de-AT" sz="1800" i="1" dirty="0" smtClean="0"/>
              <a:t> t</a:t>
            </a:r>
            <a:r>
              <a:rPr lang="de-AT" sz="1800" dirty="0" smtClean="0"/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wobei</a:t>
            </a:r>
            <a:r>
              <a:rPr lang="de-AT" sz="1400" dirty="0" smtClean="0"/>
              <a:t> :	</a:t>
            </a:r>
            <a:r>
              <a:rPr lang="de-AT" sz="1400" i="1" dirty="0" err="1" smtClean="0"/>
              <a:t>u</a:t>
            </a:r>
            <a:r>
              <a:rPr lang="de-AT" sz="1400" i="1" baseline="-25000" dirty="0" err="1" smtClean="0"/>
              <a:t>k</a:t>
            </a:r>
            <a:r>
              <a:rPr lang="de-AT" sz="1400" i="1" dirty="0" smtClean="0"/>
              <a:t> ...</a:t>
            </a:r>
            <a:r>
              <a:rPr lang="de-AT" sz="1400" dirty="0" smtClean="0"/>
              <a:t> Mehrkosten (pro Stück) für Produktion in </a:t>
            </a:r>
            <a:r>
              <a:rPr lang="de-AT" sz="1400" i="1" dirty="0" smtClean="0"/>
              <a:t>Zusatzkapazität</a:t>
            </a:r>
            <a:r>
              <a:rPr lang="de-AT" sz="1400" dirty="0" smtClean="0"/>
              <a:t> </a:t>
            </a:r>
            <a:r>
              <a:rPr lang="de-AT" sz="1400" i="1" dirty="0" smtClean="0"/>
              <a:t>k (Überstunden, Leiharbeit)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 ... Lagerkostensatz pro Stück und Periode, also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(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) ... Lagerkosten pro Stück wenn 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 Perioden gelagert wird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764463" y="57927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199" grpId="0" animBg="1"/>
      <p:bldP spid="8200" grpId="0" animBg="1"/>
      <p:bldP spid="8198" grpId="0" animBg="1"/>
      <p:bldP spid="8197" grpId="0" animBg="1"/>
      <p:bldP spid="8195" grpId="0" build="p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60DD33A4-EF73-4326-9EFD-32E89EAED60E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Gesucht: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kostengünstigster Produktionsplan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Vorgangsweise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b="1" i="1" dirty="0" smtClean="0"/>
              <a:t> </a:t>
            </a:r>
            <a:r>
              <a:rPr lang="de-AT" sz="2400" b="1" i="1" dirty="0" smtClean="0"/>
              <a:t>Spaltenminimummethode</a:t>
            </a:r>
            <a:r>
              <a:rPr lang="de-AT" sz="2400" dirty="0" smtClean="0"/>
              <a:t>: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beginnend mit der Spalte (Nachfrageperiode) </a:t>
            </a:r>
            <a:r>
              <a:rPr lang="de-AT" sz="2400" i="1" dirty="0" smtClean="0">
                <a:sym typeface="Symbol" pitchFamily="18" charset="2"/>
              </a:rPr>
              <a:t></a:t>
            </a:r>
            <a:r>
              <a:rPr lang="de-AT" sz="2400" dirty="0" smtClean="0"/>
              <a:t> = 1, die  	Nachfrage aus der jeweils kostengünstigsten Alternative 	befriedigen bis die Kapazitätsgrenze wirksam wird,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dann zur nächstgünstigeren Alternative innerhalb    	derselben Spalte übergehen usw.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Anschließend wird das Verfahren mit den nächsten    	Spalten (Nachfrageperioden) </a:t>
            </a:r>
            <a:r>
              <a:rPr lang="de-AT" sz="2400" dirty="0" smtClean="0">
                <a:sym typeface="Symbol" pitchFamily="18" charset="2"/>
              </a:rPr>
              <a:t></a:t>
            </a:r>
            <a:r>
              <a:rPr lang="de-AT" sz="2400" i="1" dirty="0" smtClean="0"/>
              <a:t> = 2, 3,.. usw. fortgesetzt.</a:t>
            </a:r>
            <a:r>
              <a:rPr lang="de-AT" sz="24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9338" y="1846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1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724</Words>
  <Application>Microsoft Office PowerPoint</Application>
  <PresentationFormat>Bildschirmpräsentation (4:3)</PresentationFormat>
  <Paragraphs>348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Symbol</vt:lpstr>
      <vt:lpstr>Times New Roman</vt:lpstr>
      <vt:lpstr>Verdana</vt:lpstr>
      <vt:lpstr>Wingdings</vt:lpstr>
      <vt:lpstr>Vorlage_6</vt:lpstr>
      <vt:lpstr>Photo Editor-Foto</vt:lpstr>
      <vt:lpstr>Kapitel 5</vt:lpstr>
      <vt:lpstr>Produktionsprogrammplanung –  Beschäftigungsglättung</vt:lpstr>
      <vt:lpstr>Produktionsprogrammplanung</vt:lpstr>
      <vt:lpstr>Produktionsprogrammplanung</vt:lpstr>
      <vt:lpstr>5.1 Aufgabe und Ziel der Beschäftigungsglättung</vt:lpstr>
      <vt:lpstr>5.2 Synchronisation vs. Emanzipation</vt:lpstr>
      <vt:lpstr>5.2 Synchronisation vs. Emanzipation</vt:lpstr>
      <vt:lpstr>5.3 Spaltenminimumverfahren</vt:lpstr>
      <vt:lpstr>Spaltenminimumverfahren</vt:lpstr>
      <vt:lpstr>Beispiel I</vt:lpstr>
      <vt:lpstr>Tabelle I</vt:lpstr>
      <vt:lpstr>Tabelle I</vt:lpstr>
      <vt:lpstr>Kosten &amp; Produktionsplan</vt:lpstr>
      <vt:lpstr>Beispiel II</vt:lpstr>
      <vt:lpstr>Tabelle II – Variante 1</vt:lpstr>
      <vt:lpstr>Tabelle II – Variante 2</vt:lpstr>
      <vt:lpstr>Tabelle 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29</cp:revision>
  <dcterms:created xsi:type="dcterms:W3CDTF">2011-04-28T12:25:33Z</dcterms:created>
  <dcterms:modified xsi:type="dcterms:W3CDTF">2016-01-12T16:08:24Z</dcterms:modified>
</cp:coreProperties>
</file>