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2"/>
  </p:notesMasterIdLst>
  <p:sldIdLst>
    <p:sldId id="258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</p:sldIdLst>
  <p:sldSz cx="9144000" cy="6858000" type="screen4x3"/>
  <p:notesSz cx="6858000" cy="9144000"/>
  <p:defaultTextStyle>
    <a:defPPr>
      <a:defRPr lang="de-A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A995C0-A25C-4D9D-9F62-7D68C7189C6E}" type="datetimeFigureOut">
              <a:rPr lang="de-AT" smtClean="0"/>
              <a:pPr/>
              <a:t>12.01.2016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E9EF03-F358-40F2-9360-912679F71C47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11648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39913" y="1412875"/>
            <a:ext cx="6300787" cy="576263"/>
          </a:xfrm>
        </p:spPr>
        <p:txBody>
          <a:bodyPr wrap="none" anchor="t"/>
          <a:lstStyle>
            <a:lvl1pPr algn="ctr">
              <a:defRPr sz="2800" b="1">
                <a:solidFill>
                  <a:srgbClr val="0070C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39913" y="1989138"/>
            <a:ext cx="6335712" cy="431800"/>
          </a:xfrm>
        </p:spPr>
        <p:txBody>
          <a:bodyPr wrap="none"/>
          <a:lstStyle>
            <a:lvl1pPr>
              <a:buFontTx/>
              <a:buNone/>
              <a:defRPr sz="2400"/>
            </a:lvl1pPr>
          </a:lstStyle>
          <a:p>
            <a:r>
              <a:rPr lang="de-DE" dirty="0" smtClean="0"/>
              <a:t>Formatvorlage des Untertitelmasters durch Klicken bearbeiten</a:t>
            </a:r>
            <a:endParaRPr lang="de-AT" dirty="0"/>
          </a:p>
        </p:txBody>
      </p:sp>
      <p:pic>
        <p:nvPicPr>
          <p:cNvPr id="5143" name="Picture 23" descr="logo_farbe_300dpi_7,4c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2813" y="258763"/>
            <a:ext cx="3311525" cy="906462"/>
          </a:xfrm>
          <a:prstGeom prst="rect">
            <a:avLst/>
          </a:prstGeom>
          <a:noFill/>
        </p:spPr>
      </p:pic>
      <p:sp>
        <p:nvSpPr>
          <p:cNvPr id="5" name="Fußzeilenplatzhalter 4"/>
          <p:cNvSpPr>
            <a:spLocks noGrp="1"/>
          </p:cNvSpPr>
          <p:nvPr userDrawn="1">
            <p:ph type="ftr" sz="quarter" idx="11"/>
          </p:nvPr>
        </p:nvSpPr>
        <p:spPr>
          <a:xfrm>
            <a:off x="3344863" y="6524625"/>
            <a:ext cx="2895600" cy="196850"/>
          </a:xfrm>
          <a:prstGeom prst="rect">
            <a:avLst/>
          </a:prstGeom>
          <a:noFill/>
        </p:spPr>
        <p:txBody>
          <a:bodyPr/>
          <a:lstStyle/>
          <a:p>
            <a:r>
              <a:rPr lang="de-AT" dirty="0" smtClean="0">
                <a:solidFill>
                  <a:schemeClr val="tx1"/>
                </a:solidFill>
              </a:rPr>
              <a:t>EK Produktion &amp; Logistik</a:t>
            </a:r>
          </a:p>
        </p:txBody>
      </p:sp>
      <p:sp>
        <p:nvSpPr>
          <p:cNvPr id="6" name="Foliennummernplatzhalter 5"/>
          <p:cNvSpPr>
            <a:spLocks noGrp="1"/>
          </p:cNvSpPr>
          <p:nvPr userDrawn="1">
            <p:ph type="sldNum" sz="quarter" idx="12"/>
          </p:nvPr>
        </p:nvSpPr>
        <p:spPr>
          <a:xfrm>
            <a:off x="6553200" y="6524625"/>
            <a:ext cx="2133600" cy="196850"/>
          </a:xfrm>
          <a:prstGeom prst="rect">
            <a:avLst/>
          </a:prstGeom>
          <a:noFill/>
        </p:spPr>
        <p:txBody>
          <a:bodyPr/>
          <a:lstStyle/>
          <a:p>
            <a:r>
              <a:rPr lang="de-AT" smtClean="0">
                <a:solidFill>
                  <a:schemeClr val="tx1"/>
                </a:solidFill>
              </a:rPr>
              <a:t>Kapitel 10/</a:t>
            </a:r>
            <a:fld id="{B3329073-1404-4B22-86B4-1C163EFC8B03}" type="slidenum">
              <a:rPr lang="de-AT" smtClean="0">
                <a:solidFill>
                  <a:schemeClr val="tx1"/>
                </a:solidFill>
              </a:rPr>
              <a:pPr/>
              <a:t>‹Nr.›</a:t>
            </a:fld>
            <a:endParaRPr lang="de-AT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560" y="979959"/>
            <a:ext cx="8137153" cy="504825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7" name="Fußzeilenplatzhalter 4"/>
          <p:cNvSpPr>
            <a:spLocks noGrp="1"/>
          </p:cNvSpPr>
          <p:nvPr userDrawn="1">
            <p:ph type="ftr" sz="quarter" idx="11"/>
          </p:nvPr>
        </p:nvSpPr>
        <p:spPr>
          <a:xfrm>
            <a:off x="3344863" y="6524625"/>
            <a:ext cx="2895600" cy="196850"/>
          </a:xfrm>
          <a:noFill/>
        </p:spPr>
        <p:txBody>
          <a:bodyPr/>
          <a:lstStyle/>
          <a:p>
            <a:r>
              <a:rPr lang="de-AT" dirty="0" smtClean="0">
                <a:solidFill>
                  <a:schemeClr val="tx1"/>
                </a:solidFill>
              </a:rPr>
              <a:t>EK Produktion &amp; Logistik</a:t>
            </a:r>
          </a:p>
        </p:txBody>
      </p:sp>
      <p:sp>
        <p:nvSpPr>
          <p:cNvPr id="8" name="Foliennummernplatzhalter 5"/>
          <p:cNvSpPr>
            <a:spLocks noGrp="1"/>
          </p:cNvSpPr>
          <p:nvPr userDrawn="1">
            <p:ph type="sldNum" sz="quarter" idx="12"/>
          </p:nvPr>
        </p:nvSpPr>
        <p:spPr>
          <a:xfrm>
            <a:off x="6553200" y="6524625"/>
            <a:ext cx="2133600" cy="196850"/>
          </a:xfrm>
          <a:noFill/>
        </p:spPr>
        <p:txBody>
          <a:bodyPr/>
          <a:lstStyle/>
          <a:p>
            <a:r>
              <a:rPr lang="de-AT" smtClean="0">
                <a:solidFill>
                  <a:schemeClr val="tx1"/>
                </a:solidFill>
              </a:rPr>
              <a:t>Kapitel 10/</a:t>
            </a:r>
            <a:fld id="{B3329073-1404-4B22-86B4-1C163EFC8B03}" type="slidenum">
              <a:rPr lang="de-AT" smtClean="0">
                <a:solidFill>
                  <a:schemeClr val="tx1"/>
                </a:solidFill>
              </a:rPr>
              <a:pPr/>
              <a:t>‹Nr.›</a:t>
            </a:fld>
            <a:endParaRPr lang="de-AT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50063" y="1268413"/>
            <a:ext cx="1898650" cy="5040312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154113" y="1268413"/>
            <a:ext cx="5543550" cy="5040312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Fußzeilenplatzhalter 4"/>
          <p:cNvSpPr>
            <a:spLocks noGrp="1"/>
          </p:cNvSpPr>
          <p:nvPr userDrawn="1">
            <p:ph type="ftr" sz="quarter" idx="11"/>
          </p:nvPr>
        </p:nvSpPr>
        <p:spPr>
          <a:xfrm>
            <a:off x="3344863" y="6524625"/>
            <a:ext cx="2895600" cy="196850"/>
          </a:xfrm>
          <a:noFill/>
        </p:spPr>
        <p:txBody>
          <a:bodyPr/>
          <a:lstStyle/>
          <a:p>
            <a:r>
              <a:rPr lang="de-AT" dirty="0" smtClean="0">
                <a:solidFill>
                  <a:schemeClr val="tx1"/>
                </a:solidFill>
              </a:rPr>
              <a:t>EK Produktion &amp; Logistik</a:t>
            </a:r>
          </a:p>
        </p:txBody>
      </p:sp>
      <p:sp>
        <p:nvSpPr>
          <p:cNvPr id="8" name="Foliennummernplatzhalter 5"/>
          <p:cNvSpPr>
            <a:spLocks noGrp="1"/>
          </p:cNvSpPr>
          <p:nvPr userDrawn="1">
            <p:ph type="sldNum" sz="quarter" idx="12"/>
          </p:nvPr>
        </p:nvSpPr>
        <p:spPr>
          <a:xfrm>
            <a:off x="6553200" y="6524625"/>
            <a:ext cx="2133600" cy="196850"/>
          </a:xfrm>
          <a:noFill/>
        </p:spPr>
        <p:txBody>
          <a:bodyPr/>
          <a:lstStyle/>
          <a:p>
            <a:r>
              <a:rPr lang="de-AT" smtClean="0">
                <a:solidFill>
                  <a:schemeClr val="tx1"/>
                </a:solidFill>
              </a:rPr>
              <a:t>Kapitel 10/</a:t>
            </a:r>
            <a:fld id="{B3329073-1404-4B22-86B4-1C163EFC8B03}" type="slidenum">
              <a:rPr lang="de-AT" smtClean="0">
                <a:solidFill>
                  <a:schemeClr val="tx1"/>
                </a:solidFill>
              </a:rPr>
              <a:pPr/>
              <a:t>‹Nr.›</a:t>
            </a:fld>
            <a:endParaRPr lang="de-AT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8" name="Fußzeilenplatzhalter 4"/>
          <p:cNvSpPr>
            <a:spLocks noGrp="1"/>
          </p:cNvSpPr>
          <p:nvPr userDrawn="1">
            <p:ph type="ftr" sz="quarter" idx="11"/>
          </p:nvPr>
        </p:nvSpPr>
        <p:spPr>
          <a:xfrm>
            <a:off x="3344863" y="6524625"/>
            <a:ext cx="2895600" cy="196850"/>
          </a:xfrm>
          <a:noFill/>
        </p:spPr>
        <p:txBody>
          <a:bodyPr/>
          <a:lstStyle/>
          <a:p>
            <a:r>
              <a:rPr lang="de-AT" dirty="0" smtClean="0">
                <a:solidFill>
                  <a:schemeClr val="tx1"/>
                </a:solidFill>
              </a:rPr>
              <a:t>EK Produktion &amp; Logistik</a:t>
            </a:r>
          </a:p>
        </p:txBody>
      </p:sp>
      <p:sp>
        <p:nvSpPr>
          <p:cNvPr id="9" name="Foliennummernplatzhalter 5"/>
          <p:cNvSpPr>
            <a:spLocks noGrp="1"/>
          </p:cNvSpPr>
          <p:nvPr userDrawn="1">
            <p:ph type="sldNum" sz="quarter" idx="12"/>
          </p:nvPr>
        </p:nvSpPr>
        <p:spPr>
          <a:xfrm>
            <a:off x="6553200" y="6524625"/>
            <a:ext cx="2133600" cy="196850"/>
          </a:xfrm>
          <a:noFill/>
        </p:spPr>
        <p:txBody>
          <a:bodyPr/>
          <a:lstStyle/>
          <a:p>
            <a:r>
              <a:rPr lang="de-AT" smtClean="0">
                <a:solidFill>
                  <a:schemeClr val="tx1"/>
                </a:solidFill>
              </a:rPr>
              <a:t>Kapitel 10/</a:t>
            </a:r>
            <a:fld id="{B3329073-1404-4B22-86B4-1C163EFC8B03}" type="slidenum">
              <a:rPr lang="de-AT" smtClean="0">
                <a:solidFill>
                  <a:schemeClr val="tx1"/>
                </a:solidFill>
              </a:rPr>
              <a:pPr/>
              <a:t>‹Nr.›</a:t>
            </a:fld>
            <a:endParaRPr lang="de-AT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979959"/>
            <a:ext cx="8209161" cy="504825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989138"/>
            <a:ext cx="8353177" cy="4319587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Fußzeilenplatzhalter 4"/>
          <p:cNvSpPr txBox="1">
            <a:spLocks/>
          </p:cNvSpPr>
          <p:nvPr userDrawn="1"/>
        </p:nvSpPr>
        <p:spPr bwMode="auto">
          <a:xfrm>
            <a:off x="3497263" y="6525344"/>
            <a:ext cx="28956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EK Produktion &amp; Logistik</a:t>
            </a:r>
          </a:p>
        </p:txBody>
      </p:sp>
      <p:sp>
        <p:nvSpPr>
          <p:cNvPr id="8" name="Foliennummernplatzhalter 5"/>
          <p:cNvSpPr txBox="1">
            <a:spLocks/>
          </p:cNvSpPr>
          <p:nvPr userDrawn="1"/>
        </p:nvSpPr>
        <p:spPr bwMode="auto">
          <a:xfrm>
            <a:off x="6705600" y="6525344"/>
            <a:ext cx="21336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Kapitel 10/</a:t>
            </a:r>
            <a:fld id="{B3329073-1404-4B22-86B4-1C163EFC8B03}" type="slidenum">
              <a:rPr kumimoji="0" lang="de-AT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AT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2800" b="1" cap="all">
                <a:solidFill>
                  <a:srgbClr val="0070C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7" name="Fußzeilenplatzhalter 4"/>
          <p:cNvSpPr>
            <a:spLocks noGrp="1"/>
          </p:cNvSpPr>
          <p:nvPr userDrawn="1">
            <p:ph type="ftr" sz="quarter" idx="11"/>
          </p:nvPr>
        </p:nvSpPr>
        <p:spPr>
          <a:xfrm>
            <a:off x="3344863" y="6524625"/>
            <a:ext cx="2895600" cy="196850"/>
          </a:xfrm>
          <a:noFill/>
        </p:spPr>
        <p:txBody>
          <a:bodyPr/>
          <a:lstStyle/>
          <a:p>
            <a:r>
              <a:rPr lang="de-AT" dirty="0" smtClean="0">
                <a:solidFill>
                  <a:schemeClr val="tx1"/>
                </a:solidFill>
              </a:rPr>
              <a:t>EK Produktion &amp; Logistik</a:t>
            </a:r>
          </a:p>
        </p:txBody>
      </p:sp>
      <p:sp>
        <p:nvSpPr>
          <p:cNvPr id="8" name="Foliennummernplatzhalter 5"/>
          <p:cNvSpPr>
            <a:spLocks noGrp="1"/>
          </p:cNvSpPr>
          <p:nvPr userDrawn="1">
            <p:ph type="sldNum" sz="quarter" idx="12"/>
          </p:nvPr>
        </p:nvSpPr>
        <p:spPr>
          <a:xfrm>
            <a:off x="6553200" y="6524625"/>
            <a:ext cx="2133600" cy="196850"/>
          </a:xfrm>
          <a:noFill/>
        </p:spPr>
        <p:txBody>
          <a:bodyPr/>
          <a:lstStyle/>
          <a:p>
            <a:r>
              <a:rPr lang="de-AT" smtClean="0">
                <a:solidFill>
                  <a:schemeClr val="tx1"/>
                </a:solidFill>
              </a:rPr>
              <a:t>Kapitel 10/</a:t>
            </a:r>
            <a:fld id="{B3329073-1404-4B22-86B4-1C163EFC8B03}" type="slidenum">
              <a:rPr lang="de-AT" smtClean="0">
                <a:solidFill>
                  <a:schemeClr val="tx1"/>
                </a:solidFill>
              </a:rPr>
              <a:pPr/>
              <a:t>‹Nr.›</a:t>
            </a:fld>
            <a:endParaRPr lang="de-AT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979959"/>
            <a:ext cx="8209161" cy="504825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67544" y="1989138"/>
            <a:ext cx="4407669" cy="4319587"/>
          </a:xfrm>
        </p:spPr>
        <p:txBody>
          <a:bodyPr/>
          <a:lstStyle>
            <a:lvl1pPr>
              <a:defRPr sz="2400" b="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27613" y="1989138"/>
            <a:ext cx="3721100" cy="4319587"/>
          </a:xfrm>
        </p:spPr>
        <p:txBody>
          <a:bodyPr/>
          <a:lstStyle>
            <a:lvl1pPr>
              <a:defRPr sz="2400" b="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8" name="Fußzeilenplatzhalter 4"/>
          <p:cNvSpPr>
            <a:spLocks noGrp="1"/>
          </p:cNvSpPr>
          <p:nvPr userDrawn="1">
            <p:ph type="ftr" sz="quarter" idx="11"/>
          </p:nvPr>
        </p:nvSpPr>
        <p:spPr>
          <a:xfrm>
            <a:off x="3344863" y="6524625"/>
            <a:ext cx="2895600" cy="196850"/>
          </a:xfrm>
          <a:noFill/>
        </p:spPr>
        <p:txBody>
          <a:bodyPr/>
          <a:lstStyle/>
          <a:p>
            <a:r>
              <a:rPr lang="de-AT" dirty="0" smtClean="0">
                <a:solidFill>
                  <a:schemeClr val="tx1"/>
                </a:solidFill>
              </a:rPr>
              <a:t>EK Produktion &amp; Logistik</a:t>
            </a:r>
          </a:p>
        </p:txBody>
      </p:sp>
      <p:sp>
        <p:nvSpPr>
          <p:cNvPr id="9" name="Foliennummernplatzhalter 5"/>
          <p:cNvSpPr>
            <a:spLocks noGrp="1"/>
          </p:cNvSpPr>
          <p:nvPr userDrawn="1">
            <p:ph type="sldNum" sz="quarter" idx="12"/>
          </p:nvPr>
        </p:nvSpPr>
        <p:spPr>
          <a:xfrm>
            <a:off x="6553200" y="6524625"/>
            <a:ext cx="2133600" cy="196850"/>
          </a:xfrm>
          <a:noFill/>
        </p:spPr>
        <p:txBody>
          <a:bodyPr/>
          <a:lstStyle/>
          <a:p>
            <a:r>
              <a:rPr lang="de-AT" smtClean="0">
                <a:solidFill>
                  <a:schemeClr val="tx1"/>
                </a:solidFill>
              </a:rPr>
              <a:t>Kapitel 10/</a:t>
            </a:r>
            <a:fld id="{B3329073-1404-4B22-86B4-1C163EFC8B03}" type="slidenum">
              <a:rPr lang="de-AT" smtClean="0">
                <a:solidFill>
                  <a:schemeClr val="tx1"/>
                </a:solidFill>
              </a:rPr>
              <a:pPr/>
              <a:t>‹Nr.›</a:t>
            </a:fld>
            <a:endParaRPr lang="de-AT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508918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l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10" name="Fußzeilenplatzhalter 4"/>
          <p:cNvSpPr>
            <a:spLocks noGrp="1"/>
          </p:cNvSpPr>
          <p:nvPr userDrawn="1">
            <p:ph type="ftr" sz="quarter" idx="11"/>
          </p:nvPr>
        </p:nvSpPr>
        <p:spPr>
          <a:xfrm>
            <a:off x="3344863" y="6524625"/>
            <a:ext cx="2895600" cy="196850"/>
          </a:xfrm>
          <a:noFill/>
        </p:spPr>
        <p:txBody>
          <a:bodyPr/>
          <a:lstStyle/>
          <a:p>
            <a:r>
              <a:rPr lang="de-AT" dirty="0" smtClean="0">
                <a:solidFill>
                  <a:schemeClr val="tx1"/>
                </a:solidFill>
              </a:rPr>
              <a:t>EK Produktion &amp; Logistik</a:t>
            </a:r>
          </a:p>
        </p:txBody>
      </p:sp>
      <p:sp>
        <p:nvSpPr>
          <p:cNvPr id="11" name="Foliennummernplatzhalter 5"/>
          <p:cNvSpPr>
            <a:spLocks noGrp="1"/>
          </p:cNvSpPr>
          <p:nvPr userDrawn="1">
            <p:ph type="sldNum" sz="quarter" idx="12"/>
          </p:nvPr>
        </p:nvSpPr>
        <p:spPr>
          <a:xfrm>
            <a:off x="6553200" y="6524625"/>
            <a:ext cx="2133600" cy="196850"/>
          </a:xfrm>
          <a:noFill/>
        </p:spPr>
        <p:txBody>
          <a:bodyPr/>
          <a:lstStyle/>
          <a:p>
            <a:r>
              <a:rPr lang="de-AT" smtClean="0">
                <a:solidFill>
                  <a:schemeClr val="tx1"/>
                </a:solidFill>
              </a:rPr>
              <a:t>Kapitel 10/</a:t>
            </a:r>
            <a:fld id="{B3329073-1404-4B22-86B4-1C163EFC8B03}" type="slidenum">
              <a:rPr lang="de-AT" smtClean="0">
                <a:solidFill>
                  <a:schemeClr val="tx1"/>
                </a:solidFill>
              </a:rPr>
              <a:pPr/>
              <a:t>‹Nr.›</a:t>
            </a:fld>
            <a:endParaRPr lang="de-AT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560" y="979959"/>
            <a:ext cx="8137153" cy="504825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6" name="Fußzeilenplatzhalter 4"/>
          <p:cNvSpPr>
            <a:spLocks noGrp="1"/>
          </p:cNvSpPr>
          <p:nvPr userDrawn="1">
            <p:ph type="ftr" sz="quarter" idx="11"/>
          </p:nvPr>
        </p:nvSpPr>
        <p:spPr>
          <a:xfrm>
            <a:off x="3344863" y="6524625"/>
            <a:ext cx="2895600" cy="196850"/>
          </a:xfrm>
          <a:noFill/>
        </p:spPr>
        <p:txBody>
          <a:bodyPr/>
          <a:lstStyle/>
          <a:p>
            <a:r>
              <a:rPr lang="de-AT" dirty="0" smtClean="0">
                <a:solidFill>
                  <a:schemeClr val="tx1"/>
                </a:solidFill>
              </a:rPr>
              <a:t>EK Produktion &amp; Logistik</a:t>
            </a:r>
          </a:p>
        </p:txBody>
      </p:sp>
      <p:sp>
        <p:nvSpPr>
          <p:cNvPr id="7" name="Foliennummernplatzhalter 5"/>
          <p:cNvSpPr>
            <a:spLocks noGrp="1"/>
          </p:cNvSpPr>
          <p:nvPr userDrawn="1">
            <p:ph type="sldNum" sz="quarter" idx="12"/>
          </p:nvPr>
        </p:nvSpPr>
        <p:spPr>
          <a:xfrm>
            <a:off x="6553200" y="6524625"/>
            <a:ext cx="2133600" cy="196850"/>
          </a:xfrm>
          <a:noFill/>
        </p:spPr>
        <p:txBody>
          <a:bodyPr/>
          <a:lstStyle/>
          <a:p>
            <a:r>
              <a:rPr lang="de-AT" smtClean="0">
                <a:solidFill>
                  <a:schemeClr val="tx1"/>
                </a:solidFill>
              </a:rPr>
              <a:t>Kapitel 10/</a:t>
            </a:r>
            <a:fld id="{B3329073-1404-4B22-86B4-1C163EFC8B03}" type="slidenum">
              <a:rPr lang="de-AT" smtClean="0">
                <a:solidFill>
                  <a:schemeClr val="tx1"/>
                </a:solidFill>
              </a:rPr>
              <a:pPr/>
              <a:t>‹Nr.›</a:t>
            </a:fld>
            <a:endParaRPr lang="de-AT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/>
          <p:cNvSpPr>
            <a:spLocks noGrp="1"/>
          </p:cNvSpPr>
          <p:nvPr userDrawn="1">
            <p:ph type="ftr" sz="quarter" idx="11"/>
          </p:nvPr>
        </p:nvSpPr>
        <p:spPr>
          <a:xfrm>
            <a:off x="3344863" y="6524625"/>
            <a:ext cx="2895600" cy="196850"/>
          </a:xfrm>
          <a:noFill/>
        </p:spPr>
        <p:txBody>
          <a:bodyPr/>
          <a:lstStyle/>
          <a:p>
            <a:r>
              <a:rPr lang="de-AT" dirty="0" smtClean="0">
                <a:solidFill>
                  <a:schemeClr val="tx1"/>
                </a:solidFill>
              </a:rPr>
              <a:t>EK Produktion &amp; Logistik</a:t>
            </a:r>
          </a:p>
        </p:txBody>
      </p:sp>
      <p:sp>
        <p:nvSpPr>
          <p:cNvPr id="6" name="Foliennummernplatzhalter 5"/>
          <p:cNvSpPr>
            <a:spLocks noGrp="1"/>
          </p:cNvSpPr>
          <p:nvPr userDrawn="1">
            <p:ph type="sldNum" sz="quarter" idx="12"/>
          </p:nvPr>
        </p:nvSpPr>
        <p:spPr>
          <a:xfrm>
            <a:off x="6553200" y="6524625"/>
            <a:ext cx="2133600" cy="196850"/>
          </a:xfrm>
          <a:noFill/>
        </p:spPr>
        <p:txBody>
          <a:bodyPr/>
          <a:lstStyle/>
          <a:p>
            <a:r>
              <a:rPr lang="de-AT" smtClean="0">
                <a:solidFill>
                  <a:schemeClr val="tx1"/>
                </a:solidFill>
              </a:rPr>
              <a:t>Kapitel 10/</a:t>
            </a:r>
            <a:fld id="{B3329073-1404-4B22-86B4-1C163EFC8B03}" type="slidenum">
              <a:rPr lang="de-AT" smtClean="0">
                <a:solidFill>
                  <a:schemeClr val="tx1"/>
                </a:solidFill>
              </a:rPr>
              <a:pPr/>
              <a:t>‹Nr.›</a:t>
            </a:fld>
            <a:endParaRPr lang="de-AT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79512" y="273050"/>
            <a:ext cx="3286001" cy="1355750"/>
          </a:xfrm>
        </p:spPr>
        <p:txBody>
          <a:bodyPr anchor="b"/>
          <a:lstStyle>
            <a:lvl1pPr algn="l">
              <a:defRPr sz="2000" b="1">
                <a:solidFill>
                  <a:srgbClr val="0070C0"/>
                </a:solidFill>
              </a:defRPr>
            </a:lvl1pPr>
          </a:lstStyle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 algn="ctr">
              <a:defRPr sz="2400">
                <a:solidFill>
                  <a:srgbClr val="0070C0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628800"/>
            <a:ext cx="3008313" cy="44973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8" name="Fußzeilenplatzhalter 4"/>
          <p:cNvSpPr>
            <a:spLocks noGrp="1"/>
          </p:cNvSpPr>
          <p:nvPr userDrawn="1">
            <p:ph type="ftr" sz="quarter" idx="11"/>
          </p:nvPr>
        </p:nvSpPr>
        <p:spPr>
          <a:xfrm>
            <a:off x="3344863" y="6524625"/>
            <a:ext cx="2895600" cy="196850"/>
          </a:xfrm>
          <a:noFill/>
        </p:spPr>
        <p:txBody>
          <a:bodyPr/>
          <a:lstStyle/>
          <a:p>
            <a:r>
              <a:rPr lang="de-AT" dirty="0" smtClean="0">
                <a:solidFill>
                  <a:schemeClr val="tx1"/>
                </a:solidFill>
              </a:rPr>
              <a:t>EK Produktion &amp; Logistik</a:t>
            </a:r>
          </a:p>
        </p:txBody>
      </p:sp>
      <p:sp>
        <p:nvSpPr>
          <p:cNvPr id="9" name="Foliennummernplatzhalter 5"/>
          <p:cNvSpPr>
            <a:spLocks noGrp="1"/>
          </p:cNvSpPr>
          <p:nvPr userDrawn="1">
            <p:ph type="sldNum" sz="quarter" idx="12"/>
          </p:nvPr>
        </p:nvSpPr>
        <p:spPr>
          <a:xfrm>
            <a:off x="6553200" y="6524625"/>
            <a:ext cx="2133600" cy="196850"/>
          </a:xfrm>
          <a:noFill/>
        </p:spPr>
        <p:txBody>
          <a:bodyPr/>
          <a:lstStyle/>
          <a:p>
            <a:r>
              <a:rPr lang="de-AT" smtClean="0">
                <a:solidFill>
                  <a:schemeClr val="tx1"/>
                </a:solidFill>
              </a:rPr>
              <a:t>Kapitel 10/</a:t>
            </a:r>
            <a:fld id="{B3329073-1404-4B22-86B4-1C163EFC8B03}" type="slidenum">
              <a:rPr lang="de-AT" smtClean="0">
                <a:solidFill>
                  <a:schemeClr val="tx1"/>
                </a:solidFill>
              </a:rPr>
              <a:pPr/>
              <a:t>‹Nr.›</a:t>
            </a:fld>
            <a:endParaRPr lang="de-AT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dirty="0" smtClean="0"/>
              <a:t>Bild durch Klicken auf Symbol hinzufügen</a:t>
            </a:r>
            <a:endParaRPr lang="de-AT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8" name="Fußzeilenplatzhalter 4"/>
          <p:cNvSpPr>
            <a:spLocks noGrp="1"/>
          </p:cNvSpPr>
          <p:nvPr userDrawn="1">
            <p:ph type="ftr" sz="quarter" idx="11"/>
          </p:nvPr>
        </p:nvSpPr>
        <p:spPr>
          <a:xfrm>
            <a:off x="3344863" y="6524625"/>
            <a:ext cx="2895600" cy="196850"/>
          </a:xfrm>
          <a:noFill/>
        </p:spPr>
        <p:txBody>
          <a:bodyPr/>
          <a:lstStyle/>
          <a:p>
            <a:r>
              <a:rPr lang="de-AT" dirty="0" smtClean="0">
                <a:solidFill>
                  <a:schemeClr val="tx1"/>
                </a:solidFill>
              </a:rPr>
              <a:t>EK Produktion &amp; Logistik</a:t>
            </a:r>
          </a:p>
        </p:txBody>
      </p:sp>
      <p:sp>
        <p:nvSpPr>
          <p:cNvPr id="9" name="Foliennummernplatzhalter 5"/>
          <p:cNvSpPr>
            <a:spLocks noGrp="1"/>
          </p:cNvSpPr>
          <p:nvPr userDrawn="1">
            <p:ph type="sldNum" sz="quarter" idx="12"/>
          </p:nvPr>
        </p:nvSpPr>
        <p:spPr>
          <a:xfrm>
            <a:off x="6553200" y="6524625"/>
            <a:ext cx="2133600" cy="196850"/>
          </a:xfrm>
          <a:noFill/>
        </p:spPr>
        <p:txBody>
          <a:bodyPr/>
          <a:lstStyle/>
          <a:p>
            <a:r>
              <a:rPr lang="de-AT" smtClean="0">
                <a:solidFill>
                  <a:schemeClr val="tx1"/>
                </a:solidFill>
              </a:rPr>
              <a:t>Kapitel 10/</a:t>
            </a:r>
            <a:fld id="{B3329073-1404-4B22-86B4-1C163EFC8B03}" type="slidenum">
              <a:rPr lang="de-AT" smtClean="0">
                <a:solidFill>
                  <a:schemeClr val="tx1"/>
                </a:solidFill>
              </a:rPr>
              <a:pPr/>
              <a:t>‹Nr.›</a:t>
            </a:fld>
            <a:endParaRPr lang="de-AT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15" name="Picture 19" descr="RZ Signet Uni als Hin#EF13A"/>
          <p:cNvPicPr>
            <a:picLocks noChangeAspect="1" noChangeArrowheads="1"/>
          </p:cNvPicPr>
          <p:nvPr/>
        </p:nvPicPr>
        <p:blipFill>
          <a:blip r:embed="rId14" cstate="print"/>
          <a:srcRect r="22369" b="12675"/>
          <a:stretch>
            <a:fillRect/>
          </a:stretch>
        </p:blipFill>
        <p:spPr bwMode="auto">
          <a:xfrm>
            <a:off x="4110038" y="1196975"/>
            <a:ext cx="5033962" cy="566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552" y="1989138"/>
            <a:ext cx="8209161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dirty="0" smtClean="0"/>
              <a:t> Textmasterformate durch Klicken bearbeiten</a:t>
            </a:r>
          </a:p>
          <a:p>
            <a:pPr lvl="1"/>
            <a:r>
              <a:rPr lang="de-AT" dirty="0" smtClean="0"/>
              <a:t> Zweite Ebene</a:t>
            </a:r>
          </a:p>
          <a:p>
            <a:pPr lvl="2"/>
            <a:r>
              <a:rPr lang="de-AT" dirty="0" smtClean="0"/>
              <a:t> Dritte Ebene</a:t>
            </a:r>
          </a:p>
          <a:p>
            <a:pPr lvl="3"/>
            <a:r>
              <a:rPr lang="de-AT" dirty="0" smtClean="0"/>
              <a:t> Vierte Ebene</a:t>
            </a:r>
          </a:p>
          <a:p>
            <a:pPr lvl="4"/>
            <a:r>
              <a:rPr lang="de-AT" dirty="0" smtClean="0"/>
              <a:t> Fünfte Ebene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11560" y="1268413"/>
            <a:ext cx="813715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AT" dirty="0" smtClean="0"/>
              <a:t>Titelmasterformat durch Klicken bearbeiten</a:t>
            </a:r>
          </a:p>
        </p:txBody>
      </p:sp>
      <p:pic>
        <p:nvPicPr>
          <p:cNvPr id="4112" name="Picture 16" descr="logo_farbe_300dpi_7,4cm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82613" y="366713"/>
            <a:ext cx="2058987" cy="563562"/>
          </a:xfrm>
          <a:prstGeom prst="rect">
            <a:avLst/>
          </a:prstGeom>
          <a:noFill/>
        </p:spPr>
      </p:pic>
      <p:sp>
        <p:nvSpPr>
          <p:cNvPr id="9" name="Fußzeilenplatzhalter 4"/>
          <p:cNvSpPr>
            <a:spLocks noGrp="1"/>
          </p:cNvSpPr>
          <p:nvPr userDrawn="1">
            <p:ph type="ftr" sz="quarter" idx="3"/>
          </p:nvPr>
        </p:nvSpPr>
        <p:spPr>
          <a:xfrm>
            <a:off x="3344863" y="6524625"/>
            <a:ext cx="2895600" cy="196850"/>
          </a:xfrm>
          <a:prstGeom prst="rect">
            <a:avLst/>
          </a:prstGeom>
          <a:noFill/>
        </p:spPr>
        <p:txBody>
          <a:bodyPr/>
          <a:lstStyle>
            <a:lvl1pPr>
              <a:defRPr sz="1200"/>
            </a:lvl1pPr>
          </a:lstStyle>
          <a:p>
            <a:r>
              <a:rPr lang="de-AT" dirty="0" smtClean="0"/>
              <a:t>EK Produktion &amp; Logistik</a:t>
            </a:r>
          </a:p>
        </p:txBody>
      </p:sp>
      <p:sp>
        <p:nvSpPr>
          <p:cNvPr id="10" name="Foliennummernplatzhalter 5"/>
          <p:cNvSpPr>
            <a:spLocks noGrp="1"/>
          </p:cNvSpPr>
          <p:nvPr userDrawn="1">
            <p:ph type="sldNum" sz="quarter" idx="4"/>
          </p:nvPr>
        </p:nvSpPr>
        <p:spPr>
          <a:xfrm>
            <a:off x="6553200" y="6524625"/>
            <a:ext cx="2133600" cy="196850"/>
          </a:xfrm>
          <a:prstGeom prst="rect">
            <a:avLst/>
          </a:prstGeom>
          <a:noFill/>
        </p:spPr>
        <p:txBody>
          <a:bodyPr/>
          <a:lstStyle>
            <a:lvl1pPr>
              <a:defRPr sz="1200"/>
            </a:lvl1pPr>
          </a:lstStyle>
          <a:p>
            <a:r>
              <a:rPr lang="de-AT" dirty="0" smtClean="0"/>
              <a:t>Kapitel 10/</a:t>
            </a:r>
            <a:fld id="{B3329073-1404-4B22-86B4-1C163EFC8B03}" type="slidenum">
              <a:rPr lang="de-AT" smtClean="0"/>
              <a:pPr/>
              <a:t>‹Nr.›</a:t>
            </a:fld>
            <a:endParaRPr lang="de-AT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0C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algn="l" rtl="0" eaLnBrk="1" fontAlgn="base" hangingPunct="1">
        <a:spcBef>
          <a:spcPct val="20000"/>
        </a:spcBef>
        <a:spcAft>
          <a:spcPct val="0"/>
        </a:spcAft>
        <a:buChar char="•"/>
        <a:defRPr sz="2000" b="0">
          <a:solidFill>
            <a:schemeClr val="tx1"/>
          </a:solidFill>
          <a:latin typeface="+mn-lt"/>
          <a:ea typeface="+mn-ea"/>
          <a:cs typeface="+mn-cs"/>
        </a:defRPr>
      </a:lvl1pPr>
      <a:lvl2pPr marL="179388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358775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538163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71755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117475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163195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208915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254635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Kapitel%206.pptx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slide" Target="slide12.xml"/><Relationship Id="rId5" Type="http://schemas.openxmlformats.org/officeDocument/2006/relationships/slide" Target="slide9.xml"/><Relationship Id="rId4" Type="http://schemas.openxmlformats.org/officeDocument/2006/relationships/image" Target="../media/image5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2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12.xml"/><Relationship Id="rId4" Type="http://schemas.openxmlformats.org/officeDocument/2006/relationships/slide" Target="slide1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3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4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feld 10"/>
          <p:cNvSpPr txBox="1"/>
          <p:nvPr/>
        </p:nvSpPr>
        <p:spPr>
          <a:xfrm>
            <a:off x="251520" y="116632"/>
            <a:ext cx="8712968" cy="1200329"/>
          </a:xfrm>
          <a:prstGeom prst="rect">
            <a:avLst/>
          </a:prstGeom>
          <a:solidFill>
            <a:srgbClr val="006699"/>
          </a:solidFill>
          <a:ln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endParaRPr lang="de-AT" dirty="0" smtClean="0"/>
          </a:p>
          <a:p>
            <a:endParaRPr lang="de-AT" dirty="0"/>
          </a:p>
          <a:p>
            <a:endParaRPr lang="de-AT" dirty="0" smtClean="0"/>
          </a:p>
          <a:p>
            <a:endParaRPr lang="de-AT" dirty="0"/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2204864"/>
            <a:ext cx="8229600" cy="3921299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de-AT" dirty="0" smtClean="0"/>
          </a:p>
          <a:p>
            <a:pPr>
              <a:buNone/>
            </a:pPr>
            <a:r>
              <a:rPr lang="de-DE" sz="3600" b="1" dirty="0" smtClean="0"/>
              <a:t>Produktionssteuerung</a:t>
            </a:r>
            <a:endParaRPr lang="de-AT" sz="3600" b="1" dirty="0" smtClean="0"/>
          </a:p>
          <a:p>
            <a:pPr eaLnBrk="1" hangingPunct="1">
              <a:buFontTx/>
              <a:buNone/>
            </a:pPr>
            <a:endParaRPr lang="de-DE" sz="3600" dirty="0" smtClean="0"/>
          </a:p>
          <a:p>
            <a:pPr eaLnBrk="1" hangingPunct="1">
              <a:buFontTx/>
              <a:buNone/>
            </a:pPr>
            <a:endParaRPr lang="de-DE" sz="3600" dirty="0" smtClean="0"/>
          </a:p>
          <a:p>
            <a:pPr eaLnBrk="1" hangingPunct="1">
              <a:buFontTx/>
              <a:buNone/>
            </a:pPr>
            <a:r>
              <a:rPr lang="de-DE" sz="3600" dirty="0" smtClean="0">
                <a:solidFill>
                  <a:schemeClr val="accent5">
                    <a:lumMod val="50000"/>
                  </a:schemeClr>
                </a:solidFill>
                <a:hlinkClick r:id="rId2" action="ppaction://hlinkpres?slideindex=1&amp;slidetitle="/>
              </a:rPr>
              <a:t>PPS</a:t>
            </a:r>
            <a:endParaRPr lang="de-DE" sz="360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628775"/>
            <a:ext cx="8229600" cy="792163"/>
          </a:xfrm>
        </p:spPr>
        <p:txBody>
          <a:bodyPr/>
          <a:lstStyle/>
          <a:p>
            <a:pPr algn="ctr" eaLnBrk="1" hangingPunct="1"/>
            <a:r>
              <a:rPr lang="de-DE" sz="3200" smtClean="0"/>
              <a:t>Kapitel 11</a:t>
            </a:r>
            <a:endParaRPr lang="de-AT" sz="3200" dirty="0" smtClean="0"/>
          </a:p>
        </p:txBody>
      </p:sp>
      <p:pic>
        <p:nvPicPr>
          <p:cNvPr id="38913" name="Picture 1" descr="C:\Users\Carina\Pictures\RZ_Logo_Uni_negativ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7" y="260647"/>
            <a:ext cx="3960440" cy="10081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1220788" y="2493963"/>
            <a:ext cx="1455737" cy="522287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 b="1"/>
              <a:t>A</a:t>
            </a:r>
            <a:endParaRPr lang="de-AT" sz="2000" b="1"/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5364163" y="2492375"/>
            <a:ext cx="1698625" cy="52705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 b="1"/>
              <a:t>E</a:t>
            </a:r>
            <a:endParaRPr lang="de-AT" sz="2000" b="1"/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3417888" y="2486025"/>
            <a:ext cx="1946275" cy="523875"/>
          </a:xfrm>
          <a:prstGeom prst="rect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 b="1"/>
              <a:t>C</a:t>
            </a:r>
            <a:endParaRPr lang="de-AT" sz="2000" b="1"/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2670175" y="2493963"/>
            <a:ext cx="739775" cy="53181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 b="1"/>
              <a:t>D</a:t>
            </a:r>
            <a:endParaRPr lang="de-AT" sz="2000" b="1"/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735013" y="2493963"/>
            <a:ext cx="488950" cy="5318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 b="1"/>
              <a:t>B</a:t>
            </a:r>
            <a:endParaRPr lang="de-AT" sz="2000" b="1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611188" y="1916113"/>
          <a:ext cx="8208962" cy="149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Bild" r:id="rId3" imgW="3605870" imgH="654230" progId="Word.Picture.8">
                  <p:embed/>
                </p:oleObj>
              </mc:Choice>
              <mc:Fallback>
                <p:oleObj name="Bild" r:id="rId3" imgW="3605870" imgH="654230" progId="Word.Picture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1916113"/>
                        <a:ext cx="8208962" cy="149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smtClean="0">
                <a:hlinkClick r:id="rId5" action="ppaction://hlinksldjump"/>
              </a:rPr>
              <a:t>Beispiel</a:t>
            </a:r>
            <a:r>
              <a:rPr lang="de-DE" dirty="0" smtClean="0"/>
              <a:t> - Gantt-Diagramm</a:t>
            </a:r>
            <a:endParaRPr lang="de-AT" dirty="0" smtClean="0"/>
          </a:p>
        </p:txBody>
      </p:sp>
      <p:sp>
        <p:nvSpPr>
          <p:cNvPr id="103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2527300" y="3063875"/>
            <a:ext cx="2873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/>
              <a:t>8</a:t>
            </a:r>
            <a:endParaRPr lang="de-AT" sz="1600"/>
          </a:p>
        </p:txBody>
      </p:sp>
      <p:sp>
        <p:nvSpPr>
          <p:cNvPr id="11285" name="Text Box 21"/>
          <p:cNvSpPr txBox="1">
            <a:spLocks noChangeArrowheads="1"/>
          </p:cNvSpPr>
          <p:nvPr/>
        </p:nvSpPr>
        <p:spPr bwMode="auto">
          <a:xfrm>
            <a:off x="3189288" y="3025775"/>
            <a:ext cx="431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/>
              <a:t>11</a:t>
            </a:r>
            <a:endParaRPr lang="de-AT" sz="1600"/>
          </a:p>
        </p:txBody>
      </p:sp>
      <p:sp>
        <p:nvSpPr>
          <p:cNvPr id="11286" name="Text Box 22"/>
          <p:cNvSpPr txBox="1">
            <a:spLocks noChangeArrowheads="1"/>
          </p:cNvSpPr>
          <p:nvPr/>
        </p:nvSpPr>
        <p:spPr bwMode="auto">
          <a:xfrm>
            <a:off x="5170488" y="3054350"/>
            <a:ext cx="431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/>
              <a:t>19</a:t>
            </a:r>
            <a:endParaRPr lang="de-AT" sz="1600"/>
          </a:p>
        </p:txBody>
      </p:sp>
      <p:sp>
        <p:nvSpPr>
          <p:cNvPr id="11287" name="Text Box 23"/>
          <p:cNvSpPr txBox="1">
            <a:spLocks noChangeArrowheads="1"/>
          </p:cNvSpPr>
          <p:nvPr/>
        </p:nvSpPr>
        <p:spPr bwMode="auto">
          <a:xfrm>
            <a:off x="6859588" y="3025775"/>
            <a:ext cx="431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/>
              <a:t>26</a:t>
            </a:r>
            <a:endParaRPr lang="de-AT" sz="1600"/>
          </a:p>
        </p:txBody>
      </p:sp>
      <p:sp>
        <p:nvSpPr>
          <p:cNvPr id="11288" name="Text Box 24"/>
          <p:cNvSpPr txBox="1">
            <a:spLocks noChangeArrowheads="1"/>
          </p:cNvSpPr>
          <p:nvPr/>
        </p:nvSpPr>
        <p:spPr bwMode="auto">
          <a:xfrm>
            <a:off x="703263" y="3714750"/>
            <a:ext cx="741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i="1"/>
              <a:t>V</a:t>
            </a:r>
            <a:r>
              <a:rPr lang="de-DE" sz="2000"/>
              <a:t> = </a:t>
            </a:r>
            <a:r>
              <a:rPr lang="de-DE" sz="2000" u="sng"/>
              <a:t>maximale Verspätung</a:t>
            </a:r>
            <a:r>
              <a:rPr lang="de-DE" sz="2000"/>
              <a:t> = </a:t>
            </a:r>
            <a:endParaRPr lang="de-AT" sz="2000"/>
          </a:p>
        </p:txBody>
      </p:sp>
      <p:sp>
        <p:nvSpPr>
          <p:cNvPr id="11289" name="Text Box 25"/>
          <p:cNvSpPr txBox="1">
            <a:spLocks noChangeArrowheads="1"/>
          </p:cNvSpPr>
          <p:nvPr/>
        </p:nvSpPr>
        <p:spPr bwMode="auto">
          <a:xfrm>
            <a:off x="703263" y="4252913"/>
            <a:ext cx="741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i="1"/>
              <a:t>D</a:t>
            </a:r>
            <a:r>
              <a:rPr lang="de-DE" sz="2000"/>
              <a:t> = durchschnittliche Durchlaufzeit  = </a:t>
            </a:r>
            <a:endParaRPr lang="de-AT" sz="2000"/>
          </a:p>
        </p:txBody>
      </p:sp>
      <p:sp>
        <p:nvSpPr>
          <p:cNvPr id="11290" name="Text Box 26"/>
          <p:cNvSpPr txBox="1">
            <a:spLocks noChangeArrowheads="1"/>
          </p:cNvSpPr>
          <p:nvPr/>
        </p:nvSpPr>
        <p:spPr bwMode="auto">
          <a:xfrm>
            <a:off x="3941763" y="3730625"/>
            <a:ext cx="504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b="1">
                <a:solidFill>
                  <a:srgbClr val="00CC00"/>
                </a:solidFill>
              </a:rPr>
              <a:t>5</a:t>
            </a:r>
            <a:endParaRPr lang="de-AT" sz="2000" b="1">
              <a:solidFill>
                <a:srgbClr val="00CC00"/>
              </a:solidFill>
            </a:endParaRPr>
          </a:p>
        </p:txBody>
      </p:sp>
      <p:sp>
        <p:nvSpPr>
          <p:cNvPr id="11291" name="Text Box 27"/>
          <p:cNvSpPr txBox="1">
            <a:spLocks noChangeArrowheads="1"/>
          </p:cNvSpPr>
          <p:nvPr/>
        </p:nvSpPr>
        <p:spPr bwMode="auto">
          <a:xfrm>
            <a:off x="5022850" y="4257675"/>
            <a:ext cx="3816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/>
              <a:t>(8+2+19+11+26)/5</a:t>
            </a:r>
            <a:endParaRPr lang="de-AT" sz="2000"/>
          </a:p>
        </p:txBody>
      </p:sp>
      <p:sp>
        <p:nvSpPr>
          <p:cNvPr id="1045" name="Rectangle 28"/>
          <p:cNvSpPr>
            <a:spLocks noChangeArrowheads="1"/>
          </p:cNvSpPr>
          <p:nvPr/>
        </p:nvSpPr>
        <p:spPr bwMode="auto">
          <a:xfrm>
            <a:off x="0" y="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de-AT" sz="1800"/>
              <a:t> </a:t>
            </a:r>
          </a:p>
        </p:txBody>
      </p:sp>
      <p:sp>
        <p:nvSpPr>
          <p:cNvPr id="1046" name="Rectangle 29"/>
          <p:cNvSpPr>
            <a:spLocks noChangeArrowheads="1"/>
          </p:cNvSpPr>
          <p:nvPr/>
        </p:nvSpPr>
        <p:spPr bwMode="auto">
          <a:xfrm>
            <a:off x="0" y="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de-AT" sz="1800"/>
              <a:t> </a:t>
            </a:r>
          </a:p>
        </p:txBody>
      </p:sp>
      <p:sp>
        <p:nvSpPr>
          <p:cNvPr id="1047" name="Rectangle 30"/>
          <p:cNvSpPr>
            <a:spLocks noChangeArrowheads="1"/>
          </p:cNvSpPr>
          <p:nvPr/>
        </p:nvSpPr>
        <p:spPr bwMode="auto">
          <a:xfrm>
            <a:off x="0" y="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de-AT" sz="1800"/>
              <a:t> </a:t>
            </a:r>
          </a:p>
        </p:txBody>
      </p:sp>
      <p:sp>
        <p:nvSpPr>
          <p:cNvPr id="1048" name="Rectangle 31"/>
          <p:cNvSpPr>
            <a:spLocks noChangeArrowheads="1"/>
          </p:cNvSpPr>
          <p:nvPr/>
        </p:nvSpPr>
        <p:spPr bwMode="auto">
          <a:xfrm>
            <a:off x="0" y="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de-AT" sz="1800"/>
              <a:t> </a:t>
            </a:r>
          </a:p>
        </p:txBody>
      </p:sp>
      <p:sp>
        <p:nvSpPr>
          <p:cNvPr id="11296" name="Text Box 32"/>
          <p:cNvSpPr txBox="1">
            <a:spLocks noChangeArrowheads="1"/>
          </p:cNvSpPr>
          <p:nvPr/>
        </p:nvSpPr>
        <p:spPr bwMode="auto">
          <a:xfrm>
            <a:off x="7254875" y="4249738"/>
            <a:ext cx="1511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/>
              <a:t>= </a:t>
            </a:r>
            <a:r>
              <a:rPr lang="de-DE" sz="2000" b="1">
                <a:solidFill>
                  <a:srgbClr val="3333FF"/>
                </a:solidFill>
              </a:rPr>
              <a:t>13, 2</a:t>
            </a:r>
            <a:endParaRPr lang="de-AT" sz="2000" b="1">
              <a:solidFill>
                <a:srgbClr val="3333FF"/>
              </a:solidFill>
            </a:endParaRPr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1055688" y="3025775"/>
            <a:ext cx="2873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/>
              <a:t>2</a:t>
            </a:r>
            <a:endParaRPr lang="de-AT" sz="1600"/>
          </a:p>
        </p:txBody>
      </p:sp>
      <p:sp>
        <p:nvSpPr>
          <p:cNvPr id="11299" name="Line 35"/>
          <p:cNvSpPr>
            <a:spLocks noChangeShapeType="1"/>
          </p:cNvSpPr>
          <p:nvPr/>
        </p:nvSpPr>
        <p:spPr bwMode="auto">
          <a:xfrm>
            <a:off x="3411538" y="3105150"/>
            <a:ext cx="965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AT"/>
          </a:p>
        </p:txBody>
      </p:sp>
      <p:sp>
        <p:nvSpPr>
          <p:cNvPr id="11300" name="Line 36"/>
          <p:cNvSpPr>
            <a:spLocks noChangeShapeType="1"/>
          </p:cNvSpPr>
          <p:nvPr/>
        </p:nvSpPr>
        <p:spPr bwMode="auto">
          <a:xfrm flipH="1">
            <a:off x="5113338" y="3105150"/>
            <a:ext cx="241300" cy="0"/>
          </a:xfrm>
          <a:prstGeom prst="line">
            <a:avLst/>
          </a:prstGeom>
          <a:noFill/>
          <a:ln w="38100">
            <a:solidFill>
              <a:srgbClr val="3333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AT"/>
          </a:p>
        </p:txBody>
      </p:sp>
      <p:sp>
        <p:nvSpPr>
          <p:cNvPr id="11301" name="Line 37"/>
          <p:cNvSpPr>
            <a:spLocks noChangeShapeType="1"/>
          </p:cNvSpPr>
          <p:nvPr/>
        </p:nvSpPr>
        <p:spPr bwMode="auto">
          <a:xfrm flipH="1">
            <a:off x="5840413" y="3105150"/>
            <a:ext cx="1222375" cy="0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AT"/>
          </a:p>
        </p:txBody>
      </p:sp>
      <p:sp>
        <p:nvSpPr>
          <p:cNvPr id="11302" name="Text Box 38"/>
          <p:cNvSpPr txBox="1">
            <a:spLocks noChangeArrowheads="1"/>
          </p:cNvSpPr>
          <p:nvPr/>
        </p:nvSpPr>
        <p:spPr bwMode="auto">
          <a:xfrm>
            <a:off x="5656263" y="3162300"/>
            <a:ext cx="431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rgbClr val="00CC00"/>
                </a:solidFill>
              </a:rPr>
              <a:t>21</a:t>
            </a:r>
            <a:endParaRPr lang="de-AT" sz="1600">
              <a:solidFill>
                <a:srgbClr val="00CC00"/>
              </a:solidFill>
            </a:endParaRPr>
          </a:p>
        </p:txBody>
      </p:sp>
      <p:sp>
        <p:nvSpPr>
          <p:cNvPr id="11303" name="Text Box 39"/>
          <p:cNvSpPr txBox="1">
            <a:spLocks noChangeArrowheads="1"/>
          </p:cNvSpPr>
          <p:nvPr/>
        </p:nvSpPr>
        <p:spPr bwMode="auto">
          <a:xfrm>
            <a:off x="4906963" y="3140075"/>
            <a:ext cx="431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rgbClr val="3333FF"/>
                </a:solidFill>
              </a:rPr>
              <a:t>18</a:t>
            </a:r>
            <a:endParaRPr lang="de-AT" sz="1600">
              <a:solidFill>
                <a:srgbClr val="3333FF"/>
              </a:solidFill>
            </a:endParaRPr>
          </a:p>
        </p:txBody>
      </p:sp>
      <p:sp>
        <p:nvSpPr>
          <p:cNvPr id="11304" name="Text Box 40"/>
          <p:cNvSpPr txBox="1">
            <a:spLocks noChangeArrowheads="1"/>
          </p:cNvSpPr>
          <p:nvPr/>
        </p:nvSpPr>
        <p:spPr bwMode="auto">
          <a:xfrm>
            <a:off x="4192588" y="3114675"/>
            <a:ext cx="431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rgbClr val="FF0000"/>
                </a:solidFill>
              </a:rPr>
              <a:t>15</a:t>
            </a:r>
            <a:endParaRPr lang="de-AT" sz="1600">
              <a:solidFill>
                <a:srgbClr val="FF0000"/>
              </a:solidFill>
            </a:endParaRPr>
          </a:p>
        </p:txBody>
      </p:sp>
      <p:sp>
        <p:nvSpPr>
          <p:cNvPr id="11305" name="Text Box 41"/>
          <p:cNvSpPr txBox="1">
            <a:spLocks noChangeArrowheads="1"/>
          </p:cNvSpPr>
          <p:nvPr/>
        </p:nvSpPr>
        <p:spPr bwMode="auto">
          <a:xfrm>
            <a:off x="2527300" y="3063875"/>
            <a:ext cx="2873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rgbClr val="FF9900"/>
                </a:solidFill>
              </a:rPr>
              <a:t>8</a:t>
            </a:r>
            <a:endParaRPr lang="de-AT" sz="1600">
              <a:solidFill>
                <a:srgbClr val="FF9900"/>
              </a:solidFill>
            </a:endParaRPr>
          </a:p>
        </p:txBody>
      </p:sp>
      <p:sp>
        <p:nvSpPr>
          <p:cNvPr id="11306" name="Text Box 42"/>
          <p:cNvSpPr txBox="1">
            <a:spLocks noChangeArrowheads="1"/>
          </p:cNvSpPr>
          <p:nvPr/>
        </p:nvSpPr>
        <p:spPr bwMode="auto">
          <a:xfrm>
            <a:off x="2052638" y="3082925"/>
            <a:ext cx="2873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chemeClr val="folHlink"/>
                </a:solidFill>
              </a:rPr>
              <a:t>6</a:t>
            </a:r>
            <a:endParaRPr lang="de-AT" sz="1600">
              <a:solidFill>
                <a:schemeClr val="folHlink"/>
              </a:solidFill>
            </a:endParaRPr>
          </a:p>
        </p:txBody>
      </p:sp>
      <p:sp>
        <p:nvSpPr>
          <p:cNvPr id="11307" name="Text Box 43"/>
          <p:cNvSpPr txBox="1">
            <a:spLocks noChangeArrowheads="1"/>
          </p:cNvSpPr>
          <p:nvPr/>
        </p:nvSpPr>
        <p:spPr bwMode="auto">
          <a:xfrm>
            <a:off x="712788" y="4767263"/>
            <a:ext cx="7416800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/>
              <a:t>Durchlaufzeit = </a:t>
            </a:r>
            <a:r>
              <a:rPr lang="de-AT" sz="2000"/>
              <a:t>Fertigstellungszeitpunkt - Freigabezeitpunkt</a:t>
            </a:r>
          </a:p>
          <a:p>
            <a:pPr>
              <a:buFontTx/>
              <a:buChar char="•"/>
            </a:pPr>
            <a:r>
              <a:rPr lang="de-DE" sz="1800"/>
              <a:t>  Durchlaufzeit (</a:t>
            </a:r>
            <a:r>
              <a:rPr lang="de-DE" sz="1800" i="1"/>
              <a:t>flow time</a:t>
            </a:r>
            <a:r>
              <a:rPr lang="de-DE" sz="1800"/>
              <a:t>)</a:t>
            </a:r>
          </a:p>
          <a:p>
            <a:pPr>
              <a:buFontTx/>
              <a:buChar char="•"/>
            </a:pPr>
            <a:r>
              <a:rPr lang="de-AT" sz="1800"/>
              <a:t>  Fertigstellungszeitpunkt (</a:t>
            </a:r>
            <a:r>
              <a:rPr lang="de-AT" sz="1800" i="1"/>
              <a:t>completion time</a:t>
            </a:r>
            <a:r>
              <a:rPr lang="de-AT" sz="1800"/>
              <a:t>)</a:t>
            </a:r>
          </a:p>
          <a:p>
            <a:pPr>
              <a:buFontTx/>
              <a:buChar char="•"/>
            </a:pPr>
            <a:r>
              <a:rPr lang="de-AT" sz="1800"/>
              <a:t>  Freigabezeitpunkt (</a:t>
            </a:r>
            <a:r>
              <a:rPr lang="de-AT" sz="1800" i="1"/>
              <a:t>release date</a:t>
            </a:r>
            <a:r>
              <a:rPr lang="de-AT" sz="1800"/>
              <a:t>) … hier als 0 angenommen</a:t>
            </a:r>
            <a:endParaRPr lang="de-DE" sz="1800"/>
          </a:p>
        </p:txBody>
      </p:sp>
      <p:sp>
        <p:nvSpPr>
          <p:cNvPr id="11297" name="Line 33"/>
          <p:cNvSpPr>
            <a:spLocks noChangeShapeType="1"/>
          </p:cNvSpPr>
          <p:nvPr/>
        </p:nvSpPr>
        <p:spPr bwMode="auto">
          <a:xfrm>
            <a:off x="1225550" y="3100388"/>
            <a:ext cx="9652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AT"/>
          </a:p>
        </p:txBody>
      </p:sp>
      <p:sp>
        <p:nvSpPr>
          <p:cNvPr id="11298" name="Line 34"/>
          <p:cNvSpPr>
            <a:spLocks noChangeShapeType="1"/>
          </p:cNvSpPr>
          <p:nvPr/>
        </p:nvSpPr>
        <p:spPr bwMode="auto">
          <a:xfrm>
            <a:off x="2697163" y="3095625"/>
            <a:ext cx="38100" cy="3175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AT"/>
          </a:p>
        </p:txBody>
      </p:sp>
      <p:sp>
        <p:nvSpPr>
          <p:cNvPr id="1062" name="Text Box 44"/>
          <p:cNvSpPr txBox="1">
            <a:spLocks noChangeArrowheads="1"/>
          </p:cNvSpPr>
          <p:nvPr/>
        </p:nvSpPr>
        <p:spPr bwMode="auto">
          <a:xfrm>
            <a:off x="7705725" y="5857875"/>
            <a:ext cx="12477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 dirty="0">
                <a:hlinkClick r:id="rId6" action="ppaction://hlinksldjump"/>
              </a:rPr>
              <a:t>Zykluszeit</a:t>
            </a:r>
            <a:endParaRPr lang="de-DE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4" grpId="0" animBg="1"/>
      <p:bldP spid="11277" grpId="0" animBg="1"/>
      <p:bldP spid="11276" grpId="0" animBg="1"/>
      <p:bldP spid="11275" grpId="0" animBg="1"/>
      <p:bldP spid="11273" grpId="0" animBg="1"/>
      <p:bldP spid="11284" grpId="0"/>
      <p:bldP spid="11285" grpId="0"/>
      <p:bldP spid="11286" grpId="0"/>
      <p:bldP spid="11287" grpId="0"/>
      <p:bldP spid="11288" grpId="0"/>
      <p:bldP spid="11289" grpId="0"/>
      <p:bldP spid="11290" grpId="0"/>
      <p:bldP spid="11291" grpId="0"/>
      <p:bldP spid="11296" grpId="0"/>
      <p:bldP spid="11283" grpId="0"/>
      <p:bldP spid="11299" grpId="0" animBg="1"/>
      <p:bldP spid="11300" grpId="0" animBg="1"/>
      <p:bldP spid="11301" grpId="0" animBg="1"/>
      <p:bldP spid="11302" grpId="0"/>
      <p:bldP spid="11303" grpId="0"/>
      <p:bldP spid="11304" grpId="0"/>
      <p:bldP spid="11305" grpId="0"/>
      <p:bldP spid="11306" grpId="0"/>
      <p:bldP spid="11307" grpId="0"/>
      <p:bldP spid="11297" grpId="0" animBg="1"/>
      <p:bldP spid="1129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Ausblick: Andere terminorientierte Ziele</a:t>
            </a:r>
            <a:endParaRPr lang="de-AT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de-DE" smtClean="0"/>
          </a:p>
          <a:p>
            <a:pPr eaLnBrk="1" hangingPunct="1"/>
            <a:r>
              <a:rPr lang="de-DE" smtClean="0"/>
              <a:t>Minimierung der </a:t>
            </a:r>
            <a:r>
              <a:rPr lang="de-DE" b="1" smtClean="0"/>
              <a:t>Summe aller Verspätungen</a:t>
            </a:r>
            <a:r>
              <a:rPr lang="de-DE" smtClean="0"/>
              <a:t> (</a:t>
            </a:r>
            <a:r>
              <a:rPr lang="de-DE" i="1" smtClean="0"/>
              <a:t>total tardiness</a:t>
            </a:r>
            <a:r>
              <a:rPr lang="de-DE" smtClean="0"/>
              <a:t>)</a:t>
            </a:r>
            <a:br>
              <a:rPr lang="de-DE" smtClean="0"/>
            </a:br>
            <a:r>
              <a:rPr lang="de-DE" smtClean="0"/>
              <a:t>im vorigen Beispiel: </a:t>
            </a:r>
            <a:r>
              <a:rPr lang="de-DE" i="1" smtClean="0"/>
              <a:t>total tardiness = </a:t>
            </a:r>
            <a:r>
              <a:rPr lang="de-DE" smtClean="0">
                <a:solidFill>
                  <a:srgbClr val="3333FF"/>
                </a:solidFill>
              </a:rPr>
              <a:t>1</a:t>
            </a:r>
            <a:r>
              <a:rPr lang="de-DE" smtClean="0"/>
              <a:t> + </a:t>
            </a:r>
            <a:r>
              <a:rPr lang="de-DE" smtClean="0">
                <a:solidFill>
                  <a:srgbClr val="00CC00"/>
                </a:solidFill>
              </a:rPr>
              <a:t>5</a:t>
            </a:r>
            <a:r>
              <a:rPr lang="de-DE" smtClean="0"/>
              <a:t> = 6</a:t>
            </a:r>
          </a:p>
          <a:p>
            <a:pPr eaLnBrk="1" hangingPunct="1"/>
            <a:r>
              <a:rPr lang="de-DE" smtClean="0"/>
              <a:t>Minimierung der </a:t>
            </a:r>
            <a:r>
              <a:rPr lang="de-DE" b="1" smtClean="0"/>
              <a:t>Anzahl verspäteter Aufträge</a:t>
            </a:r>
            <a:r>
              <a:rPr lang="de-DE" smtClean="0"/>
              <a:t/>
            </a:r>
            <a:br>
              <a:rPr lang="de-DE" smtClean="0"/>
            </a:br>
            <a:r>
              <a:rPr lang="de-DE" smtClean="0"/>
              <a:t>im vorigen Beispiel: Anzahl verspäteter Aufträge</a:t>
            </a:r>
            <a:r>
              <a:rPr lang="de-DE" i="1" smtClean="0"/>
              <a:t> = </a:t>
            </a:r>
            <a:r>
              <a:rPr lang="de-DE" smtClean="0">
                <a:solidFill>
                  <a:srgbClr val="3333FF"/>
                </a:solidFill>
              </a:rPr>
              <a:t>2</a:t>
            </a:r>
            <a:endParaRPr lang="de-DE" smtClean="0"/>
          </a:p>
          <a:p>
            <a:pPr eaLnBrk="1" hangingPunct="1"/>
            <a:endParaRPr lang="de-DE" smtClean="0"/>
          </a:p>
          <a:p>
            <a:pPr eaLnBrk="1" hangingPunct="1"/>
            <a:endParaRPr lang="de-DE" smtClean="0"/>
          </a:p>
          <a:p>
            <a:pPr eaLnBrk="1" hangingPunct="1">
              <a:buFont typeface="Wingdings" pitchFamily="2" charset="2"/>
              <a:buChar char="à"/>
            </a:pPr>
            <a:r>
              <a:rPr lang="de-DE" smtClean="0"/>
              <a:t>EDD-Regel liefert meist auch bezüglich dieser Ziele gute Lösungen ist aber dort nur eine </a:t>
            </a:r>
            <a:r>
              <a:rPr lang="de-DE" i="1" smtClean="0"/>
              <a:t>Heuristik</a:t>
            </a:r>
            <a:r>
              <a:rPr lang="de-DE" smtClean="0"/>
              <a:t> </a:t>
            </a:r>
            <a:endParaRPr lang="de-AT" smtClean="0"/>
          </a:p>
          <a:p>
            <a:pPr eaLnBrk="1" hangingPunct="1">
              <a:buFont typeface="Wingdings" pitchFamily="2" charset="2"/>
              <a:buChar char="à"/>
            </a:pPr>
            <a:r>
              <a:rPr lang="de-DE" smtClean="0">
                <a:sym typeface="Wingdings" pitchFamily="2" charset="2"/>
              </a:rPr>
              <a:t>für exakte Lösung andere Lösungsmethoden erforderlich </a:t>
            </a:r>
            <a:br>
              <a:rPr lang="de-DE" smtClean="0">
                <a:sym typeface="Wingdings" pitchFamily="2" charset="2"/>
              </a:rPr>
            </a:br>
            <a:r>
              <a:rPr lang="de-DE" smtClean="0">
                <a:sym typeface="Wingdings" pitchFamily="2" charset="2"/>
              </a:rPr>
              <a:t>(siehe VK Produktion und Logistik bzw KFK)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>Minimierung der Zykluszeit </a:t>
            </a:r>
            <a:r>
              <a:rPr lang="de-DE" i="1" dirty="0" smtClean="0"/>
              <a:t>Z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de-DE" dirty="0" smtClean="0"/>
          </a:p>
          <a:p>
            <a:pPr eaLnBrk="1" hangingPunct="1"/>
            <a:r>
              <a:rPr lang="de-DE" dirty="0" smtClean="0"/>
              <a:t>Zykluszeit (</a:t>
            </a:r>
            <a:r>
              <a:rPr lang="de-DE" i="1" dirty="0" err="1" smtClean="0"/>
              <a:t>makespan</a:t>
            </a:r>
            <a:r>
              <a:rPr lang="de-DE" dirty="0" smtClean="0"/>
              <a:t>)</a:t>
            </a:r>
            <a:r>
              <a:rPr lang="de-DE" i="1" dirty="0" smtClean="0"/>
              <a:t>= </a:t>
            </a:r>
            <a:r>
              <a:rPr lang="de-DE" dirty="0" smtClean="0"/>
              <a:t>maximaler</a:t>
            </a:r>
            <a:r>
              <a:rPr lang="de-DE" i="1" dirty="0" smtClean="0"/>
              <a:t> </a:t>
            </a:r>
            <a:r>
              <a:rPr lang="de-AT" dirty="0" smtClean="0"/>
              <a:t>Fertigstellungszeitpunkt aller Aufträge</a:t>
            </a:r>
          </a:p>
          <a:p>
            <a:pPr eaLnBrk="1" hangingPunct="1"/>
            <a:endParaRPr lang="de-AT" dirty="0" smtClean="0"/>
          </a:p>
          <a:p>
            <a:pPr eaLnBrk="1" hangingPunct="1"/>
            <a:r>
              <a:rPr lang="de-DE" dirty="0" smtClean="0"/>
              <a:t>Bei </a:t>
            </a:r>
            <a:r>
              <a:rPr lang="de-DE" dirty="0" err="1" smtClean="0"/>
              <a:t>Einmaschinenproblem</a:t>
            </a:r>
            <a:r>
              <a:rPr lang="de-DE" dirty="0" smtClean="0"/>
              <a:t>:</a:t>
            </a:r>
            <a:br>
              <a:rPr lang="de-DE" dirty="0" smtClean="0"/>
            </a:br>
            <a:r>
              <a:rPr lang="de-DE" dirty="0" smtClean="0"/>
              <a:t>Jede zulässige Lösung, wo es keine Leerzeiten zwischen den Aufträgen gibt, ist </a:t>
            </a:r>
            <a:r>
              <a:rPr lang="de-DE" b="1" dirty="0" smtClean="0"/>
              <a:t>optimal</a:t>
            </a:r>
            <a:endParaRPr lang="de-DE" dirty="0" smtClean="0"/>
          </a:p>
          <a:p>
            <a:pPr eaLnBrk="1" hangingPunct="1"/>
            <a:endParaRPr lang="de-DE" dirty="0" smtClean="0"/>
          </a:p>
          <a:p>
            <a:pPr eaLnBrk="1" hangingPunct="1"/>
            <a:r>
              <a:rPr lang="de-DE" u="sng" dirty="0" smtClean="0"/>
              <a:t>Obiges </a:t>
            </a:r>
            <a:r>
              <a:rPr lang="de-DE" u="sng" dirty="0" smtClean="0">
                <a:hlinkClick r:id="rId2" action="ppaction://hlinksldjump"/>
              </a:rPr>
              <a:t>Beispiel</a:t>
            </a:r>
            <a:r>
              <a:rPr lang="de-DE" dirty="0" smtClean="0"/>
              <a:t>: </a:t>
            </a:r>
            <a:br>
              <a:rPr lang="de-DE" dirty="0" smtClean="0"/>
            </a:br>
            <a:r>
              <a:rPr lang="de-DE" i="1" dirty="0" smtClean="0"/>
              <a:t>Z</a:t>
            </a:r>
            <a:r>
              <a:rPr lang="de-DE" dirty="0" smtClean="0"/>
              <a:t> ist immer 26, wenn keine Leerzeiten gelassen werden!</a:t>
            </a:r>
            <a:endParaRPr lang="de-AT" dirty="0" smtClean="0"/>
          </a:p>
          <a:p>
            <a:pPr eaLnBrk="1" hangingPunct="1"/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34" name="Rectangle 122"/>
          <p:cNvSpPr>
            <a:spLocks noChangeArrowheads="1"/>
          </p:cNvSpPr>
          <p:nvPr/>
        </p:nvSpPr>
        <p:spPr bwMode="auto">
          <a:xfrm>
            <a:off x="395288" y="1671638"/>
            <a:ext cx="8218487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FontTx/>
              <a:buChar char="•"/>
            </a:pPr>
            <a:r>
              <a:rPr lang="de-DE" sz="1800" b="1"/>
              <a:t>Optimale Lösung</a:t>
            </a:r>
            <a:r>
              <a:rPr lang="de-DE" sz="1800"/>
              <a:t> wird durch SPT-Regel (</a:t>
            </a:r>
            <a:r>
              <a:rPr lang="de-DE" sz="1800" i="1"/>
              <a:t>shortest processing time</a:t>
            </a:r>
            <a:r>
              <a:rPr lang="de-DE" sz="1800"/>
              <a:t>, KOZ = kürzeste Operations-Zeit) bestimmt (exakt, keine Heuristik)</a:t>
            </a:r>
            <a:endParaRPr lang="de-AT" sz="1800" i="1"/>
          </a:p>
        </p:txBody>
      </p:sp>
      <p:sp>
        <p:nvSpPr>
          <p:cNvPr id="174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smtClean="0">
                <a:hlinkClick r:id="rId2" action="ppaction://hlinksldjump"/>
              </a:rPr>
              <a:t/>
            </a:r>
            <a:br>
              <a:rPr lang="de-DE" dirty="0" smtClean="0">
                <a:hlinkClick r:id="rId2" action="ppaction://hlinksldjump"/>
              </a:rPr>
            </a:br>
            <a:r>
              <a:rPr lang="de-DE" dirty="0" smtClean="0">
                <a:hlinkClick r:id="rId2" action="ppaction://hlinksldjump"/>
              </a:rPr>
              <a:t>Beispiel</a:t>
            </a:r>
            <a:r>
              <a:rPr lang="de-DE" dirty="0" smtClean="0"/>
              <a:t> - Minimierung der </a:t>
            </a:r>
            <a:br>
              <a:rPr lang="de-DE" dirty="0" smtClean="0"/>
            </a:br>
            <a:r>
              <a:rPr lang="de-DE" b="1" i="1" dirty="0" smtClean="0"/>
              <a:t>durchschnittlichen</a:t>
            </a:r>
            <a:r>
              <a:rPr lang="de-DE" dirty="0" smtClean="0"/>
              <a:t> Durchlaufzeit</a:t>
            </a:r>
            <a:endParaRPr lang="de-AT" dirty="0" smtClean="0"/>
          </a:p>
        </p:txBody>
      </p:sp>
      <p:graphicFrame>
        <p:nvGraphicFramePr>
          <p:cNvPr id="13426" name="Group 114"/>
          <p:cNvGraphicFramePr>
            <a:graphicFrameLocks noGrp="1"/>
          </p:cNvGraphicFramePr>
          <p:nvPr>
            <p:ph sz="half" idx="2"/>
          </p:nvPr>
        </p:nvGraphicFramePr>
        <p:xfrm>
          <a:off x="431800" y="2565400"/>
          <a:ext cx="8388350" cy="2901315"/>
        </p:xfrm>
        <a:graphic>
          <a:graphicData uri="http://schemas.openxmlformats.org/drawingml/2006/table">
            <a:tbl>
              <a:tblPr/>
              <a:tblGrid>
                <a:gridCol w="1012825"/>
                <a:gridCol w="1851025"/>
                <a:gridCol w="703263"/>
                <a:gridCol w="1762125"/>
                <a:gridCol w="1727200"/>
                <a:gridCol w="1331912"/>
              </a:tblGrid>
              <a:tr h="9461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Auftrag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de-AT" sz="16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job</a:t>
                      </a:r>
                      <a:r>
                        <a:rPr kumimoji="0" lang="de-A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)</a:t>
                      </a:r>
                      <a:endParaRPr kumimoji="0" lang="de-A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Bearbeitungszeit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de-AT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processing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time</a:t>
                      </a:r>
                      <a:r>
                        <a:rPr kumimoji="0" lang="de-A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)</a:t>
                      </a:r>
                      <a:endParaRPr kumimoji="0" lang="de-AT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Rang</a:t>
                      </a:r>
                      <a:endParaRPr kumimoji="0" lang="de-AT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Gewünschter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Fertigstellungs-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zeitpunkt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de-AT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due date</a:t>
                      </a:r>
                      <a:r>
                        <a:rPr kumimoji="0" lang="de-A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)</a:t>
                      </a:r>
                      <a:endParaRPr kumimoji="0" lang="de-AT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Fertigstellungs­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zeitpunkt</a:t>
                      </a:r>
                      <a:endParaRPr kumimoji="0" lang="de-AT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Verspätung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de-AT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tardiness</a:t>
                      </a:r>
                      <a:r>
                        <a:rPr kumimoji="0" lang="de-A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)</a:t>
                      </a:r>
                      <a:endParaRPr kumimoji="0" lang="de-AT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15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21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416" name="Text Box 104"/>
          <p:cNvSpPr txBox="1">
            <a:spLocks noChangeArrowheads="1"/>
          </p:cNvSpPr>
          <p:nvPr/>
        </p:nvSpPr>
        <p:spPr bwMode="auto">
          <a:xfrm>
            <a:off x="3492500" y="3644900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b="1">
                <a:solidFill>
                  <a:srgbClr val="FF9900"/>
                </a:solidFill>
              </a:rPr>
              <a:t>3.</a:t>
            </a:r>
            <a:endParaRPr lang="de-AT" sz="1800" b="1">
              <a:solidFill>
                <a:srgbClr val="FF9900"/>
              </a:solidFill>
            </a:endParaRPr>
          </a:p>
        </p:txBody>
      </p:sp>
      <p:sp>
        <p:nvSpPr>
          <p:cNvPr id="13417" name="Text Box 105"/>
          <p:cNvSpPr txBox="1">
            <a:spLocks noChangeArrowheads="1"/>
          </p:cNvSpPr>
          <p:nvPr/>
        </p:nvSpPr>
        <p:spPr bwMode="auto">
          <a:xfrm>
            <a:off x="3492500" y="4040188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b="1">
                <a:solidFill>
                  <a:schemeClr val="folHlink"/>
                </a:solidFill>
              </a:rPr>
              <a:t>1.</a:t>
            </a:r>
            <a:endParaRPr lang="de-AT" sz="1800" b="1">
              <a:solidFill>
                <a:schemeClr val="folHlink"/>
              </a:solidFill>
            </a:endParaRPr>
          </a:p>
        </p:txBody>
      </p:sp>
      <p:sp>
        <p:nvSpPr>
          <p:cNvPr id="13418" name="Text Box 106"/>
          <p:cNvSpPr txBox="1">
            <a:spLocks noChangeArrowheads="1"/>
          </p:cNvSpPr>
          <p:nvPr/>
        </p:nvSpPr>
        <p:spPr bwMode="auto">
          <a:xfrm>
            <a:off x="3492500" y="4365625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b="1">
                <a:solidFill>
                  <a:srgbClr val="3333FF"/>
                </a:solidFill>
              </a:rPr>
              <a:t>5.</a:t>
            </a:r>
            <a:endParaRPr lang="de-AT" sz="1800" b="1">
              <a:solidFill>
                <a:srgbClr val="3333FF"/>
              </a:solidFill>
            </a:endParaRPr>
          </a:p>
        </p:txBody>
      </p:sp>
      <p:sp>
        <p:nvSpPr>
          <p:cNvPr id="13419" name="Text Box 107"/>
          <p:cNvSpPr txBox="1">
            <a:spLocks noChangeArrowheads="1"/>
          </p:cNvSpPr>
          <p:nvPr/>
        </p:nvSpPr>
        <p:spPr bwMode="auto">
          <a:xfrm>
            <a:off x="3492500" y="4724400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b="1">
                <a:solidFill>
                  <a:srgbClr val="FF0000"/>
                </a:solidFill>
              </a:rPr>
              <a:t>2.</a:t>
            </a:r>
            <a:endParaRPr lang="de-AT" sz="1800" b="1">
              <a:solidFill>
                <a:srgbClr val="FF0000"/>
              </a:solidFill>
            </a:endParaRPr>
          </a:p>
        </p:txBody>
      </p:sp>
      <p:sp>
        <p:nvSpPr>
          <p:cNvPr id="13420" name="Text Box 108"/>
          <p:cNvSpPr txBox="1">
            <a:spLocks noChangeArrowheads="1"/>
          </p:cNvSpPr>
          <p:nvPr/>
        </p:nvSpPr>
        <p:spPr bwMode="auto">
          <a:xfrm>
            <a:off x="3492500" y="5084763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b="1">
                <a:solidFill>
                  <a:srgbClr val="00CC00"/>
                </a:solidFill>
              </a:rPr>
              <a:t>4.</a:t>
            </a:r>
            <a:endParaRPr lang="de-AT" sz="1800" b="1">
              <a:solidFill>
                <a:srgbClr val="00CC00"/>
              </a:solidFill>
            </a:endParaRPr>
          </a:p>
        </p:txBody>
      </p:sp>
      <p:sp>
        <p:nvSpPr>
          <p:cNvPr id="13421" name="Text Box 109"/>
          <p:cNvSpPr txBox="1">
            <a:spLocks noChangeArrowheads="1"/>
          </p:cNvSpPr>
          <p:nvPr/>
        </p:nvSpPr>
        <p:spPr bwMode="auto">
          <a:xfrm>
            <a:off x="6445250" y="4365625"/>
            <a:ext cx="647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b="1"/>
              <a:t>26</a:t>
            </a:r>
            <a:endParaRPr lang="de-AT" sz="1800" b="1"/>
          </a:p>
        </p:txBody>
      </p:sp>
      <p:sp>
        <p:nvSpPr>
          <p:cNvPr id="13422" name="Text Box 110"/>
          <p:cNvSpPr txBox="1">
            <a:spLocks noChangeArrowheads="1"/>
          </p:cNvSpPr>
          <p:nvPr/>
        </p:nvSpPr>
        <p:spPr bwMode="auto">
          <a:xfrm>
            <a:off x="6443663" y="5084763"/>
            <a:ext cx="7191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b="1"/>
              <a:t>18</a:t>
            </a:r>
            <a:endParaRPr lang="de-AT" sz="1800" b="1"/>
          </a:p>
        </p:txBody>
      </p:sp>
      <p:sp>
        <p:nvSpPr>
          <p:cNvPr id="13423" name="Text Box 111"/>
          <p:cNvSpPr txBox="1">
            <a:spLocks noChangeArrowheads="1"/>
          </p:cNvSpPr>
          <p:nvPr/>
        </p:nvSpPr>
        <p:spPr bwMode="auto">
          <a:xfrm>
            <a:off x="6516688" y="4724400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b="1"/>
              <a:t>5</a:t>
            </a:r>
            <a:endParaRPr lang="de-AT" sz="1800" b="1"/>
          </a:p>
        </p:txBody>
      </p:sp>
      <p:sp>
        <p:nvSpPr>
          <p:cNvPr id="13424" name="Text Box 112"/>
          <p:cNvSpPr txBox="1">
            <a:spLocks noChangeArrowheads="1"/>
          </p:cNvSpPr>
          <p:nvPr/>
        </p:nvSpPr>
        <p:spPr bwMode="auto">
          <a:xfrm>
            <a:off x="6516688" y="4005263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b="1"/>
              <a:t>2</a:t>
            </a:r>
            <a:endParaRPr lang="de-AT" sz="1800" b="1"/>
          </a:p>
        </p:txBody>
      </p:sp>
      <p:sp>
        <p:nvSpPr>
          <p:cNvPr id="13425" name="Text Box 113"/>
          <p:cNvSpPr txBox="1">
            <a:spLocks noChangeArrowheads="1"/>
          </p:cNvSpPr>
          <p:nvPr/>
        </p:nvSpPr>
        <p:spPr bwMode="auto">
          <a:xfrm>
            <a:off x="6443663" y="3644900"/>
            <a:ext cx="5762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b="1"/>
              <a:t>11</a:t>
            </a:r>
            <a:endParaRPr lang="de-AT" sz="1800" b="1"/>
          </a:p>
        </p:txBody>
      </p:sp>
      <p:sp>
        <p:nvSpPr>
          <p:cNvPr id="13427" name="Text Box 115"/>
          <p:cNvSpPr txBox="1">
            <a:spLocks noChangeArrowheads="1"/>
          </p:cNvSpPr>
          <p:nvPr/>
        </p:nvSpPr>
        <p:spPr bwMode="auto">
          <a:xfrm>
            <a:off x="8027988" y="3644900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b="1">
                <a:solidFill>
                  <a:srgbClr val="FF9900"/>
                </a:solidFill>
              </a:rPr>
              <a:t>3</a:t>
            </a:r>
            <a:endParaRPr lang="de-AT" sz="1800" b="1">
              <a:solidFill>
                <a:srgbClr val="FF9900"/>
              </a:solidFill>
            </a:endParaRPr>
          </a:p>
        </p:txBody>
      </p:sp>
      <p:sp>
        <p:nvSpPr>
          <p:cNvPr id="13428" name="Text Box 116"/>
          <p:cNvSpPr txBox="1">
            <a:spLocks noChangeArrowheads="1"/>
          </p:cNvSpPr>
          <p:nvPr/>
        </p:nvSpPr>
        <p:spPr bwMode="auto">
          <a:xfrm>
            <a:off x="8027988" y="3998913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b="1"/>
              <a:t>-</a:t>
            </a:r>
            <a:endParaRPr lang="de-AT" sz="1800" b="1"/>
          </a:p>
        </p:txBody>
      </p:sp>
      <p:sp>
        <p:nvSpPr>
          <p:cNvPr id="13429" name="Text Box 117"/>
          <p:cNvSpPr txBox="1">
            <a:spLocks noChangeArrowheads="1"/>
          </p:cNvSpPr>
          <p:nvPr/>
        </p:nvSpPr>
        <p:spPr bwMode="auto">
          <a:xfrm>
            <a:off x="8027988" y="4365625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b="1">
                <a:solidFill>
                  <a:srgbClr val="3333FF"/>
                </a:solidFill>
              </a:rPr>
              <a:t>8</a:t>
            </a:r>
            <a:endParaRPr lang="de-AT" sz="1800" b="1">
              <a:solidFill>
                <a:srgbClr val="3333FF"/>
              </a:solidFill>
            </a:endParaRPr>
          </a:p>
        </p:txBody>
      </p:sp>
      <p:sp>
        <p:nvSpPr>
          <p:cNvPr id="13430" name="Text Box 118"/>
          <p:cNvSpPr txBox="1">
            <a:spLocks noChangeArrowheads="1"/>
          </p:cNvSpPr>
          <p:nvPr/>
        </p:nvSpPr>
        <p:spPr bwMode="auto">
          <a:xfrm>
            <a:off x="8027988" y="4724400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b="1"/>
              <a:t>-</a:t>
            </a:r>
            <a:endParaRPr lang="de-AT" sz="1800" b="1"/>
          </a:p>
        </p:txBody>
      </p:sp>
      <p:sp>
        <p:nvSpPr>
          <p:cNvPr id="13431" name="Text Box 119"/>
          <p:cNvSpPr txBox="1">
            <a:spLocks noChangeArrowheads="1"/>
          </p:cNvSpPr>
          <p:nvPr/>
        </p:nvSpPr>
        <p:spPr bwMode="auto">
          <a:xfrm>
            <a:off x="8027988" y="5084763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b="1"/>
              <a:t>-</a:t>
            </a:r>
            <a:endParaRPr lang="de-AT" sz="1800" b="1"/>
          </a:p>
        </p:txBody>
      </p:sp>
      <p:sp>
        <p:nvSpPr>
          <p:cNvPr id="13432" name="Text Box 120"/>
          <p:cNvSpPr txBox="1">
            <a:spLocks noChangeArrowheads="1"/>
          </p:cNvSpPr>
          <p:nvPr/>
        </p:nvSpPr>
        <p:spPr bwMode="auto">
          <a:xfrm>
            <a:off x="395288" y="5734050"/>
            <a:ext cx="40322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/>
              <a:t>Optimale Reihenfolge:</a:t>
            </a:r>
            <a:endParaRPr lang="de-AT" sz="2000"/>
          </a:p>
        </p:txBody>
      </p:sp>
      <p:sp>
        <p:nvSpPr>
          <p:cNvPr id="13433" name="Text Box 121"/>
          <p:cNvSpPr txBox="1">
            <a:spLocks noChangeArrowheads="1"/>
          </p:cNvSpPr>
          <p:nvPr/>
        </p:nvSpPr>
        <p:spPr bwMode="auto">
          <a:xfrm>
            <a:off x="3008313" y="5730875"/>
            <a:ext cx="37449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b="1">
                <a:solidFill>
                  <a:schemeClr val="folHlink"/>
                </a:solidFill>
              </a:rPr>
              <a:t>B</a:t>
            </a:r>
            <a:r>
              <a:rPr lang="de-DE" sz="2000" b="1">
                <a:solidFill>
                  <a:srgbClr val="3333FF"/>
                </a:solidFill>
              </a:rPr>
              <a:t> </a:t>
            </a:r>
            <a:r>
              <a:rPr lang="de-DE" sz="2000" b="1">
                <a:sym typeface="Symbol" pitchFamily="18" charset="2"/>
              </a:rPr>
              <a:t></a:t>
            </a:r>
            <a:r>
              <a:rPr lang="de-DE" sz="2000" b="1">
                <a:solidFill>
                  <a:srgbClr val="3333FF"/>
                </a:solidFill>
              </a:rPr>
              <a:t> </a:t>
            </a:r>
            <a:r>
              <a:rPr lang="de-DE" sz="2000" b="1">
                <a:solidFill>
                  <a:srgbClr val="FF0000"/>
                </a:solidFill>
              </a:rPr>
              <a:t>D</a:t>
            </a:r>
            <a:r>
              <a:rPr lang="de-DE" sz="2000" b="1">
                <a:solidFill>
                  <a:srgbClr val="3333FF"/>
                </a:solidFill>
              </a:rPr>
              <a:t> </a:t>
            </a:r>
            <a:r>
              <a:rPr lang="de-DE" sz="2000" b="1">
                <a:sym typeface="Symbol" pitchFamily="18" charset="2"/>
              </a:rPr>
              <a:t></a:t>
            </a:r>
            <a:r>
              <a:rPr lang="de-DE" sz="2000" b="1">
                <a:solidFill>
                  <a:srgbClr val="3333FF"/>
                </a:solidFill>
              </a:rPr>
              <a:t> </a:t>
            </a:r>
            <a:r>
              <a:rPr lang="de-DE" sz="2000" b="1">
                <a:solidFill>
                  <a:srgbClr val="FF9900"/>
                </a:solidFill>
              </a:rPr>
              <a:t>A</a:t>
            </a:r>
            <a:r>
              <a:rPr lang="de-DE" sz="2000" b="1">
                <a:solidFill>
                  <a:srgbClr val="3333FF"/>
                </a:solidFill>
              </a:rPr>
              <a:t> </a:t>
            </a:r>
            <a:r>
              <a:rPr lang="de-DE" sz="2000" b="1">
                <a:sym typeface="Symbol" pitchFamily="18" charset="2"/>
              </a:rPr>
              <a:t></a:t>
            </a:r>
            <a:r>
              <a:rPr lang="de-DE" sz="2000" b="1">
                <a:solidFill>
                  <a:srgbClr val="3333FF"/>
                </a:solidFill>
              </a:rPr>
              <a:t> </a:t>
            </a:r>
            <a:r>
              <a:rPr lang="de-DE" sz="2000" b="1">
                <a:solidFill>
                  <a:srgbClr val="00CC00"/>
                </a:solidFill>
              </a:rPr>
              <a:t>E</a:t>
            </a:r>
            <a:r>
              <a:rPr lang="de-DE" sz="2000" b="1">
                <a:solidFill>
                  <a:srgbClr val="3333FF"/>
                </a:solidFill>
              </a:rPr>
              <a:t> </a:t>
            </a:r>
            <a:r>
              <a:rPr lang="de-DE" sz="2000" b="1">
                <a:sym typeface="Symbol" pitchFamily="18" charset="2"/>
              </a:rPr>
              <a:t></a:t>
            </a:r>
            <a:r>
              <a:rPr lang="de-DE" sz="2000" b="1">
                <a:solidFill>
                  <a:srgbClr val="3333FF"/>
                </a:solidFill>
              </a:rPr>
              <a:t> C </a:t>
            </a:r>
            <a:endParaRPr lang="de-AT" sz="2000" b="1">
              <a:solidFill>
                <a:srgbClr val="3333FF"/>
              </a:solidFill>
            </a:endParaRPr>
          </a:p>
        </p:txBody>
      </p:sp>
      <p:sp>
        <p:nvSpPr>
          <p:cNvPr id="13436" name="Text Box 124"/>
          <p:cNvSpPr txBox="1">
            <a:spLocks noChangeArrowheads="1"/>
          </p:cNvSpPr>
          <p:nvPr/>
        </p:nvSpPr>
        <p:spPr bwMode="auto">
          <a:xfrm>
            <a:off x="5788025" y="5600700"/>
            <a:ext cx="33559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/>
              <a:t>Fertigstellungszeitpunkte?</a:t>
            </a:r>
            <a:br>
              <a:rPr lang="de-DE" sz="2000"/>
            </a:br>
            <a:r>
              <a:rPr lang="de-DE" sz="2000"/>
              <a:t>Verspätung?</a:t>
            </a:r>
            <a:endParaRPr lang="de-AT" sz="2000"/>
          </a:p>
        </p:txBody>
      </p:sp>
      <p:sp>
        <p:nvSpPr>
          <p:cNvPr id="26" name="Fußzeilenplatzhalter 4"/>
          <p:cNvSpPr txBox="1">
            <a:spLocks/>
          </p:cNvSpPr>
          <p:nvPr/>
        </p:nvSpPr>
        <p:spPr>
          <a:xfrm>
            <a:off x="3344863" y="6524625"/>
            <a:ext cx="2895600" cy="1968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EK Produktion &amp; Logistik</a:t>
            </a:r>
            <a:endParaRPr kumimoji="0" lang="de-AT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7" name="Foliennummernplatzhalter 5"/>
          <p:cNvSpPr txBox="1">
            <a:spLocks/>
          </p:cNvSpPr>
          <p:nvPr/>
        </p:nvSpPr>
        <p:spPr>
          <a:xfrm>
            <a:off x="6974904" y="6524625"/>
            <a:ext cx="2133600" cy="1968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Kapitel 10/</a:t>
            </a:r>
            <a:fld id="{B3329073-1404-4B22-86B4-1C163EFC8B03}" type="slidenum">
              <a:rPr kumimoji="0" lang="de-AT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de-AT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34" grpId="0" build="p"/>
      <p:bldP spid="13416" grpId="0"/>
      <p:bldP spid="13417" grpId="0"/>
      <p:bldP spid="13418" grpId="0"/>
      <p:bldP spid="13419" grpId="0"/>
      <p:bldP spid="13420" grpId="0"/>
      <p:bldP spid="13421" grpId="0"/>
      <p:bldP spid="13422" grpId="0"/>
      <p:bldP spid="13423" grpId="0"/>
      <p:bldP spid="13424" grpId="0"/>
      <p:bldP spid="13425" grpId="0"/>
      <p:bldP spid="13427" grpId="0"/>
      <p:bldP spid="13428" grpId="0"/>
      <p:bldP spid="13429" grpId="0"/>
      <p:bldP spid="13430" grpId="0"/>
      <p:bldP spid="13431" grpId="0"/>
      <p:bldP spid="13432" grpId="0"/>
      <p:bldP spid="13433" grpId="0"/>
      <p:bldP spid="1343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595313" y="2220913"/>
            <a:ext cx="476250" cy="51276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 b="1"/>
              <a:t>B</a:t>
            </a:r>
            <a:endParaRPr lang="de-AT" sz="2000" b="1"/>
          </a:p>
        </p:txBody>
      </p:sp>
      <p:sp>
        <p:nvSpPr>
          <p:cNvPr id="20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smtClean="0">
                <a:hlinkClick r:id="rId3" action="ppaction://hlinksldjump"/>
              </a:rPr>
              <a:t>Beispiel</a:t>
            </a:r>
            <a:r>
              <a:rPr lang="de-DE" dirty="0" smtClean="0"/>
              <a:t> - Gantt-Diagramm</a:t>
            </a:r>
            <a:endParaRPr lang="de-AT" dirty="0" smtClean="0"/>
          </a:p>
        </p:txBody>
      </p:sp>
      <p:sp>
        <p:nvSpPr>
          <p:cNvPr id="205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1071563" y="2214563"/>
            <a:ext cx="731837" cy="51911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 b="1"/>
              <a:t>D</a:t>
            </a:r>
            <a:endParaRPr lang="de-AT" sz="2000" b="1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1800225" y="2220913"/>
            <a:ext cx="1460500" cy="522287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 b="1"/>
              <a:t>A</a:t>
            </a:r>
            <a:endParaRPr lang="de-AT" sz="2000" b="1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3259138" y="2211388"/>
            <a:ext cx="1712912" cy="522287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 b="1"/>
              <a:t>E</a:t>
            </a:r>
            <a:endParaRPr lang="de-AT" sz="2000" b="1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4970463" y="2220913"/>
            <a:ext cx="1952625" cy="512762"/>
          </a:xfrm>
          <a:prstGeom prst="rect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 b="1"/>
              <a:t>C</a:t>
            </a:r>
            <a:endParaRPr lang="de-AT" sz="2000" b="1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931863" y="2747963"/>
            <a:ext cx="431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/>
              <a:t>2</a:t>
            </a:r>
            <a:endParaRPr lang="de-AT" sz="1600"/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1676400" y="2757488"/>
            <a:ext cx="431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/>
              <a:t>5</a:t>
            </a:r>
            <a:endParaRPr lang="de-AT" sz="1600"/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3090863" y="2747963"/>
            <a:ext cx="431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/>
              <a:t>11</a:t>
            </a:r>
            <a:endParaRPr lang="de-AT" sz="1600"/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4787900" y="2724150"/>
            <a:ext cx="431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/>
              <a:t>18</a:t>
            </a:r>
            <a:endParaRPr lang="de-AT" sz="1600"/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6748463" y="2732088"/>
            <a:ext cx="431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/>
              <a:t>26</a:t>
            </a:r>
            <a:endParaRPr lang="de-AT" sz="1600"/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468313" y="3933825"/>
            <a:ext cx="741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i="1"/>
              <a:t>V</a:t>
            </a:r>
            <a:r>
              <a:rPr lang="de-DE" sz="2000"/>
              <a:t> = maximale Verspätung = </a:t>
            </a:r>
            <a:endParaRPr lang="de-AT" sz="2000"/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3635375" y="3949700"/>
            <a:ext cx="504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b="1">
                <a:solidFill>
                  <a:srgbClr val="3333FF"/>
                </a:solidFill>
              </a:rPr>
              <a:t>8</a:t>
            </a:r>
            <a:endParaRPr lang="de-AT" sz="2000" b="1">
              <a:solidFill>
                <a:srgbClr val="3333FF"/>
              </a:solidFill>
            </a:endParaRPr>
          </a:p>
        </p:txBody>
      </p:sp>
      <p:sp>
        <p:nvSpPr>
          <p:cNvPr id="14354" name="Text Box 18"/>
          <p:cNvSpPr txBox="1">
            <a:spLocks noChangeArrowheads="1"/>
          </p:cNvSpPr>
          <p:nvPr/>
        </p:nvSpPr>
        <p:spPr bwMode="auto">
          <a:xfrm>
            <a:off x="3924300" y="3949700"/>
            <a:ext cx="19796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b="1"/>
              <a:t>( &gt; 5 </a:t>
            </a:r>
            <a:r>
              <a:rPr lang="de-DE" sz="2000"/>
              <a:t>bei EDD</a:t>
            </a:r>
            <a:r>
              <a:rPr lang="de-DE" sz="2000" b="1"/>
              <a:t>)</a:t>
            </a:r>
            <a:endParaRPr lang="de-AT" sz="2000" b="1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468313" y="4471988"/>
            <a:ext cx="741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i="1" u="sng"/>
              <a:t>D</a:t>
            </a:r>
            <a:r>
              <a:rPr lang="de-DE" sz="2000"/>
              <a:t> = </a:t>
            </a:r>
            <a:r>
              <a:rPr lang="de-DE" sz="2000" u="sng"/>
              <a:t>durchschnittliche Durchlaufzeit</a:t>
            </a:r>
            <a:r>
              <a:rPr lang="de-DE" sz="2000"/>
              <a:t>  = </a:t>
            </a:r>
            <a:endParaRPr lang="de-AT" sz="2000"/>
          </a:p>
        </p:txBody>
      </p:sp>
      <p:sp>
        <p:nvSpPr>
          <p:cNvPr id="14356" name="Text Box 20"/>
          <p:cNvSpPr txBox="1">
            <a:spLocks noChangeArrowheads="1"/>
          </p:cNvSpPr>
          <p:nvPr/>
        </p:nvSpPr>
        <p:spPr bwMode="auto">
          <a:xfrm>
            <a:off x="4716463" y="4476750"/>
            <a:ext cx="3816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/>
              <a:t>(</a:t>
            </a:r>
            <a:r>
              <a:rPr lang="de-DE" sz="2000">
                <a:solidFill>
                  <a:srgbClr val="FF9900"/>
                </a:solidFill>
              </a:rPr>
              <a:t>11</a:t>
            </a:r>
            <a:r>
              <a:rPr lang="de-DE" sz="2000"/>
              <a:t>+</a:t>
            </a:r>
            <a:r>
              <a:rPr lang="de-DE" sz="2000">
                <a:solidFill>
                  <a:schemeClr val="folHlink"/>
                </a:solidFill>
              </a:rPr>
              <a:t>2</a:t>
            </a:r>
            <a:r>
              <a:rPr lang="de-DE" sz="2000"/>
              <a:t>+</a:t>
            </a:r>
            <a:r>
              <a:rPr lang="de-DE" sz="2000">
                <a:solidFill>
                  <a:srgbClr val="3333FF"/>
                </a:solidFill>
              </a:rPr>
              <a:t>26</a:t>
            </a:r>
            <a:r>
              <a:rPr lang="de-DE" sz="2000"/>
              <a:t>+</a:t>
            </a:r>
            <a:r>
              <a:rPr lang="de-DE" sz="2000">
                <a:solidFill>
                  <a:srgbClr val="FF0000"/>
                </a:solidFill>
              </a:rPr>
              <a:t>5</a:t>
            </a:r>
            <a:r>
              <a:rPr lang="de-DE" sz="2000"/>
              <a:t>+</a:t>
            </a:r>
            <a:r>
              <a:rPr lang="de-DE" sz="2000">
                <a:solidFill>
                  <a:srgbClr val="00CC00"/>
                </a:solidFill>
              </a:rPr>
              <a:t>18</a:t>
            </a:r>
            <a:r>
              <a:rPr lang="de-DE" sz="2000"/>
              <a:t>)/5</a:t>
            </a:r>
            <a:endParaRPr lang="de-AT" sz="2000"/>
          </a:p>
        </p:txBody>
      </p:sp>
      <p:sp>
        <p:nvSpPr>
          <p:cNvPr id="14357" name="Text Box 21"/>
          <p:cNvSpPr txBox="1">
            <a:spLocks noChangeArrowheads="1"/>
          </p:cNvSpPr>
          <p:nvPr/>
        </p:nvSpPr>
        <p:spPr bwMode="auto">
          <a:xfrm>
            <a:off x="6877050" y="4468813"/>
            <a:ext cx="1511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/>
              <a:t>= </a:t>
            </a:r>
            <a:r>
              <a:rPr lang="de-DE" sz="2000" b="1">
                <a:solidFill>
                  <a:srgbClr val="3333FF"/>
                </a:solidFill>
              </a:rPr>
              <a:t>12,4</a:t>
            </a:r>
            <a:endParaRPr lang="de-AT" sz="2000" b="1">
              <a:solidFill>
                <a:srgbClr val="3333FF"/>
              </a:solidFill>
            </a:endParaRPr>
          </a:p>
        </p:txBody>
      </p:sp>
      <p:sp>
        <p:nvSpPr>
          <p:cNvPr id="14358" name="Text Box 22"/>
          <p:cNvSpPr txBox="1">
            <a:spLocks noChangeArrowheads="1"/>
          </p:cNvSpPr>
          <p:nvPr/>
        </p:nvSpPr>
        <p:spPr bwMode="auto">
          <a:xfrm>
            <a:off x="7669213" y="4471988"/>
            <a:ext cx="14747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b="1"/>
              <a:t>( &lt; 13,2)</a:t>
            </a:r>
            <a:endParaRPr lang="de-AT" sz="2000" b="1"/>
          </a:p>
        </p:txBody>
      </p:sp>
      <p:sp>
        <p:nvSpPr>
          <p:cNvPr id="14359" name="Text Box 23"/>
          <p:cNvSpPr txBox="1">
            <a:spLocks noChangeArrowheads="1"/>
          </p:cNvSpPr>
          <p:nvPr/>
        </p:nvSpPr>
        <p:spPr bwMode="auto">
          <a:xfrm>
            <a:off x="487363" y="5175250"/>
            <a:ext cx="79930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Symbol" pitchFamily="18" charset="2"/>
              <a:buChar char="Þ"/>
            </a:pPr>
            <a:r>
              <a:rPr lang="de-DE" sz="2000">
                <a:sym typeface="Wingdings" pitchFamily="2" charset="2"/>
              </a:rPr>
              <a:t> Gleichzeitige Minimierung der </a:t>
            </a:r>
            <a:r>
              <a:rPr lang="de-DE" sz="2000" u="sng">
                <a:sym typeface="Wingdings" pitchFamily="2" charset="2"/>
              </a:rPr>
              <a:t>maximalen Verspätung</a:t>
            </a:r>
            <a:r>
              <a:rPr lang="de-DE" sz="2000">
                <a:sym typeface="Wingdings" pitchFamily="2" charset="2"/>
              </a:rPr>
              <a:t> und der</a:t>
            </a:r>
            <a:br>
              <a:rPr lang="de-DE" sz="2000">
                <a:sym typeface="Wingdings" pitchFamily="2" charset="2"/>
              </a:rPr>
            </a:br>
            <a:r>
              <a:rPr lang="de-DE" sz="2000">
                <a:sym typeface="Wingdings" pitchFamily="2" charset="2"/>
              </a:rPr>
              <a:t>     </a:t>
            </a:r>
            <a:r>
              <a:rPr lang="de-DE" sz="2000" u="sng">
                <a:sym typeface="Wingdings" pitchFamily="2" charset="2"/>
              </a:rPr>
              <a:t>durchschnittlichen Durchlaufzeit</a:t>
            </a:r>
            <a:r>
              <a:rPr lang="de-DE" sz="2000">
                <a:sym typeface="Wingdings" pitchFamily="2" charset="2"/>
              </a:rPr>
              <a:t> ist </a:t>
            </a:r>
            <a:r>
              <a:rPr lang="de-DE" sz="2000" b="1">
                <a:sym typeface="Wingdings" pitchFamily="2" charset="2"/>
              </a:rPr>
              <a:t>nicht</a:t>
            </a:r>
            <a:r>
              <a:rPr lang="de-DE" sz="2000">
                <a:sym typeface="Wingdings" pitchFamily="2" charset="2"/>
              </a:rPr>
              <a:t> möglich</a:t>
            </a:r>
            <a:endParaRPr lang="de-AT" sz="2000"/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468313" y="1635125"/>
          <a:ext cx="8207375" cy="1497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Bild" r:id="rId4" imgW="3605870" imgH="654230" progId="Word.Picture.8">
                  <p:embed/>
                </p:oleObj>
              </mc:Choice>
              <mc:Fallback>
                <p:oleObj name="Bild" r:id="rId4" imgW="3605870" imgH="654230" progId="Word.Picture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1635125"/>
                        <a:ext cx="8207375" cy="1497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2" grpId="0" animBg="1"/>
      <p:bldP spid="14343" grpId="0" animBg="1"/>
      <p:bldP spid="14344" grpId="0" animBg="1"/>
      <p:bldP spid="14345" grpId="0" animBg="1"/>
      <p:bldP spid="14346" grpId="0" animBg="1"/>
      <p:bldP spid="14347" grpId="0"/>
      <p:bldP spid="14348" grpId="0"/>
      <p:bldP spid="14349" grpId="0"/>
      <p:bldP spid="14350" grpId="0"/>
      <p:bldP spid="14351" grpId="0"/>
      <p:bldP spid="14352" grpId="0"/>
      <p:bldP spid="14353" grpId="0"/>
      <p:bldP spid="14354" grpId="0"/>
      <p:bldP spid="14355" grpId="0"/>
      <p:bldP spid="14356" grpId="0"/>
      <p:bldP spid="14357" grpId="0"/>
      <p:bldP spid="14358" grpId="0"/>
      <p:bldP spid="1435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>11.2.2 </a:t>
            </a:r>
            <a:r>
              <a:rPr lang="de-DE" dirty="0" smtClean="0"/>
              <a:t>Maschinenbelegung auf </a:t>
            </a:r>
            <a:r>
              <a:rPr lang="de-DE" b="1" dirty="0" smtClean="0"/>
              <a:t>mehreren</a:t>
            </a:r>
            <a:r>
              <a:rPr lang="de-DE" dirty="0" smtClean="0"/>
              <a:t> Maschinen</a:t>
            </a:r>
            <a:endParaRPr lang="de-AT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6974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AT" sz="1800" b="1" dirty="0" smtClean="0"/>
              <a:t>Jeder Auftrag muss auf mehreren Maschinen bearbeitet werden</a:t>
            </a:r>
          </a:p>
          <a:p>
            <a:pPr eaLnBrk="1" hangingPunct="1">
              <a:lnSpc>
                <a:spcPct val="90000"/>
              </a:lnSpc>
              <a:buFont typeface="Symbol" pitchFamily="18" charset="2"/>
              <a:buChar char="Þ"/>
            </a:pPr>
            <a:r>
              <a:rPr lang="de-AT" sz="1800" dirty="0" smtClean="0"/>
              <a:t>Viel schwieriger </a:t>
            </a:r>
            <a:r>
              <a:rPr lang="de-AT" sz="1800" dirty="0" smtClean="0">
                <a:sym typeface="Symbol" pitchFamily="18" charset="2"/>
              </a:rPr>
              <a:t> </a:t>
            </a:r>
            <a:r>
              <a:rPr lang="de-AT" sz="1800" dirty="0" smtClean="0"/>
              <a:t>Oft Verwendung von verschiedenen Prioritätsregeln </a:t>
            </a:r>
            <a:br>
              <a:rPr lang="de-AT" sz="1800" dirty="0" smtClean="0"/>
            </a:br>
            <a:r>
              <a:rPr lang="de-AT" sz="1800" dirty="0" smtClean="0"/>
              <a:t>(hier meist nur Heuristiken), z.B.</a:t>
            </a:r>
          </a:p>
          <a:p>
            <a:pPr marL="268288" indent="-268288" eaLnBrk="1" hangingPunct="1">
              <a:lnSpc>
                <a:spcPct val="90000"/>
              </a:lnSpc>
            </a:pPr>
            <a:r>
              <a:rPr lang="de-AT" sz="1800" b="1" dirty="0" smtClean="0"/>
              <a:t>SOT</a:t>
            </a:r>
            <a:r>
              <a:rPr lang="de-AT" sz="1800" dirty="0" smtClean="0"/>
              <a:t>: </a:t>
            </a:r>
            <a:r>
              <a:rPr lang="de-AT" sz="1800" dirty="0" err="1" smtClean="0"/>
              <a:t>shortest</a:t>
            </a:r>
            <a:r>
              <a:rPr lang="de-AT" sz="1800" dirty="0" smtClean="0"/>
              <a:t> </a:t>
            </a:r>
            <a:r>
              <a:rPr lang="de-AT" sz="1800" dirty="0" err="1" smtClean="0"/>
              <a:t>operation</a:t>
            </a:r>
            <a:r>
              <a:rPr lang="de-AT" sz="1800" dirty="0" smtClean="0"/>
              <a:t> time (KOZ, Bearbeitungszeit auf aktueller Ma</a:t>
            </a:r>
            <a:r>
              <a:rPr lang="de-AT" sz="1800" dirty="0" smtClean="0">
                <a:solidFill>
                  <a:srgbClr val="FF0000"/>
                </a:solidFill>
              </a:rPr>
              <a:t>s</a:t>
            </a:r>
            <a:r>
              <a:rPr lang="de-AT" sz="1800" dirty="0" smtClean="0"/>
              <a:t>chine) </a:t>
            </a:r>
            <a:br>
              <a:rPr lang="de-AT" sz="1800" dirty="0" smtClean="0"/>
            </a:br>
            <a:r>
              <a:rPr lang="de-AT" sz="1800" dirty="0" smtClean="0"/>
              <a:t>ist meist gut bzgl. durchschnittlicher Durchlaufzeit </a:t>
            </a:r>
            <a:r>
              <a:rPr lang="de-AT" sz="1800" i="1" dirty="0" smtClean="0"/>
              <a:t>D </a:t>
            </a:r>
            <a:br>
              <a:rPr lang="de-AT" sz="1800" i="1" dirty="0" smtClean="0"/>
            </a:br>
            <a:r>
              <a:rPr lang="de-AT" sz="1800" dirty="0" smtClean="0"/>
              <a:t>(war optimal bei einer Maschine)</a:t>
            </a:r>
          </a:p>
          <a:p>
            <a:pPr marL="268288" indent="-268288">
              <a:lnSpc>
                <a:spcPct val="90000"/>
              </a:lnSpc>
            </a:pPr>
            <a:r>
              <a:rPr lang="de-AT" sz="1800" b="1" dirty="0" smtClean="0"/>
              <a:t>SPT</a:t>
            </a:r>
            <a:r>
              <a:rPr lang="de-AT" sz="1800" dirty="0" smtClean="0"/>
              <a:t>: </a:t>
            </a:r>
            <a:r>
              <a:rPr lang="de-AT" sz="1800" dirty="0" err="1" smtClean="0"/>
              <a:t>shortest</a:t>
            </a:r>
            <a:r>
              <a:rPr lang="de-AT" sz="1800" dirty="0" smtClean="0"/>
              <a:t> </a:t>
            </a:r>
            <a:r>
              <a:rPr lang="de-AT" sz="1800" dirty="0" err="1" smtClean="0"/>
              <a:t>processing</a:t>
            </a:r>
            <a:r>
              <a:rPr lang="de-AT" sz="1800" dirty="0" smtClean="0"/>
              <a:t> time (Summe Bearbeitungszeiten auf allen Ma</a:t>
            </a:r>
            <a:r>
              <a:rPr lang="de-AT" sz="1800" dirty="0" smtClean="0">
                <a:solidFill>
                  <a:srgbClr val="FF0000"/>
                </a:solidFill>
              </a:rPr>
              <a:t>s</a:t>
            </a:r>
            <a:r>
              <a:rPr lang="de-AT" sz="1800" dirty="0" smtClean="0"/>
              <a:t>chinen) - ist meist gut bzgl. durchschnittlicher Durchlaufzeit </a:t>
            </a:r>
            <a:r>
              <a:rPr lang="de-AT" sz="1800" i="1" dirty="0" smtClean="0"/>
              <a:t>D </a:t>
            </a:r>
            <a:br>
              <a:rPr lang="de-AT" sz="1800" i="1" dirty="0" smtClean="0"/>
            </a:br>
            <a:r>
              <a:rPr lang="de-AT" sz="1800" b="1" dirty="0" smtClean="0"/>
              <a:t>SRPT</a:t>
            </a:r>
            <a:r>
              <a:rPr lang="de-AT" sz="1800" dirty="0" smtClean="0"/>
              <a:t>: </a:t>
            </a:r>
            <a:r>
              <a:rPr lang="de-AT" sz="1800" i="1" dirty="0" err="1" smtClean="0"/>
              <a:t>shortest</a:t>
            </a:r>
            <a:r>
              <a:rPr lang="de-AT" sz="1800" i="1" dirty="0" smtClean="0"/>
              <a:t> </a:t>
            </a:r>
            <a:r>
              <a:rPr lang="de-AT" sz="1800" b="1" i="1" dirty="0" err="1" smtClean="0"/>
              <a:t>remaining</a:t>
            </a:r>
            <a:r>
              <a:rPr lang="de-AT" sz="1800" i="1" dirty="0" smtClean="0"/>
              <a:t> </a:t>
            </a:r>
            <a:r>
              <a:rPr lang="de-AT" sz="1800" i="1" dirty="0" err="1" smtClean="0"/>
              <a:t>processing</a:t>
            </a:r>
            <a:r>
              <a:rPr lang="de-AT" sz="1800" i="1" dirty="0" smtClean="0"/>
              <a:t> time</a:t>
            </a:r>
            <a:r>
              <a:rPr lang="de-AT" sz="1800" dirty="0" smtClean="0"/>
              <a:t/>
            </a:r>
            <a:br>
              <a:rPr lang="de-AT" sz="1800" dirty="0" smtClean="0"/>
            </a:br>
            <a:r>
              <a:rPr lang="de-AT" sz="1800" dirty="0" smtClean="0"/>
              <a:t>Priorität für jenen Auftrag, wo Restbearbeitungszeit (Summe der Bearbeitungszeiten auf allen verbleibenden Maschinen) minimal</a:t>
            </a:r>
            <a:br>
              <a:rPr lang="de-AT" sz="1800" dirty="0" smtClean="0"/>
            </a:br>
            <a:r>
              <a:rPr lang="de-AT" sz="1800" dirty="0" smtClean="0"/>
              <a:t>ist meist am besten bzgl. durchschnittlicher Durchlaufzeit </a:t>
            </a:r>
            <a:r>
              <a:rPr lang="de-AT" sz="1800" i="1" dirty="0" smtClean="0"/>
              <a:t>D</a:t>
            </a:r>
          </a:p>
          <a:p>
            <a:pPr marL="268288" indent="-268288" eaLnBrk="1" hangingPunct="1">
              <a:lnSpc>
                <a:spcPct val="90000"/>
              </a:lnSpc>
            </a:pPr>
            <a:r>
              <a:rPr lang="de-AT" sz="1800" b="1" dirty="0" smtClean="0"/>
              <a:t>LPT</a:t>
            </a:r>
            <a:r>
              <a:rPr lang="de-AT" sz="1800" dirty="0" smtClean="0"/>
              <a:t>: </a:t>
            </a:r>
            <a:r>
              <a:rPr lang="de-AT" sz="1800" dirty="0" err="1" smtClean="0"/>
              <a:t>longest</a:t>
            </a:r>
            <a:r>
              <a:rPr lang="de-AT" sz="1800" dirty="0" smtClean="0"/>
              <a:t> </a:t>
            </a:r>
            <a:r>
              <a:rPr lang="de-AT" sz="1800" dirty="0" err="1" smtClean="0"/>
              <a:t>processing</a:t>
            </a:r>
            <a:r>
              <a:rPr lang="de-AT" sz="1800" dirty="0" smtClean="0"/>
              <a:t> time (LOZ) </a:t>
            </a:r>
            <a:br>
              <a:rPr lang="de-AT" sz="1800" dirty="0" smtClean="0"/>
            </a:br>
            <a:r>
              <a:rPr lang="de-AT" sz="1800" dirty="0" smtClean="0"/>
              <a:t>ist manchmal gut bzgl. Zykluszeit </a:t>
            </a:r>
            <a:r>
              <a:rPr lang="de-AT" sz="1800" i="1" dirty="0" smtClean="0"/>
              <a:t>Z</a:t>
            </a:r>
            <a:endParaRPr lang="de-AT" sz="1800" dirty="0" smtClean="0"/>
          </a:p>
          <a:p>
            <a:pPr marL="268288" indent="-268288" eaLnBrk="1" hangingPunct="1">
              <a:lnSpc>
                <a:spcPct val="90000"/>
              </a:lnSpc>
            </a:pPr>
            <a:r>
              <a:rPr lang="de-AT" sz="1800" b="1" dirty="0" smtClean="0"/>
              <a:t>EDD:</a:t>
            </a:r>
            <a:r>
              <a:rPr lang="de-AT" sz="1800" dirty="0" smtClean="0"/>
              <a:t> (</a:t>
            </a:r>
            <a:r>
              <a:rPr lang="de-AT" sz="1800" i="1" dirty="0" err="1" smtClean="0"/>
              <a:t>earliest</a:t>
            </a:r>
            <a:r>
              <a:rPr lang="de-AT" sz="1800" i="1" dirty="0" smtClean="0"/>
              <a:t> due </a:t>
            </a:r>
            <a:r>
              <a:rPr lang="de-AT" sz="1800" i="1" dirty="0" err="1" smtClean="0"/>
              <a:t>date</a:t>
            </a:r>
            <a:r>
              <a:rPr lang="de-AT" sz="1800" dirty="0" smtClean="0"/>
              <a:t>) </a:t>
            </a:r>
            <a:br>
              <a:rPr lang="de-AT" sz="1800" dirty="0" smtClean="0"/>
            </a:br>
            <a:r>
              <a:rPr lang="de-AT" sz="1800" dirty="0" smtClean="0"/>
              <a:t>ist meist gut bei terminorientierten Zielen</a:t>
            </a:r>
          </a:p>
          <a:p>
            <a:pPr marL="268288" indent="-268288" eaLnBrk="1" hangingPunct="1">
              <a:lnSpc>
                <a:spcPct val="90000"/>
              </a:lnSpc>
            </a:pPr>
            <a:r>
              <a:rPr lang="de-AT" sz="1800" b="1" dirty="0" smtClean="0"/>
              <a:t>Critical </a:t>
            </a:r>
            <a:r>
              <a:rPr lang="de-AT" sz="1800" b="1" dirty="0" err="1" smtClean="0"/>
              <a:t>ratio</a:t>
            </a:r>
            <a:r>
              <a:rPr lang="de-AT" sz="1800" dirty="0" smtClean="0"/>
              <a:t>: Verfeinerung der EDD-Regel </a:t>
            </a:r>
            <a:br>
              <a:rPr lang="de-AT" sz="1800" dirty="0" smtClean="0"/>
            </a:br>
            <a:r>
              <a:rPr lang="de-AT" sz="1800" dirty="0" smtClean="0"/>
              <a:t>(verbleibende Zeit bis due </a:t>
            </a:r>
            <a:r>
              <a:rPr lang="de-AT" sz="1800" dirty="0" err="1" smtClean="0"/>
              <a:t>date</a:t>
            </a:r>
            <a:r>
              <a:rPr lang="de-AT" sz="1800" dirty="0" smtClean="0"/>
              <a:t>)/ Restbearbeitungszeit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de-AT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>11.2.3 </a:t>
            </a:r>
            <a:r>
              <a:rPr lang="de-DE" dirty="0" smtClean="0"/>
              <a:t>Maschinenbelegung bei zwei Maschinen</a:t>
            </a:r>
            <a:endParaRPr lang="de-AT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 eaLnBrk="1" hangingPunct="1">
              <a:spcBef>
                <a:spcPct val="0"/>
              </a:spcBef>
              <a:buFontTx/>
              <a:buNone/>
            </a:pPr>
            <a:r>
              <a:rPr lang="de-AT" smtClean="0"/>
              <a:t>Bei</a:t>
            </a:r>
            <a:r>
              <a:rPr lang="de-AT" b="1" smtClean="0"/>
              <a:t> </a:t>
            </a:r>
            <a:r>
              <a:rPr lang="de-AT" smtClean="0"/>
              <a:t>Maschinenbelegungsproblemen mit zwei Maschinen (und </a:t>
            </a:r>
          </a:p>
          <a:p>
            <a:pPr marL="381000" indent="-381000" eaLnBrk="1" hangingPunct="1">
              <a:spcBef>
                <a:spcPct val="0"/>
              </a:spcBef>
              <a:buFontTx/>
              <a:buNone/>
            </a:pPr>
            <a:r>
              <a:rPr lang="de-AT" smtClean="0"/>
              <a:t>identischer Maschinenfolge aller Aufträge) und der Zielsetzung</a:t>
            </a:r>
            <a:r>
              <a:rPr lang="de-AT" b="1" smtClean="0"/>
              <a:t> </a:t>
            </a:r>
          </a:p>
          <a:p>
            <a:pPr marL="381000" indent="-381000" eaLnBrk="1" hangingPunct="1">
              <a:spcBef>
                <a:spcPct val="0"/>
              </a:spcBef>
              <a:buFontTx/>
              <a:buNone/>
            </a:pPr>
            <a:r>
              <a:rPr lang="de-AT" b="1" smtClean="0"/>
              <a:t>“minimiere die Zykluszeit” </a:t>
            </a:r>
            <a:r>
              <a:rPr lang="de-AT" smtClean="0"/>
              <a:t>liefert folgendes einfache Verfahren immer </a:t>
            </a:r>
          </a:p>
          <a:p>
            <a:pPr marL="381000" indent="-381000" eaLnBrk="1" hangingPunct="1">
              <a:spcBef>
                <a:spcPct val="0"/>
              </a:spcBef>
              <a:buFontTx/>
              <a:buNone/>
            </a:pPr>
            <a:r>
              <a:rPr lang="de-AT" smtClean="0"/>
              <a:t>die optimale Lösung:</a:t>
            </a:r>
          </a:p>
          <a:p>
            <a:pPr marL="381000" indent="-381000" eaLnBrk="1" hangingPunct="1">
              <a:buFontTx/>
              <a:buNone/>
            </a:pPr>
            <a:endParaRPr lang="de-AT" b="1" i="1" smtClean="0"/>
          </a:p>
          <a:p>
            <a:pPr marL="381000" indent="-381000" eaLnBrk="1" hangingPunct="1">
              <a:buFontTx/>
              <a:buNone/>
            </a:pPr>
            <a:r>
              <a:rPr lang="de-AT" b="1" i="1" smtClean="0"/>
              <a:t>Johnson Algorithmus:</a:t>
            </a:r>
            <a:endParaRPr lang="de-AT" smtClean="0"/>
          </a:p>
          <a:p>
            <a:pPr marL="381000" indent="-381000" eaLnBrk="1" hangingPunct="1">
              <a:buFontTx/>
              <a:buNone/>
            </a:pPr>
            <a:r>
              <a:rPr lang="de-AT" smtClean="0"/>
              <a:t>1.	Suche das </a:t>
            </a:r>
            <a:r>
              <a:rPr lang="de-AT" b="1" smtClean="0"/>
              <a:t>kleinste Element</a:t>
            </a:r>
            <a:r>
              <a:rPr lang="de-AT" smtClean="0"/>
              <a:t> der Tabelle der Bearbeitungszeiten. Wenn diese kürzeste Dauer bei Maschine 1 auftritt, ordne den Auftrag vorne an, sonst ordne ihn hinten an. </a:t>
            </a:r>
          </a:p>
          <a:p>
            <a:pPr marL="381000" indent="-381000" eaLnBrk="1" hangingPunct="1">
              <a:buFontTx/>
              <a:buNone/>
            </a:pPr>
            <a:r>
              <a:rPr lang="de-AT" smtClean="0"/>
              <a:t>2. 	Wenn ein Auftrag angeordnet wurde, streiche ihn aus der Tabelle der Bearbeitungszeiten</a:t>
            </a:r>
            <a:br>
              <a:rPr lang="de-AT" smtClean="0"/>
            </a:br>
            <a:endParaRPr lang="de-AT" smtClean="0"/>
          </a:p>
          <a:p>
            <a:pPr marL="381000" indent="-381000" eaLnBrk="1" hangingPunct="1">
              <a:buFontTx/>
              <a:buNone/>
            </a:pPr>
            <a:r>
              <a:rPr lang="de-AT" smtClean="0">
                <a:sym typeface="Wingdings" pitchFamily="2" charset="2"/>
              </a:rPr>
              <a:t> </a:t>
            </a:r>
            <a:r>
              <a:rPr lang="de-AT" smtClean="0"/>
              <a:t>Lösung wächst von vorne </a:t>
            </a:r>
            <a:r>
              <a:rPr lang="de-AT" i="1" smtClean="0"/>
              <a:t>und</a:t>
            </a:r>
            <a:r>
              <a:rPr lang="de-AT" smtClean="0"/>
              <a:t> hinten beginnend zusammen 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7953375" y="5772150"/>
            <a:ext cx="144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dirty="0">
                <a:hlinkClick r:id="rId2" action="ppaction://hlinksldjump"/>
              </a:rPr>
              <a:t>Beispiel</a:t>
            </a:r>
            <a:endParaRPr lang="de-DE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Beispiel - Johnson </a:t>
            </a:r>
            <a:r>
              <a:rPr lang="de-DE" dirty="0" smtClean="0">
                <a:hlinkClick r:id="rId2" action="ppaction://hlinksldjump"/>
              </a:rPr>
              <a:t>Algorithmus</a:t>
            </a:r>
            <a:endParaRPr lang="de-AT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18488" cy="452596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de-DE" dirty="0" smtClean="0"/>
              <a:t>Es sind 5 Aufträge auf den beiden Arbeitsstationen „Bohrmaschine“ (M1) und „Drehbank“ (M2) zu bearbeiten. </a:t>
            </a:r>
            <a:r>
              <a:rPr lang="de-DE" i="1" dirty="0" smtClean="0"/>
              <a:t>Z</a:t>
            </a:r>
            <a:r>
              <a:rPr lang="de-DE" dirty="0" smtClean="0"/>
              <a:t> min!</a:t>
            </a:r>
            <a:endParaRPr lang="de-AT" dirty="0" smtClean="0"/>
          </a:p>
        </p:txBody>
      </p:sp>
      <p:graphicFrame>
        <p:nvGraphicFramePr>
          <p:cNvPr id="17480" name="Group 72"/>
          <p:cNvGraphicFramePr>
            <a:graphicFrameLocks noGrp="1"/>
          </p:cNvGraphicFramePr>
          <p:nvPr>
            <p:ph sz="half" idx="2"/>
          </p:nvPr>
        </p:nvGraphicFramePr>
        <p:xfrm>
          <a:off x="468313" y="2492375"/>
          <a:ext cx="8207375" cy="2468880"/>
        </p:xfrm>
        <a:graphic>
          <a:graphicData uri="http://schemas.openxmlformats.org/drawingml/2006/table">
            <a:tbl>
              <a:tblPr/>
              <a:tblGrid>
                <a:gridCol w="1008062"/>
                <a:gridCol w="719138"/>
                <a:gridCol w="792162"/>
                <a:gridCol w="1800225"/>
                <a:gridCol w="2016125"/>
                <a:gridCol w="1871663"/>
              </a:tblGrid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Auftrag</a:t>
                      </a:r>
                      <a:endParaRPr kumimoji="0" lang="de-AT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M1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M2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Durchlaufzeit (</a:t>
                      </a:r>
                      <a:r>
                        <a:rPr kumimoji="0" 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3" action="ppaction://hlinksldjump"/>
                        </a:rPr>
                        <a:t>Johnson</a:t>
                      </a:r>
                      <a:r>
                        <a:rPr kumimoji="0" 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de-AT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Gesamtbear- beitungszeit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Durchlaufzeit (</a:t>
                      </a:r>
                      <a:r>
                        <a:rPr kumimoji="0" 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4" action="ppaction://hlinksldjump"/>
                        </a:rPr>
                        <a:t>SRPT</a:t>
                      </a:r>
                      <a:r>
                        <a:rPr kumimoji="0" 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de-AT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de-AT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de-AT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de-AT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D</a:t>
                      </a:r>
                      <a:endParaRPr kumimoji="0" lang="de-AT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charset="0"/>
                        </a:rPr>
                        <a:t>E</a:t>
                      </a:r>
                      <a:endParaRPr kumimoji="0" lang="de-AT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82" name="Text Box 74"/>
          <p:cNvSpPr txBox="1">
            <a:spLocks noChangeArrowheads="1"/>
          </p:cNvSpPr>
          <p:nvPr/>
        </p:nvSpPr>
        <p:spPr bwMode="auto">
          <a:xfrm>
            <a:off x="385763" y="5292725"/>
            <a:ext cx="40322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b="1"/>
              <a:t>Optimale Reihenfolge:</a:t>
            </a:r>
            <a:endParaRPr lang="de-AT" sz="2000" b="1"/>
          </a:p>
        </p:txBody>
      </p:sp>
      <p:sp>
        <p:nvSpPr>
          <p:cNvPr id="17483" name="Text Box 75"/>
          <p:cNvSpPr txBox="1">
            <a:spLocks noChangeArrowheads="1"/>
          </p:cNvSpPr>
          <p:nvPr/>
        </p:nvSpPr>
        <p:spPr bwMode="auto">
          <a:xfrm>
            <a:off x="3267075" y="5256213"/>
            <a:ext cx="52562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AT" sz="2000"/>
              <a:t>[       </a:t>
            </a:r>
            <a:r>
              <a:rPr lang="de-AT" sz="2000">
                <a:sym typeface="Symbol" pitchFamily="18" charset="2"/>
              </a:rPr>
              <a:t></a:t>
            </a:r>
            <a:r>
              <a:rPr lang="de-AT" sz="2000"/>
              <a:t>       </a:t>
            </a:r>
            <a:r>
              <a:rPr lang="de-AT" sz="2000">
                <a:sym typeface="Symbol" pitchFamily="18" charset="2"/>
              </a:rPr>
              <a:t></a:t>
            </a:r>
            <a:r>
              <a:rPr lang="de-AT" sz="2000"/>
              <a:t>        </a:t>
            </a:r>
            <a:r>
              <a:rPr lang="de-AT" sz="2000">
                <a:sym typeface="Symbol" pitchFamily="18" charset="2"/>
              </a:rPr>
              <a:t></a:t>
            </a:r>
            <a:r>
              <a:rPr lang="de-AT" sz="2000"/>
              <a:t>        </a:t>
            </a:r>
            <a:r>
              <a:rPr lang="de-AT" sz="2000">
                <a:sym typeface="Symbol" pitchFamily="18" charset="2"/>
              </a:rPr>
              <a:t></a:t>
            </a:r>
            <a:r>
              <a:rPr lang="de-AT" sz="2000"/>
              <a:t>        ]  </a:t>
            </a:r>
          </a:p>
        </p:txBody>
      </p:sp>
      <p:sp>
        <p:nvSpPr>
          <p:cNvPr id="17484" name="Text Box 76"/>
          <p:cNvSpPr txBox="1">
            <a:spLocks noChangeArrowheads="1"/>
          </p:cNvSpPr>
          <p:nvPr/>
        </p:nvSpPr>
        <p:spPr bwMode="auto">
          <a:xfrm>
            <a:off x="2433638" y="3132138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b="1">
                <a:solidFill>
                  <a:srgbClr val="3333FF"/>
                </a:solidFill>
              </a:rPr>
              <a:t>2</a:t>
            </a:r>
            <a:endParaRPr lang="de-AT" sz="1800" b="1">
              <a:solidFill>
                <a:srgbClr val="3333FF"/>
              </a:solidFill>
            </a:endParaRPr>
          </a:p>
        </p:txBody>
      </p:sp>
      <p:sp>
        <p:nvSpPr>
          <p:cNvPr id="17485" name="Text Box 77"/>
          <p:cNvSpPr txBox="1">
            <a:spLocks noChangeArrowheads="1"/>
          </p:cNvSpPr>
          <p:nvPr/>
        </p:nvSpPr>
        <p:spPr bwMode="auto">
          <a:xfrm>
            <a:off x="1681163" y="3497263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b="1">
                <a:solidFill>
                  <a:schemeClr val="folHlink"/>
                </a:solidFill>
              </a:rPr>
              <a:t>3</a:t>
            </a:r>
            <a:endParaRPr lang="de-AT" sz="1800" b="1">
              <a:solidFill>
                <a:schemeClr val="folHlink"/>
              </a:solidFill>
            </a:endParaRPr>
          </a:p>
        </p:txBody>
      </p:sp>
      <p:sp>
        <p:nvSpPr>
          <p:cNvPr id="17486" name="Text Box 78"/>
          <p:cNvSpPr txBox="1">
            <a:spLocks noChangeArrowheads="1"/>
          </p:cNvSpPr>
          <p:nvPr/>
        </p:nvSpPr>
        <p:spPr bwMode="auto">
          <a:xfrm>
            <a:off x="2435225" y="3862388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b="1">
                <a:solidFill>
                  <a:srgbClr val="FF9900"/>
                </a:solidFill>
              </a:rPr>
              <a:t>4</a:t>
            </a:r>
            <a:endParaRPr lang="de-AT" sz="1800" b="1">
              <a:solidFill>
                <a:srgbClr val="FF9900"/>
              </a:solidFill>
            </a:endParaRPr>
          </a:p>
        </p:txBody>
      </p:sp>
      <p:sp>
        <p:nvSpPr>
          <p:cNvPr id="17488" name="Text Box 80"/>
          <p:cNvSpPr txBox="1">
            <a:spLocks noChangeArrowheads="1"/>
          </p:cNvSpPr>
          <p:nvPr/>
        </p:nvSpPr>
        <p:spPr bwMode="auto">
          <a:xfrm>
            <a:off x="1684338" y="459105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b="1">
                <a:solidFill>
                  <a:srgbClr val="00CC00"/>
                </a:solidFill>
              </a:rPr>
              <a:t>7</a:t>
            </a:r>
            <a:endParaRPr lang="de-AT" sz="1800" b="1">
              <a:solidFill>
                <a:srgbClr val="00CC00"/>
              </a:solidFill>
            </a:endParaRPr>
          </a:p>
        </p:txBody>
      </p:sp>
      <p:sp>
        <p:nvSpPr>
          <p:cNvPr id="17489" name="Text Box 81"/>
          <p:cNvSpPr txBox="1">
            <a:spLocks noChangeArrowheads="1"/>
          </p:cNvSpPr>
          <p:nvPr/>
        </p:nvSpPr>
        <p:spPr bwMode="auto">
          <a:xfrm>
            <a:off x="3482975" y="5292725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b="1">
                <a:solidFill>
                  <a:schemeClr val="folHlink"/>
                </a:solidFill>
              </a:rPr>
              <a:t>B</a:t>
            </a:r>
            <a:endParaRPr lang="de-AT" sz="2000" b="1">
              <a:solidFill>
                <a:schemeClr val="folHlink"/>
              </a:solidFill>
            </a:endParaRPr>
          </a:p>
        </p:txBody>
      </p:sp>
      <p:sp>
        <p:nvSpPr>
          <p:cNvPr id="17490" name="Text Box 82"/>
          <p:cNvSpPr txBox="1">
            <a:spLocks noChangeArrowheads="1"/>
          </p:cNvSpPr>
          <p:nvPr/>
        </p:nvSpPr>
        <p:spPr bwMode="auto">
          <a:xfrm>
            <a:off x="5859463" y="5292725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b="1">
                <a:solidFill>
                  <a:srgbClr val="FF9900"/>
                </a:solidFill>
              </a:rPr>
              <a:t>C</a:t>
            </a:r>
            <a:endParaRPr lang="de-AT" sz="2000" b="1">
              <a:solidFill>
                <a:srgbClr val="FF9900"/>
              </a:solidFill>
            </a:endParaRPr>
          </a:p>
        </p:txBody>
      </p:sp>
      <p:sp>
        <p:nvSpPr>
          <p:cNvPr id="17491" name="Text Box 83"/>
          <p:cNvSpPr txBox="1">
            <a:spLocks noChangeArrowheads="1"/>
          </p:cNvSpPr>
          <p:nvPr/>
        </p:nvSpPr>
        <p:spPr bwMode="auto">
          <a:xfrm>
            <a:off x="4275138" y="5292725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b="1">
                <a:solidFill>
                  <a:srgbClr val="00CC00"/>
                </a:solidFill>
              </a:rPr>
              <a:t>E</a:t>
            </a:r>
            <a:endParaRPr lang="de-AT" sz="2000" b="1">
              <a:solidFill>
                <a:srgbClr val="00CC00"/>
              </a:solidFill>
            </a:endParaRPr>
          </a:p>
        </p:txBody>
      </p:sp>
      <p:sp>
        <p:nvSpPr>
          <p:cNvPr id="17492" name="Text Box 84"/>
          <p:cNvSpPr txBox="1">
            <a:spLocks noChangeArrowheads="1"/>
          </p:cNvSpPr>
          <p:nvPr/>
        </p:nvSpPr>
        <p:spPr bwMode="auto">
          <a:xfrm>
            <a:off x="5067300" y="5292725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b="1">
                <a:solidFill>
                  <a:srgbClr val="FF0000"/>
                </a:solidFill>
              </a:rPr>
              <a:t>D</a:t>
            </a:r>
            <a:endParaRPr lang="de-AT" sz="2000" b="1">
              <a:solidFill>
                <a:srgbClr val="FF0000"/>
              </a:solidFill>
            </a:endParaRPr>
          </a:p>
        </p:txBody>
      </p:sp>
      <p:sp>
        <p:nvSpPr>
          <p:cNvPr id="17493" name="Text Box 85"/>
          <p:cNvSpPr txBox="1">
            <a:spLocks noChangeArrowheads="1"/>
          </p:cNvSpPr>
          <p:nvPr/>
        </p:nvSpPr>
        <p:spPr bwMode="auto">
          <a:xfrm>
            <a:off x="6578600" y="5292725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b="1">
                <a:solidFill>
                  <a:srgbClr val="3333FF"/>
                </a:solidFill>
              </a:rPr>
              <a:t>A</a:t>
            </a:r>
            <a:endParaRPr lang="de-AT" sz="2000" b="1">
              <a:solidFill>
                <a:srgbClr val="3333FF"/>
              </a:solidFill>
            </a:endParaRPr>
          </a:p>
        </p:txBody>
      </p:sp>
      <p:sp>
        <p:nvSpPr>
          <p:cNvPr id="17494" name="Text Box 86"/>
          <p:cNvSpPr txBox="1">
            <a:spLocks noChangeArrowheads="1"/>
          </p:cNvSpPr>
          <p:nvPr/>
        </p:nvSpPr>
        <p:spPr bwMode="auto">
          <a:xfrm>
            <a:off x="5651500" y="3141663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/>
              <a:t>7</a:t>
            </a:r>
            <a:endParaRPr lang="de-AT" sz="1800"/>
          </a:p>
        </p:txBody>
      </p:sp>
      <p:sp>
        <p:nvSpPr>
          <p:cNvPr id="17495" name="Text Box 87"/>
          <p:cNvSpPr txBox="1">
            <a:spLocks noChangeArrowheads="1"/>
          </p:cNvSpPr>
          <p:nvPr/>
        </p:nvSpPr>
        <p:spPr bwMode="auto">
          <a:xfrm>
            <a:off x="5580063" y="4221163"/>
            <a:ext cx="574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/>
              <a:t>17</a:t>
            </a:r>
            <a:endParaRPr lang="de-AT" sz="1800"/>
          </a:p>
        </p:txBody>
      </p:sp>
      <p:sp>
        <p:nvSpPr>
          <p:cNvPr id="17496" name="Text Box 88"/>
          <p:cNvSpPr txBox="1">
            <a:spLocks noChangeArrowheads="1"/>
          </p:cNvSpPr>
          <p:nvPr/>
        </p:nvSpPr>
        <p:spPr bwMode="auto">
          <a:xfrm>
            <a:off x="5651500" y="3500438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/>
              <a:t>9</a:t>
            </a:r>
            <a:endParaRPr lang="de-AT" sz="1800"/>
          </a:p>
        </p:txBody>
      </p:sp>
      <p:sp>
        <p:nvSpPr>
          <p:cNvPr id="17497" name="Text Box 89"/>
          <p:cNvSpPr txBox="1">
            <a:spLocks noChangeArrowheads="1"/>
          </p:cNvSpPr>
          <p:nvPr/>
        </p:nvSpPr>
        <p:spPr bwMode="auto">
          <a:xfrm>
            <a:off x="5580063" y="3854450"/>
            <a:ext cx="5762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/>
              <a:t>12</a:t>
            </a:r>
            <a:endParaRPr lang="de-AT" sz="1800"/>
          </a:p>
        </p:txBody>
      </p:sp>
      <p:sp>
        <p:nvSpPr>
          <p:cNvPr id="17498" name="Text Box 90"/>
          <p:cNvSpPr txBox="1">
            <a:spLocks noChangeArrowheads="1"/>
          </p:cNvSpPr>
          <p:nvPr/>
        </p:nvSpPr>
        <p:spPr bwMode="auto">
          <a:xfrm>
            <a:off x="5580063" y="4575175"/>
            <a:ext cx="6492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/>
              <a:t>19</a:t>
            </a:r>
            <a:endParaRPr lang="de-AT" sz="1800"/>
          </a:p>
        </p:txBody>
      </p:sp>
      <p:sp>
        <p:nvSpPr>
          <p:cNvPr id="17499" name="Text Box 91"/>
          <p:cNvSpPr txBox="1">
            <a:spLocks noChangeArrowheads="1"/>
          </p:cNvSpPr>
          <p:nvPr/>
        </p:nvSpPr>
        <p:spPr bwMode="auto">
          <a:xfrm>
            <a:off x="3635375" y="3141663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/>
              <a:t>35</a:t>
            </a:r>
            <a:endParaRPr lang="de-AT" sz="1800"/>
          </a:p>
        </p:txBody>
      </p:sp>
      <p:sp>
        <p:nvSpPr>
          <p:cNvPr id="17500" name="Text Box 92"/>
          <p:cNvSpPr txBox="1">
            <a:spLocks noChangeArrowheads="1"/>
          </p:cNvSpPr>
          <p:nvPr/>
        </p:nvSpPr>
        <p:spPr bwMode="auto">
          <a:xfrm>
            <a:off x="3708400" y="3500438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/>
              <a:t>9</a:t>
            </a:r>
            <a:endParaRPr lang="de-AT" sz="1800"/>
          </a:p>
        </p:txBody>
      </p:sp>
      <p:sp>
        <p:nvSpPr>
          <p:cNvPr id="17501" name="Text Box 93"/>
          <p:cNvSpPr txBox="1">
            <a:spLocks noChangeArrowheads="1"/>
          </p:cNvSpPr>
          <p:nvPr/>
        </p:nvSpPr>
        <p:spPr bwMode="auto">
          <a:xfrm>
            <a:off x="3635375" y="3854450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/>
              <a:t>33</a:t>
            </a:r>
            <a:endParaRPr lang="de-AT" sz="1800"/>
          </a:p>
        </p:txBody>
      </p:sp>
      <p:sp>
        <p:nvSpPr>
          <p:cNvPr id="17502" name="Text Box 94"/>
          <p:cNvSpPr txBox="1">
            <a:spLocks noChangeArrowheads="1"/>
          </p:cNvSpPr>
          <p:nvPr/>
        </p:nvSpPr>
        <p:spPr bwMode="auto">
          <a:xfrm>
            <a:off x="3635375" y="4214813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/>
              <a:t>29</a:t>
            </a:r>
            <a:endParaRPr lang="de-AT" sz="1800"/>
          </a:p>
        </p:txBody>
      </p:sp>
      <p:sp>
        <p:nvSpPr>
          <p:cNvPr id="17503" name="Text Box 95"/>
          <p:cNvSpPr txBox="1">
            <a:spLocks noChangeArrowheads="1"/>
          </p:cNvSpPr>
          <p:nvPr/>
        </p:nvSpPr>
        <p:spPr bwMode="auto">
          <a:xfrm>
            <a:off x="3635375" y="4581525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/>
              <a:t>22</a:t>
            </a:r>
            <a:endParaRPr lang="de-AT" sz="1800"/>
          </a:p>
        </p:txBody>
      </p:sp>
      <p:sp>
        <p:nvSpPr>
          <p:cNvPr id="17504" name="Text Box 96"/>
          <p:cNvSpPr txBox="1">
            <a:spLocks noChangeArrowheads="1"/>
          </p:cNvSpPr>
          <p:nvPr/>
        </p:nvSpPr>
        <p:spPr bwMode="auto">
          <a:xfrm>
            <a:off x="7596188" y="3141663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/>
              <a:t>7</a:t>
            </a:r>
            <a:endParaRPr lang="de-AT" sz="1800"/>
          </a:p>
        </p:txBody>
      </p:sp>
      <p:sp>
        <p:nvSpPr>
          <p:cNvPr id="17505" name="Text Box 97"/>
          <p:cNvSpPr txBox="1">
            <a:spLocks noChangeArrowheads="1"/>
          </p:cNvSpPr>
          <p:nvPr/>
        </p:nvSpPr>
        <p:spPr bwMode="auto">
          <a:xfrm>
            <a:off x="7524750" y="3494088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/>
              <a:t>14</a:t>
            </a:r>
            <a:endParaRPr lang="de-AT" sz="1800"/>
          </a:p>
        </p:txBody>
      </p:sp>
      <p:sp>
        <p:nvSpPr>
          <p:cNvPr id="17506" name="Text Box 98"/>
          <p:cNvSpPr txBox="1">
            <a:spLocks noChangeArrowheads="1"/>
          </p:cNvSpPr>
          <p:nvPr/>
        </p:nvSpPr>
        <p:spPr bwMode="auto">
          <a:xfrm>
            <a:off x="7524750" y="3854450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/>
              <a:t>20</a:t>
            </a:r>
            <a:endParaRPr lang="de-AT" sz="1800"/>
          </a:p>
        </p:txBody>
      </p:sp>
      <p:sp>
        <p:nvSpPr>
          <p:cNvPr id="17507" name="Text Box 99"/>
          <p:cNvSpPr txBox="1">
            <a:spLocks noChangeArrowheads="1"/>
          </p:cNvSpPr>
          <p:nvPr/>
        </p:nvSpPr>
        <p:spPr bwMode="auto">
          <a:xfrm>
            <a:off x="7524750" y="4221163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/>
              <a:t>33</a:t>
            </a:r>
            <a:endParaRPr lang="de-AT" sz="1800"/>
          </a:p>
        </p:txBody>
      </p:sp>
      <p:sp>
        <p:nvSpPr>
          <p:cNvPr id="17508" name="Text Box 100"/>
          <p:cNvSpPr txBox="1">
            <a:spLocks noChangeArrowheads="1"/>
          </p:cNvSpPr>
          <p:nvPr/>
        </p:nvSpPr>
        <p:spPr bwMode="auto">
          <a:xfrm>
            <a:off x="7524750" y="4581525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/>
              <a:t>45</a:t>
            </a:r>
            <a:endParaRPr lang="de-AT" sz="1800"/>
          </a:p>
        </p:txBody>
      </p:sp>
      <p:sp>
        <p:nvSpPr>
          <p:cNvPr id="17509" name="Line 101"/>
          <p:cNvSpPr>
            <a:spLocks noChangeShapeType="1"/>
          </p:cNvSpPr>
          <p:nvPr/>
        </p:nvSpPr>
        <p:spPr bwMode="auto">
          <a:xfrm>
            <a:off x="1609725" y="3314700"/>
            <a:ext cx="12096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17510" name="Line 102"/>
          <p:cNvSpPr>
            <a:spLocks noChangeShapeType="1"/>
          </p:cNvSpPr>
          <p:nvPr/>
        </p:nvSpPr>
        <p:spPr bwMode="auto">
          <a:xfrm>
            <a:off x="1609725" y="3683000"/>
            <a:ext cx="12096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17511" name="Line 103"/>
          <p:cNvSpPr>
            <a:spLocks noChangeShapeType="1"/>
          </p:cNvSpPr>
          <p:nvPr/>
        </p:nvSpPr>
        <p:spPr bwMode="auto">
          <a:xfrm>
            <a:off x="1619250" y="4048125"/>
            <a:ext cx="12096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17512" name="Line 104"/>
          <p:cNvSpPr>
            <a:spLocks noChangeShapeType="1"/>
          </p:cNvSpPr>
          <p:nvPr/>
        </p:nvSpPr>
        <p:spPr bwMode="auto">
          <a:xfrm>
            <a:off x="1619250" y="4773613"/>
            <a:ext cx="12096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17513" name="Text Box 105"/>
          <p:cNvSpPr txBox="1">
            <a:spLocks noChangeArrowheads="1"/>
          </p:cNvSpPr>
          <p:nvPr/>
        </p:nvSpPr>
        <p:spPr bwMode="auto">
          <a:xfrm>
            <a:off x="395288" y="5692775"/>
            <a:ext cx="40322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b="1"/>
              <a:t>Durchlaufzeiten? Zykluszeit?</a:t>
            </a:r>
            <a:endParaRPr lang="de-AT" sz="2000" b="1"/>
          </a:p>
        </p:txBody>
      </p:sp>
      <p:sp>
        <p:nvSpPr>
          <p:cNvPr id="39" name="Fußzeilenplatzhalter 4"/>
          <p:cNvSpPr txBox="1">
            <a:spLocks/>
          </p:cNvSpPr>
          <p:nvPr/>
        </p:nvSpPr>
        <p:spPr>
          <a:xfrm>
            <a:off x="3344863" y="6524625"/>
            <a:ext cx="2895600" cy="1968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EK Produktion &amp; Logistik</a:t>
            </a:r>
            <a:endParaRPr kumimoji="0" lang="de-AT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0" name="Foliennummernplatzhalter 5"/>
          <p:cNvSpPr txBox="1">
            <a:spLocks/>
          </p:cNvSpPr>
          <p:nvPr/>
        </p:nvSpPr>
        <p:spPr>
          <a:xfrm>
            <a:off x="6974904" y="6524625"/>
            <a:ext cx="2133600" cy="1968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Kapitel 10/</a:t>
            </a:r>
            <a:fld id="{B3329073-1404-4B22-86B4-1C163EFC8B03}" type="slidenum">
              <a:rPr kumimoji="0" lang="de-AT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de-AT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  <p:bldP spid="17482" grpId="0"/>
      <p:bldP spid="17483" grpId="0"/>
      <p:bldP spid="17484" grpId="0"/>
      <p:bldP spid="17486" grpId="0"/>
      <p:bldP spid="17489" grpId="0"/>
      <p:bldP spid="17490" grpId="0"/>
      <p:bldP spid="17491" grpId="0"/>
      <p:bldP spid="17492" grpId="0"/>
      <p:bldP spid="17493" grpId="0"/>
      <p:bldP spid="17494" grpId="0"/>
      <p:bldP spid="17495" grpId="0"/>
      <p:bldP spid="17496" grpId="0"/>
      <p:bldP spid="17497" grpId="0"/>
      <p:bldP spid="17498" grpId="0"/>
      <p:bldP spid="17499" grpId="0"/>
      <p:bldP spid="17501" grpId="0"/>
      <p:bldP spid="17502" grpId="0"/>
      <p:bldP spid="17503" grpId="0"/>
      <p:bldP spid="17504" grpId="0"/>
      <p:bldP spid="17505" grpId="0"/>
      <p:bldP spid="17506" grpId="0"/>
      <p:bldP spid="17507" grpId="0"/>
      <p:bldP spid="17508" grpId="0"/>
      <p:bldP spid="17509" grpId="0" animBg="1"/>
      <p:bldP spid="17510" grpId="0" animBg="1"/>
      <p:bldP spid="17511" grpId="0" animBg="1"/>
      <p:bldP spid="17512" grpId="0" animBg="1"/>
      <p:bldP spid="175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smtClean="0">
                <a:hlinkClick r:id="rId3" action="ppaction://hlinksldjump"/>
              </a:rPr>
              <a:t/>
            </a:r>
            <a:br>
              <a:rPr lang="de-DE" dirty="0" smtClean="0">
                <a:hlinkClick r:id="rId3" action="ppaction://hlinksldjump"/>
              </a:rPr>
            </a:br>
            <a:r>
              <a:rPr lang="de-DE" dirty="0" smtClean="0">
                <a:hlinkClick r:id="rId3" action="ppaction://hlinksldjump"/>
              </a:rPr>
              <a:t>Beispiel</a:t>
            </a:r>
            <a:r>
              <a:rPr lang="de-DE" dirty="0" smtClean="0"/>
              <a:t> - Maschinenorientiertes Gantt-Diagramm</a:t>
            </a:r>
            <a:endParaRPr lang="de-AT" dirty="0" smtClean="0"/>
          </a:p>
        </p:txBody>
      </p:sp>
      <p:sp>
        <p:nvSpPr>
          <p:cNvPr id="307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1003300" y="2814638"/>
            <a:ext cx="584200" cy="4953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 b="1"/>
              <a:t>B</a:t>
            </a:r>
            <a:endParaRPr lang="de-AT" sz="2000" b="1"/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1587500" y="2817813"/>
            <a:ext cx="1222375" cy="4953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 b="1"/>
              <a:t>E</a:t>
            </a:r>
            <a:endParaRPr lang="de-AT" sz="2000" b="1"/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2814638" y="2814638"/>
            <a:ext cx="1747837" cy="4921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 b="1"/>
              <a:t>D</a:t>
            </a:r>
            <a:endParaRPr lang="de-AT" sz="2000" b="1"/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4562475" y="2817813"/>
            <a:ext cx="1397000" cy="498475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 b="1"/>
              <a:t>C</a:t>
            </a:r>
            <a:endParaRPr lang="de-AT" sz="2000" b="1"/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5961063" y="2816225"/>
            <a:ext cx="873125" cy="500063"/>
          </a:xfrm>
          <a:prstGeom prst="rect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 b="1"/>
              <a:t>A</a:t>
            </a:r>
            <a:endParaRPr lang="de-AT" sz="2000" b="1"/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1585913" y="2316163"/>
            <a:ext cx="1046162" cy="4953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 b="1"/>
              <a:t>B</a:t>
            </a:r>
            <a:endParaRPr lang="de-AT" sz="2000" b="1"/>
          </a:p>
        </p:txBody>
      </p:sp>
      <p:sp>
        <p:nvSpPr>
          <p:cNvPr id="19469" name="Rectangle 13"/>
          <p:cNvSpPr>
            <a:spLocks noChangeArrowheads="1"/>
          </p:cNvSpPr>
          <p:nvPr/>
        </p:nvSpPr>
        <p:spPr bwMode="auto">
          <a:xfrm>
            <a:off x="2811463" y="2314575"/>
            <a:ext cx="2098675" cy="49847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 b="1"/>
              <a:t>E</a:t>
            </a:r>
            <a:endParaRPr lang="de-AT" sz="2000" b="1"/>
          </a:p>
        </p:txBody>
      </p:sp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6135688" y="2316163"/>
            <a:ext cx="700087" cy="498475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 b="1"/>
              <a:t>C</a:t>
            </a:r>
            <a:endParaRPr lang="de-AT" sz="2000" b="1"/>
          </a:p>
        </p:txBody>
      </p:sp>
      <p:sp>
        <p:nvSpPr>
          <p:cNvPr id="19472" name="Rectangle 16"/>
          <p:cNvSpPr>
            <a:spLocks noChangeArrowheads="1"/>
          </p:cNvSpPr>
          <p:nvPr/>
        </p:nvSpPr>
        <p:spPr bwMode="auto">
          <a:xfrm>
            <a:off x="6837363" y="2314575"/>
            <a:ext cx="344487" cy="501650"/>
          </a:xfrm>
          <a:prstGeom prst="rect">
            <a:avLst/>
          </a:prstGeom>
          <a:solidFill>
            <a:srgbClr val="3333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 b="1"/>
              <a:t>A</a:t>
            </a:r>
            <a:endParaRPr lang="de-AT" sz="2000" b="1"/>
          </a:p>
        </p:txBody>
      </p:sp>
      <p:sp>
        <p:nvSpPr>
          <p:cNvPr id="19473" name="Text Box 17"/>
          <p:cNvSpPr txBox="1">
            <a:spLocks noChangeArrowheads="1"/>
          </p:cNvSpPr>
          <p:nvPr/>
        </p:nvSpPr>
        <p:spPr bwMode="auto">
          <a:xfrm>
            <a:off x="1458913" y="3436938"/>
            <a:ext cx="3603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/>
              <a:t>3</a:t>
            </a:r>
            <a:endParaRPr lang="de-AT" sz="1600"/>
          </a:p>
        </p:txBody>
      </p:sp>
      <p:sp>
        <p:nvSpPr>
          <p:cNvPr id="19474" name="Text Box 18"/>
          <p:cNvSpPr txBox="1">
            <a:spLocks noChangeArrowheads="1"/>
          </p:cNvSpPr>
          <p:nvPr/>
        </p:nvSpPr>
        <p:spPr bwMode="auto">
          <a:xfrm>
            <a:off x="5780088" y="3435350"/>
            <a:ext cx="504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/>
              <a:t>28</a:t>
            </a:r>
            <a:endParaRPr lang="de-AT" sz="1600"/>
          </a:p>
        </p:txBody>
      </p:sp>
      <p:sp>
        <p:nvSpPr>
          <p:cNvPr id="19475" name="Text Box 19"/>
          <p:cNvSpPr txBox="1">
            <a:spLocks noChangeArrowheads="1"/>
          </p:cNvSpPr>
          <p:nvPr/>
        </p:nvSpPr>
        <p:spPr bwMode="auto">
          <a:xfrm>
            <a:off x="4356100" y="3429000"/>
            <a:ext cx="5762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/>
              <a:t>20</a:t>
            </a:r>
            <a:endParaRPr lang="de-AT" sz="1600"/>
          </a:p>
        </p:txBody>
      </p:sp>
      <p:sp>
        <p:nvSpPr>
          <p:cNvPr id="19476" name="Text Box 20"/>
          <p:cNvSpPr txBox="1">
            <a:spLocks noChangeArrowheads="1"/>
          </p:cNvSpPr>
          <p:nvPr/>
        </p:nvSpPr>
        <p:spPr bwMode="auto">
          <a:xfrm>
            <a:off x="2627313" y="3436938"/>
            <a:ext cx="504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/>
              <a:t>10</a:t>
            </a:r>
            <a:endParaRPr lang="de-AT" sz="1600"/>
          </a:p>
        </p:txBody>
      </p:sp>
      <p:sp>
        <p:nvSpPr>
          <p:cNvPr id="19477" name="Text Box 21"/>
          <p:cNvSpPr txBox="1">
            <a:spLocks noChangeArrowheads="1"/>
          </p:cNvSpPr>
          <p:nvPr/>
        </p:nvSpPr>
        <p:spPr bwMode="auto">
          <a:xfrm>
            <a:off x="6988175" y="2044700"/>
            <a:ext cx="5762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/>
              <a:t>35</a:t>
            </a:r>
            <a:endParaRPr lang="de-AT" sz="1600"/>
          </a:p>
        </p:txBody>
      </p:sp>
      <p:sp>
        <p:nvSpPr>
          <p:cNvPr id="19478" name="Text Box 22"/>
          <p:cNvSpPr txBox="1">
            <a:spLocks noChangeArrowheads="1"/>
          </p:cNvSpPr>
          <p:nvPr/>
        </p:nvSpPr>
        <p:spPr bwMode="auto">
          <a:xfrm>
            <a:off x="6627813" y="2044700"/>
            <a:ext cx="4333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/>
              <a:t>33</a:t>
            </a:r>
            <a:endParaRPr lang="de-AT" sz="1600"/>
          </a:p>
        </p:txBody>
      </p:sp>
      <p:sp>
        <p:nvSpPr>
          <p:cNvPr id="19479" name="Text Box 23"/>
          <p:cNvSpPr txBox="1">
            <a:spLocks noChangeArrowheads="1"/>
          </p:cNvSpPr>
          <p:nvPr/>
        </p:nvSpPr>
        <p:spPr bwMode="auto">
          <a:xfrm>
            <a:off x="5883275" y="2052638"/>
            <a:ext cx="5762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/>
              <a:t>29</a:t>
            </a:r>
            <a:endParaRPr lang="de-AT" sz="1600"/>
          </a:p>
        </p:txBody>
      </p:sp>
      <p:sp>
        <p:nvSpPr>
          <p:cNvPr id="19480" name="Text Box 24"/>
          <p:cNvSpPr txBox="1">
            <a:spLocks noChangeArrowheads="1"/>
          </p:cNvSpPr>
          <p:nvPr/>
        </p:nvSpPr>
        <p:spPr bwMode="auto">
          <a:xfrm>
            <a:off x="4668838" y="2052638"/>
            <a:ext cx="5032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/>
              <a:t>22</a:t>
            </a:r>
            <a:endParaRPr lang="de-AT" sz="1600"/>
          </a:p>
        </p:txBody>
      </p:sp>
      <p:sp>
        <p:nvSpPr>
          <p:cNvPr id="19481" name="Text Box 25"/>
          <p:cNvSpPr txBox="1">
            <a:spLocks noChangeArrowheads="1"/>
          </p:cNvSpPr>
          <p:nvPr/>
        </p:nvSpPr>
        <p:spPr bwMode="auto">
          <a:xfrm>
            <a:off x="2643188" y="2036763"/>
            <a:ext cx="504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/>
              <a:t>10</a:t>
            </a:r>
            <a:endParaRPr lang="de-AT" sz="1600"/>
          </a:p>
        </p:txBody>
      </p:sp>
      <p:sp>
        <p:nvSpPr>
          <p:cNvPr id="19482" name="Text Box 26"/>
          <p:cNvSpPr txBox="1">
            <a:spLocks noChangeArrowheads="1"/>
          </p:cNvSpPr>
          <p:nvPr/>
        </p:nvSpPr>
        <p:spPr bwMode="auto">
          <a:xfrm>
            <a:off x="2468563" y="2036763"/>
            <a:ext cx="3603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/>
              <a:t>9</a:t>
            </a:r>
            <a:endParaRPr lang="de-AT" sz="1600"/>
          </a:p>
        </p:txBody>
      </p:sp>
      <p:sp>
        <p:nvSpPr>
          <p:cNvPr id="19483" name="Text Box 27"/>
          <p:cNvSpPr txBox="1">
            <a:spLocks noChangeArrowheads="1"/>
          </p:cNvSpPr>
          <p:nvPr/>
        </p:nvSpPr>
        <p:spPr bwMode="auto">
          <a:xfrm>
            <a:off x="1458913" y="2036763"/>
            <a:ext cx="3603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/>
              <a:t>3</a:t>
            </a:r>
            <a:endParaRPr lang="de-AT" sz="1600"/>
          </a:p>
        </p:txBody>
      </p:sp>
      <p:sp>
        <p:nvSpPr>
          <p:cNvPr id="19484" name="Text Box 28"/>
          <p:cNvSpPr txBox="1">
            <a:spLocks noChangeArrowheads="1"/>
          </p:cNvSpPr>
          <p:nvPr/>
        </p:nvSpPr>
        <p:spPr bwMode="auto">
          <a:xfrm>
            <a:off x="6643688" y="3429000"/>
            <a:ext cx="504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/>
              <a:t>33</a:t>
            </a:r>
            <a:endParaRPr lang="de-AT" sz="1600"/>
          </a:p>
        </p:txBody>
      </p:sp>
      <p:sp>
        <p:nvSpPr>
          <p:cNvPr id="19486" name="Text Box 30"/>
          <p:cNvSpPr txBox="1">
            <a:spLocks noChangeArrowheads="1"/>
          </p:cNvSpPr>
          <p:nvPr/>
        </p:nvSpPr>
        <p:spPr bwMode="auto">
          <a:xfrm>
            <a:off x="646113" y="5181600"/>
            <a:ext cx="741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i="1"/>
              <a:t>Z</a:t>
            </a:r>
            <a:r>
              <a:rPr lang="de-DE" sz="2000"/>
              <a:t> = </a:t>
            </a:r>
            <a:r>
              <a:rPr lang="de-DE" sz="2000" u="sng"/>
              <a:t>Zykluszeit</a:t>
            </a:r>
            <a:r>
              <a:rPr lang="de-DE" sz="2000"/>
              <a:t> = </a:t>
            </a:r>
            <a:endParaRPr lang="de-AT" sz="2000"/>
          </a:p>
        </p:txBody>
      </p:sp>
      <p:sp>
        <p:nvSpPr>
          <p:cNvPr id="19487" name="Text Box 31"/>
          <p:cNvSpPr txBox="1">
            <a:spLocks noChangeArrowheads="1"/>
          </p:cNvSpPr>
          <p:nvPr/>
        </p:nvSpPr>
        <p:spPr bwMode="auto">
          <a:xfrm>
            <a:off x="646113" y="5719763"/>
            <a:ext cx="741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i="1"/>
              <a:t>D</a:t>
            </a:r>
            <a:r>
              <a:rPr lang="de-DE" sz="2000"/>
              <a:t> = durchschnittliche Durchlaufzeit  = </a:t>
            </a:r>
            <a:endParaRPr lang="de-AT" sz="2000"/>
          </a:p>
        </p:txBody>
      </p:sp>
      <p:sp>
        <p:nvSpPr>
          <p:cNvPr id="19488" name="Text Box 32"/>
          <p:cNvSpPr txBox="1">
            <a:spLocks noChangeArrowheads="1"/>
          </p:cNvSpPr>
          <p:nvPr/>
        </p:nvSpPr>
        <p:spPr bwMode="auto">
          <a:xfrm>
            <a:off x="4894263" y="5724525"/>
            <a:ext cx="3416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/>
              <a:t>(</a:t>
            </a:r>
            <a:r>
              <a:rPr lang="de-DE" sz="2000">
                <a:solidFill>
                  <a:schemeClr val="folHlink"/>
                </a:solidFill>
              </a:rPr>
              <a:t>9</a:t>
            </a:r>
            <a:r>
              <a:rPr lang="de-DE" sz="2000"/>
              <a:t>+</a:t>
            </a:r>
            <a:r>
              <a:rPr lang="de-DE" sz="2000">
                <a:solidFill>
                  <a:srgbClr val="00CC00"/>
                </a:solidFill>
              </a:rPr>
              <a:t>22</a:t>
            </a:r>
            <a:r>
              <a:rPr lang="de-DE" sz="2000"/>
              <a:t>+</a:t>
            </a:r>
            <a:r>
              <a:rPr lang="de-DE" sz="2000">
                <a:solidFill>
                  <a:srgbClr val="FF0000"/>
                </a:solidFill>
              </a:rPr>
              <a:t>29</a:t>
            </a:r>
            <a:r>
              <a:rPr lang="de-DE" sz="2000"/>
              <a:t>+</a:t>
            </a:r>
            <a:r>
              <a:rPr lang="de-DE" sz="2000">
                <a:solidFill>
                  <a:srgbClr val="FF9900"/>
                </a:solidFill>
              </a:rPr>
              <a:t>33</a:t>
            </a:r>
            <a:r>
              <a:rPr lang="de-DE" sz="2000"/>
              <a:t>+</a:t>
            </a:r>
            <a:r>
              <a:rPr lang="de-DE" sz="2000">
                <a:solidFill>
                  <a:srgbClr val="3333FF"/>
                </a:solidFill>
              </a:rPr>
              <a:t>35</a:t>
            </a:r>
            <a:r>
              <a:rPr lang="de-DE" sz="2000"/>
              <a:t>)/5</a:t>
            </a:r>
            <a:endParaRPr lang="de-AT" sz="2000"/>
          </a:p>
        </p:txBody>
      </p:sp>
      <p:sp>
        <p:nvSpPr>
          <p:cNvPr id="19489" name="Text Box 33"/>
          <p:cNvSpPr txBox="1">
            <a:spLocks noChangeArrowheads="1"/>
          </p:cNvSpPr>
          <p:nvPr/>
        </p:nvSpPr>
        <p:spPr bwMode="auto">
          <a:xfrm>
            <a:off x="7199313" y="5716588"/>
            <a:ext cx="1244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/>
              <a:t>= </a:t>
            </a:r>
            <a:r>
              <a:rPr lang="de-DE" sz="2000" b="1">
                <a:solidFill>
                  <a:srgbClr val="3333FF"/>
                </a:solidFill>
              </a:rPr>
              <a:t>25,6</a:t>
            </a:r>
            <a:endParaRPr lang="de-AT" sz="2000" b="1">
              <a:solidFill>
                <a:srgbClr val="3333FF"/>
              </a:solidFill>
            </a:endParaRPr>
          </a:p>
        </p:txBody>
      </p:sp>
      <p:sp>
        <p:nvSpPr>
          <p:cNvPr id="19490" name="Text Box 34"/>
          <p:cNvSpPr txBox="1">
            <a:spLocks noChangeArrowheads="1"/>
          </p:cNvSpPr>
          <p:nvPr/>
        </p:nvSpPr>
        <p:spPr bwMode="auto">
          <a:xfrm>
            <a:off x="2517775" y="5197475"/>
            <a:ext cx="1511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b="1">
                <a:solidFill>
                  <a:srgbClr val="3333FF"/>
                </a:solidFill>
              </a:rPr>
              <a:t>35 </a:t>
            </a:r>
            <a:r>
              <a:rPr lang="de-DE" sz="2000"/>
              <a:t>ZE</a:t>
            </a:r>
            <a:endParaRPr lang="de-AT" sz="2000"/>
          </a:p>
        </p:txBody>
      </p:sp>
      <p:sp>
        <p:nvSpPr>
          <p:cNvPr id="19491" name="Rectangle 35"/>
          <p:cNvSpPr>
            <a:spLocks noChangeArrowheads="1"/>
          </p:cNvSpPr>
          <p:nvPr/>
        </p:nvSpPr>
        <p:spPr bwMode="auto">
          <a:xfrm>
            <a:off x="4913313" y="2319338"/>
            <a:ext cx="1217612" cy="4953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 b="1"/>
              <a:t>D</a:t>
            </a:r>
            <a:endParaRPr lang="de-AT" sz="2000" b="1"/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469900" y="1714500"/>
          <a:ext cx="8204200" cy="201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Bild" r:id="rId4" imgW="3786924" imgH="923529" progId="Word.Picture.8">
                  <p:embed/>
                </p:oleObj>
              </mc:Choice>
              <mc:Fallback>
                <p:oleObj name="Bild" r:id="rId4" imgW="3786924" imgH="923529" progId="Word.Picture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900" y="1714500"/>
                        <a:ext cx="8204200" cy="2012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98" name="Text Box 42"/>
          <p:cNvSpPr txBox="1">
            <a:spLocks noChangeArrowheads="1"/>
          </p:cNvSpPr>
          <p:nvPr/>
        </p:nvSpPr>
        <p:spPr bwMode="auto">
          <a:xfrm>
            <a:off x="636588" y="3781425"/>
            <a:ext cx="7731125" cy="3667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/>
              <a:t>Auftrag B kann auf M2 beginnen, sobald er auf M1 fertig ist (da M2 frei ist)</a:t>
            </a:r>
            <a:endParaRPr lang="de-AT" sz="1800"/>
          </a:p>
        </p:txBody>
      </p:sp>
      <p:sp>
        <p:nvSpPr>
          <p:cNvPr id="19499" name="Text Box 43"/>
          <p:cNvSpPr txBox="1">
            <a:spLocks noChangeArrowheads="1"/>
          </p:cNvSpPr>
          <p:nvPr/>
        </p:nvSpPr>
        <p:spPr bwMode="auto">
          <a:xfrm>
            <a:off x="636588" y="4124325"/>
            <a:ext cx="7721600" cy="366713"/>
          </a:xfrm>
          <a:prstGeom prst="rect">
            <a:avLst/>
          </a:prstGeom>
          <a:solidFill>
            <a:srgbClr val="00CC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/>
              <a:t>Auftrag E kann auf M2 beginnen, sobald er auf M1 fertig ist (da M2 frei ist)</a:t>
            </a:r>
            <a:endParaRPr lang="de-AT" sz="1800"/>
          </a:p>
        </p:txBody>
      </p:sp>
      <p:sp>
        <p:nvSpPr>
          <p:cNvPr id="19500" name="Text Box 44"/>
          <p:cNvSpPr txBox="1">
            <a:spLocks noChangeArrowheads="1"/>
          </p:cNvSpPr>
          <p:nvPr/>
        </p:nvSpPr>
        <p:spPr bwMode="auto">
          <a:xfrm>
            <a:off x="627063" y="4486275"/>
            <a:ext cx="7721600" cy="366713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/>
              <a:t>Auftrag D kann </a:t>
            </a:r>
            <a:r>
              <a:rPr lang="de-DE" sz="1800" b="1"/>
              <a:t>nicht</a:t>
            </a:r>
            <a:r>
              <a:rPr lang="de-DE" sz="1800"/>
              <a:t> auf M2 beginnen wenn auf M1 fertig (da M2 belegt)</a:t>
            </a:r>
            <a:endParaRPr lang="de-AT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3" grpId="0" animBg="1"/>
      <p:bldP spid="19464" grpId="0" animBg="1"/>
      <p:bldP spid="19465" grpId="0" animBg="1"/>
      <p:bldP spid="19466" grpId="0" animBg="1"/>
      <p:bldP spid="19467" grpId="0" animBg="1"/>
      <p:bldP spid="19468" grpId="0" animBg="1"/>
      <p:bldP spid="19469" grpId="0" animBg="1"/>
      <p:bldP spid="19471" grpId="0" animBg="1"/>
      <p:bldP spid="19472" grpId="0" animBg="1"/>
      <p:bldP spid="19473" grpId="0"/>
      <p:bldP spid="19474" grpId="0"/>
      <p:bldP spid="19475" grpId="0"/>
      <p:bldP spid="19476" grpId="0"/>
      <p:bldP spid="19477" grpId="0"/>
      <p:bldP spid="19478" grpId="0"/>
      <p:bldP spid="19479" grpId="0"/>
      <p:bldP spid="19480" grpId="0"/>
      <p:bldP spid="19481" grpId="0"/>
      <p:bldP spid="19482" grpId="0"/>
      <p:bldP spid="19483" grpId="0"/>
      <p:bldP spid="19484" grpId="0"/>
      <p:bldP spid="19486" grpId="0"/>
      <p:bldP spid="19487" grpId="0"/>
      <p:bldP spid="19488" grpId="0"/>
      <p:bldP spid="19489" grpId="0"/>
      <p:bldP spid="19490" grpId="0"/>
      <p:bldP spid="19491" grpId="0" animBg="1"/>
      <p:bldP spid="19498" grpId="0" animBg="1"/>
      <p:bldP spid="19499" grpId="0" animBg="1"/>
      <p:bldP spid="1950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smtClean="0">
                <a:hlinkClick r:id="rId3" action="ppaction://hlinksldjump"/>
              </a:rPr>
              <a:t>Beispiel</a:t>
            </a:r>
            <a:r>
              <a:rPr lang="de-DE" dirty="0" smtClean="0"/>
              <a:t> - SRPT-Regel</a:t>
            </a:r>
            <a:endParaRPr lang="de-AT" dirty="0" smtClean="0"/>
          </a:p>
        </p:txBody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>Wir ermitteln nun Vergleichslösung mittels SRPT- Regel </a:t>
            </a:r>
            <a:endParaRPr lang="de-DE" u="sng" dirty="0" smtClean="0"/>
          </a:p>
          <a:p>
            <a:pPr eaLnBrk="1" hangingPunct="1"/>
            <a:r>
              <a:rPr lang="de-DE" dirty="0" smtClean="0"/>
              <a:t>Also Ziel: kurze </a:t>
            </a:r>
            <a:r>
              <a:rPr lang="de-DE" u="sng" dirty="0" smtClean="0"/>
              <a:t>durchschnittliche Durchlaufzeit</a:t>
            </a:r>
            <a:r>
              <a:rPr lang="de-DE" dirty="0" smtClean="0"/>
              <a:t/>
            </a:r>
            <a:br>
              <a:rPr lang="de-DE" dirty="0" smtClean="0"/>
            </a:br>
            <a:endParaRPr lang="de-AT" dirty="0" smtClean="0"/>
          </a:p>
        </p:txBody>
      </p:sp>
      <p:sp>
        <p:nvSpPr>
          <p:cNvPr id="4104" name="Text Box 4"/>
          <p:cNvSpPr txBox="1">
            <a:spLocks noChangeArrowheads="1"/>
          </p:cNvSpPr>
          <p:nvPr/>
        </p:nvSpPr>
        <p:spPr bwMode="auto">
          <a:xfrm>
            <a:off x="468313" y="2672085"/>
            <a:ext cx="64801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b="1" dirty="0"/>
              <a:t>Reihenfolge</a:t>
            </a:r>
            <a:r>
              <a:rPr lang="de-DE" sz="2000" dirty="0"/>
              <a:t>: </a:t>
            </a:r>
            <a:r>
              <a:rPr lang="de-AT" sz="2000" dirty="0"/>
              <a:t>[         </a:t>
            </a:r>
            <a:r>
              <a:rPr lang="de-AT" sz="2000" dirty="0">
                <a:sym typeface="Symbol" pitchFamily="18" charset="2"/>
              </a:rPr>
              <a:t></a:t>
            </a:r>
            <a:r>
              <a:rPr lang="de-AT" sz="2000" dirty="0"/>
              <a:t>         </a:t>
            </a:r>
            <a:r>
              <a:rPr lang="de-AT" sz="2000" dirty="0">
                <a:sym typeface="Symbol" pitchFamily="18" charset="2"/>
              </a:rPr>
              <a:t></a:t>
            </a:r>
            <a:r>
              <a:rPr lang="de-AT" sz="2000" dirty="0"/>
              <a:t>          </a:t>
            </a:r>
            <a:r>
              <a:rPr lang="de-AT" sz="2000" dirty="0">
                <a:sym typeface="Symbol" pitchFamily="18" charset="2"/>
              </a:rPr>
              <a:t></a:t>
            </a:r>
            <a:r>
              <a:rPr lang="de-AT" sz="2000" dirty="0"/>
              <a:t>          </a:t>
            </a:r>
            <a:r>
              <a:rPr lang="de-AT" sz="2000" dirty="0">
                <a:sym typeface="Symbol" pitchFamily="18" charset="2"/>
              </a:rPr>
              <a:t></a:t>
            </a:r>
            <a:r>
              <a:rPr lang="de-AT" sz="2000" dirty="0"/>
              <a:t>         ] 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2339975" y="2672085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b="1" dirty="0">
                <a:solidFill>
                  <a:srgbClr val="3333FF"/>
                </a:solidFill>
              </a:rPr>
              <a:t>A</a:t>
            </a:r>
            <a:endParaRPr lang="de-AT" sz="2000" b="1" dirty="0">
              <a:solidFill>
                <a:srgbClr val="3333FF"/>
              </a:solidFill>
            </a:endParaRP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3203848" y="2636912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b="1" dirty="0">
                <a:solidFill>
                  <a:schemeClr val="folHlink"/>
                </a:solidFill>
              </a:rPr>
              <a:t>B</a:t>
            </a:r>
            <a:endParaRPr lang="de-AT" sz="2000" b="1" dirty="0">
              <a:solidFill>
                <a:schemeClr val="folHlink"/>
              </a:solidFill>
            </a:endParaRP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4140200" y="2672085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b="1" dirty="0">
                <a:solidFill>
                  <a:srgbClr val="FF9900"/>
                </a:solidFill>
              </a:rPr>
              <a:t>C</a:t>
            </a:r>
            <a:endParaRPr lang="de-AT" sz="2000" b="1" dirty="0">
              <a:solidFill>
                <a:srgbClr val="FF9900"/>
              </a:solidFill>
            </a:endParaRP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5148263" y="2672085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b="1" dirty="0">
                <a:solidFill>
                  <a:srgbClr val="FF0000"/>
                </a:solidFill>
              </a:rPr>
              <a:t>D</a:t>
            </a:r>
            <a:endParaRPr lang="de-AT" sz="2000" b="1" dirty="0">
              <a:solidFill>
                <a:srgbClr val="FF0000"/>
              </a:solidFill>
            </a:endParaRP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6011863" y="2672085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b="1" dirty="0">
                <a:solidFill>
                  <a:srgbClr val="00CC00"/>
                </a:solidFill>
              </a:rPr>
              <a:t>E</a:t>
            </a:r>
            <a:endParaRPr lang="de-AT" sz="2000" b="1" dirty="0">
              <a:solidFill>
                <a:srgbClr val="00CC00"/>
              </a:solidFill>
            </a:endParaRPr>
          </a:p>
        </p:txBody>
      </p:sp>
      <p:sp>
        <p:nvSpPr>
          <p:cNvPr id="4110" name="Rectangle 11"/>
          <p:cNvSpPr>
            <a:spLocks noChangeArrowheads="1"/>
          </p:cNvSpPr>
          <p:nvPr/>
        </p:nvSpPr>
        <p:spPr bwMode="auto">
          <a:xfrm>
            <a:off x="0" y="2824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899592" y="4077072"/>
            <a:ext cx="946150" cy="515937"/>
          </a:xfrm>
          <a:prstGeom prst="rect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 b="1"/>
              <a:t>A</a:t>
            </a:r>
            <a:endParaRPr lang="de-AT" sz="2000" b="1"/>
          </a:p>
        </p:txBody>
      </p:sp>
      <p:sp>
        <p:nvSpPr>
          <p:cNvPr id="20493" name="Rectangle 13"/>
          <p:cNvSpPr>
            <a:spLocks noChangeArrowheads="1"/>
          </p:cNvSpPr>
          <p:nvPr/>
        </p:nvSpPr>
        <p:spPr bwMode="auto">
          <a:xfrm>
            <a:off x="1862138" y="4077072"/>
            <a:ext cx="522287" cy="51276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 b="1"/>
              <a:t>B</a:t>
            </a:r>
            <a:endParaRPr lang="de-AT" sz="2000" b="1"/>
          </a:p>
        </p:txBody>
      </p:sp>
      <p:sp>
        <p:nvSpPr>
          <p:cNvPr id="20494" name="Rectangle 14"/>
          <p:cNvSpPr>
            <a:spLocks noChangeArrowheads="1"/>
          </p:cNvSpPr>
          <p:nvPr/>
        </p:nvSpPr>
        <p:spPr bwMode="auto">
          <a:xfrm>
            <a:off x="5580063" y="4080247"/>
            <a:ext cx="1241425" cy="506412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 b="1"/>
              <a:t>E</a:t>
            </a:r>
            <a:endParaRPr lang="de-AT" sz="2000" b="1"/>
          </a:p>
        </p:txBody>
      </p:sp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2387600" y="4080247"/>
            <a:ext cx="1416050" cy="515937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 b="1"/>
              <a:t>C</a:t>
            </a:r>
            <a:endParaRPr lang="de-AT" sz="2000" b="1"/>
          </a:p>
        </p:txBody>
      </p:sp>
      <p:sp>
        <p:nvSpPr>
          <p:cNvPr id="20496" name="Rectangle 16"/>
          <p:cNvSpPr>
            <a:spLocks noChangeArrowheads="1"/>
          </p:cNvSpPr>
          <p:nvPr/>
        </p:nvSpPr>
        <p:spPr bwMode="auto">
          <a:xfrm>
            <a:off x="3803650" y="4077072"/>
            <a:ext cx="1774825" cy="51593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 b="1"/>
              <a:t>D</a:t>
            </a:r>
            <a:endParaRPr lang="de-AT" sz="2000" b="1"/>
          </a:p>
        </p:txBody>
      </p:sp>
      <p:sp>
        <p:nvSpPr>
          <p:cNvPr id="20497" name="Rectangle 17"/>
          <p:cNvSpPr>
            <a:spLocks noChangeArrowheads="1"/>
          </p:cNvSpPr>
          <p:nvPr/>
        </p:nvSpPr>
        <p:spPr bwMode="auto">
          <a:xfrm>
            <a:off x="1862138" y="3546847"/>
            <a:ext cx="347662" cy="527050"/>
          </a:xfrm>
          <a:prstGeom prst="rect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 b="1"/>
              <a:t>A</a:t>
            </a:r>
            <a:endParaRPr lang="de-AT" sz="2000" b="1"/>
          </a:p>
        </p:txBody>
      </p:sp>
      <p:sp>
        <p:nvSpPr>
          <p:cNvPr id="20498" name="Rectangle 18"/>
          <p:cNvSpPr>
            <a:spLocks noChangeArrowheads="1"/>
          </p:cNvSpPr>
          <p:nvPr/>
        </p:nvSpPr>
        <p:spPr bwMode="auto">
          <a:xfrm>
            <a:off x="2387600" y="3542084"/>
            <a:ext cx="1062038" cy="53181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 b="1"/>
              <a:t>B</a:t>
            </a:r>
            <a:endParaRPr lang="de-AT" sz="2000" b="1"/>
          </a:p>
        </p:txBody>
      </p:sp>
      <p:sp>
        <p:nvSpPr>
          <p:cNvPr id="20499" name="Rectangle 19"/>
          <p:cNvSpPr>
            <a:spLocks noChangeArrowheads="1"/>
          </p:cNvSpPr>
          <p:nvPr/>
        </p:nvSpPr>
        <p:spPr bwMode="auto">
          <a:xfrm>
            <a:off x="3800475" y="3542084"/>
            <a:ext cx="712788" cy="528638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 b="1"/>
              <a:t>C</a:t>
            </a:r>
            <a:endParaRPr lang="de-AT" sz="2000" b="1"/>
          </a:p>
        </p:txBody>
      </p:sp>
      <p:sp>
        <p:nvSpPr>
          <p:cNvPr id="20500" name="Rectangle 20"/>
          <p:cNvSpPr>
            <a:spLocks noChangeArrowheads="1"/>
          </p:cNvSpPr>
          <p:nvPr/>
        </p:nvSpPr>
        <p:spPr bwMode="auto">
          <a:xfrm>
            <a:off x="5581650" y="3545259"/>
            <a:ext cx="1239838" cy="5254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 b="1"/>
              <a:t>D</a:t>
            </a:r>
            <a:endParaRPr lang="de-AT" sz="2000" b="1"/>
          </a:p>
        </p:txBody>
      </p:sp>
      <p:sp>
        <p:nvSpPr>
          <p:cNvPr id="20502" name="Text Box 22"/>
          <p:cNvSpPr txBox="1">
            <a:spLocks noChangeArrowheads="1"/>
          </p:cNvSpPr>
          <p:nvPr/>
        </p:nvSpPr>
        <p:spPr bwMode="auto">
          <a:xfrm>
            <a:off x="1727200" y="4660900"/>
            <a:ext cx="3603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/>
              <a:t>5</a:t>
            </a:r>
            <a:endParaRPr lang="de-AT" sz="1600"/>
          </a:p>
        </p:txBody>
      </p:sp>
      <p:sp>
        <p:nvSpPr>
          <p:cNvPr id="20503" name="Text Box 23"/>
          <p:cNvSpPr txBox="1">
            <a:spLocks noChangeArrowheads="1"/>
          </p:cNvSpPr>
          <p:nvPr/>
        </p:nvSpPr>
        <p:spPr bwMode="auto">
          <a:xfrm>
            <a:off x="2246313" y="4660900"/>
            <a:ext cx="3603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/>
              <a:t>8</a:t>
            </a:r>
            <a:endParaRPr lang="de-AT" sz="1600"/>
          </a:p>
        </p:txBody>
      </p:sp>
      <p:sp>
        <p:nvSpPr>
          <p:cNvPr id="20504" name="Text Box 24"/>
          <p:cNvSpPr txBox="1">
            <a:spLocks noChangeArrowheads="1"/>
          </p:cNvSpPr>
          <p:nvPr/>
        </p:nvSpPr>
        <p:spPr bwMode="auto">
          <a:xfrm>
            <a:off x="3614738" y="4676775"/>
            <a:ext cx="720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/>
              <a:t>16</a:t>
            </a:r>
            <a:endParaRPr lang="de-AT" sz="1600"/>
          </a:p>
        </p:txBody>
      </p:sp>
      <p:sp>
        <p:nvSpPr>
          <p:cNvPr id="20505" name="Text Box 25"/>
          <p:cNvSpPr txBox="1">
            <a:spLocks noChangeArrowheads="1"/>
          </p:cNvSpPr>
          <p:nvPr/>
        </p:nvSpPr>
        <p:spPr bwMode="auto">
          <a:xfrm>
            <a:off x="5399088" y="4676775"/>
            <a:ext cx="504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/>
              <a:t>26</a:t>
            </a:r>
            <a:endParaRPr lang="de-AT" sz="1600"/>
          </a:p>
        </p:txBody>
      </p:sp>
      <p:sp>
        <p:nvSpPr>
          <p:cNvPr id="20506" name="Text Box 26"/>
          <p:cNvSpPr txBox="1">
            <a:spLocks noChangeArrowheads="1"/>
          </p:cNvSpPr>
          <p:nvPr/>
        </p:nvSpPr>
        <p:spPr bwMode="auto">
          <a:xfrm>
            <a:off x="6638925" y="4676775"/>
            <a:ext cx="5762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/>
              <a:t>33</a:t>
            </a:r>
            <a:endParaRPr lang="de-AT" sz="1600"/>
          </a:p>
        </p:txBody>
      </p:sp>
      <p:sp>
        <p:nvSpPr>
          <p:cNvPr id="20507" name="Text Box 27"/>
          <p:cNvSpPr txBox="1">
            <a:spLocks noChangeArrowheads="1"/>
          </p:cNvSpPr>
          <p:nvPr/>
        </p:nvSpPr>
        <p:spPr bwMode="auto">
          <a:xfrm>
            <a:off x="3214688" y="3262684"/>
            <a:ext cx="431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/>
              <a:t>14</a:t>
            </a:r>
            <a:endParaRPr lang="de-AT" sz="1600"/>
          </a:p>
        </p:txBody>
      </p:sp>
      <p:sp>
        <p:nvSpPr>
          <p:cNvPr id="20508" name="Text Box 28"/>
          <p:cNvSpPr txBox="1">
            <a:spLocks noChangeArrowheads="1"/>
          </p:cNvSpPr>
          <p:nvPr/>
        </p:nvSpPr>
        <p:spPr bwMode="auto">
          <a:xfrm>
            <a:off x="4295775" y="3254747"/>
            <a:ext cx="5032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/>
              <a:t>20</a:t>
            </a:r>
            <a:endParaRPr lang="de-AT" sz="1600"/>
          </a:p>
        </p:txBody>
      </p:sp>
      <p:sp>
        <p:nvSpPr>
          <p:cNvPr id="20509" name="Text Box 29"/>
          <p:cNvSpPr txBox="1">
            <a:spLocks noChangeArrowheads="1"/>
          </p:cNvSpPr>
          <p:nvPr/>
        </p:nvSpPr>
        <p:spPr bwMode="auto">
          <a:xfrm>
            <a:off x="5391150" y="3262684"/>
            <a:ext cx="5032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/>
              <a:t>26</a:t>
            </a:r>
            <a:endParaRPr lang="de-AT" sz="1600"/>
          </a:p>
        </p:txBody>
      </p:sp>
      <p:sp>
        <p:nvSpPr>
          <p:cNvPr id="20510" name="Text Box 30"/>
          <p:cNvSpPr txBox="1">
            <a:spLocks noChangeArrowheads="1"/>
          </p:cNvSpPr>
          <p:nvPr/>
        </p:nvSpPr>
        <p:spPr bwMode="auto">
          <a:xfrm>
            <a:off x="6630988" y="3272209"/>
            <a:ext cx="5762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/>
              <a:t>33</a:t>
            </a:r>
            <a:endParaRPr lang="de-AT" sz="1600"/>
          </a:p>
        </p:txBody>
      </p:sp>
      <p:sp>
        <p:nvSpPr>
          <p:cNvPr id="20511" name="Text Box 31"/>
          <p:cNvSpPr txBox="1">
            <a:spLocks noChangeArrowheads="1"/>
          </p:cNvSpPr>
          <p:nvPr/>
        </p:nvSpPr>
        <p:spPr bwMode="auto">
          <a:xfrm>
            <a:off x="8604250" y="3234109"/>
            <a:ext cx="539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/>
              <a:t>45</a:t>
            </a:r>
            <a:endParaRPr lang="de-AT" sz="1600"/>
          </a:p>
        </p:txBody>
      </p:sp>
      <p:sp>
        <p:nvSpPr>
          <p:cNvPr id="20512" name="Text Box 32"/>
          <p:cNvSpPr txBox="1">
            <a:spLocks noChangeArrowheads="1"/>
          </p:cNvSpPr>
          <p:nvPr/>
        </p:nvSpPr>
        <p:spPr bwMode="auto">
          <a:xfrm>
            <a:off x="1717675" y="3256334"/>
            <a:ext cx="3603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/>
              <a:t>5</a:t>
            </a:r>
            <a:endParaRPr lang="de-AT" sz="1600"/>
          </a:p>
        </p:txBody>
      </p:sp>
      <p:sp>
        <p:nvSpPr>
          <p:cNvPr id="20513" name="Text Box 33"/>
          <p:cNvSpPr txBox="1">
            <a:spLocks noChangeArrowheads="1"/>
          </p:cNvSpPr>
          <p:nvPr/>
        </p:nvSpPr>
        <p:spPr bwMode="auto">
          <a:xfrm>
            <a:off x="2046288" y="3256334"/>
            <a:ext cx="3603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/>
              <a:t>7</a:t>
            </a:r>
            <a:endParaRPr lang="de-AT" sz="1600"/>
          </a:p>
        </p:txBody>
      </p:sp>
      <p:sp>
        <p:nvSpPr>
          <p:cNvPr id="20514" name="Text Box 34"/>
          <p:cNvSpPr txBox="1">
            <a:spLocks noChangeArrowheads="1"/>
          </p:cNvSpPr>
          <p:nvPr/>
        </p:nvSpPr>
        <p:spPr bwMode="auto">
          <a:xfrm>
            <a:off x="2263775" y="3254747"/>
            <a:ext cx="3603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/>
              <a:t>8</a:t>
            </a:r>
            <a:endParaRPr lang="de-AT" sz="1600"/>
          </a:p>
        </p:txBody>
      </p:sp>
      <p:sp>
        <p:nvSpPr>
          <p:cNvPr id="20515" name="Text Box 35"/>
          <p:cNvSpPr txBox="1">
            <a:spLocks noChangeArrowheads="1"/>
          </p:cNvSpPr>
          <p:nvPr/>
        </p:nvSpPr>
        <p:spPr bwMode="auto">
          <a:xfrm>
            <a:off x="3590925" y="3256334"/>
            <a:ext cx="431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/>
              <a:t>16</a:t>
            </a:r>
            <a:endParaRPr lang="de-AT" sz="1600"/>
          </a:p>
        </p:txBody>
      </p:sp>
      <p:sp>
        <p:nvSpPr>
          <p:cNvPr id="20517" name="Text Box 37"/>
          <p:cNvSpPr txBox="1">
            <a:spLocks noChangeArrowheads="1"/>
          </p:cNvSpPr>
          <p:nvPr/>
        </p:nvSpPr>
        <p:spPr bwMode="auto">
          <a:xfrm>
            <a:off x="611188" y="5084763"/>
            <a:ext cx="40322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i="1"/>
              <a:t>Z</a:t>
            </a:r>
            <a:r>
              <a:rPr lang="de-DE" sz="2000"/>
              <a:t> = Zykluszeit = </a:t>
            </a:r>
            <a:endParaRPr lang="de-AT" sz="2000"/>
          </a:p>
        </p:txBody>
      </p:sp>
      <p:sp>
        <p:nvSpPr>
          <p:cNvPr id="20518" name="Text Box 38"/>
          <p:cNvSpPr txBox="1">
            <a:spLocks noChangeArrowheads="1"/>
          </p:cNvSpPr>
          <p:nvPr/>
        </p:nvSpPr>
        <p:spPr bwMode="auto">
          <a:xfrm>
            <a:off x="611188" y="5624513"/>
            <a:ext cx="40322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i="1" u="sng"/>
              <a:t>D</a:t>
            </a:r>
            <a:r>
              <a:rPr lang="de-DE" sz="2000"/>
              <a:t> =  </a:t>
            </a:r>
            <a:endParaRPr lang="de-AT" sz="2000"/>
          </a:p>
        </p:txBody>
      </p:sp>
      <p:sp>
        <p:nvSpPr>
          <p:cNvPr id="20519" name="Text Box 39"/>
          <p:cNvSpPr txBox="1">
            <a:spLocks noChangeArrowheads="1"/>
          </p:cNvSpPr>
          <p:nvPr/>
        </p:nvSpPr>
        <p:spPr bwMode="auto">
          <a:xfrm>
            <a:off x="2482850" y="5103813"/>
            <a:ext cx="936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b="1">
                <a:solidFill>
                  <a:srgbClr val="3333FF"/>
                </a:solidFill>
              </a:rPr>
              <a:t>45</a:t>
            </a:r>
            <a:r>
              <a:rPr lang="de-DE" sz="2000"/>
              <a:t> ZE</a:t>
            </a:r>
            <a:endParaRPr lang="de-AT" sz="2000"/>
          </a:p>
        </p:txBody>
      </p:sp>
      <p:sp>
        <p:nvSpPr>
          <p:cNvPr id="20520" name="Text Box 40"/>
          <p:cNvSpPr txBox="1">
            <a:spLocks noChangeArrowheads="1"/>
          </p:cNvSpPr>
          <p:nvPr/>
        </p:nvSpPr>
        <p:spPr bwMode="auto">
          <a:xfrm>
            <a:off x="1155700" y="5629275"/>
            <a:ext cx="41767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/>
              <a:t>(7+14+20+33+45)/5 = </a:t>
            </a:r>
            <a:endParaRPr lang="de-AT" sz="2000"/>
          </a:p>
        </p:txBody>
      </p:sp>
      <p:sp>
        <p:nvSpPr>
          <p:cNvPr id="20521" name="Text Box 41"/>
          <p:cNvSpPr txBox="1">
            <a:spLocks noChangeArrowheads="1"/>
          </p:cNvSpPr>
          <p:nvPr/>
        </p:nvSpPr>
        <p:spPr bwMode="auto">
          <a:xfrm>
            <a:off x="3708400" y="5629275"/>
            <a:ext cx="936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b="1">
                <a:solidFill>
                  <a:srgbClr val="3333FF"/>
                </a:solidFill>
              </a:rPr>
              <a:t>23,8</a:t>
            </a:r>
            <a:r>
              <a:rPr lang="de-DE" sz="2000"/>
              <a:t> </a:t>
            </a:r>
            <a:endParaRPr lang="de-AT" sz="2000"/>
          </a:p>
        </p:txBody>
      </p:sp>
      <p:sp>
        <p:nvSpPr>
          <p:cNvPr id="20522" name="Text Box 42"/>
          <p:cNvSpPr txBox="1">
            <a:spLocks noChangeArrowheads="1"/>
          </p:cNvSpPr>
          <p:nvPr/>
        </p:nvSpPr>
        <p:spPr bwMode="auto">
          <a:xfrm>
            <a:off x="3362325" y="5083175"/>
            <a:ext cx="2608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b="1"/>
              <a:t>( &gt; 35 </a:t>
            </a:r>
            <a:r>
              <a:rPr lang="de-DE" sz="2000"/>
              <a:t>bei Johnson</a:t>
            </a:r>
            <a:r>
              <a:rPr lang="de-DE" sz="2000" b="1"/>
              <a:t>)</a:t>
            </a:r>
            <a:endParaRPr lang="de-AT" sz="2000" b="1"/>
          </a:p>
        </p:txBody>
      </p:sp>
      <p:sp>
        <p:nvSpPr>
          <p:cNvPr id="20523" name="Text Box 43"/>
          <p:cNvSpPr txBox="1">
            <a:spLocks noChangeArrowheads="1"/>
          </p:cNvSpPr>
          <p:nvPr/>
        </p:nvSpPr>
        <p:spPr bwMode="auto">
          <a:xfrm>
            <a:off x="4371975" y="5607050"/>
            <a:ext cx="2608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b="1"/>
              <a:t>( &lt; 25,6 </a:t>
            </a:r>
            <a:r>
              <a:rPr lang="de-DE" sz="2000"/>
              <a:t>bei Johnson</a:t>
            </a:r>
            <a:r>
              <a:rPr lang="de-DE" sz="2000" b="1"/>
              <a:t>)</a:t>
            </a:r>
            <a:endParaRPr lang="de-AT" sz="2000" b="1"/>
          </a:p>
        </p:txBody>
      </p:sp>
      <p:graphicFrame>
        <p:nvGraphicFramePr>
          <p:cNvPr id="4098" name="Object 10"/>
          <p:cNvGraphicFramePr>
            <a:graphicFrameLocks noChangeAspect="1"/>
          </p:cNvGraphicFramePr>
          <p:nvPr/>
        </p:nvGraphicFramePr>
        <p:xfrm>
          <a:off x="371475" y="2924944"/>
          <a:ext cx="8313738" cy="2109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Bild" r:id="rId4" imgW="3786924" imgH="923529" progId="Word.Picture.8">
                  <p:embed/>
                </p:oleObj>
              </mc:Choice>
              <mc:Fallback>
                <p:oleObj name="Bild" r:id="rId4" imgW="3786924" imgH="923529" progId="Word.Picture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475" y="2924944"/>
                        <a:ext cx="8313738" cy="2109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01" name="Rectangle 21"/>
          <p:cNvSpPr>
            <a:spLocks noChangeArrowheads="1"/>
          </p:cNvSpPr>
          <p:nvPr/>
        </p:nvSpPr>
        <p:spPr bwMode="auto">
          <a:xfrm>
            <a:off x="6827838" y="3542084"/>
            <a:ext cx="2136775" cy="525463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 b="1"/>
              <a:t>E</a:t>
            </a:r>
            <a:endParaRPr lang="de-AT" sz="20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/>
      <p:bldP spid="20486" grpId="0"/>
      <p:bldP spid="20487" grpId="0"/>
      <p:bldP spid="20488" grpId="0"/>
      <p:bldP spid="20489" grpId="0"/>
      <p:bldP spid="20492" grpId="0" animBg="1"/>
      <p:bldP spid="20493" grpId="0" animBg="1"/>
      <p:bldP spid="20494" grpId="0" animBg="1"/>
      <p:bldP spid="20495" grpId="0" animBg="1"/>
      <p:bldP spid="20496" grpId="0" animBg="1"/>
      <p:bldP spid="20497" grpId="0" animBg="1"/>
      <p:bldP spid="20498" grpId="0" animBg="1"/>
      <p:bldP spid="20499" grpId="0" animBg="1"/>
      <p:bldP spid="20500" grpId="0" animBg="1"/>
      <p:bldP spid="20502" grpId="0"/>
      <p:bldP spid="20503" grpId="0"/>
      <p:bldP spid="20504" grpId="0"/>
      <p:bldP spid="20505" grpId="0"/>
      <p:bldP spid="20507" grpId="0"/>
      <p:bldP spid="20508" grpId="0"/>
      <p:bldP spid="20510" grpId="0"/>
      <p:bldP spid="20511" grpId="0"/>
      <p:bldP spid="20512" grpId="0"/>
      <p:bldP spid="20513" grpId="0"/>
      <p:bldP spid="20514" grpId="0"/>
      <p:bldP spid="20515" grpId="0"/>
      <p:bldP spid="20517" grpId="0"/>
      <p:bldP spid="20518" grpId="0"/>
      <p:bldP spid="20519" grpId="0"/>
      <p:bldP spid="20520" grpId="0"/>
      <p:bldP spid="20521" grpId="0"/>
      <p:bldP spid="20522" grpId="0"/>
      <p:bldP spid="20523" grpId="0"/>
      <p:bldP spid="2050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>11.1 </a:t>
            </a:r>
            <a:r>
              <a:rPr lang="de-DE" dirty="0" smtClean="0"/>
              <a:t>Auftragsfreigabe I</a:t>
            </a:r>
            <a:endParaRPr lang="de-AT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Tx/>
              <a:buNone/>
              <a:tabLst>
                <a:tab pos="809625" algn="l"/>
              </a:tabLst>
            </a:pPr>
            <a:r>
              <a:rPr lang="de-AT" sz="2400" i="1" u="sng" smtClean="0"/>
              <a:t>Dilemma der Ablaufplanung</a:t>
            </a:r>
            <a:r>
              <a:rPr lang="de-AT" smtClean="0"/>
              <a:t>: </a:t>
            </a:r>
          </a:p>
          <a:p>
            <a:pPr marL="457200" indent="-457200" eaLnBrk="1" hangingPunct="1">
              <a:buFontTx/>
              <a:buNone/>
              <a:tabLst>
                <a:tab pos="809625" algn="l"/>
              </a:tabLst>
            </a:pPr>
            <a:r>
              <a:rPr lang="de-AT" smtClean="0"/>
              <a:t>Maximierung der Kapazitätsauslastung </a:t>
            </a:r>
          </a:p>
          <a:p>
            <a:pPr marL="457200" indent="-457200" eaLnBrk="1" hangingPunct="1">
              <a:buFontTx/>
              <a:buNone/>
              <a:tabLst>
                <a:tab pos="809625" algn="l"/>
              </a:tabLst>
            </a:pPr>
            <a:r>
              <a:rPr lang="de-AT" smtClean="0"/>
              <a:t>vs. Minimierung der mittleren Durchlaufzeit (konkurrierende Ziele)</a:t>
            </a:r>
          </a:p>
          <a:p>
            <a:pPr marL="457200" indent="-457200" eaLnBrk="1" hangingPunct="1">
              <a:buFontTx/>
              <a:buNone/>
              <a:tabLst>
                <a:tab pos="809625" algn="l"/>
              </a:tabLst>
            </a:pPr>
            <a:endParaRPr lang="de-DE" smtClean="0"/>
          </a:p>
          <a:p>
            <a:pPr marL="457200" indent="-457200" eaLnBrk="1" hangingPunct="1">
              <a:tabLst>
                <a:tab pos="809625" algn="l"/>
              </a:tabLst>
            </a:pPr>
            <a:r>
              <a:rPr lang="de-AT" smtClean="0"/>
              <a:t>viele freigegebene Aufträge </a:t>
            </a:r>
            <a:br>
              <a:rPr lang="de-AT" smtClean="0"/>
            </a:br>
            <a:r>
              <a:rPr lang="de-AT" smtClean="0">
                <a:sym typeface="Symbol" pitchFamily="18" charset="2"/>
              </a:rPr>
              <a:t></a:t>
            </a:r>
            <a:r>
              <a:rPr lang="de-AT" smtClean="0">
                <a:sym typeface="Wingdings" pitchFamily="2" charset="2"/>
              </a:rPr>
              <a:t> </a:t>
            </a:r>
            <a:r>
              <a:rPr lang="de-AT" smtClean="0"/>
              <a:t>Maschinen gut ausgelastet – kaum Leerzeiten</a:t>
            </a:r>
            <a:r>
              <a:rPr lang="de-AT" i="1" smtClean="0"/>
              <a:t> </a:t>
            </a:r>
            <a:br>
              <a:rPr lang="de-AT" i="1" smtClean="0"/>
            </a:br>
            <a:r>
              <a:rPr lang="de-AT" smtClean="0">
                <a:sym typeface="Symbol" pitchFamily="18" charset="2"/>
              </a:rPr>
              <a:t></a:t>
            </a:r>
            <a:r>
              <a:rPr lang="de-AT" smtClean="0">
                <a:sym typeface="Wingdings" pitchFamily="2" charset="2"/>
              </a:rPr>
              <a:t> aber lange </a:t>
            </a:r>
            <a:r>
              <a:rPr lang="de-AT" smtClean="0"/>
              <a:t>Wartezeiten vor Engpassmaschinen</a:t>
            </a:r>
            <a:r>
              <a:rPr lang="de-AT" i="1" smtClean="0"/>
              <a:t> </a:t>
            </a:r>
            <a:br>
              <a:rPr lang="de-AT" i="1" smtClean="0"/>
            </a:br>
            <a:r>
              <a:rPr lang="de-AT" i="1" smtClean="0"/>
              <a:t> </a:t>
            </a:r>
            <a:r>
              <a:rPr lang="de-AT" smtClean="0">
                <a:sym typeface="Symbol" pitchFamily="18" charset="2"/>
              </a:rPr>
              <a:t></a:t>
            </a:r>
            <a:r>
              <a:rPr lang="de-AT" smtClean="0">
                <a:sym typeface="Wingdings" pitchFamily="2" charset="2"/>
              </a:rPr>
              <a:t> </a:t>
            </a:r>
            <a:r>
              <a:rPr lang="de-AT" smtClean="0"/>
              <a:t>große </a:t>
            </a:r>
            <a:r>
              <a:rPr lang="de-AT" i="1" smtClean="0"/>
              <a:t>Durchlaufzeiten </a:t>
            </a:r>
            <a:r>
              <a:rPr lang="de-AT" smtClean="0"/>
              <a:t>(= Zeit von Auftragsfreigabe bis Fertigstellung des Auftrags)</a:t>
            </a:r>
            <a:br>
              <a:rPr lang="de-AT" smtClean="0"/>
            </a:br>
            <a:endParaRPr lang="de-AT" smtClean="0"/>
          </a:p>
          <a:p>
            <a:pPr marL="457200" indent="-457200" eaLnBrk="1" hangingPunct="1">
              <a:tabLst>
                <a:tab pos="809625" algn="l"/>
              </a:tabLst>
            </a:pPr>
            <a:r>
              <a:rPr lang="de-AT" smtClean="0"/>
              <a:t>wenige freigegebene Aufträge</a:t>
            </a:r>
            <a:br>
              <a:rPr lang="de-AT" smtClean="0"/>
            </a:br>
            <a:r>
              <a:rPr lang="de-AT" smtClean="0">
                <a:sym typeface="Symbol" pitchFamily="18" charset="2"/>
              </a:rPr>
              <a:t></a:t>
            </a:r>
            <a:r>
              <a:rPr lang="de-AT" smtClean="0">
                <a:sym typeface="Wingdings" pitchFamily="2" charset="2"/>
              </a:rPr>
              <a:t> </a:t>
            </a:r>
            <a:r>
              <a:rPr lang="de-AT" smtClean="0"/>
              <a:t>kürzere Durchlaufzeiten</a:t>
            </a:r>
            <a:br>
              <a:rPr lang="de-AT" smtClean="0"/>
            </a:br>
            <a:r>
              <a:rPr lang="de-AT" smtClean="0">
                <a:sym typeface="Symbol" pitchFamily="18" charset="2"/>
              </a:rPr>
              <a:t></a:t>
            </a:r>
            <a:r>
              <a:rPr lang="de-AT" smtClean="0">
                <a:sym typeface="Wingdings" pitchFamily="2" charset="2"/>
              </a:rPr>
              <a:t> aber </a:t>
            </a:r>
            <a:r>
              <a:rPr lang="de-AT" smtClean="0"/>
              <a:t>Verringerung der </a:t>
            </a:r>
            <a:r>
              <a:rPr lang="de-AT" i="1" smtClean="0"/>
              <a:t>Kapazitätsauslastung</a:t>
            </a:r>
            <a:r>
              <a:rPr lang="de-AT" smtClean="0"/>
              <a:t> im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Maschinenbelegung bei mehreren Maschinen</a:t>
            </a:r>
          </a:p>
        </p:txBody>
      </p:sp>
      <p:sp>
        <p:nvSpPr>
          <p:cNvPr id="39940" name="Text Box 4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50000"/>
              </a:spcBef>
              <a:buFont typeface="Symbol" pitchFamily="18" charset="2"/>
              <a:buChar char="Þ"/>
            </a:pPr>
            <a:endParaRPr lang="de-DE" dirty="0" smtClean="0">
              <a:sym typeface="Wingdings" pitchFamily="2" charset="2"/>
            </a:endParaRPr>
          </a:p>
          <a:p>
            <a:pPr eaLnBrk="1" hangingPunct="1">
              <a:spcBef>
                <a:spcPct val="50000"/>
              </a:spcBef>
              <a:buFont typeface="Symbol" pitchFamily="18" charset="2"/>
              <a:buChar char="Þ"/>
            </a:pPr>
            <a:r>
              <a:rPr lang="de-DE" dirty="0" smtClean="0">
                <a:sym typeface="Wingdings" pitchFamily="2" charset="2"/>
              </a:rPr>
              <a:t> Gleichzeitige Minimierung der </a:t>
            </a:r>
            <a:r>
              <a:rPr lang="de-DE" b="1" dirty="0" smtClean="0">
                <a:sym typeface="Wingdings" pitchFamily="2" charset="2"/>
              </a:rPr>
              <a:t>Zykluszeit</a:t>
            </a:r>
            <a:r>
              <a:rPr lang="de-DE" dirty="0" smtClean="0">
                <a:sym typeface="Wingdings" pitchFamily="2" charset="2"/>
              </a:rPr>
              <a:t> und der </a:t>
            </a:r>
            <a:r>
              <a:rPr lang="de-DE" b="1" dirty="0" smtClean="0">
                <a:sym typeface="Wingdings" pitchFamily="2" charset="2"/>
              </a:rPr>
              <a:t>durchschnittlichen Durchlaufzeit</a:t>
            </a:r>
            <a:r>
              <a:rPr lang="de-DE" dirty="0" smtClean="0">
                <a:sym typeface="Wingdings" pitchFamily="2" charset="2"/>
              </a:rPr>
              <a:t> ist </a:t>
            </a:r>
            <a:r>
              <a:rPr lang="de-DE" b="1" dirty="0" smtClean="0">
                <a:sym typeface="Wingdings" pitchFamily="2" charset="2"/>
              </a:rPr>
              <a:t>nicht</a:t>
            </a:r>
            <a:r>
              <a:rPr lang="de-DE" dirty="0" smtClean="0">
                <a:sym typeface="Wingdings" pitchFamily="2" charset="2"/>
              </a:rPr>
              <a:t> möglich</a:t>
            </a:r>
          </a:p>
          <a:p>
            <a:pPr eaLnBrk="1" hangingPunct="1">
              <a:spcBef>
                <a:spcPct val="50000"/>
              </a:spcBef>
              <a:buFont typeface="Symbol" pitchFamily="18" charset="2"/>
              <a:buChar char="Þ"/>
            </a:pPr>
            <a:endParaRPr lang="de-DE" dirty="0" smtClean="0">
              <a:sym typeface="Wingdings" pitchFamily="2" charset="2"/>
            </a:endParaRPr>
          </a:p>
          <a:p>
            <a:pPr eaLnBrk="1" hangingPunct="1">
              <a:spcBef>
                <a:spcPct val="50000"/>
              </a:spcBef>
            </a:pPr>
            <a:r>
              <a:rPr lang="de-DE" dirty="0" smtClean="0">
                <a:sym typeface="Wingdings" pitchFamily="2" charset="2"/>
              </a:rPr>
              <a:t>Es gibt viele </a:t>
            </a:r>
            <a:r>
              <a:rPr lang="de-DE" i="1" dirty="0" err="1" smtClean="0">
                <a:sym typeface="Wingdings" pitchFamily="2" charset="2"/>
              </a:rPr>
              <a:t>konfliktäre</a:t>
            </a:r>
            <a:r>
              <a:rPr lang="de-DE" dirty="0" smtClean="0">
                <a:sym typeface="Wingdings" pitchFamily="2" charset="2"/>
              </a:rPr>
              <a:t> Ziele</a:t>
            </a:r>
          </a:p>
          <a:p>
            <a:pPr eaLnBrk="1" hangingPunct="1">
              <a:spcBef>
                <a:spcPct val="50000"/>
              </a:spcBef>
            </a:pPr>
            <a:endParaRPr lang="de-AT" dirty="0" smtClean="0">
              <a:sym typeface="Wingdings" pitchFamily="2" charset="2"/>
            </a:endParaRPr>
          </a:p>
          <a:p>
            <a:pPr eaLnBrk="1" hangingPunct="1">
              <a:spcBef>
                <a:spcPct val="50000"/>
              </a:spcBef>
            </a:pPr>
            <a:r>
              <a:rPr lang="de-AT" dirty="0" smtClean="0">
                <a:sym typeface="Wingdings" pitchFamily="2" charset="2"/>
              </a:rPr>
              <a:t>Für jedes Ziel gibt es meist viel verschieden Lösungsverfahren (exakte Verfahren und Heuristiken)</a:t>
            </a:r>
          </a:p>
          <a:p>
            <a:pPr eaLnBrk="1" hangingPunct="1">
              <a:spcBef>
                <a:spcPct val="50000"/>
              </a:spcBef>
            </a:pPr>
            <a:endParaRPr lang="de-AT" dirty="0" smtClean="0">
              <a:sym typeface="Wingdings" pitchFamily="2" charset="2"/>
            </a:endParaRPr>
          </a:p>
          <a:p>
            <a:pPr eaLnBrk="1" hangingPunct="1">
              <a:spcBef>
                <a:spcPct val="50000"/>
              </a:spcBef>
            </a:pPr>
            <a:r>
              <a:rPr lang="de-AT" dirty="0" smtClean="0">
                <a:sym typeface="Wingdings" pitchFamily="2" charset="2"/>
              </a:rPr>
              <a:t>Siehe „ABWL Produktion und Logistik 2“ und KFK (</a:t>
            </a:r>
            <a:r>
              <a:rPr lang="de-AT" dirty="0" err="1" smtClean="0">
                <a:sym typeface="Wingdings" pitchFamily="2" charset="2"/>
              </a:rPr>
              <a:t>Production</a:t>
            </a:r>
            <a:r>
              <a:rPr lang="de-AT" dirty="0" smtClean="0">
                <a:sym typeface="Wingdings" pitchFamily="2" charset="2"/>
              </a:rPr>
              <a:t> Analysis)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>Auftragsfreigabe II</a:t>
            </a:r>
            <a:endParaRPr lang="de-AT" dirty="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de-AT" sz="1800" dirty="0" smtClean="0"/>
          </a:p>
          <a:p>
            <a:pPr defTabSz="180000" eaLnBrk="1" hangingPunct="1">
              <a:tabLst>
                <a:tab pos="180000" algn="l"/>
              </a:tabLst>
            </a:pPr>
            <a:r>
              <a:rPr lang="de-AT" sz="1800" dirty="0" smtClean="0"/>
              <a:t> Ein </a:t>
            </a:r>
            <a:r>
              <a:rPr lang="de-AT" sz="1800" b="1" dirty="0" smtClean="0"/>
              <a:t>Ausgleich</a:t>
            </a:r>
            <a:r>
              <a:rPr lang="de-AT" sz="1800" dirty="0" smtClean="0"/>
              <a:t> zwischen den beiden </a:t>
            </a:r>
            <a:r>
              <a:rPr lang="de-AT" sz="1800" b="1" dirty="0" err="1" smtClean="0"/>
              <a:t>konfliktären</a:t>
            </a:r>
            <a:r>
              <a:rPr lang="de-AT" sz="1800" b="1" dirty="0" smtClean="0"/>
              <a:t> Zielen</a:t>
            </a:r>
            <a:r>
              <a:rPr lang="de-AT" sz="1800" dirty="0" smtClean="0"/>
              <a:t> kann durch 	intelligente Produktionssteuerung zumindest teilweise erreicht werden!</a:t>
            </a:r>
          </a:p>
          <a:p>
            <a:pPr eaLnBrk="1" hangingPunct="1">
              <a:buFont typeface="Wingdings" pitchFamily="2" charset="2"/>
              <a:buNone/>
            </a:pPr>
            <a:endParaRPr lang="de-AT" sz="1800" dirty="0" smtClean="0"/>
          </a:p>
          <a:p>
            <a:pPr eaLnBrk="1" hangingPunct="1">
              <a:buFont typeface="Wingdings" pitchFamily="2" charset="2"/>
              <a:buNone/>
            </a:pPr>
            <a:r>
              <a:rPr lang="de-AT" sz="1800" dirty="0" smtClean="0"/>
              <a:t>d.h. Ziel ist Erzielung einer akzeptable Durchlaufzeit </a:t>
            </a:r>
          </a:p>
          <a:p>
            <a:pPr lvl="1" defTabSz="180000" eaLnBrk="1" hangingPunct="1">
              <a:buFontTx/>
              <a:buChar char="•"/>
              <a:tabLst>
                <a:tab pos="180000" algn="l"/>
              </a:tabLst>
            </a:pPr>
            <a:r>
              <a:rPr lang="de-AT" dirty="0" smtClean="0"/>
              <a:t> ohne allzu hohen Bestand an halbfertigen, </a:t>
            </a:r>
            <a:r>
              <a:rPr lang="de-AT" dirty="0" err="1" smtClean="0"/>
              <a:t>angearbeiteten</a:t>
            </a:r>
            <a:r>
              <a:rPr lang="de-AT" dirty="0" smtClean="0"/>
              <a:t> Aufträgen (</a:t>
            </a:r>
            <a:r>
              <a:rPr lang="de-AT" i="1" dirty="0" smtClean="0"/>
              <a:t>WIP =  	</a:t>
            </a:r>
            <a:r>
              <a:rPr lang="de-AT" i="1" dirty="0" err="1" smtClean="0"/>
              <a:t>work</a:t>
            </a:r>
            <a:r>
              <a:rPr lang="de-AT" i="1" dirty="0" smtClean="0"/>
              <a:t> in </a:t>
            </a:r>
            <a:r>
              <a:rPr lang="de-AT" i="1" dirty="0" err="1" smtClean="0"/>
              <a:t>process</a:t>
            </a:r>
            <a:r>
              <a:rPr lang="de-AT" dirty="0" smtClean="0"/>
              <a:t>) </a:t>
            </a:r>
          </a:p>
          <a:p>
            <a:pPr lvl="1" eaLnBrk="1" hangingPunct="1">
              <a:buFontTx/>
              <a:buChar char="•"/>
            </a:pPr>
            <a:r>
              <a:rPr lang="de-AT" dirty="0" smtClean="0"/>
              <a:t> ohne einer allzu hohen Senkung der Kapazitätsauslastung</a:t>
            </a:r>
          </a:p>
          <a:p>
            <a:pPr lvl="1" eaLnBrk="1" hangingPunct="1">
              <a:buFontTx/>
              <a:buChar char="•"/>
            </a:pPr>
            <a:endParaRPr lang="de-AT" dirty="0" smtClean="0"/>
          </a:p>
          <a:p>
            <a:pPr defTabSz="180000" eaLnBrk="1" hangingPunct="1">
              <a:buFont typeface="Wingdings" pitchFamily="2" charset="2"/>
              <a:buChar char="Ø"/>
              <a:tabLst>
                <a:tab pos="180000" algn="l"/>
              </a:tabLst>
            </a:pPr>
            <a:r>
              <a:rPr lang="de-DE" dirty="0" smtClean="0"/>
              <a:t> Auftragsfreigabe</a:t>
            </a:r>
            <a:br>
              <a:rPr lang="de-DE" dirty="0" smtClean="0"/>
            </a:br>
            <a:r>
              <a:rPr lang="de-DE" dirty="0" smtClean="0"/>
              <a:t>	(</a:t>
            </a:r>
            <a:r>
              <a:rPr lang="de-AT" sz="1800" dirty="0" smtClean="0"/>
              <a:t>wann soll mit den einzelnen Aufträgen begonnen werden?)</a:t>
            </a:r>
          </a:p>
          <a:p>
            <a:pPr defTabSz="180000" eaLnBrk="1" hangingPunct="1">
              <a:buFont typeface="Wingdings" pitchFamily="2" charset="2"/>
              <a:buChar char="Ø"/>
              <a:tabLst>
                <a:tab pos="180000" algn="l"/>
              </a:tabLst>
            </a:pPr>
            <a:r>
              <a:rPr lang="de-DE" dirty="0" smtClean="0">
                <a:hlinkClick r:id="rId2" action="ppaction://hlinksldjump"/>
              </a:rPr>
              <a:t> Maschinenbelegung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	(</a:t>
            </a:r>
            <a:r>
              <a:rPr lang="de-AT" sz="1800" dirty="0" smtClean="0"/>
              <a:t>Reihenfolge der freigegebenen Aufträge auf den einzelnen Maschinen)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Durchlaufzeiten-Syndrom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> Grund für der Notwendigkeit gezielter Auftragsfreigabe: </a:t>
            </a:r>
            <a:r>
              <a:rPr lang="de-DE" b="1" dirty="0" smtClean="0"/>
              <a:t>Durchlaufzeiten-Syndrom</a:t>
            </a:r>
          </a:p>
          <a:p>
            <a:pPr eaLnBrk="1" hangingPunct="1"/>
            <a:endParaRPr lang="de-DE" dirty="0" smtClean="0"/>
          </a:p>
          <a:p>
            <a:pPr defTabSz="180000" eaLnBrk="1" hangingPunct="1">
              <a:tabLst>
                <a:tab pos="180000" algn="l"/>
              </a:tabLst>
            </a:pPr>
            <a:r>
              <a:rPr lang="de-DE" dirty="0" smtClean="0"/>
              <a:t> Ausgangspunkt sind geschätzte, auf </a:t>
            </a:r>
            <a:r>
              <a:rPr lang="de-DE" i="1" dirty="0" smtClean="0"/>
              <a:t>Erfahrungswerten beruhende 	Durchlaufzeiten</a:t>
            </a:r>
            <a:endParaRPr lang="de-DE" dirty="0" smtClean="0"/>
          </a:p>
          <a:p>
            <a:pPr defTabSz="180000" eaLnBrk="1" hangingPunct="1">
              <a:buFont typeface="Symbol" pitchFamily="18" charset="2"/>
              <a:buChar char="Þ"/>
              <a:tabLst>
                <a:tab pos="180000" algn="l"/>
              </a:tabLst>
            </a:pPr>
            <a:r>
              <a:rPr lang="de-DE" dirty="0" smtClean="0"/>
              <a:t> Um Schwankungen auszugleichen, werden sie um  			 			  						   Sicherheitszuschläge erhöht.</a:t>
            </a:r>
          </a:p>
          <a:p>
            <a:pPr eaLnBrk="1" hangingPunct="1">
              <a:buFont typeface="Symbol" pitchFamily="18" charset="2"/>
              <a:buChar char="Þ"/>
            </a:pPr>
            <a:r>
              <a:rPr lang="de-DE" dirty="0" smtClean="0"/>
              <a:t> Fertigungsaufträge werden früher als notwendig freigegeben</a:t>
            </a:r>
          </a:p>
          <a:p>
            <a:pPr eaLnBrk="1" hangingPunct="1">
              <a:buFont typeface="Symbol" pitchFamily="18" charset="2"/>
              <a:buChar char="Þ"/>
            </a:pPr>
            <a:r>
              <a:rPr lang="de-DE" dirty="0" smtClean="0"/>
              <a:t> Wartezeiten </a:t>
            </a:r>
            <a:r>
              <a:rPr lang="de-DE" dirty="0" smtClean="0">
                <a:sym typeface="Symbol" pitchFamily="18" charset="2"/>
              </a:rPr>
              <a:t> </a:t>
            </a:r>
            <a:r>
              <a:rPr lang="de-DE" dirty="0" smtClean="0"/>
              <a:t>die zu beobachtenden Durchlaufzeiten steigen an</a:t>
            </a:r>
          </a:p>
          <a:p>
            <a:pPr eaLnBrk="1" hangingPunct="1">
              <a:buFont typeface="Symbol" pitchFamily="18" charset="2"/>
              <a:buChar char="Þ"/>
            </a:pPr>
            <a:r>
              <a:rPr lang="de-DE" dirty="0" smtClean="0"/>
              <a:t> Schätzwerte für Durchlaufzeiten werden nach oben korrigiert</a:t>
            </a:r>
          </a:p>
          <a:p>
            <a:pPr eaLnBrk="1" hangingPunct="1">
              <a:buFont typeface="Symbol" pitchFamily="18" charset="2"/>
              <a:buChar char="Þ"/>
            </a:pPr>
            <a:r>
              <a:rPr lang="de-DE" dirty="0" smtClean="0"/>
              <a:t> Fertigungsaufträge werden noch früher freigegeben,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Auftragsfreigabe III</a:t>
            </a:r>
            <a:endParaRPr lang="de-AT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de-DE" dirty="0" smtClean="0"/>
          </a:p>
          <a:p>
            <a:pPr defTabSz="180000" eaLnBrk="1" hangingPunct="1">
              <a:tabLst>
                <a:tab pos="180000" algn="l"/>
              </a:tabLst>
            </a:pPr>
            <a:r>
              <a:rPr lang="de-DE" dirty="0" smtClean="0"/>
              <a:t> Durchlaufzeiten-Syndrom </a:t>
            </a:r>
            <a:r>
              <a:rPr lang="de-DE" dirty="0" smtClean="0">
                <a:sym typeface="Symbol" pitchFamily="18" charset="2"/>
              </a:rPr>
              <a:t></a:t>
            </a:r>
            <a:r>
              <a:rPr lang="de-DE" dirty="0" smtClean="0"/>
              <a:t> Schätzwerte für Durchlaufzeiten werden 	immer weiter nach oben korrigiert  </a:t>
            </a:r>
            <a:r>
              <a:rPr lang="de-DE" dirty="0" smtClean="0">
                <a:sym typeface="Symbol" pitchFamily="18" charset="2"/>
              </a:rPr>
              <a:t></a:t>
            </a:r>
            <a:r>
              <a:rPr lang="de-DE" dirty="0" smtClean="0"/>
              <a:t> lange Durchlaufzeiten</a:t>
            </a:r>
          </a:p>
          <a:p>
            <a:pPr eaLnBrk="1" hangingPunct="1"/>
            <a:endParaRPr lang="de-DE" dirty="0" smtClean="0"/>
          </a:p>
          <a:p>
            <a:pPr eaLnBrk="1" hangingPunct="1"/>
            <a:r>
              <a:rPr lang="de-DE" dirty="0" smtClean="0"/>
              <a:t> Ausweg: systematische </a:t>
            </a:r>
            <a:r>
              <a:rPr lang="de-AT" i="1" dirty="0" smtClean="0"/>
              <a:t>Auftragsfreigabe</a:t>
            </a:r>
            <a:br>
              <a:rPr lang="de-AT" i="1" dirty="0" smtClean="0"/>
            </a:br>
            <a:r>
              <a:rPr lang="de-AT" i="1" dirty="0" smtClean="0"/>
              <a:t>  </a:t>
            </a:r>
            <a:r>
              <a:rPr lang="de-AT" dirty="0" smtClean="0"/>
              <a:t>wann soll mit den einzelnen Aufträgen begonnen werden?</a:t>
            </a:r>
          </a:p>
          <a:p>
            <a:pPr eaLnBrk="1" hangingPunct="1">
              <a:buFontTx/>
              <a:buNone/>
            </a:pPr>
            <a:endParaRPr lang="de-DE" dirty="0" smtClean="0"/>
          </a:p>
          <a:p>
            <a:pPr defTabSz="180000" eaLnBrk="1" hangingPunct="1">
              <a:tabLst>
                <a:tab pos="180000" algn="l"/>
              </a:tabLst>
            </a:pPr>
            <a:r>
              <a:rPr lang="de-DE" u="sng" dirty="0" smtClean="0"/>
              <a:t> Idee der </a:t>
            </a:r>
            <a:r>
              <a:rPr lang="de-DE" i="1" u="sng" dirty="0" smtClean="0"/>
              <a:t>Auftragsfreigabe</a:t>
            </a:r>
            <a:r>
              <a:rPr lang="de-DE" i="1" dirty="0" smtClean="0"/>
              <a:t>: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smtClean="0"/>
              <a:t>  nur dann einen neuen Auftrag freigeben, wenn es die      	Gesamtbelastung des Systems zulässt </a:t>
            </a:r>
            <a:endParaRPr lang="de-AT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Verschiedene Systeme der Auftragsfreigabe </a:t>
            </a:r>
            <a:endParaRPr lang="de-AT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de-DE" sz="2400" b="1" dirty="0" smtClean="0"/>
              <a:t>CONWIP-System</a:t>
            </a:r>
            <a:r>
              <a:rPr lang="de-DE" dirty="0" smtClean="0"/>
              <a:t> (CONWIP = </a:t>
            </a:r>
            <a:r>
              <a:rPr lang="de-DE" i="1" dirty="0" err="1" smtClean="0">
                <a:solidFill>
                  <a:srgbClr val="FF0000"/>
                </a:solidFill>
              </a:rPr>
              <a:t>CON</a:t>
            </a:r>
            <a:r>
              <a:rPr lang="de-DE" i="1" dirty="0" err="1" smtClean="0"/>
              <a:t>stant</a:t>
            </a:r>
            <a:r>
              <a:rPr lang="de-DE" i="1" dirty="0" smtClean="0"/>
              <a:t> </a:t>
            </a:r>
            <a:r>
              <a:rPr lang="de-AT" i="1" dirty="0" smtClean="0">
                <a:solidFill>
                  <a:srgbClr val="FF0000"/>
                </a:solidFill>
              </a:rPr>
              <a:t>W</a:t>
            </a:r>
            <a:r>
              <a:rPr lang="de-AT" i="1" dirty="0" smtClean="0"/>
              <a:t>ork </a:t>
            </a:r>
            <a:r>
              <a:rPr lang="de-AT" i="1" dirty="0" smtClean="0">
                <a:solidFill>
                  <a:srgbClr val="FF0000"/>
                </a:solidFill>
              </a:rPr>
              <a:t>I</a:t>
            </a:r>
            <a:r>
              <a:rPr lang="de-AT" i="1" dirty="0" smtClean="0"/>
              <a:t>n </a:t>
            </a:r>
            <a:r>
              <a:rPr lang="de-AT" i="1" dirty="0" err="1" smtClean="0">
                <a:solidFill>
                  <a:srgbClr val="FF0000"/>
                </a:solidFill>
              </a:rPr>
              <a:t>P</a:t>
            </a:r>
            <a:r>
              <a:rPr lang="de-AT" i="1" dirty="0" err="1" smtClean="0"/>
              <a:t>rocess</a:t>
            </a:r>
            <a:r>
              <a:rPr lang="de-DE" dirty="0" smtClean="0"/>
              <a:t>):</a:t>
            </a:r>
          </a:p>
          <a:p>
            <a:pPr eaLnBrk="1" hangingPunct="1">
              <a:lnSpc>
                <a:spcPct val="90000"/>
              </a:lnSpc>
            </a:pPr>
            <a:r>
              <a:rPr lang="de-DE" dirty="0" smtClean="0"/>
              <a:t> einfach</a:t>
            </a:r>
          </a:p>
          <a:p>
            <a:pPr eaLnBrk="1" hangingPunct="1">
              <a:lnSpc>
                <a:spcPct val="90000"/>
              </a:lnSpc>
            </a:pPr>
            <a:r>
              <a:rPr lang="de-DE" dirty="0" smtClean="0"/>
              <a:t> in US-Literatur und Praxis beliebt</a:t>
            </a:r>
          </a:p>
          <a:p>
            <a:pPr eaLnBrk="1" hangingPunct="1">
              <a:lnSpc>
                <a:spcPct val="90000"/>
              </a:lnSpc>
            </a:pPr>
            <a:r>
              <a:rPr lang="de-DE" dirty="0" smtClean="0"/>
              <a:t> Anzahl der </a:t>
            </a:r>
            <a:r>
              <a:rPr lang="de-AT" dirty="0" smtClean="0"/>
              <a:t>halbfertigen Aufträge wird konstant gehalten </a:t>
            </a:r>
          </a:p>
          <a:p>
            <a:pPr defTabSz="180000" eaLnBrk="1" hangingPunct="1">
              <a:lnSpc>
                <a:spcPct val="90000"/>
              </a:lnSpc>
              <a:tabLst>
                <a:tab pos="180000" algn="l"/>
              </a:tabLst>
            </a:pPr>
            <a:r>
              <a:rPr lang="de-DE" dirty="0" smtClean="0"/>
              <a:t> ein neuer Auftrag wird genau dann freigegeben, wenn ein anderer   	fertig geworden ist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de-DE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e-AT" sz="2400" b="1" dirty="0" smtClean="0"/>
              <a:t>belastungsorientierte Auftragsfreigabe</a:t>
            </a:r>
            <a:r>
              <a:rPr lang="de-AT" dirty="0" smtClean="0"/>
              <a:t> (BOA, BORA):</a:t>
            </a:r>
          </a:p>
          <a:p>
            <a:pPr eaLnBrk="1" hangingPunct="1">
              <a:lnSpc>
                <a:spcPct val="90000"/>
              </a:lnSpc>
            </a:pPr>
            <a:r>
              <a:rPr lang="de-DE" dirty="0" smtClean="0"/>
              <a:t> komplizierter</a:t>
            </a:r>
          </a:p>
          <a:p>
            <a:pPr eaLnBrk="1" hangingPunct="1">
              <a:lnSpc>
                <a:spcPct val="90000"/>
              </a:lnSpc>
            </a:pPr>
            <a:r>
              <a:rPr lang="de-DE" dirty="0" smtClean="0"/>
              <a:t> im deutschen Sprachraum </a:t>
            </a:r>
          </a:p>
          <a:p>
            <a:pPr defTabSz="180000" eaLnBrk="1" hangingPunct="1">
              <a:lnSpc>
                <a:spcPct val="90000"/>
              </a:lnSpc>
              <a:tabLst>
                <a:tab pos="180000" algn="l"/>
              </a:tabLst>
            </a:pPr>
            <a:r>
              <a:rPr lang="de-DE" dirty="0" smtClean="0"/>
              <a:t> ein neuer Auftrag ist freizugeben, wenn die zulässige Belastung (die    	Warteschlangenlänge an Aufträgen vor dieser Maschine) bei allen 	dafür  benötigten Maschinen nicht überschritten wird</a:t>
            </a:r>
            <a:endParaRPr lang="de-AT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>11.2 </a:t>
            </a:r>
            <a:r>
              <a:rPr lang="de-DE" dirty="0" smtClean="0"/>
              <a:t>Maschinenbelegung</a:t>
            </a:r>
            <a:endParaRPr lang="de-AT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de-AT" dirty="0" smtClean="0"/>
          </a:p>
          <a:p>
            <a:pPr defTabSz="180000" eaLnBrk="1" hangingPunct="1">
              <a:tabLst>
                <a:tab pos="180000" algn="l"/>
              </a:tabLst>
            </a:pPr>
            <a:r>
              <a:rPr lang="de-AT" dirty="0" smtClean="0"/>
              <a:t> es wird bestimmt, in welcher Reihenfolge die freigegebenen Aufträge  	auf den einzelnen Maschinen zu bearbeiten sind </a:t>
            </a:r>
          </a:p>
          <a:p>
            <a:pPr eaLnBrk="1" hangingPunct="1"/>
            <a:r>
              <a:rPr lang="de-AT" dirty="0" smtClean="0"/>
              <a:t> diverse Zielsetzungen sinnvoll – Beispiele:</a:t>
            </a:r>
          </a:p>
          <a:p>
            <a:pPr lvl="1" eaLnBrk="1" hangingPunct="1"/>
            <a:r>
              <a:rPr lang="de-AT" dirty="0" smtClean="0"/>
              <a:t>Minimiere die Summe aller Verspätungen </a:t>
            </a:r>
            <a:r>
              <a:rPr lang="de-AT" i="1" dirty="0" smtClean="0"/>
              <a:t>V,</a:t>
            </a:r>
            <a:endParaRPr lang="de-AT" dirty="0" smtClean="0"/>
          </a:p>
          <a:p>
            <a:pPr lvl="1" eaLnBrk="1" hangingPunct="1"/>
            <a:r>
              <a:rPr lang="de-AT" dirty="0" smtClean="0"/>
              <a:t>Minimiere die Zykluszeit (bis alle Aufträge fertig sind) </a:t>
            </a:r>
            <a:r>
              <a:rPr lang="de-AT" i="1" dirty="0" smtClean="0"/>
              <a:t>Z,</a:t>
            </a:r>
            <a:endParaRPr lang="de-AT" dirty="0" smtClean="0"/>
          </a:p>
          <a:p>
            <a:pPr lvl="1" eaLnBrk="1" hangingPunct="1"/>
            <a:r>
              <a:rPr lang="de-AT" dirty="0" smtClean="0"/>
              <a:t>Minimiere die durchschnittliche Durchlaufzeit der Aufträge </a:t>
            </a:r>
            <a:r>
              <a:rPr lang="de-AT" i="1" dirty="0" smtClean="0"/>
              <a:t>D.</a:t>
            </a:r>
          </a:p>
          <a:p>
            <a:pPr lvl="1" eaLnBrk="1" hangingPunct="1">
              <a:buFontTx/>
              <a:buNone/>
            </a:pPr>
            <a:endParaRPr lang="de-AT" dirty="0" smtClean="0"/>
          </a:p>
          <a:p>
            <a:pPr defTabSz="180000" eaLnBrk="1" hangingPunct="1">
              <a:buFontTx/>
              <a:buNone/>
              <a:tabLst>
                <a:tab pos="180000" algn="l"/>
              </a:tabLst>
            </a:pPr>
            <a:r>
              <a:rPr lang="de-AT" dirty="0" smtClean="0">
                <a:sym typeface="Wingdings" pitchFamily="2" charset="2"/>
              </a:rPr>
              <a:t> </a:t>
            </a:r>
            <a:r>
              <a:rPr lang="de-AT" dirty="0" smtClean="0"/>
              <a:t>Zielsetzungen sind oft gegenläufig, d.h., eine Lösung, die bzgl. der    	einen Zielsetzung gut ist, ist bzgl. einer anderen Zielsetzung eher 	schlecht</a:t>
            </a:r>
          </a:p>
          <a:p>
            <a:pPr eaLnBrk="1" hangingPunct="1">
              <a:buFontTx/>
              <a:buNone/>
            </a:pPr>
            <a:endParaRPr lang="de-AT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980728"/>
            <a:ext cx="8209161" cy="504825"/>
          </a:xfrm>
        </p:spPr>
        <p:txBody>
          <a:bodyPr/>
          <a:lstStyle/>
          <a:p>
            <a:pPr eaLnBrk="1" hangingPunct="1"/>
            <a:r>
              <a:rPr lang="de-DE" dirty="0" smtClean="0"/>
              <a:t>11.2.1 </a:t>
            </a:r>
            <a:r>
              <a:rPr lang="de-DE" dirty="0" smtClean="0"/>
              <a:t>Maschinenbelegung auf </a:t>
            </a:r>
            <a:r>
              <a:rPr lang="de-DE" b="1" dirty="0" smtClean="0"/>
              <a:t>einer</a:t>
            </a:r>
            <a:r>
              <a:rPr lang="de-DE" dirty="0" smtClean="0"/>
              <a:t> Maschine</a:t>
            </a:r>
            <a:endParaRPr lang="de-AT" dirty="0" smtClean="0"/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> Maschinenbelegung auf </a:t>
            </a:r>
            <a:r>
              <a:rPr lang="de-DE" b="1" dirty="0" smtClean="0"/>
              <a:t>einer</a:t>
            </a:r>
            <a:r>
              <a:rPr lang="de-DE" dirty="0" smtClean="0"/>
              <a:t> Maschine ist einfach</a:t>
            </a:r>
          </a:p>
          <a:p>
            <a:pPr eaLnBrk="1" hangingPunct="1"/>
            <a:r>
              <a:rPr lang="de-DE" dirty="0" smtClean="0"/>
              <a:t> Viele Zielsetzungen lassen sich durch einfache Prioritätsregeln </a:t>
            </a:r>
            <a:r>
              <a:rPr lang="de-DE" b="1" dirty="0" smtClean="0"/>
              <a:t>exakt</a:t>
            </a:r>
            <a:r>
              <a:rPr lang="de-DE" dirty="0" smtClean="0"/>
              <a:t> lösen (Optimalität der Lösung gesichert)!</a:t>
            </a:r>
          </a:p>
          <a:p>
            <a:pPr eaLnBrk="1" hangingPunct="1">
              <a:buFontTx/>
              <a:buNone/>
            </a:pPr>
            <a:endParaRPr lang="de-DE" dirty="0" smtClean="0"/>
          </a:p>
          <a:p>
            <a:pPr eaLnBrk="1" hangingPunct="1">
              <a:buFontTx/>
              <a:buNone/>
            </a:pPr>
            <a:r>
              <a:rPr lang="de-DE" u="sng" dirty="0" smtClean="0"/>
              <a:t>Beispiele</a:t>
            </a:r>
            <a:r>
              <a:rPr lang="de-DE" dirty="0" smtClean="0"/>
              <a:t>:</a:t>
            </a:r>
          </a:p>
          <a:p>
            <a:pPr eaLnBrk="1" hangingPunct="1"/>
            <a:r>
              <a:rPr lang="de-DE" dirty="0" smtClean="0"/>
              <a:t> Minimierung der </a:t>
            </a:r>
            <a:r>
              <a:rPr lang="de-DE" dirty="0" smtClean="0">
                <a:hlinkClick r:id="rId2" action="ppaction://hlinksldjump"/>
              </a:rPr>
              <a:t>maximalen Verspätung</a:t>
            </a:r>
            <a:endParaRPr lang="de-DE" dirty="0" smtClean="0"/>
          </a:p>
          <a:p>
            <a:pPr eaLnBrk="1" hangingPunct="1"/>
            <a:r>
              <a:rPr lang="de-DE" dirty="0" smtClean="0"/>
              <a:t> Minimierung der </a:t>
            </a:r>
            <a:r>
              <a:rPr lang="de-DE" dirty="0" smtClean="0">
                <a:hlinkClick r:id="rId3" action="ppaction://hlinksldjump"/>
              </a:rPr>
              <a:t>Zykluszeit</a:t>
            </a:r>
            <a:r>
              <a:rPr lang="de-DE" dirty="0" smtClean="0"/>
              <a:t> </a:t>
            </a:r>
            <a:r>
              <a:rPr lang="de-DE" i="1" dirty="0" smtClean="0"/>
              <a:t>Z</a:t>
            </a:r>
          </a:p>
          <a:p>
            <a:pPr eaLnBrk="1" hangingPunct="1"/>
            <a:r>
              <a:rPr lang="de-DE" dirty="0" smtClean="0"/>
              <a:t> Minimierung der </a:t>
            </a:r>
            <a:r>
              <a:rPr lang="de-DE" dirty="0" smtClean="0">
                <a:hlinkClick r:id="rId4" action="ppaction://hlinksldjump"/>
              </a:rPr>
              <a:t>durchschnittlichen Durchlaufzeit</a:t>
            </a:r>
            <a:r>
              <a:rPr lang="de-DE" dirty="0" smtClean="0"/>
              <a:t> der Aufträge </a:t>
            </a:r>
            <a:r>
              <a:rPr lang="de-DE" i="1" dirty="0" smtClean="0"/>
              <a:t>D</a:t>
            </a:r>
            <a:endParaRPr lang="de-AT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Minimierung der maximalen Verspätung - </a:t>
            </a:r>
            <a:r>
              <a:rPr lang="de-DE" dirty="0" smtClean="0">
                <a:hlinkClick r:id="rId2" action="ppaction://hlinksldjump"/>
              </a:rPr>
              <a:t>Beispiel</a:t>
            </a:r>
            <a:endParaRPr lang="de-AT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1963" y="1557338"/>
            <a:ext cx="8218487" cy="1223962"/>
          </a:xfrm>
        </p:spPr>
        <p:txBody>
          <a:bodyPr/>
          <a:lstStyle/>
          <a:p>
            <a:pPr eaLnBrk="1" hangingPunct="1"/>
            <a:r>
              <a:rPr lang="de-DE" sz="1800" dirty="0" smtClean="0"/>
              <a:t>EDD-Regel (</a:t>
            </a:r>
            <a:r>
              <a:rPr lang="de-DE" sz="1800" dirty="0" err="1" smtClean="0"/>
              <a:t>earliest</a:t>
            </a:r>
            <a:r>
              <a:rPr lang="de-DE" sz="1800" dirty="0" smtClean="0"/>
              <a:t> due </a:t>
            </a:r>
            <a:r>
              <a:rPr lang="de-DE" sz="1800" dirty="0" err="1" smtClean="0"/>
              <a:t>date</a:t>
            </a:r>
            <a:r>
              <a:rPr lang="de-DE" sz="1800" dirty="0" smtClean="0"/>
              <a:t>)      </a:t>
            </a:r>
            <a:br>
              <a:rPr lang="de-DE" sz="1800" dirty="0" smtClean="0"/>
            </a:br>
            <a:r>
              <a:rPr lang="de-DE" sz="1800" i="1" dirty="0" smtClean="0"/>
              <a:t>due </a:t>
            </a:r>
            <a:r>
              <a:rPr lang="de-DE" sz="1800" i="1" dirty="0" err="1" smtClean="0"/>
              <a:t>date</a:t>
            </a:r>
            <a:r>
              <a:rPr lang="de-DE" sz="1800" i="1" dirty="0" smtClean="0"/>
              <a:t> </a:t>
            </a:r>
            <a:r>
              <a:rPr lang="de-DE" sz="1800" dirty="0" smtClean="0"/>
              <a:t>= gewünschter Fertigstellungszeitpunkt</a:t>
            </a:r>
          </a:p>
          <a:p>
            <a:pPr eaLnBrk="1" hangingPunct="1"/>
            <a:r>
              <a:rPr lang="de-DE" sz="1800" dirty="0" smtClean="0"/>
              <a:t>Einfache Grundidee: </a:t>
            </a:r>
            <a:r>
              <a:rPr lang="de-DE" sz="1800" i="1" dirty="0" smtClean="0"/>
              <a:t>Priorität hat jener Auftrag, der als erster fertig sein soll</a:t>
            </a:r>
            <a:endParaRPr lang="de-AT" sz="1800" i="1" dirty="0" smtClean="0"/>
          </a:p>
        </p:txBody>
      </p:sp>
      <p:graphicFrame>
        <p:nvGraphicFramePr>
          <p:cNvPr id="10554" name="Group 314"/>
          <p:cNvGraphicFramePr>
            <a:graphicFrameLocks noGrp="1"/>
          </p:cNvGraphicFramePr>
          <p:nvPr>
            <p:ph sz="half" idx="2"/>
          </p:nvPr>
        </p:nvGraphicFramePr>
        <p:xfrm>
          <a:off x="468313" y="2673350"/>
          <a:ext cx="8231187" cy="2902903"/>
        </p:xfrm>
        <a:graphic>
          <a:graphicData uri="http://schemas.openxmlformats.org/drawingml/2006/table">
            <a:tbl>
              <a:tblPr/>
              <a:tblGrid>
                <a:gridCol w="1000125"/>
                <a:gridCol w="1820862"/>
                <a:gridCol w="1709738"/>
                <a:gridCol w="690562"/>
                <a:gridCol w="1709738"/>
                <a:gridCol w="1300162"/>
              </a:tblGrid>
              <a:tr h="9461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Auftrag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de-AT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job</a:t>
                      </a:r>
                      <a:r>
                        <a:rPr kumimoji="0" lang="de-A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)</a:t>
                      </a:r>
                      <a:endParaRPr kumimoji="0" lang="de-AT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Bearbeitungszeit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de-AT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processing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time</a:t>
                      </a:r>
                      <a:r>
                        <a:rPr kumimoji="0" lang="de-A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)</a:t>
                      </a:r>
                      <a:endParaRPr kumimoji="0" lang="de-AT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Gewünschter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Fertigstellungs-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zeitpunkt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de-AT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due date</a:t>
                      </a:r>
                      <a:r>
                        <a:rPr kumimoji="0" lang="de-A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)</a:t>
                      </a:r>
                      <a:endParaRPr kumimoji="0" lang="de-AT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Rang</a:t>
                      </a:r>
                      <a:endParaRPr kumimoji="0" lang="de-AT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Fertigstellungs­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zeitpunkt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= Durchlaufzeit</a:t>
                      </a:r>
                      <a:endParaRPr kumimoji="0" lang="de-AT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Verspätung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de-AT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tardiness</a:t>
                      </a:r>
                      <a:r>
                        <a:rPr kumimoji="0" lang="de-A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)</a:t>
                      </a:r>
                      <a:endParaRPr kumimoji="0" lang="de-AT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15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21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526" name="Text Box 286"/>
          <p:cNvSpPr txBox="1">
            <a:spLocks noChangeArrowheads="1"/>
          </p:cNvSpPr>
          <p:nvPr/>
        </p:nvSpPr>
        <p:spPr bwMode="auto">
          <a:xfrm>
            <a:off x="5148263" y="4114800"/>
            <a:ext cx="5032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b="1">
                <a:solidFill>
                  <a:schemeClr val="folHlink"/>
                </a:solidFill>
              </a:rPr>
              <a:t>1.</a:t>
            </a:r>
            <a:endParaRPr lang="de-AT" sz="1800" b="1">
              <a:solidFill>
                <a:schemeClr val="folHlink"/>
              </a:solidFill>
            </a:endParaRPr>
          </a:p>
        </p:txBody>
      </p:sp>
      <p:sp>
        <p:nvSpPr>
          <p:cNvPr id="10527" name="Text Box 287"/>
          <p:cNvSpPr txBox="1">
            <a:spLocks noChangeArrowheads="1"/>
          </p:cNvSpPr>
          <p:nvPr/>
        </p:nvSpPr>
        <p:spPr bwMode="auto">
          <a:xfrm>
            <a:off x="5148263" y="4473575"/>
            <a:ext cx="5032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b="1">
                <a:solidFill>
                  <a:srgbClr val="3333FF"/>
                </a:solidFill>
              </a:rPr>
              <a:t>4.</a:t>
            </a:r>
            <a:endParaRPr lang="de-AT" sz="1800" b="1">
              <a:solidFill>
                <a:srgbClr val="3333FF"/>
              </a:solidFill>
            </a:endParaRPr>
          </a:p>
        </p:txBody>
      </p:sp>
      <p:sp>
        <p:nvSpPr>
          <p:cNvPr id="10528" name="Text Box 288"/>
          <p:cNvSpPr txBox="1">
            <a:spLocks noChangeArrowheads="1"/>
          </p:cNvSpPr>
          <p:nvPr/>
        </p:nvSpPr>
        <p:spPr bwMode="auto">
          <a:xfrm>
            <a:off x="5148263" y="5187950"/>
            <a:ext cx="5032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b="1">
                <a:solidFill>
                  <a:srgbClr val="00CC00"/>
                </a:solidFill>
              </a:rPr>
              <a:t>5.</a:t>
            </a:r>
            <a:endParaRPr lang="de-AT" sz="1800" b="1">
              <a:solidFill>
                <a:srgbClr val="00CC00"/>
              </a:solidFill>
            </a:endParaRPr>
          </a:p>
        </p:txBody>
      </p:sp>
      <p:sp>
        <p:nvSpPr>
          <p:cNvPr id="10529" name="Text Box 289"/>
          <p:cNvSpPr txBox="1">
            <a:spLocks noChangeArrowheads="1"/>
          </p:cNvSpPr>
          <p:nvPr/>
        </p:nvSpPr>
        <p:spPr bwMode="auto">
          <a:xfrm>
            <a:off x="5148263" y="4827588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b="1">
                <a:solidFill>
                  <a:srgbClr val="FF0000"/>
                </a:solidFill>
              </a:rPr>
              <a:t>3.</a:t>
            </a:r>
            <a:endParaRPr lang="de-AT" sz="1800" b="1">
              <a:solidFill>
                <a:srgbClr val="FF0000"/>
              </a:solidFill>
            </a:endParaRPr>
          </a:p>
        </p:txBody>
      </p:sp>
      <p:sp>
        <p:nvSpPr>
          <p:cNvPr id="10530" name="Text Box 290"/>
          <p:cNvSpPr txBox="1">
            <a:spLocks noChangeArrowheads="1"/>
          </p:cNvSpPr>
          <p:nvPr/>
        </p:nvSpPr>
        <p:spPr bwMode="auto">
          <a:xfrm>
            <a:off x="5148263" y="3754438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b="1">
                <a:solidFill>
                  <a:srgbClr val="FF9900"/>
                </a:solidFill>
              </a:rPr>
              <a:t>2.</a:t>
            </a:r>
            <a:endParaRPr lang="de-AT" sz="1800" b="1">
              <a:solidFill>
                <a:srgbClr val="FF9900"/>
              </a:solidFill>
            </a:endParaRPr>
          </a:p>
        </p:txBody>
      </p:sp>
      <p:sp>
        <p:nvSpPr>
          <p:cNvPr id="10531" name="Text Box 291"/>
          <p:cNvSpPr txBox="1">
            <a:spLocks noChangeArrowheads="1"/>
          </p:cNvSpPr>
          <p:nvPr/>
        </p:nvSpPr>
        <p:spPr bwMode="auto">
          <a:xfrm>
            <a:off x="6300788" y="3754438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b="1"/>
              <a:t>8</a:t>
            </a:r>
            <a:endParaRPr lang="de-AT" sz="1800" b="1"/>
          </a:p>
        </p:txBody>
      </p:sp>
      <p:sp>
        <p:nvSpPr>
          <p:cNvPr id="10533" name="Text Box 293"/>
          <p:cNvSpPr txBox="1">
            <a:spLocks noChangeArrowheads="1"/>
          </p:cNvSpPr>
          <p:nvPr/>
        </p:nvSpPr>
        <p:spPr bwMode="auto">
          <a:xfrm>
            <a:off x="6300788" y="4106863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b="1"/>
              <a:t>2</a:t>
            </a:r>
            <a:endParaRPr lang="de-AT" sz="1800" b="1"/>
          </a:p>
        </p:txBody>
      </p:sp>
      <p:sp>
        <p:nvSpPr>
          <p:cNvPr id="10534" name="Text Box 294"/>
          <p:cNvSpPr txBox="1">
            <a:spLocks noChangeArrowheads="1"/>
          </p:cNvSpPr>
          <p:nvPr/>
        </p:nvSpPr>
        <p:spPr bwMode="auto">
          <a:xfrm>
            <a:off x="6227763" y="4827588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b="1"/>
              <a:t>11</a:t>
            </a:r>
            <a:endParaRPr lang="de-AT" sz="1800" b="1"/>
          </a:p>
        </p:txBody>
      </p:sp>
      <p:sp>
        <p:nvSpPr>
          <p:cNvPr id="10535" name="Text Box 295"/>
          <p:cNvSpPr txBox="1">
            <a:spLocks noChangeArrowheads="1"/>
          </p:cNvSpPr>
          <p:nvPr/>
        </p:nvSpPr>
        <p:spPr bwMode="auto">
          <a:xfrm>
            <a:off x="6227763" y="4467225"/>
            <a:ext cx="5032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b="1"/>
              <a:t>19</a:t>
            </a:r>
            <a:endParaRPr lang="de-AT" sz="1800" b="1"/>
          </a:p>
        </p:txBody>
      </p:sp>
      <p:sp>
        <p:nvSpPr>
          <p:cNvPr id="10536" name="Text Box 296"/>
          <p:cNvSpPr txBox="1">
            <a:spLocks noChangeArrowheads="1"/>
          </p:cNvSpPr>
          <p:nvPr/>
        </p:nvSpPr>
        <p:spPr bwMode="auto">
          <a:xfrm>
            <a:off x="6229350" y="5187950"/>
            <a:ext cx="503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b="1"/>
              <a:t>26</a:t>
            </a:r>
            <a:endParaRPr lang="de-AT" sz="1800" b="1"/>
          </a:p>
        </p:txBody>
      </p:sp>
      <p:sp>
        <p:nvSpPr>
          <p:cNvPr id="10537" name="Text Box 297"/>
          <p:cNvSpPr txBox="1">
            <a:spLocks noChangeArrowheads="1"/>
          </p:cNvSpPr>
          <p:nvPr/>
        </p:nvSpPr>
        <p:spPr bwMode="auto">
          <a:xfrm>
            <a:off x="7885113" y="3754438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b="1"/>
              <a:t>-</a:t>
            </a:r>
            <a:endParaRPr lang="de-AT" sz="1800" b="1"/>
          </a:p>
        </p:txBody>
      </p:sp>
      <p:sp>
        <p:nvSpPr>
          <p:cNvPr id="10538" name="Text Box 298"/>
          <p:cNvSpPr txBox="1">
            <a:spLocks noChangeArrowheads="1"/>
          </p:cNvSpPr>
          <p:nvPr/>
        </p:nvSpPr>
        <p:spPr bwMode="auto">
          <a:xfrm>
            <a:off x="7885113" y="4827588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b="1"/>
              <a:t>-</a:t>
            </a:r>
            <a:endParaRPr lang="de-AT" sz="1800" b="1"/>
          </a:p>
        </p:txBody>
      </p:sp>
      <p:sp>
        <p:nvSpPr>
          <p:cNvPr id="10539" name="Text Box 299"/>
          <p:cNvSpPr txBox="1">
            <a:spLocks noChangeArrowheads="1"/>
          </p:cNvSpPr>
          <p:nvPr/>
        </p:nvSpPr>
        <p:spPr bwMode="auto">
          <a:xfrm>
            <a:off x="7885113" y="4114800"/>
            <a:ext cx="5032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b="1"/>
              <a:t>-</a:t>
            </a:r>
            <a:endParaRPr lang="de-AT" sz="1800" b="1"/>
          </a:p>
        </p:txBody>
      </p:sp>
      <p:sp>
        <p:nvSpPr>
          <p:cNvPr id="10540" name="Text Box 300"/>
          <p:cNvSpPr txBox="1">
            <a:spLocks noChangeArrowheads="1"/>
          </p:cNvSpPr>
          <p:nvPr/>
        </p:nvSpPr>
        <p:spPr bwMode="auto">
          <a:xfrm>
            <a:off x="7885113" y="4467225"/>
            <a:ext cx="5032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b="1">
                <a:solidFill>
                  <a:srgbClr val="3333FF"/>
                </a:solidFill>
              </a:rPr>
              <a:t>1</a:t>
            </a:r>
            <a:endParaRPr lang="de-AT" sz="1800" b="1">
              <a:solidFill>
                <a:srgbClr val="3333FF"/>
              </a:solidFill>
            </a:endParaRPr>
          </a:p>
        </p:txBody>
      </p:sp>
      <p:sp>
        <p:nvSpPr>
          <p:cNvPr id="10541" name="Text Box 301"/>
          <p:cNvSpPr txBox="1">
            <a:spLocks noChangeArrowheads="1"/>
          </p:cNvSpPr>
          <p:nvPr/>
        </p:nvSpPr>
        <p:spPr bwMode="auto">
          <a:xfrm>
            <a:off x="7885113" y="5194300"/>
            <a:ext cx="5032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b="1">
                <a:solidFill>
                  <a:srgbClr val="00CC00"/>
                </a:solidFill>
              </a:rPr>
              <a:t>5</a:t>
            </a:r>
            <a:endParaRPr lang="de-AT" sz="1800" b="1">
              <a:solidFill>
                <a:srgbClr val="00CC00"/>
              </a:solidFill>
            </a:endParaRPr>
          </a:p>
        </p:txBody>
      </p:sp>
      <p:sp>
        <p:nvSpPr>
          <p:cNvPr id="10543" name="Text Box 303"/>
          <p:cNvSpPr txBox="1">
            <a:spLocks noChangeArrowheads="1"/>
          </p:cNvSpPr>
          <p:nvPr/>
        </p:nvSpPr>
        <p:spPr bwMode="auto">
          <a:xfrm>
            <a:off x="395288" y="5805488"/>
            <a:ext cx="3600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/>
              <a:t>Optimale Reihenfolge:</a:t>
            </a:r>
            <a:endParaRPr lang="de-AT" sz="2000"/>
          </a:p>
        </p:txBody>
      </p:sp>
      <p:sp>
        <p:nvSpPr>
          <p:cNvPr id="10544" name="Text Box 304"/>
          <p:cNvSpPr txBox="1">
            <a:spLocks noChangeArrowheads="1"/>
          </p:cNvSpPr>
          <p:nvPr/>
        </p:nvSpPr>
        <p:spPr bwMode="auto">
          <a:xfrm>
            <a:off x="3022600" y="5824538"/>
            <a:ext cx="3529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b="1">
                <a:solidFill>
                  <a:schemeClr val="folHlink"/>
                </a:solidFill>
              </a:rPr>
              <a:t>B</a:t>
            </a:r>
            <a:r>
              <a:rPr lang="de-DE" sz="2000" b="1">
                <a:solidFill>
                  <a:srgbClr val="3333FF"/>
                </a:solidFill>
              </a:rPr>
              <a:t> </a:t>
            </a:r>
            <a:r>
              <a:rPr lang="de-DE" sz="2000" b="1">
                <a:sym typeface="Symbol" pitchFamily="18" charset="2"/>
              </a:rPr>
              <a:t></a:t>
            </a:r>
            <a:r>
              <a:rPr lang="de-DE" sz="2000" b="1"/>
              <a:t> </a:t>
            </a:r>
            <a:r>
              <a:rPr lang="de-DE" sz="2000" b="1">
                <a:solidFill>
                  <a:srgbClr val="FF9900"/>
                </a:solidFill>
              </a:rPr>
              <a:t>A</a:t>
            </a:r>
            <a:r>
              <a:rPr lang="de-DE" sz="2000" b="1"/>
              <a:t> </a:t>
            </a:r>
            <a:r>
              <a:rPr lang="de-DE" sz="2000" b="1">
                <a:sym typeface="Symbol" pitchFamily="18" charset="2"/>
              </a:rPr>
              <a:t></a:t>
            </a:r>
            <a:r>
              <a:rPr lang="de-DE" sz="2000" b="1"/>
              <a:t> </a:t>
            </a:r>
            <a:r>
              <a:rPr lang="de-DE" sz="2000" b="1">
                <a:solidFill>
                  <a:srgbClr val="FF0000"/>
                </a:solidFill>
              </a:rPr>
              <a:t>D</a:t>
            </a:r>
            <a:r>
              <a:rPr lang="de-DE" sz="2000" b="1"/>
              <a:t> </a:t>
            </a:r>
            <a:r>
              <a:rPr lang="de-DE" sz="2000" b="1">
                <a:sym typeface="Symbol" pitchFamily="18" charset="2"/>
              </a:rPr>
              <a:t></a:t>
            </a:r>
            <a:r>
              <a:rPr lang="de-DE" sz="2000" b="1"/>
              <a:t> </a:t>
            </a:r>
            <a:r>
              <a:rPr lang="de-DE" sz="2000" b="1">
                <a:solidFill>
                  <a:srgbClr val="3333FF"/>
                </a:solidFill>
              </a:rPr>
              <a:t>C</a:t>
            </a:r>
            <a:r>
              <a:rPr lang="de-DE" sz="2000" b="1"/>
              <a:t> </a:t>
            </a:r>
            <a:r>
              <a:rPr lang="de-DE" sz="2000" b="1">
                <a:sym typeface="Symbol" pitchFamily="18" charset="2"/>
              </a:rPr>
              <a:t></a:t>
            </a:r>
            <a:r>
              <a:rPr lang="de-DE" sz="2000" b="1">
                <a:solidFill>
                  <a:srgbClr val="3333FF"/>
                </a:solidFill>
              </a:rPr>
              <a:t> </a:t>
            </a:r>
            <a:r>
              <a:rPr lang="de-DE" sz="2000" b="1">
                <a:solidFill>
                  <a:srgbClr val="00CC00"/>
                </a:solidFill>
              </a:rPr>
              <a:t>E</a:t>
            </a:r>
            <a:endParaRPr lang="de-AT" sz="2000" b="1">
              <a:solidFill>
                <a:srgbClr val="00CC00"/>
              </a:solidFill>
            </a:endParaRPr>
          </a:p>
        </p:txBody>
      </p:sp>
      <p:sp>
        <p:nvSpPr>
          <p:cNvPr id="10555" name="Text Box 315"/>
          <p:cNvSpPr txBox="1">
            <a:spLocks noChangeArrowheads="1"/>
          </p:cNvSpPr>
          <p:nvPr/>
        </p:nvSpPr>
        <p:spPr bwMode="auto">
          <a:xfrm>
            <a:off x="5788025" y="5715000"/>
            <a:ext cx="33559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/>
              <a:t>Fertigstellungszeitpunkte?</a:t>
            </a:r>
            <a:br>
              <a:rPr lang="de-DE" sz="2000"/>
            </a:br>
            <a:r>
              <a:rPr lang="de-DE" sz="2000"/>
              <a:t>Verspätung?</a:t>
            </a:r>
            <a:endParaRPr lang="de-AT" sz="2000"/>
          </a:p>
        </p:txBody>
      </p:sp>
      <p:sp>
        <p:nvSpPr>
          <p:cNvPr id="26" name="Fußzeilenplatzhalter 4"/>
          <p:cNvSpPr txBox="1">
            <a:spLocks/>
          </p:cNvSpPr>
          <p:nvPr/>
        </p:nvSpPr>
        <p:spPr>
          <a:xfrm>
            <a:off x="3344863" y="6524625"/>
            <a:ext cx="2895600" cy="1968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EK Produktion &amp; Logistik</a:t>
            </a:r>
            <a:endParaRPr kumimoji="0" lang="de-AT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7" name="Foliennummernplatzhalter 5"/>
          <p:cNvSpPr txBox="1">
            <a:spLocks/>
          </p:cNvSpPr>
          <p:nvPr/>
        </p:nvSpPr>
        <p:spPr>
          <a:xfrm>
            <a:off x="6974904" y="6524625"/>
            <a:ext cx="2133600" cy="1968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Kapitel 10/</a:t>
            </a:r>
            <a:fld id="{B3329073-1404-4B22-86B4-1C163EFC8B03}" type="slidenum">
              <a:rPr kumimoji="0" lang="de-AT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de-AT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  <p:bldP spid="10526" grpId="0"/>
      <p:bldP spid="10527" grpId="0"/>
      <p:bldP spid="10528" grpId="0"/>
      <p:bldP spid="10529" grpId="0"/>
      <p:bldP spid="10530" grpId="0"/>
      <p:bldP spid="10531" grpId="0"/>
      <p:bldP spid="10533" grpId="0"/>
      <p:bldP spid="10534" grpId="0"/>
      <p:bldP spid="10535" grpId="0"/>
      <p:bldP spid="10536" grpId="0"/>
      <p:bldP spid="10537" grpId="0"/>
      <p:bldP spid="10538" grpId="0"/>
      <p:bldP spid="10539" grpId="0"/>
      <p:bldP spid="10540" grpId="0"/>
      <p:bldP spid="10541" grpId="0"/>
      <p:bldP spid="10543" grpId="0"/>
      <p:bldP spid="10544" grpId="0"/>
      <p:bldP spid="10555" grpId="0"/>
    </p:bldLst>
  </p:timing>
</p:sld>
</file>

<file path=ppt/theme/theme1.xml><?xml version="1.0" encoding="utf-8"?>
<a:theme xmlns:a="http://schemas.openxmlformats.org/drawingml/2006/main" name="Vorlage_6">
  <a:themeElements>
    <a:clrScheme name="Vorlage_7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orlage_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orlage_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_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_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_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_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_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_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_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_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_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_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_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Vorlage_6</Template>
  <TotalTime>0</TotalTime>
  <Words>884</Words>
  <Application>Microsoft Office PowerPoint</Application>
  <PresentationFormat>Bildschirmpräsentation (4:3)</PresentationFormat>
  <Paragraphs>388</Paragraphs>
  <Slides>20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20</vt:i4>
      </vt:variant>
    </vt:vector>
  </HeadingPairs>
  <TitlesOfParts>
    <vt:vector size="27" baseType="lpstr">
      <vt:lpstr>Arial</vt:lpstr>
      <vt:lpstr>Calibri</vt:lpstr>
      <vt:lpstr>Symbol</vt:lpstr>
      <vt:lpstr>Times New Roman</vt:lpstr>
      <vt:lpstr>Wingdings</vt:lpstr>
      <vt:lpstr>Vorlage_6</vt:lpstr>
      <vt:lpstr>Bild</vt:lpstr>
      <vt:lpstr>Kapitel 11</vt:lpstr>
      <vt:lpstr>11.1 Auftragsfreigabe I</vt:lpstr>
      <vt:lpstr>Auftragsfreigabe II</vt:lpstr>
      <vt:lpstr>Durchlaufzeiten-Syndrom</vt:lpstr>
      <vt:lpstr>Auftragsfreigabe III</vt:lpstr>
      <vt:lpstr>Verschiedene Systeme der Auftragsfreigabe </vt:lpstr>
      <vt:lpstr>11.2 Maschinenbelegung</vt:lpstr>
      <vt:lpstr>11.2.1 Maschinenbelegung auf einer Maschine</vt:lpstr>
      <vt:lpstr>  Minimierung der maximalen Verspätung - Beispiel</vt:lpstr>
      <vt:lpstr>Beispiel - Gantt-Diagramm</vt:lpstr>
      <vt:lpstr>Ausblick: Andere terminorientierte Ziele</vt:lpstr>
      <vt:lpstr>Minimierung der Zykluszeit Z</vt:lpstr>
      <vt:lpstr> Beispiel - Minimierung der  durchschnittlichen Durchlaufzeit</vt:lpstr>
      <vt:lpstr>Beispiel - Gantt-Diagramm</vt:lpstr>
      <vt:lpstr>11.2.2 Maschinenbelegung auf mehreren Maschinen</vt:lpstr>
      <vt:lpstr>11.2.3 Maschinenbelegung bei zwei Maschinen</vt:lpstr>
      <vt:lpstr> Beispiel - Johnson Algorithmus</vt:lpstr>
      <vt:lpstr> Beispiel - Maschinenorientiertes Gantt-Diagramm</vt:lpstr>
      <vt:lpstr>Beispiel - SRPT-Regel</vt:lpstr>
      <vt:lpstr>Maschinenbelegung bei mehreren Maschinen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</dc:title>
  <dc:creator>Carina</dc:creator>
  <cp:lastModifiedBy>Carina</cp:lastModifiedBy>
  <cp:revision>34</cp:revision>
  <dcterms:created xsi:type="dcterms:W3CDTF">2011-04-28T12:25:33Z</dcterms:created>
  <dcterms:modified xsi:type="dcterms:W3CDTF">2016-01-12T16:11:49Z</dcterms:modified>
</cp:coreProperties>
</file>