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797675" cy="987425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22DD-C581-4776-BF16-158606696CFB}" type="datetimeFigureOut">
              <a:rPr lang="de-AT" smtClean="0"/>
              <a:pPr/>
              <a:t>10.03.2015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F1634-0C71-4C75-9239-0E0833B471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332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E2D26-885F-453E-B77F-A75DF8DCA306}" type="slidenum">
              <a:rPr lang="de-AT" smtClean="0"/>
              <a:pPr/>
              <a:t>4</a:t>
            </a:fld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146DE-660D-4C65-8F36-9FC08E6242D8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Rohstoffe = unbehanelte Naturstoffe				zB Holz in der Möbelindustrie</a:t>
            </a:r>
          </a:p>
          <a:p>
            <a:pPr eaLnBrk="1" hangingPunct="1"/>
            <a:r>
              <a:rPr lang="de-AT" smtClean="0"/>
              <a:t>Werkstoffe = aufbereitete, veredelte Rohstoffe		zB Wollfäden in Textilindustrie, Bleche für Automobilherstellung</a:t>
            </a:r>
          </a:p>
          <a:p>
            <a:pPr eaLnBrk="1" hangingPunct="1"/>
            <a:r>
              <a:rPr lang="de-AT" smtClean="0"/>
              <a:t>Bauteile = aus Werkstoffen gefertige Bestandteile von zusammengesetzten Gütern	zB Kotflügel, Motor, in Automobilerstellung</a:t>
            </a: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A8BDB-C250-4F13-9932-561B0AEB98DF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Rohstoffe = unbehanelte Naturstoffe				zB Holz in der Möbelindustrie</a:t>
            </a:r>
          </a:p>
          <a:p>
            <a:pPr eaLnBrk="1" hangingPunct="1"/>
            <a:r>
              <a:rPr lang="de-AT" smtClean="0"/>
              <a:t>Werkstoffe = aufbereitete, veredelte Rohstoffe		zB Wollfäden in Textilindustrie, Bleche für Automobilherstellung</a:t>
            </a:r>
          </a:p>
          <a:p>
            <a:pPr eaLnBrk="1" hangingPunct="1"/>
            <a:r>
              <a:rPr lang="de-AT" smtClean="0"/>
              <a:t>Bauteile = aus Werkstoffen gefertige Bestandteile von zusammengesetzten Gütern	zB Kotflügel, Motor, in Automobilerstellung</a:t>
            </a: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61DE-2D3F-490F-86C4-AFEAD313FA08}" type="slidenum">
              <a:rPr lang="de-AT" smtClean="0"/>
              <a:pPr/>
              <a:t>18</a:t>
            </a:fld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F1634-0C71-4C75-9239-0E0833B47117}" type="slidenum">
              <a:rPr lang="de-AT" smtClean="0"/>
              <a:pPr/>
              <a:t>25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61652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616526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1/</a:t>
            </a:r>
            <a:fld id="{702FA97A-CC35-4A74-BBD4-2BD1ABE273FC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 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541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 userDrawn="1"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497263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61652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1/</a:t>
            </a:r>
            <a:fld id="{702FA97A-CC35-4A74-BBD4-2BD1ABE273FC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r>
              <a:rPr lang="de-DE" sz="3200" dirty="0" smtClean="0"/>
              <a:t>Kapitel 1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158887" y="3356992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de-DE" sz="3600" b="1" dirty="0" smtClean="0">
                <a:solidFill>
                  <a:srgbClr val="0070C0"/>
                </a:solidFill>
              </a:rPr>
              <a:t>Einführung</a:t>
            </a:r>
            <a:endParaRPr lang="de-AT" sz="3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Begriffsbestimmungen III</a:t>
            </a:r>
            <a:endParaRPr lang="de-AT" sz="2800" dirty="0" smtClean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Fertigungstiefe:</a:t>
            </a:r>
            <a:r>
              <a:rPr lang="de-AT" sz="1800" b="1" dirty="0" smtClean="0"/>
              <a:t> </a:t>
            </a:r>
            <a:r>
              <a:rPr lang="de-AT" sz="1800" dirty="0" smtClean="0"/>
              <a:t>Anzahl der Wertsteigerungsstufen eines Erzeugnisses, 	die in einem Betrieb realisiert werden</a:t>
            </a:r>
          </a:p>
          <a:p>
            <a:pPr eaLnBrk="1" hangingPunct="1">
              <a:lnSpc>
                <a:spcPct val="90000"/>
              </a:lnSpc>
            </a:pPr>
            <a:endParaRPr lang="de-AT" sz="2000" b="1" dirty="0" smtClean="0"/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Arbeitsteilung:</a:t>
            </a:r>
            <a:r>
              <a:rPr lang="de-AT" sz="1800" b="1" dirty="0" smtClean="0"/>
              <a:t> </a:t>
            </a:r>
            <a:br>
              <a:rPr lang="de-AT" sz="1800" b="1" dirty="0" smtClean="0"/>
            </a:br>
            <a:r>
              <a:rPr lang="de-AT" sz="1800" b="1" dirty="0" smtClean="0"/>
              <a:t>	</a:t>
            </a:r>
            <a:r>
              <a:rPr lang="de-AT" sz="1800" dirty="0" smtClean="0"/>
              <a:t>Wertschöpfungsprozess Rohstoff </a:t>
            </a:r>
            <a:r>
              <a:rPr lang="de-AT" sz="1800" dirty="0" smtClean="0">
                <a:sym typeface="Symbol" pitchFamily="18" charset="2"/>
              </a:rPr>
              <a:t></a:t>
            </a:r>
            <a:r>
              <a:rPr lang="de-AT" sz="1800" dirty="0" smtClean="0"/>
              <a:t> Endprodukt üblicherweise nicht in </a:t>
            </a:r>
            <a:r>
              <a:rPr lang="de-AT" sz="1800" i="1" dirty="0" smtClean="0"/>
              <a:t>einer</a:t>
            </a:r>
            <a:r>
              <a:rPr lang="de-AT" sz="1800" dirty="0" smtClean="0"/>
              <a:t> 	Firma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dirty="0" smtClean="0">
                <a:sym typeface="Wingdings" pitchFamily="2" charset="2"/>
              </a:rPr>
              <a:t> </a:t>
            </a:r>
            <a:r>
              <a:rPr lang="de-AT" sz="1800" dirty="0" smtClean="0"/>
              <a:t>internationale Arbeitsteilung: z.B. Motoren aus GM-Werk in </a:t>
            </a:r>
            <a:r>
              <a:rPr lang="de-AT" sz="1800" dirty="0" err="1" smtClean="0"/>
              <a:t>Aspern</a:t>
            </a:r>
            <a:r>
              <a:rPr lang="de-AT" sz="1800" dirty="0" smtClean="0"/>
              <a:t> werden 	in anderen EU-Ländern in Opel-PKW eingebaut. Magna liefert diversen 	Autoherstellern zu, ...</a:t>
            </a:r>
          </a:p>
          <a:p>
            <a:pPr eaLnBrk="1" hangingPunct="1">
              <a:lnSpc>
                <a:spcPct val="90000"/>
              </a:lnSpc>
            </a:pPr>
            <a:endParaRPr lang="de-AT" sz="1800" b="1" dirty="0" smtClean="0"/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</a:t>
            </a:r>
            <a:r>
              <a:rPr lang="de-AT" sz="2000" b="1" dirty="0" err="1" smtClean="0"/>
              <a:t>Supply</a:t>
            </a:r>
            <a:r>
              <a:rPr lang="de-AT" sz="2000" b="1" dirty="0" smtClean="0"/>
              <a:t> Chain Management (SCM):</a:t>
            </a:r>
            <a:r>
              <a:rPr lang="de-AT" sz="1800" dirty="0" smtClean="0"/>
              <a:t> </a:t>
            </a:r>
            <a:br>
              <a:rPr lang="de-AT" sz="1800" dirty="0" smtClean="0"/>
            </a:br>
            <a:r>
              <a:rPr lang="de-AT" sz="1800" dirty="0" smtClean="0"/>
              <a:t>	Koordination der einzelnen Glieder der Wertschöpfungskette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b="1" dirty="0" smtClean="0"/>
              <a:t>Zulieferer – Produzent – Abnehmer</a:t>
            </a:r>
            <a:r>
              <a:rPr lang="de-AT" sz="1800" dirty="0" smtClean="0"/>
              <a:t> </a:t>
            </a:r>
            <a:br>
              <a:rPr lang="de-AT" sz="1800" dirty="0" smtClean="0"/>
            </a:br>
            <a:r>
              <a:rPr lang="de-AT" sz="1800" dirty="0" smtClean="0"/>
              <a:t>	um Bestände in der Kette zu minimieren, um kostengünstig und rasch auf 	Kundenwünsche reagieren zu können,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1052736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Begriffsbestimmungen IV</a:t>
            </a:r>
            <a:endParaRPr lang="de-AT" sz="2800" dirty="0" smtClean="0"/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Beachtung der folgende </a:t>
            </a:r>
            <a:r>
              <a:rPr lang="de-AT" sz="1800" b="1" u="sng" dirty="0" smtClean="0"/>
              <a:t>Aspekte</a:t>
            </a:r>
            <a:r>
              <a:rPr lang="de-AT" sz="1800" u="sng" dirty="0" smtClean="0"/>
              <a:t> bei der Erzielung von Wertschöpfung:</a:t>
            </a:r>
            <a:r>
              <a:rPr lang="de-AT" sz="1600" dirty="0" smtClean="0"/>
              <a:t> </a:t>
            </a:r>
            <a:br>
              <a:rPr lang="de-AT" sz="1600" dirty="0" smtClean="0"/>
            </a:br>
            <a:endParaRPr lang="de-AT" sz="1600" dirty="0" smtClean="0"/>
          </a:p>
          <a:p>
            <a:pPr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800" b="1" dirty="0" smtClean="0"/>
              <a:t>  Zeit</a:t>
            </a:r>
            <a:r>
              <a:rPr lang="de-AT" sz="1600" b="1" dirty="0" smtClean="0"/>
              <a:t>: </a:t>
            </a:r>
            <a:r>
              <a:rPr lang="de-AT" sz="1600" dirty="0" smtClean="0"/>
              <a:t>Reduktion unproduktiver Vorgänge (z.B. Transport- und Lagerungsvorgänge) 	reduziert Durchlaufzeiten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Wettbewerbsvorteil (Lieferzeit, Kosten) </a:t>
            </a:r>
            <a:br>
              <a:rPr lang="de-AT" sz="1600" dirty="0" smtClean="0"/>
            </a:br>
            <a:r>
              <a:rPr lang="de-AT" sz="1600" dirty="0" smtClean="0"/>
              <a:t>	</a:t>
            </a:r>
            <a:r>
              <a:rPr lang="de-AT" sz="1600" u="sng" dirty="0" smtClean="0"/>
              <a:t>Wichtig</a:t>
            </a:r>
            <a:r>
              <a:rPr lang="de-AT" sz="1600" dirty="0" smtClean="0"/>
              <a:t>: Gestaltung der technischen und organisatorischen </a:t>
            </a:r>
            <a:r>
              <a:rPr lang="de-AT" sz="1600" i="1" dirty="0" smtClean="0"/>
              <a:t>Infrastruktur </a:t>
            </a:r>
            <a:r>
              <a:rPr lang="de-AT" sz="1600" dirty="0" smtClean="0"/>
              <a:t>(Layout, 	Konfiguration, ...)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taktische Produktionsplanung</a:t>
            </a:r>
            <a:endParaRPr lang="de-AT" sz="1600" b="1" dirty="0" smtClean="0"/>
          </a:p>
          <a:p>
            <a:pPr eaLnBrk="1" hangingPunct="1">
              <a:spcBef>
                <a:spcPct val="10000"/>
              </a:spcBef>
            </a:pPr>
            <a:r>
              <a:rPr lang="de-AT" sz="1800" b="1" dirty="0" smtClean="0"/>
              <a:t>  Flexibilität</a:t>
            </a:r>
            <a:r>
              <a:rPr lang="de-AT" sz="1600" b="1" dirty="0" smtClean="0"/>
              <a:t>: </a:t>
            </a:r>
            <a:r>
              <a:rPr lang="de-AT" sz="1600" dirty="0" smtClean="0"/>
              <a:t>Anpassung</a:t>
            </a:r>
            <a:r>
              <a:rPr lang="de-AT" sz="1600" b="1" dirty="0" smtClean="0"/>
              <a:t> </a:t>
            </a:r>
            <a:r>
              <a:rPr lang="de-AT" sz="1600" dirty="0" smtClean="0"/>
              <a:t>an veränderte Umweltbedingungen: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dirty="0" smtClean="0"/>
              <a:t> langfristig bzw. strategisch</a:t>
            </a:r>
            <a:r>
              <a:rPr lang="de-AT" sz="1600" b="1" dirty="0" smtClean="0"/>
              <a:t> </a:t>
            </a:r>
            <a:r>
              <a:rPr lang="de-AT" sz="1600" dirty="0" smtClean="0"/>
              <a:t>(technologisch, rechtlich bzw. wirtschaftlich) 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dirty="0" smtClean="0"/>
              <a:t> kurzfristig bzw. operativ</a:t>
            </a:r>
            <a:r>
              <a:rPr lang="de-AT" sz="1600" b="1" dirty="0" smtClean="0"/>
              <a:t> (</a:t>
            </a:r>
            <a:r>
              <a:rPr lang="de-AT" sz="1600" dirty="0" smtClean="0"/>
              <a:t>Änderungen des Marktes)</a:t>
            </a:r>
          </a:p>
          <a:p>
            <a:pPr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800" b="1" dirty="0" smtClean="0"/>
              <a:t>  Qualität</a:t>
            </a:r>
            <a:r>
              <a:rPr lang="de-AT" sz="1600" b="1" dirty="0" smtClean="0"/>
              <a:t>: </a:t>
            </a:r>
            <a:r>
              <a:rPr lang="de-AT" sz="1600" dirty="0" smtClean="0"/>
              <a:t>geringe Ausschussraten, Funktionalität, Zuverlässigkeit und Langlebigkeit 	der erzeugten Produkte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entscheidender </a:t>
            </a:r>
            <a:r>
              <a:rPr lang="de-AT" sz="1600" b="1" dirty="0" smtClean="0"/>
              <a:t>Wettbewerbsfaktor</a:t>
            </a:r>
            <a:br>
              <a:rPr lang="de-AT" sz="1600" b="1" dirty="0" smtClean="0"/>
            </a:br>
            <a:r>
              <a:rPr lang="de-AT" sz="1600" b="1" dirty="0" smtClean="0"/>
              <a:t>	</a:t>
            </a:r>
            <a:r>
              <a:rPr lang="de-AT" sz="1600" dirty="0" smtClean="0"/>
              <a:t>Total Quality Management</a:t>
            </a:r>
            <a:r>
              <a:rPr lang="de-AT" sz="1600" b="1" dirty="0" smtClean="0"/>
              <a:t> (TQM)</a:t>
            </a:r>
            <a:r>
              <a:rPr lang="de-AT" sz="1600" dirty="0" smtClean="0"/>
              <a:t>. </a:t>
            </a:r>
            <a:endParaRPr lang="de-AT" sz="1600" b="1" dirty="0" smtClean="0"/>
          </a:p>
          <a:p>
            <a:pPr eaLnBrk="1" hangingPunct="1">
              <a:spcBef>
                <a:spcPct val="10000"/>
              </a:spcBef>
            </a:pPr>
            <a:r>
              <a:rPr lang="de-AT" sz="1800" b="1" dirty="0" smtClean="0"/>
              <a:t>  Infrastruktur</a:t>
            </a:r>
            <a:r>
              <a:rPr lang="de-AT" sz="1600" b="1" dirty="0" smtClean="0"/>
              <a:t>: </a:t>
            </a:r>
          </a:p>
          <a:p>
            <a:pPr lvl="1"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600" i="1" dirty="0" smtClean="0"/>
              <a:t> physischen Gegebenheiten</a:t>
            </a:r>
            <a:r>
              <a:rPr lang="de-AT" sz="1600" dirty="0" smtClean="0"/>
              <a:t> ("Hardware", Produktionsanlagen, Lagerungs-,   	Materialfluss- und Handlungseinrichtungen) 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i="1" dirty="0" smtClean="0"/>
              <a:t> Grundregeln ihres organisatorischen Zusammenwirkens </a:t>
            </a:r>
            <a:r>
              <a:rPr lang="de-AT" sz="1600" dirty="0" smtClean="0"/>
              <a:t>(die "Software") 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de-AT" sz="1600" b="1" dirty="0" smtClean="0"/>
              <a:t>Produktionsplanungs- und -steuerungssysteme (PPS-Systeme)</a:t>
            </a: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Begriffsbestimmungen V</a:t>
            </a:r>
            <a:endParaRPr lang="de-AT" sz="2800" dirty="0" smtClean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Logistik: </a:t>
            </a:r>
            <a:r>
              <a:rPr lang="de-AT" sz="1800" dirty="0" smtClean="0"/>
              <a:t>ganzheitliche, die einzelnen Funktionsbereiche der Unternehmung 	übergreifende (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"</a:t>
            </a:r>
            <a:r>
              <a:rPr lang="de-AT" sz="1800" dirty="0" err="1" smtClean="0"/>
              <a:t>Querschnittsfunktion</a:t>
            </a:r>
            <a:r>
              <a:rPr lang="de-AT" sz="1800" dirty="0" smtClean="0"/>
              <a:t>" der Logistik) Betrachtungsweise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b="1" u="sng" dirty="0" smtClean="0"/>
              <a:t>Ziel</a:t>
            </a:r>
            <a:r>
              <a:rPr lang="de-AT" sz="1800" dirty="0" smtClean="0"/>
              <a:t>: die </a:t>
            </a:r>
            <a:r>
              <a:rPr lang="de-AT" sz="1800" b="1" dirty="0" smtClean="0"/>
              <a:t>Optimierung</a:t>
            </a:r>
            <a:r>
              <a:rPr lang="de-AT" sz="1800" dirty="0" smtClean="0"/>
              <a:t> des </a:t>
            </a:r>
            <a:r>
              <a:rPr lang="de-AT" sz="1800" b="1" dirty="0" smtClean="0"/>
              <a:t>Material- und </a:t>
            </a:r>
            <a:r>
              <a:rPr lang="de-AT" sz="1800" b="1" dirty="0" err="1" smtClean="0"/>
              <a:t>Erzeugnisflusses</a:t>
            </a:r>
            <a:r>
              <a:rPr lang="de-AT" sz="1800" b="1" dirty="0" smtClean="0"/>
              <a:t> (</a:t>
            </a:r>
            <a:r>
              <a:rPr lang="de-AT" sz="1800" dirty="0" smtClean="0"/>
              <a:t>unter 	Berücksichtigung der damit zusammenhängenden Informationsströme) </a:t>
            </a:r>
            <a:br>
              <a:rPr lang="de-AT" sz="1800" dirty="0" smtClean="0"/>
            </a:br>
            <a:r>
              <a:rPr lang="de-AT" sz="1800" dirty="0" smtClean="0"/>
              <a:t>	Zur Logistik zählen alle </a:t>
            </a:r>
            <a:r>
              <a:rPr lang="de-AT" sz="1800" b="1" u="sng" dirty="0" smtClean="0"/>
              <a:t>Prozesse</a:t>
            </a:r>
            <a:r>
              <a:rPr lang="de-AT" sz="1800" dirty="0" smtClean="0"/>
              <a:t> des Transports, der Lagerung, der 	Materialhandhabung und Verpackung (TUL: Transport, Umschlag, Lagerung). 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i="1" dirty="0" smtClean="0"/>
              <a:t> Logistik</a:t>
            </a:r>
            <a:r>
              <a:rPr lang="de-AT" sz="2000" dirty="0" smtClean="0"/>
              <a:t> = </a:t>
            </a:r>
            <a:r>
              <a:rPr lang="de-AT" sz="1800" i="1" dirty="0" smtClean="0"/>
              <a:t>Überbrückung von räumlichen, zeitlichen und mengenmäßigen 	Differenzen </a:t>
            </a:r>
            <a:r>
              <a:rPr lang="de-AT" sz="1800" dirty="0" smtClean="0"/>
              <a:t>zwischen "Angebot" und "Nachfrage". </a:t>
            </a:r>
          </a:p>
          <a:p>
            <a:pPr marL="285750" indent="-285750"/>
            <a:r>
              <a:rPr lang="de-AT" sz="1800" dirty="0"/>
              <a:t>das richtige </a:t>
            </a:r>
            <a:r>
              <a:rPr lang="de-AT" sz="1800" dirty="0" smtClean="0"/>
              <a:t>Produkt, zur </a:t>
            </a:r>
            <a:r>
              <a:rPr lang="de-AT" sz="1800" dirty="0"/>
              <a:t>richtigen </a:t>
            </a:r>
            <a:r>
              <a:rPr lang="de-AT" sz="1800" dirty="0" smtClean="0"/>
              <a:t>Zeit, am </a:t>
            </a:r>
            <a:r>
              <a:rPr lang="de-AT" sz="1800" dirty="0"/>
              <a:t>richtigen </a:t>
            </a:r>
            <a:r>
              <a:rPr lang="de-AT" sz="1800" dirty="0" smtClean="0"/>
              <a:t>Ort, in </a:t>
            </a:r>
            <a:r>
              <a:rPr lang="de-AT" sz="1800" dirty="0"/>
              <a:t>der richtigen </a:t>
            </a:r>
            <a:r>
              <a:rPr lang="de-AT" sz="1800" dirty="0" smtClean="0"/>
              <a:t>Menge, in </a:t>
            </a:r>
            <a:r>
              <a:rPr lang="de-AT" sz="1800" dirty="0"/>
              <a:t>der richtigen Qualität und zu </a:t>
            </a:r>
            <a:r>
              <a:rPr lang="de-AT" sz="1800" dirty="0" smtClean="0"/>
              <a:t>den richtigen Kosten (</a:t>
            </a:r>
            <a:r>
              <a:rPr lang="de-AT" sz="1800" b="1" dirty="0" smtClean="0"/>
              <a:t>6R</a:t>
            </a:r>
            <a:r>
              <a:rPr lang="de-AT" sz="1800" dirty="0" smtClean="0"/>
              <a:t>)</a:t>
            </a:r>
          </a:p>
          <a:p>
            <a:pPr marL="285750" indent="-285750"/>
            <a:r>
              <a:rPr lang="de-AT" sz="1800" dirty="0" smtClean="0"/>
              <a:t>Erfassung der gesamten logistischen Kette "Zulieferer – Produzent - Abnehmer" (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SCM). </a:t>
            </a:r>
            <a:endParaRPr lang="de-AT" sz="1800" dirty="0"/>
          </a:p>
          <a:p>
            <a:pPr marL="285750" indent="-285750"/>
            <a:r>
              <a:rPr lang="de-AT" sz="1800" u="sng" dirty="0" smtClean="0"/>
              <a:t>Unterstützung</a:t>
            </a:r>
            <a:r>
              <a:rPr lang="de-AT" sz="1800" dirty="0" smtClean="0"/>
              <a:t> durch Logistikdienstleister (z.B. Spediteure mit eigenen Lagerungs- und Umschlageinrichtungen)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425185" cy="504825"/>
          </a:xfrm>
        </p:spPr>
        <p:txBody>
          <a:bodyPr/>
          <a:lstStyle/>
          <a:p>
            <a:pPr eaLnBrk="1" hangingPunct="1"/>
            <a:r>
              <a:rPr lang="de-DE" sz="2600" dirty="0" smtClean="0"/>
              <a:t>1.3 Erscheinungsformen von Produktionssystemen</a:t>
            </a:r>
            <a:endParaRPr lang="de-AT" sz="2600" dirty="0" smtClean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629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1.3.1 Programmbezogene Produktionstypen    </a:t>
            </a:r>
            <a:br>
              <a:rPr lang="de-DE" dirty="0" smtClean="0"/>
            </a:br>
            <a:r>
              <a:rPr lang="de-DE" dirty="0" smtClean="0"/>
              <a:t>         (</a:t>
            </a:r>
            <a:r>
              <a:rPr lang="de-DE" dirty="0" err="1" smtClean="0"/>
              <a:t>outputorientiert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1.3.2 Prozessbezogene Produktionstypen (inputorientiert)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1.3.3 Einsatzbezogene Produktionstypen</a:t>
            </a:r>
            <a:endParaRPr lang="de-AT" dirty="0" smtClean="0"/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477838" y="1530350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3275013" y="153828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6100763" y="154622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477838" y="980728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programmbezogen</a:t>
            </a:r>
            <a:endParaRPr lang="de-DE" dirty="0"/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prozessbezogen</a:t>
            </a:r>
            <a:endParaRPr lang="de-DE" b="0" dirty="0"/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6100763" y="980728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1274763" y="155679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Produkte</a:t>
            </a:r>
            <a:endParaRPr lang="de-DE" dirty="0"/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3986213" y="155679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Produktionsprogramm</a:t>
            </a:r>
            <a:endParaRPr lang="de-DE" b="0" dirty="0"/>
          </a:p>
        </p:txBody>
      </p:sp>
      <p:cxnSp>
        <p:nvCxnSpPr>
          <p:cNvPr id="29706" name="AutoShape 7"/>
          <p:cNvCxnSpPr>
            <a:cxnSpLocks noChangeShapeType="1"/>
            <a:stCxn id="29701" idx="2"/>
            <a:endCxn id="29704" idx="0"/>
          </p:cNvCxnSpPr>
          <p:nvPr/>
        </p:nvCxnSpPr>
        <p:spPr bwMode="auto">
          <a:xfrm rot="16200000" flipH="1">
            <a:off x="2022575" y="1009203"/>
            <a:ext cx="298251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9707" name="AutoShape 8"/>
          <p:cNvCxnSpPr>
            <a:cxnSpLocks noChangeShapeType="1"/>
          </p:cNvCxnSpPr>
          <p:nvPr/>
        </p:nvCxnSpPr>
        <p:spPr bwMode="auto">
          <a:xfrm rot="16200000" flipH="1">
            <a:off x="3386113" y="-353664"/>
            <a:ext cx="263525" cy="3508375"/>
          </a:xfrm>
          <a:prstGeom prst="bent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47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137153" cy="4319587"/>
          </a:xfrm>
        </p:spPr>
        <p:txBody>
          <a:bodyPr/>
          <a:lstStyle/>
          <a:p>
            <a:pPr defTabSz="180000" eaLnBrk="1" hangingPunct="1">
              <a:lnSpc>
                <a:spcPct val="90000"/>
              </a:lnSpc>
              <a:buNone/>
              <a:tabLst>
                <a:tab pos="180000" algn="l"/>
              </a:tabLst>
            </a:pPr>
            <a:r>
              <a:rPr lang="de-DE" sz="2000" dirty="0" smtClean="0"/>
              <a:t>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sz="2000" dirty="0" smtClean="0"/>
              <a:t> Programmbezogene Produktionstypen lassen sich nach </a:t>
            </a:r>
            <a:r>
              <a:rPr lang="de-DE" sz="2000" b="1" dirty="0" smtClean="0"/>
              <a:t>Produkt-</a:t>
            </a:r>
            <a:r>
              <a:rPr lang="de-DE" sz="2000" dirty="0" smtClean="0"/>
              <a:t>  	und nach </a:t>
            </a:r>
            <a:r>
              <a:rPr lang="de-DE" sz="2000" b="1" dirty="0" smtClean="0"/>
              <a:t>Programm</a:t>
            </a:r>
            <a:r>
              <a:rPr lang="de-DE" sz="2000" dirty="0" smtClean="0"/>
              <a:t>eigenschaften bilden</a:t>
            </a:r>
          </a:p>
          <a:p>
            <a:pPr eaLnBrk="1" hangingPunct="1">
              <a:lnSpc>
                <a:spcPct val="90000"/>
              </a:lnSpc>
            </a:pPr>
            <a:endParaRPr lang="de-AT" sz="2000" dirty="0" smtClean="0"/>
          </a:p>
          <a:p>
            <a:pPr eaLnBrk="1" hangingPunct="1">
              <a:lnSpc>
                <a:spcPct val="90000"/>
              </a:lnSpc>
            </a:pPr>
            <a:r>
              <a:rPr lang="de-AT" sz="2000" dirty="0" smtClean="0"/>
              <a:t> Eigenschaften der </a:t>
            </a:r>
            <a:r>
              <a:rPr lang="de-AT" sz="2000" b="1" dirty="0" smtClean="0"/>
              <a:t>Produkte</a:t>
            </a:r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</a:t>
            </a:r>
            <a:r>
              <a:rPr lang="de-AT" sz="1800" dirty="0" err="1" smtClean="0"/>
              <a:t>Güterart</a:t>
            </a:r>
            <a:r>
              <a:rPr lang="de-AT" sz="1800" dirty="0" smtClean="0"/>
              <a:t>		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400" dirty="0" smtClean="0"/>
              <a:t> materielle Güter (Sachgüter): Maschinen, Werkzeuge, Stoffe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400" dirty="0" smtClean="0"/>
              <a:t> immaterielle Güter: menschliche/maschinelle Arbeit, Dienstleistungen, Informationen</a:t>
            </a:r>
            <a:endParaRPr lang="de-AT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Gestalt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ungeformte Fließgüter: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Bier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geformte Fließgüter: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Stahlbleche	(Länge nicht festgelegt)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Stückgüter: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Schrauben		(alle 3 Dimensionen determiniert)</a:t>
            </a:r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Zusammensetzung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einteilig (</a:t>
            </a:r>
            <a:r>
              <a:rPr lang="de-AT" sz="1600" dirty="0" err="1" smtClean="0"/>
              <a:t>zB</a:t>
            </a:r>
            <a:r>
              <a:rPr lang="de-AT" sz="1600" dirty="0" smtClean="0"/>
              <a:t> Bohrer) vs. mehrteilig (</a:t>
            </a:r>
            <a:r>
              <a:rPr lang="de-AT" sz="1600" dirty="0" err="1" smtClean="0"/>
              <a:t>zB</a:t>
            </a:r>
            <a:r>
              <a:rPr lang="de-AT" sz="1600" dirty="0" smtClean="0"/>
              <a:t> Computer)</a:t>
            </a:r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Beweglichkeit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beweglich vs. unbeweglich (</a:t>
            </a:r>
            <a:r>
              <a:rPr lang="de-AT" sz="1600" dirty="0" err="1" smtClean="0"/>
              <a:t>zB</a:t>
            </a:r>
            <a:r>
              <a:rPr lang="de-AT" sz="1600" dirty="0" smtClean="0"/>
              <a:t> Kraftwerk, Brücke)</a:t>
            </a:r>
            <a:endParaRPr lang="de-D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686800" cy="4320480"/>
          </a:xfrm>
        </p:spPr>
        <p:txBody>
          <a:bodyPr/>
          <a:lstStyle/>
          <a:p>
            <a:pPr eaLnBrk="1" hangingPunct="1"/>
            <a:r>
              <a:rPr lang="de-AT" sz="2200" dirty="0" smtClean="0"/>
              <a:t> Eigenschaften des </a:t>
            </a:r>
            <a:r>
              <a:rPr lang="de-AT" sz="2200" b="1" dirty="0" smtClean="0"/>
              <a:t>Produktionsprogramms</a:t>
            </a:r>
          </a:p>
          <a:p>
            <a:pPr lvl="1" eaLnBrk="1" hangingPunct="1"/>
            <a:r>
              <a:rPr lang="de-AT" b="1" dirty="0" smtClean="0"/>
              <a:t>Anzahl der Erzeugnisse</a:t>
            </a:r>
          </a:p>
          <a:p>
            <a:pPr lvl="2" eaLnBrk="1" hangingPunct="1"/>
            <a:r>
              <a:rPr lang="de-AT" dirty="0" err="1" smtClean="0"/>
              <a:t>Einproduktproduktion</a:t>
            </a:r>
            <a:endParaRPr lang="de-AT" dirty="0" smtClean="0"/>
          </a:p>
          <a:p>
            <a:pPr lvl="2" eaLnBrk="1" hangingPunct="1"/>
            <a:r>
              <a:rPr lang="de-AT" dirty="0" smtClean="0"/>
              <a:t>Mehrproduktproduktion</a:t>
            </a:r>
          </a:p>
          <a:p>
            <a:pPr lvl="2" eaLnBrk="1" hangingPunct="1"/>
            <a:endParaRPr lang="de-AT" dirty="0" smtClean="0"/>
          </a:p>
          <a:p>
            <a:pPr lvl="1" eaLnBrk="1" hangingPunct="1"/>
            <a:r>
              <a:rPr lang="de-AT" b="1" dirty="0" smtClean="0"/>
              <a:t>Auflagengröße (Repetitionstypen)</a:t>
            </a:r>
          </a:p>
          <a:p>
            <a:pPr lvl="2">
              <a:buFontTx/>
              <a:buNone/>
            </a:pPr>
            <a:r>
              <a:rPr lang="de-AT" dirty="0" smtClean="0"/>
              <a:t>Anzahl der nach Vorbereitung der Produktionsanlage ununterbrochen hergestellten </a:t>
            </a:r>
            <a:r>
              <a:rPr lang="de-AT" dirty="0" err="1" smtClean="0"/>
              <a:t>Erzeugniseinheiten</a:t>
            </a:r>
            <a:endParaRPr lang="de-AT" b="1" dirty="0" smtClean="0"/>
          </a:p>
          <a:p>
            <a:pPr lvl="2" eaLnBrk="1" hangingPunct="1"/>
            <a:r>
              <a:rPr lang="de-AT" dirty="0" smtClean="0"/>
              <a:t>Massenproduktion</a:t>
            </a:r>
          </a:p>
          <a:p>
            <a:pPr lvl="3" eaLnBrk="1" hangingPunct="1"/>
            <a:r>
              <a:rPr lang="de-AT" dirty="0" smtClean="0"/>
              <a:t>ständige, zeitlich nicht begrenzte Produktion eines Gutes in großen Mengen</a:t>
            </a:r>
          </a:p>
          <a:p>
            <a:pPr lvl="3" eaLnBrk="1" hangingPunct="1"/>
            <a:r>
              <a:rPr lang="de-AT" dirty="0" smtClean="0"/>
              <a:t>Mechanisierung und Automatisierung des Produktionsprozesses</a:t>
            </a:r>
          </a:p>
          <a:p>
            <a:pPr lvl="3" eaLnBrk="1" hangingPunct="1"/>
            <a:r>
              <a:rPr lang="de-AT" dirty="0" smtClean="0"/>
              <a:t>hohe Verrichtungsspezialisierung der Produktionsfaktoren</a:t>
            </a:r>
          </a:p>
          <a:p>
            <a:pPr lvl="3" eaLnBrk="1" hangingPunct="1"/>
            <a:r>
              <a:rPr lang="de-AT" dirty="0" smtClean="0"/>
              <a:t>negative soziale Effekte: Monotonie in der Arbeit</a:t>
            </a:r>
          </a:p>
        </p:txBody>
      </p: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programmbezogen</a:t>
            </a:r>
            <a:endParaRPr lang="de-DE"/>
          </a:p>
        </p:txBody>
      </p:sp>
      <p:sp>
        <p:nvSpPr>
          <p:cNvPr id="30727" name="Rectangle 12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1274763" y="142299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Produkte</a:t>
            </a:r>
            <a:endParaRPr lang="de-DE" b="0"/>
          </a:p>
        </p:txBody>
      </p:sp>
      <p:sp>
        <p:nvSpPr>
          <p:cNvPr id="30730" name="Rectangle 15"/>
          <p:cNvSpPr>
            <a:spLocks noChangeArrowheads="1"/>
          </p:cNvSpPr>
          <p:nvPr/>
        </p:nvSpPr>
        <p:spPr bwMode="auto">
          <a:xfrm>
            <a:off x="3986213" y="142299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Produktionsprogramm</a:t>
            </a:r>
            <a:endParaRPr lang="de-DE" dirty="0"/>
          </a:p>
        </p:txBody>
      </p:sp>
      <p:cxnSp>
        <p:nvCxnSpPr>
          <p:cNvPr id="30731" name="AutoShape 16"/>
          <p:cNvCxnSpPr>
            <a:cxnSpLocks noChangeShapeType="1"/>
            <a:stCxn id="30726" idx="2"/>
            <a:endCxn id="30729" idx="0"/>
          </p:cNvCxnSpPr>
          <p:nvPr/>
        </p:nvCxnSpPr>
        <p:spPr bwMode="auto">
          <a:xfrm rot="16200000" flipH="1">
            <a:off x="2094582" y="947415"/>
            <a:ext cx="154236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2" name="AutoShape 17"/>
          <p:cNvCxnSpPr>
            <a:cxnSpLocks noChangeShapeType="1"/>
            <a:stCxn id="30726" idx="2"/>
            <a:endCxn id="30730" idx="0"/>
          </p:cNvCxnSpPr>
          <p:nvPr/>
        </p:nvCxnSpPr>
        <p:spPr bwMode="auto">
          <a:xfrm rot="16200000" flipH="1">
            <a:off x="3450307" y="-408310"/>
            <a:ext cx="154236" cy="3508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2792413" y="1916832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Anzahl</a:t>
            </a:r>
            <a:endParaRPr lang="de-DE" b="0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795838" y="192705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Auflage</a:t>
            </a:r>
            <a:endParaRPr lang="de-DE" b="0"/>
          </a:p>
        </p:txBody>
      </p:sp>
      <p:sp>
        <p:nvSpPr>
          <p:cNvPr id="30735" name="Rectangle 20"/>
          <p:cNvSpPr>
            <a:spLocks noChangeArrowheads="1"/>
          </p:cNvSpPr>
          <p:nvPr/>
        </p:nvSpPr>
        <p:spPr bwMode="auto">
          <a:xfrm>
            <a:off x="6804248" y="1927052"/>
            <a:ext cx="1800225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Absatzmarkt</a:t>
            </a:r>
            <a:endParaRPr lang="de-DE" b="0" dirty="0"/>
          </a:p>
        </p:txBody>
      </p:sp>
      <p:cxnSp>
        <p:nvCxnSpPr>
          <p:cNvPr id="30736" name="AutoShape 21"/>
          <p:cNvCxnSpPr>
            <a:cxnSpLocks noChangeShapeType="1"/>
            <a:stCxn id="30730" idx="2"/>
            <a:endCxn id="14354" idx="0"/>
          </p:cNvCxnSpPr>
          <p:nvPr/>
        </p:nvCxnSpPr>
        <p:spPr bwMode="auto">
          <a:xfrm rot="5400000">
            <a:off x="4379058" y="1014277"/>
            <a:ext cx="216024" cy="1589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7" name="AutoShape 22"/>
          <p:cNvCxnSpPr>
            <a:cxnSpLocks noChangeShapeType="1"/>
            <a:stCxn id="30730" idx="2"/>
            <a:endCxn id="14355" idx="0"/>
          </p:cNvCxnSpPr>
          <p:nvPr/>
        </p:nvCxnSpPr>
        <p:spPr bwMode="auto">
          <a:xfrm rot="16200000" flipH="1">
            <a:off x="5375661" y="1606760"/>
            <a:ext cx="226243" cy="4143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8" name="AutoShape 23"/>
          <p:cNvCxnSpPr>
            <a:cxnSpLocks noChangeShapeType="1"/>
            <a:stCxn id="30730" idx="2"/>
            <a:endCxn id="30735" idx="0"/>
          </p:cNvCxnSpPr>
          <p:nvPr/>
        </p:nvCxnSpPr>
        <p:spPr bwMode="auto">
          <a:xfrm rot="16200000" flipH="1">
            <a:off x="6379865" y="602556"/>
            <a:ext cx="226244" cy="24227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7594600" cy="4608512"/>
          </a:xfrm>
        </p:spPr>
        <p:txBody>
          <a:bodyPr/>
          <a:lstStyle/>
          <a:p>
            <a:pPr lvl="1" eaLnBrk="1" hangingPunct="1"/>
            <a:r>
              <a:rPr lang="de-AT" sz="1800" dirty="0" smtClean="0"/>
              <a:t>Auflagengröße (Repetitionstypen)  			</a:t>
            </a:r>
            <a:r>
              <a:rPr lang="de-AT" sz="1800" b="1" dirty="0" smtClean="0"/>
              <a:t>[Fortsetzung]</a:t>
            </a:r>
          </a:p>
          <a:p>
            <a:pPr lvl="2" eaLnBrk="1" hangingPunct="1"/>
            <a:r>
              <a:rPr lang="de-AT" sz="1600" dirty="0" smtClean="0"/>
              <a:t>Sortenproduktion (Spezialfall der Massenproduktion)</a:t>
            </a:r>
          </a:p>
          <a:p>
            <a:pPr lvl="3" eaLnBrk="1" hangingPunct="1"/>
            <a:r>
              <a:rPr lang="de-AT" sz="1600" dirty="0" smtClean="0"/>
              <a:t>mehrere Varianten eines Grundproduktes (geringfügige Unterschiede)</a:t>
            </a:r>
          </a:p>
          <a:p>
            <a:pPr lvl="3" eaLnBrk="1" hangingPunct="1"/>
            <a:r>
              <a:rPr lang="de-AT" sz="1600" dirty="0" smtClean="0"/>
              <a:t>größere Flexibilität der Produktionsanlagen als bei Massenproduktion</a:t>
            </a:r>
          </a:p>
          <a:p>
            <a:pPr lvl="3" eaLnBrk="1" hangingPunct="1"/>
            <a:r>
              <a:rPr lang="de-AT" sz="1600" dirty="0" smtClean="0"/>
              <a:t>Unterbrechung des Produktionsprozess bei Sortenwechsel</a:t>
            </a:r>
            <a:endParaRPr lang="de-DE" sz="1600" dirty="0" smtClean="0"/>
          </a:p>
          <a:p>
            <a:pPr lvl="2" eaLnBrk="1" hangingPunct="1"/>
            <a:r>
              <a:rPr lang="de-AT" sz="1600" dirty="0" smtClean="0"/>
              <a:t>Serienproduktion</a:t>
            </a:r>
          </a:p>
          <a:p>
            <a:pPr lvl="3" eaLnBrk="1" hangingPunct="1"/>
            <a:r>
              <a:rPr lang="de-AT" sz="1600" dirty="0" smtClean="0"/>
              <a:t>begrenzte Anzahl identischer Erzeugnisse</a:t>
            </a:r>
          </a:p>
          <a:p>
            <a:pPr lvl="3" eaLnBrk="1" hangingPunct="1"/>
            <a:r>
              <a:rPr lang="de-AT" sz="1600" dirty="0" smtClean="0"/>
              <a:t>regelmäßiges Umrüsten</a:t>
            </a:r>
          </a:p>
          <a:p>
            <a:pPr lvl="3" eaLnBrk="1" hangingPunct="1"/>
            <a:r>
              <a:rPr lang="de-AT" sz="1600" dirty="0" smtClean="0"/>
              <a:t>noch flexiblere Produktionsanlagen</a:t>
            </a:r>
          </a:p>
          <a:p>
            <a:pPr lvl="2" eaLnBrk="1" hangingPunct="1"/>
            <a:r>
              <a:rPr lang="de-AT" sz="1600" dirty="0" smtClean="0"/>
              <a:t>Einzelproduktion</a:t>
            </a:r>
          </a:p>
          <a:p>
            <a:pPr lvl="3" eaLnBrk="1" hangingPunct="1"/>
            <a:r>
              <a:rPr lang="de-AT" sz="1600" dirty="0" smtClean="0"/>
              <a:t>individuelle Produkte gemäß Kundenauftrag</a:t>
            </a:r>
          </a:p>
          <a:p>
            <a:pPr lvl="3" eaLnBrk="1" hangingPunct="1"/>
            <a:r>
              <a:rPr lang="de-AT" sz="1600" dirty="0" smtClean="0"/>
              <a:t>Einzelstücke</a:t>
            </a:r>
          </a:p>
          <a:p>
            <a:pPr lvl="3" eaLnBrk="1" hangingPunct="1"/>
            <a:r>
              <a:rPr lang="de-AT" sz="1600" dirty="0" smtClean="0"/>
              <a:t>hoch flexible Produktionsanlagen und Arbeitskräfte nötig</a:t>
            </a:r>
          </a:p>
          <a:p>
            <a:pPr lvl="3" eaLnBrk="1" hangingPunct="1"/>
            <a:r>
              <a:rPr lang="de-AT" sz="1600" dirty="0" err="1" smtClean="0"/>
              <a:t>zB</a:t>
            </a:r>
            <a:r>
              <a:rPr lang="de-AT" sz="1600" dirty="0" smtClean="0"/>
              <a:t> Schiff-, Anlagenbau</a:t>
            </a:r>
          </a:p>
          <a:p>
            <a:pPr lvl="2" eaLnBrk="1" hangingPunct="1"/>
            <a:endParaRPr lang="de-DE" sz="1600" dirty="0" smtClean="0"/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programmbezogen</a:t>
            </a:r>
            <a:endParaRPr lang="de-DE"/>
          </a:p>
        </p:txBody>
      </p:sp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31752" name="Rectangle 12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1753" name="Rectangle 13"/>
          <p:cNvSpPr>
            <a:spLocks noChangeArrowheads="1"/>
          </p:cNvSpPr>
          <p:nvPr/>
        </p:nvSpPr>
        <p:spPr bwMode="auto">
          <a:xfrm>
            <a:off x="1274763" y="106295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Produkte</a:t>
            </a:r>
            <a:endParaRPr lang="de-DE" b="0"/>
          </a:p>
        </p:txBody>
      </p:sp>
      <p:sp>
        <p:nvSpPr>
          <p:cNvPr id="31754" name="Rectangle 14"/>
          <p:cNvSpPr>
            <a:spLocks noChangeArrowheads="1"/>
          </p:cNvSpPr>
          <p:nvPr/>
        </p:nvSpPr>
        <p:spPr bwMode="auto">
          <a:xfrm>
            <a:off x="3995936" y="106295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Produktionsprogramm</a:t>
            </a:r>
            <a:endParaRPr lang="de-DE" dirty="0"/>
          </a:p>
        </p:txBody>
      </p:sp>
      <p:cxnSp>
        <p:nvCxnSpPr>
          <p:cNvPr id="31755" name="AutoShape 15"/>
          <p:cNvCxnSpPr>
            <a:cxnSpLocks noChangeShapeType="1"/>
            <a:stCxn id="31750" idx="2"/>
            <a:endCxn id="31753" idx="0"/>
          </p:cNvCxnSpPr>
          <p:nvPr/>
        </p:nvCxnSpPr>
        <p:spPr bwMode="auto">
          <a:xfrm rot="16200000" flipH="1">
            <a:off x="1801441" y="294233"/>
            <a:ext cx="740519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56" name="AutoShape 16"/>
          <p:cNvCxnSpPr>
            <a:cxnSpLocks noChangeShapeType="1"/>
            <a:stCxn id="31750" idx="2"/>
            <a:endCxn id="31754" idx="0"/>
          </p:cNvCxnSpPr>
          <p:nvPr/>
        </p:nvCxnSpPr>
        <p:spPr bwMode="auto">
          <a:xfrm rot="16200000" flipH="1">
            <a:off x="3162028" y="-1066353"/>
            <a:ext cx="740519" cy="351809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1757" name="Rectangle 17"/>
          <p:cNvSpPr>
            <a:spLocks noChangeArrowheads="1"/>
          </p:cNvSpPr>
          <p:nvPr/>
        </p:nvSpPr>
        <p:spPr bwMode="auto">
          <a:xfrm>
            <a:off x="2792413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Anzahl</a:t>
            </a:r>
            <a:endParaRPr lang="de-DE" b="0"/>
          </a:p>
        </p:txBody>
      </p:sp>
      <p:sp>
        <p:nvSpPr>
          <p:cNvPr id="31758" name="Rectangle 18"/>
          <p:cNvSpPr>
            <a:spLocks noChangeArrowheads="1"/>
          </p:cNvSpPr>
          <p:nvPr/>
        </p:nvSpPr>
        <p:spPr bwMode="auto">
          <a:xfrm>
            <a:off x="4795838" y="1567011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Auflage</a:t>
            </a:r>
            <a:endParaRPr lang="de-DE"/>
          </a:p>
        </p:txBody>
      </p:sp>
      <p:sp>
        <p:nvSpPr>
          <p:cNvPr id="31759" name="Rectangle 19"/>
          <p:cNvSpPr>
            <a:spLocks noChangeArrowheads="1"/>
          </p:cNvSpPr>
          <p:nvPr/>
        </p:nvSpPr>
        <p:spPr bwMode="auto">
          <a:xfrm>
            <a:off x="6773863" y="1567012"/>
            <a:ext cx="1800225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Absatzmarkt</a:t>
            </a:r>
            <a:endParaRPr lang="de-DE" b="0"/>
          </a:p>
        </p:txBody>
      </p:sp>
      <p:cxnSp>
        <p:nvCxnSpPr>
          <p:cNvPr id="31760" name="AutoShape 20"/>
          <p:cNvCxnSpPr>
            <a:cxnSpLocks noChangeShapeType="1"/>
            <a:stCxn id="31754" idx="2"/>
            <a:endCxn id="31757" idx="0"/>
          </p:cNvCxnSpPr>
          <p:nvPr/>
        </p:nvCxnSpPr>
        <p:spPr bwMode="auto">
          <a:xfrm rot="5400000">
            <a:off x="4378810" y="654484"/>
            <a:ext cx="226243" cy="159881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61" name="AutoShape 21"/>
          <p:cNvCxnSpPr>
            <a:cxnSpLocks noChangeShapeType="1"/>
            <a:stCxn id="31754" idx="2"/>
            <a:endCxn id="31758" idx="0"/>
          </p:cNvCxnSpPr>
          <p:nvPr/>
        </p:nvCxnSpPr>
        <p:spPr bwMode="auto">
          <a:xfrm rot="16200000" flipH="1">
            <a:off x="5380522" y="1251581"/>
            <a:ext cx="226243" cy="40461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62" name="AutoShape 22"/>
          <p:cNvCxnSpPr>
            <a:cxnSpLocks noChangeShapeType="1"/>
            <a:stCxn id="31754" idx="2"/>
            <a:endCxn id="31759" idx="0"/>
          </p:cNvCxnSpPr>
          <p:nvPr/>
        </p:nvCxnSpPr>
        <p:spPr bwMode="auto">
          <a:xfrm rot="16200000" flipH="1">
            <a:off x="6369534" y="262570"/>
            <a:ext cx="226244" cy="238264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25185" cy="43195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de-AT" sz="1800" dirty="0" smtClean="0"/>
              <a:t>Beziehung der Produktion zum </a:t>
            </a:r>
            <a:r>
              <a:rPr lang="de-AT" sz="1800" b="1" dirty="0" smtClean="0"/>
              <a:t>Absatzmarkt (Auftragstypen)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600" dirty="0" smtClean="0"/>
              <a:t> </a:t>
            </a:r>
            <a:r>
              <a:rPr lang="de-DE" sz="1600" dirty="0" err="1" smtClean="0"/>
              <a:t>make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order 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Kundenproduktion, auftragsorientierte Produktion</a:t>
            </a:r>
          </a:p>
          <a:p>
            <a:pPr lvl="3" defTabSz="180000" eaLnBrk="1" hangingPunct="1">
              <a:lnSpc>
                <a:spcPct val="80000"/>
              </a:lnSpc>
              <a:tabLst>
                <a:tab pos="180000" algn="l"/>
              </a:tabLst>
            </a:pPr>
            <a:r>
              <a:rPr lang="de-DE" sz="1600" dirty="0" smtClean="0"/>
              <a:t>bei Produktionsbeginn liegt ein Kundenauftrag vor (Art und Menge der </a:t>
            </a:r>
            <a:r>
              <a:rPr lang="de-DE" dirty="0" smtClean="0"/>
              <a:t>    						  </a:t>
            </a:r>
            <a:r>
              <a:rPr lang="de-DE" sz="1600" dirty="0" smtClean="0"/>
              <a:t>herzustellenden Produkte, Liefertermine)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Nachteil: lange Lieferzeiten</a:t>
            </a:r>
          </a:p>
          <a:p>
            <a:pPr lvl="2" eaLnBrk="1" hangingPunct="1">
              <a:lnSpc>
                <a:spcPct val="80000"/>
              </a:lnSpc>
            </a:pPr>
            <a:endParaRPr lang="de-DE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de-DE" sz="1600" dirty="0" smtClean="0"/>
              <a:t> </a:t>
            </a:r>
            <a:r>
              <a:rPr lang="de-DE" sz="1600" dirty="0" err="1" smtClean="0"/>
              <a:t>make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stock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Marktproduktion, lagerorientierte Produktion</a:t>
            </a:r>
          </a:p>
          <a:p>
            <a:pPr lvl="3" defTabSz="180000" eaLnBrk="1" hangingPunct="1">
              <a:lnSpc>
                <a:spcPct val="80000"/>
              </a:lnSpc>
              <a:tabLst>
                <a:tab pos="180000" algn="l"/>
              </a:tabLst>
            </a:pPr>
            <a:r>
              <a:rPr lang="de-DE" sz="1600" dirty="0" smtClean="0"/>
              <a:t>Produktion für einen anonymen Markt, also auf Lager (Nachfrageprognosen der </a:t>
            </a:r>
            <a:r>
              <a:rPr lang="de-DE" dirty="0" smtClean="0"/>
              <a:t>   		  </a:t>
            </a:r>
            <a:r>
              <a:rPr lang="de-DE" sz="1600" dirty="0" smtClean="0"/>
              <a:t>Marktnachfrage)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Nachteil: Risiko von Ladenhütern </a:t>
            </a:r>
          </a:p>
          <a:p>
            <a:pPr lvl="2" eaLnBrk="1" hangingPunct="1">
              <a:lnSpc>
                <a:spcPct val="80000"/>
              </a:lnSpc>
            </a:pPr>
            <a:endParaRPr lang="de-DE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de-DE" sz="1600" dirty="0" smtClean="0"/>
              <a:t> </a:t>
            </a:r>
            <a:r>
              <a:rPr lang="de-DE" sz="1600" dirty="0" err="1" smtClean="0"/>
              <a:t>assemble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order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Versuch die Ansätze zu kombinieren um beide Nachteile zu vermeiden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Produktion häufig verwendeter Einzelteile auf Lager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auftragsorientierte Montage der  Endprodukte.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Vorteil: Verkürzung der Lieferzeit durch </a:t>
            </a:r>
            <a:r>
              <a:rPr lang="de-DE" sz="1600" dirty="0" err="1" smtClean="0"/>
              <a:t>Postponement</a:t>
            </a:r>
            <a:endParaRPr lang="de-DE" sz="1600" dirty="0" smtClean="0"/>
          </a:p>
          <a:p>
            <a:pPr lvl="2" eaLnBrk="1" hangingPunct="1">
              <a:lnSpc>
                <a:spcPct val="80000"/>
              </a:lnSpc>
            </a:pPr>
            <a:endParaRPr lang="de-DE" sz="1600" dirty="0" smtClean="0"/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programmbezogen</a:t>
            </a:r>
            <a:endParaRPr lang="de-DE"/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1274763" y="106295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Produkte</a:t>
            </a:r>
            <a:endParaRPr lang="de-DE" b="0"/>
          </a:p>
        </p:txBody>
      </p:sp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3986213" y="106295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Produktionsprogramm</a:t>
            </a:r>
            <a:endParaRPr lang="de-DE" dirty="0"/>
          </a:p>
        </p:txBody>
      </p:sp>
      <p:cxnSp>
        <p:nvCxnSpPr>
          <p:cNvPr id="32779" name="AutoShape 15"/>
          <p:cNvCxnSpPr>
            <a:cxnSpLocks noChangeShapeType="1"/>
            <a:stCxn id="32774" idx="2"/>
            <a:endCxn id="32777" idx="0"/>
          </p:cNvCxnSpPr>
          <p:nvPr/>
        </p:nvCxnSpPr>
        <p:spPr bwMode="auto">
          <a:xfrm rot="16200000" flipH="1">
            <a:off x="1801441" y="294233"/>
            <a:ext cx="740519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0" name="AutoShape 16"/>
          <p:cNvCxnSpPr>
            <a:cxnSpLocks noChangeShapeType="1"/>
            <a:stCxn id="32774" idx="2"/>
            <a:endCxn id="32778" idx="0"/>
          </p:cNvCxnSpPr>
          <p:nvPr/>
        </p:nvCxnSpPr>
        <p:spPr bwMode="auto">
          <a:xfrm rot="16200000" flipH="1">
            <a:off x="3157166" y="-1061492"/>
            <a:ext cx="740519" cy="3508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2781" name="Rectangle 17"/>
          <p:cNvSpPr>
            <a:spLocks noChangeArrowheads="1"/>
          </p:cNvSpPr>
          <p:nvPr/>
        </p:nvSpPr>
        <p:spPr bwMode="auto">
          <a:xfrm>
            <a:off x="2792413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32782" name="Rectangle 18"/>
          <p:cNvSpPr>
            <a:spLocks noChangeArrowheads="1"/>
          </p:cNvSpPr>
          <p:nvPr/>
        </p:nvSpPr>
        <p:spPr bwMode="auto">
          <a:xfrm>
            <a:off x="4795838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Auflage</a:t>
            </a:r>
            <a:endParaRPr lang="de-DE" b="0"/>
          </a:p>
        </p:txBody>
      </p:sp>
      <p:sp>
        <p:nvSpPr>
          <p:cNvPr id="32783" name="Rectangle 19"/>
          <p:cNvSpPr>
            <a:spLocks noChangeArrowheads="1"/>
          </p:cNvSpPr>
          <p:nvPr/>
        </p:nvSpPr>
        <p:spPr bwMode="auto">
          <a:xfrm>
            <a:off x="6773863" y="1567012"/>
            <a:ext cx="1800225" cy="2778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Absatzmarkt</a:t>
            </a:r>
            <a:endParaRPr lang="de-DE" dirty="0"/>
          </a:p>
        </p:txBody>
      </p:sp>
      <p:cxnSp>
        <p:nvCxnSpPr>
          <p:cNvPr id="32784" name="AutoShape 20"/>
          <p:cNvCxnSpPr>
            <a:cxnSpLocks noChangeShapeType="1"/>
            <a:stCxn id="32778" idx="2"/>
            <a:endCxn id="32781" idx="0"/>
          </p:cNvCxnSpPr>
          <p:nvPr/>
        </p:nvCxnSpPr>
        <p:spPr bwMode="auto">
          <a:xfrm rot="5400000">
            <a:off x="4373949" y="659346"/>
            <a:ext cx="226243" cy="1589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5" name="AutoShape 21"/>
          <p:cNvCxnSpPr>
            <a:cxnSpLocks noChangeShapeType="1"/>
            <a:stCxn id="32778" idx="2"/>
            <a:endCxn id="32782" idx="0"/>
          </p:cNvCxnSpPr>
          <p:nvPr/>
        </p:nvCxnSpPr>
        <p:spPr bwMode="auto">
          <a:xfrm rot="16200000" flipH="1">
            <a:off x="5375661" y="1246720"/>
            <a:ext cx="226243" cy="4143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6" name="AutoShape 22"/>
          <p:cNvCxnSpPr>
            <a:cxnSpLocks noChangeShapeType="1"/>
            <a:stCxn id="32778" idx="2"/>
            <a:endCxn id="32783" idx="0"/>
          </p:cNvCxnSpPr>
          <p:nvPr/>
        </p:nvCxnSpPr>
        <p:spPr bwMode="auto">
          <a:xfrm rot="16200000" flipH="1">
            <a:off x="6364672" y="257708"/>
            <a:ext cx="226244" cy="239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3275856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1274763" y="990948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organisatorisch</a:t>
            </a:r>
            <a:endParaRPr lang="de-DE" dirty="0"/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39862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3700" y="1916832"/>
            <a:ext cx="7870825" cy="4404593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DE" sz="1800" b="1" dirty="0" smtClean="0"/>
              <a:t> Arbeitspläne</a:t>
            </a:r>
            <a:r>
              <a:rPr lang="de-DE" sz="1800" dirty="0" smtClean="0"/>
              <a:t> beschreiben die Folgen von Arbeitsgängen, die von 	Arbeitssystemen an Arbeitsobjekten vollzogen werden. Je nachdem wie 	sehr sich die Arbeitspläne der einzelnen Produkte unterscheiden werden 	verschiedene Anordnungen der Arbeitssysteme sinnvoll sein</a:t>
            </a:r>
            <a:endParaRPr lang="de-AT" sz="1800" dirty="0" smtClean="0"/>
          </a:p>
          <a:p>
            <a:pPr eaLnBrk="1" hangingPunct="1"/>
            <a:r>
              <a:rPr lang="de-AT" sz="1800" b="1" dirty="0" smtClean="0"/>
              <a:t> Organisatorische</a:t>
            </a:r>
            <a:r>
              <a:rPr lang="de-AT" sz="1800" dirty="0" smtClean="0"/>
              <a:t> Anordnung der Arbeitssysteme</a:t>
            </a:r>
          </a:p>
          <a:p>
            <a:pPr lvl="1" eaLnBrk="1" hangingPunct="1"/>
            <a:r>
              <a:rPr lang="de-AT" sz="1600" dirty="0" smtClean="0"/>
              <a:t>Funktionsprinzip: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i="1" dirty="0" smtClean="0"/>
              <a:t> Räumliche Zusammenfassung</a:t>
            </a:r>
            <a:r>
              <a:rPr lang="de-DE" sz="1500" dirty="0" smtClean="0"/>
              <a:t> von Arbeitssysteme mit gleichartiger Funktion     		     	  (Stanzen, Drehbänke, etc.) in einer </a:t>
            </a:r>
            <a:r>
              <a:rPr lang="de-DE" sz="1500" b="1" dirty="0" smtClean="0"/>
              <a:t>Werkstatt</a:t>
            </a:r>
            <a:r>
              <a:rPr lang="de-DE" sz="1500" dirty="0" smtClean="0"/>
              <a:t> 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dirty="0" smtClean="0"/>
              <a:t> Jeder Auftrag muss entsprechend der in seinem Arbeitsplan definierten 							  technologischen Reihenfolge </a:t>
            </a:r>
            <a:r>
              <a:rPr lang="de-DE" sz="1500" i="1" dirty="0" smtClean="0"/>
              <a:t>zu den einzelnen</a:t>
            </a:r>
            <a:r>
              <a:rPr lang="de-DE" sz="1500" dirty="0" smtClean="0"/>
              <a:t> Werkstätten </a:t>
            </a:r>
            <a:r>
              <a:rPr lang="de-DE" sz="1500" i="1" dirty="0" smtClean="0"/>
              <a:t>transportiert</a:t>
            </a:r>
            <a:r>
              <a:rPr lang="de-DE" sz="1500" dirty="0" smtClean="0"/>
              <a:t> werden. 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i="1" dirty="0" smtClean="0"/>
              <a:t> Sinnvoll bei Einzelproduktion</a:t>
            </a:r>
            <a:r>
              <a:rPr lang="de-DE" sz="1500" dirty="0" smtClean="0"/>
              <a:t> bzw. geringen Stückzahlen/Auftragsgrößen, wo kein   		  einheitlicher Materialfluss vorliegt (jedes Produkt nimmt einen anderen Weg über die    	  Maschinen)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i="1" dirty="0" smtClean="0"/>
              <a:t> Wartezeiten</a:t>
            </a:r>
            <a:r>
              <a:rPr lang="de-DE" sz="1500" dirty="0" smtClean="0"/>
              <a:t> der Aufträge vor ihrer Bearbeitung bzw. vor dem Transport   		   			    	  unerwünschte </a:t>
            </a:r>
            <a:r>
              <a:rPr lang="de-DE" sz="1500" i="1" dirty="0" smtClean="0"/>
              <a:t>Zwischenlagerbestände</a:t>
            </a:r>
            <a:r>
              <a:rPr lang="de-DE" sz="1500" dirty="0" smtClean="0"/>
              <a:t> von </a:t>
            </a:r>
            <a:r>
              <a:rPr lang="de-DE" sz="1500" dirty="0" err="1" smtClean="0"/>
              <a:t>angearbeiteten</a:t>
            </a:r>
            <a:r>
              <a:rPr lang="de-DE" sz="1500" dirty="0" smtClean="0"/>
              <a:t> Erzeugnissen („</a:t>
            </a:r>
            <a:r>
              <a:rPr lang="de-DE" sz="1500" dirty="0" err="1" smtClean="0"/>
              <a:t>work</a:t>
            </a:r>
            <a:r>
              <a:rPr lang="de-DE" sz="1500" dirty="0" smtClean="0"/>
              <a:t> in 		  </a:t>
            </a:r>
            <a:r>
              <a:rPr lang="de-DE" sz="1500" dirty="0" err="1" smtClean="0"/>
              <a:t>process</a:t>
            </a:r>
            <a:r>
              <a:rPr lang="de-DE" sz="1500" dirty="0" smtClean="0"/>
              <a:t>“, WIP) und Leerzeiten (wenn eine Maschine auf einen Auftrag warten muss)</a:t>
            </a:r>
          </a:p>
          <a:p>
            <a:pPr lvl="2" eaLnBrk="1" hangingPunct="1"/>
            <a:endParaRPr lang="de-DE" sz="1500" dirty="0" smtClean="0"/>
          </a:p>
          <a:p>
            <a:pPr lvl="2" eaLnBrk="1" hangingPunct="1"/>
            <a:endParaRPr lang="de-DE" sz="1500" dirty="0" smtClean="0"/>
          </a:p>
        </p:txBody>
      </p:sp>
      <p:cxnSp>
        <p:nvCxnSpPr>
          <p:cNvPr id="33803" name="AutoShape 10"/>
          <p:cNvCxnSpPr>
            <a:cxnSpLocks noChangeShapeType="1"/>
            <a:stCxn id="33798" idx="2"/>
            <a:endCxn id="33800" idx="0"/>
          </p:cNvCxnSpPr>
          <p:nvPr/>
        </p:nvCxnSpPr>
        <p:spPr bwMode="auto">
          <a:xfrm rot="5400000">
            <a:off x="3236454" y="-343854"/>
            <a:ext cx="668512" cy="200109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804" name="AutoShape 11"/>
          <p:cNvCxnSpPr>
            <a:cxnSpLocks noChangeShapeType="1"/>
            <a:stCxn id="33798" idx="2"/>
            <a:endCxn id="33801" idx="0"/>
          </p:cNvCxnSpPr>
          <p:nvPr/>
        </p:nvCxnSpPr>
        <p:spPr bwMode="auto">
          <a:xfrm rot="16200000" flipH="1">
            <a:off x="4592178" y="301513"/>
            <a:ext cx="668512" cy="71035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2792413" y="1495003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Funktionsprinzip</a:t>
            </a:r>
            <a:endParaRPr lang="de-DE" dirty="0"/>
          </a:p>
        </p:txBody>
      </p:sp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4795838" y="1495003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Objektprinzip</a:t>
            </a:r>
            <a:endParaRPr lang="de-DE" b="0" dirty="0"/>
          </a:p>
        </p:txBody>
      </p:sp>
      <p:cxnSp>
        <p:nvCxnSpPr>
          <p:cNvPr id="33807" name="AutoShape 14"/>
          <p:cNvCxnSpPr>
            <a:cxnSpLocks noChangeShapeType="1"/>
            <a:stCxn id="33800" idx="2"/>
            <a:endCxn id="33805" idx="0"/>
          </p:cNvCxnSpPr>
          <p:nvPr/>
        </p:nvCxnSpPr>
        <p:spPr bwMode="auto">
          <a:xfrm rot="16200000" flipH="1">
            <a:off x="3018223" y="820699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808" name="AutoShape 15"/>
          <p:cNvCxnSpPr>
            <a:cxnSpLocks noChangeShapeType="1"/>
            <a:stCxn id="33800" idx="2"/>
            <a:endCxn id="33806" idx="0"/>
          </p:cNvCxnSpPr>
          <p:nvPr/>
        </p:nvCxnSpPr>
        <p:spPr bwMode="auto">
          <a:xfrm rot="16200000" flipH="1">
            <a:off x="4019936" y="-181013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619672" y="6237312"/>
            <a:ext cx="5400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200" b="0" i="1" dirty="0"/>
              <a:t>Quelle: Günther</a:t>
            </a:r>
            <a:r>
              <a:rPr lang="de-AT" sz="1200" b="0" dirty="0"/>
              <a:t> </a:t>
            </a:r>
            <a:r>
              <a:rPr lang="de-AT" sz="1200" b="0" i="1" dirty="0"/>
              <a:t>und Tempelmeier</a:t>
            </a:r>
            <a:r>
              <a:rPr lang="de-AT" sz="1200" b="0" dirty="0"/>
              <a:t> </a:t>
            </a:r>
            <a:r>
              <a:rPr lang="de-AT" sz="1200" b="0" dirty="0" smtClean="0"/>
              <a:t>(2009)</a:t>
            </a:r>
            <a:endParaRPr lang="de-AT" sz="1200" b="0" dirty="0"/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1274763" y="990948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39862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4828" name="AutoShape 11"/>
          <p:cNvCxnSpPr>
            <a:cxnSpLocks noChangeShapeType="1"/>
            <a:stCxn id="34824" idx="2"/>
            <a:endCxn id="34826" idx="0"/>
          </p:cNvCxnSpPr>
          <p:nvPr/>
        </p:nvCxnSpPr>
        <p:spPr bwMode="auto">
          <a:xfrm rot="5400000">
            <a:off x="3236032" y="-343433"/>
            <a:ext cx="668512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4829" name="AutoShape 12"/>
          <p:cNvCxnSpPr>
            <a:cxnSpLocks noChangeShapeType="1"/>
            <a:stCxn id="34824" idx="2"/>
            <a:endCxn id="34827" idx="0"/>
          </p:cNvCxnSpPr>
          <p:nvPr/>
        </p:nvCxnSpPr>
        <p:spPr bwMode="auto">
          <a:xfrm rot="16200000" flipH="1">
            <a:off x="4591757" y="301092"/>
            <a:ext cx="668512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4830" name="Rectangle 13"/>
          <p:cNvSpPr>
            <a:spLocks noChangeArrowheads="1"/>
          </p:cNvSpPr>
          <p:nvPr/>
        </p:nvSpPr>
        <p:spPr bwMode="auto">
          <a:xfrm>
            <a:off x="2792413" y="1567011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Funktionsprinzip</a:t>
            </a:r>
            <a:endParaRPr lang="de-DE" dirty="0"/>
          </a:p>
        </p:txBody>
      </p:sp>
      <p:sp>
        <p:nvSpPr>
          <p:cNvPr id="34831" name="Rectangle 14"/>
          <p:cNvSpPr>
            <a:spLocks noChangeArrowheads="1"/>
          </p:cNvSpPr>
          <p:nvPr/>
        </p:nvSpPr>
        <p:spPr bwMode="auto">
          <a:xfrm>
            <a:off x="4795838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Objektprinzip</a:t>
            </a:r>
            <a:endParaRPr lang="de-DE" b="0"/>
          </a:p>
        </p:txBody>
      </p:sp>
      <p:cxnSp>
        <p:nvCxnSpPr>
          <p:cNvPr id="34832" name="AutoShape 15"/>
          <p:cNvCxnSpPr>
            <a:cxnSpLocks noChangeShapeType="1"/>
            <a:stCxn id="34826" idx="2"/>
            <a:endCxn id="34830" idx="0"/>
          </p:cNvCxnSpPr>
          <p:nvPr/>
        </p:nvCxnSpPr>
        <p:spPr bwMode="auto">
          <a:xfrm rot="16200000" flipH="1">
            <a:off x="2982219" y="856703"/>
            <a:ext cx="298251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4833" name="AutoShape 16"/>
          <p:cNvCxnSpPr>
            <a:cxnSpLocks noChangeShapeType="1"/>
            <a:stCxn id="34826" idx="2"/>
            <a:endCxn id="34831" idx="0"/>
          </p:cNvCxnSpPr>
          <p:nvPr/>
        </p:nvCxnSpPr>
        <p:spPr bwMode="auto">
          <a:xfrm rot="16200000" flipH="1">
            <a:off x="3983932" y="-145009"/>
            <a:ext cx="298251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44488" y="1910159"/>
            <a:ext cx="550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Layout einer Fabrikhalle bei </a:t>
            </a:r>
            <a:r>
              <a:rPr lang="de-DE" i="1" dirty="0">
                <a:solidFill>
                  <a:schemeClr val="tx2"/>
                </a:solidFill>
              </a:rPr>
              <a:t>Werkstattproduktion</a:t>
            </a:r>
          </a:p>
        </p:txBody>
      </p:sp>
      <p:pic>
        <p:nvPicPr>
          <p:cNvPr id="501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7913"/>
            <a:ext cx="4752528" cy="359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1.1 Produktion als Funktion des Betriebes I</a:t>
            </a:r>
            <a:endParaRPr lang="de-AT" sz="2800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DE" b="1" dirty="0" smtClean="0"/>
              <a:t>Funktionen des Betriebes:</a:t>
            </a:r>
          </a:p>
          <a:p>
            <a:pPr marL="457200" indent="-457200" eaLnBrk="1" hangingPunct="1"/>
            <a:r>
              <a:rPr lang="de-DE" sz="2000" dirty="0" smtClean="0"/>
              <a:t>Produktion: Beschaffung und Fertigung </a:t>
            </a:r>
          </a:p>
          <a:p>
            <a:pPr marL="457200" indent="-457200" eaLnBrk="1" hangingPunct="1"/>
            <a:r>
              <a:rPr lang="de-DE" sz="2000" dirty="0" smtClean="0"/>
              <a:t>Logistik: auch Aspekte des Absatzes</a:t>
            </a:r>
            <a:endParaRPr lang="de-AT" sz="2000" dirty="0" smtClean="0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47675" y="3173561"/>
            <a:ext cx="8024813" cy="3279775"/>
            <a:chOff x="282" y="1779"/>
            <a:chExt cx="5055" cy="2066"/>
          </a:xfrm>
        </p:grpSpPr>
        <p:sp>
          <p:nvSpPr>
            <p:cNvPr id="16393" name="Rectangle 6"/>
            <p:cNvSpPr>
              <a:spLocks noChangeArrowheads="1"/>
            </p:cNvSpPr>
            <p:nvPr/>
          </p:nvSpPr>
          <p:spPr bwMode="auto">
            <a:xfrm>
              <a:off x="1107" y="2275"/>
              <a:ext cx="704" cy="3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Beschaffung</a:t>
              </a:r>
              <a:endParaRPr lang="de-DE" sz="1500" b="0"/>
            </a:p>
          </p:txBody>
        </p:sp>
        <p:sp>
          <p:nvSpPr>
            <p:cNvPr id="16394" name="Rectangle 7"/>
            <p:cNvSpPr>
              <a:spLocks noChangeArrowheads="1"/>
            </p:cNvSpPr>
            <p:nvPr/>
          </p:nvSpPr>
          <p:spPr bwMode="auto">
            <a:xfrm>
              <a:off x="1809" y="2275"/>
              <a:ext cx="654" cy="30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Fertigung</a:t>
              </a:r>
              <a:endParaRPr lang="de-DE" sz="1500" b="0"/>
            </a:p>
          </p:txBody>
        </p:sp>
        <p:sp>
          <p:nvSpPr>
            <p:cNvPr id="16395" name="Rectangle 8"/>
            <p:cNvSpPr>
              <a:spLocks noChangeArrowheads="1"/>
            </p:cNvSpPr>
            <p:nvPr/>
          </p:nvSpPr>
          <p:spPr bwMode="auto">
            <a:xfrm>
              <a:off x="2454" y="2275"/>
              <a:ext cx="673" cy="30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Absatz</a:t>
              </a:r>
              <a:endParaRPr lang="de-DE" sz="1500" b="0"/>
            </a:p>
          </p:txBody>
        </p:sp>
        <p:sp>
          <p:nvSpPr>
            <p:cNvPr id="16396" name="Rectangle 9"/>
            <p:cNvSpPr>
              <a:spLocks noChangeArrowheads="1"/>
            </p:cNvSpPr>
            <p:nvPr/>
          </p:nvSpPr>
          <p:spPr bwMode="auto">
            <a:xfrm>
              <a:off x="1107" y="2577"/>
              <a:ext cx="2019" cy="4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Leitung</a:t>
              </a:r>
            </a:p>
            <a:p>
              <a:pPr algn="ctr"/>
              <a:endParaRPr lang="de-AT" sz="1500" b="0"/>
            </a:p>
            <a:p>
              <a:pPr algn="ctr"/>
              <a:r>
                <a:rPr lang="de-AT" sz="1500" b="0"/>
                <a:t>Planung     Kontrolle     Organisation</a:t>
              </a:r>
              <a:endParaRPr lang="de-DE" sz="1500" b="0"/>
            </a:p>
          </p:txBody>
        </p:sp>
        <p:sp>
          <p:nvSpPr>
            <p:cNvPr id="16397" name="Rectangle 10"/>
            <p:cNvSpPr>
              <a:spLocks noChangeArrowheads="1"/>
            </p:cNvSpPr>
            <p:nvPr/>
          </p:nvSpPr>
          <p:spPr bwMode="auto">
            <a:xfrm>
              <a:off x="1107" y="3047"/>
              <a:ext cx="2019" cy="3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Finanzierung</a:t>
              </a:r>
              <a:endParaRPr lang="de-DE" sz="1500" b="0"/>
            </a:p>
          </p:txBody>
        </p:sp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3285" y="2795"/>
              <a:ext cx="715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Leistungen</a:t>
              </a:r>
              <a:endParaRPr lang="de-DE" sz="1500" b="0"/>
            </a:p>
          </p:txBody>
        </p:sp>
        <p:sp>
          <p:nvSpPr>
            <p:cNvPr id="16399" name="Text Box 12"/>
            <p:cNvSpPr txBox="1">
              <a:spLocks noChangeArrowheads="1"/>
            </p:cNvSpPr>
            <p:nvPr/>
          </p:nvSpPr>
          <p:spPr bwMode="auto">
            <a:xfrm>
              <a:off x="282" y="2758"/>
              <a:ext cx="80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Produktions-</a:t>
              </a:r>
            </a:p>
            <a:p>
              <a:r>
                <a:rPr lang="de-AT" sz="1500" b="0"/>
                <a:t>faktoren</a:t>
              </a:r>
              <a:endParaRPr lang="de-DE" sz="1500" b="0"/>
            </a:p>
          </p:txBody>
        </p:sp>
        <p:sp>
          <p:nvSpPr>
            <p:cNvPr id="16400" name="Text Box 13"/>
            <p:cNvSpPr txBox="1">
              <a:spLocks noChangeArrowheads="1"/>
            </p:cNvSpPr>
            <p:nvPr/>
          </p:nvSpPr>
          <p:spPr bwMode="auto">
            <a:xfrm>
              <a:off x="1702" y="3700"/>
              <a:ext cx="94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Finanzbuchhaltung</a:t>
              </a:r>
              <a:endParaRPr lang="de-DE" sz="1500" b="0"/>
            </a:p>
          </p:txBody>
        </p:sp>
        <p:sp>
          <p:nvSpPr>
            <p:cNvPr id="16401" name="Text Box 14"/>
            <p:cNvSpPr txBox="1">
              <a:spLocks noChangeArrowheads="1"/>
            </p:cNvSpPr>
            <p:nvPr/>
          </p:nvSpPr>
          <p:spPr bwMode="auto">
            <a:xfrm>
              <a:off x="1701" y="1779"/>
              <a:ext cx="95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 dirty="0"/>
                <a:t>Betriebsbuchhaltung</a:t>
              </a:r>
              <a:endParaRPr lang="de-DE" sz="1500" b="0" dirty="0"/>
            </a:p>
          </p:txBody>
        </p:sp>
        <p:sp>
          <p:nvSpPr>
            <p:cNvPr id="16402" name="Line 15"/>
            <p:cNvSpPr>
              <a:spLocks noChangeShapeType="1"/>
            </p:cNvSpPr>
            <p:nvPr/>
          </p:nvSpPr>
          <p:spPr bwMode="auto">
            <a:xfrm>
              <a:off x="633" y="2504"/>
              <a:ext cx="308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3" name="Freeform 16"/>
            <p:cNvSpPr>
              <a:spLocks/>
            </p:cNvSpPr>
            <p:nvPr/>
          </p:nvSpPr>
          <p:spPr bwMode="auto">
            <a:xfrm>
              <a:off x="949" y="2069"/>
              <a:ext cx="2414" cy="435"/>
            </a:xfrm>
            <a:custGeom>
              <a:avLst/>
              <a:gdLst>
                <a:gd name="T0" fmla="*/ 0 w 2767"/>
                <a:gd name="T1" fmla="*/ 896 h 363"/>
                <a:gd name="T2" fmla="*/ 0 w 2767"/>
                <a:gd name="T3" fmla="*/ 0 h 363"/>
                <a:gd name="T4" fmla="*/ 1398 w 2767"/>
                <a:gd name="T5" fmla="*/ 0 h 363"/>
                <a:gd name="T6" fmla="*/ 1398 w 2767"/>
                <a:gd name="T7" fmla="*/ 896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363"/>
                <a:gd name="T14" fmla="*/ 2767 w 2767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363">
                  <a:moveTo>
                    <a:pt x="0" y="363"/>
                  </a:moveTo>
                  <a:lnTo>
                    <a:pt x="0" y="0"/>
                  </a:lnTo>
                  <a:lnTo>
                    <a:pt x="2767" y="0"/>
                  </a:lnTo>
                  <a:lnTo>
                    <a:pt x="2767" y="363"/>
                  </a:ln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4" name="Line 17"/>
            <p:cNvSpPr>
              <a:spLocks noChangeShapeType="1"/>
            </p:cNvSpPr>
            <p:nvPr/>
          </p:nvSpPr>
          <p:spPr bwMode="auto">
            <a:xfrm flipH="1">
              <a:off x="712" y="3338"/>
              <a:ext cx="3087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5" name="Freeform 18"/>
            <p:cNvSpPr>
              <a:spLocks/>
            </p:cNvSpPr>
            <p:nvPr/>
          </p:nvSpPr>
          <p:spPr bwMode="auto">
            <a:xfrm flipV="1">
              <a:off x="1028" y="3338"/>
              <a:ext cx="2415" cy="290"/>
            </a:xfrm>
            <a:custGeom>
              <a:avLst/>
              <a:gdLst>
                <a:gd name="T0" fmla="*/ 0 w 2767"/>
                <a:gd name="T1" fmla="*/ 118 h 363"/>
                <a:gd name="T2" fmla="*/ 0 w 2767"/>
                <a:gd name="T3" fmla="*/ 0 h 363"/>
                <a:gd name="T4" fmla="*/ 1402 w 2767"/>
                <a:gd name="T5" fmla="*/ 0 h 363"/>
                <a:gd name="T6" fmla="*/ 1402 w 2767"/>
                <a:gd name="T7" fmla="*/ 118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363"/>
                <a:gd name="T14" fmla="*/ 2767 w 2767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363">
                  <a:moveTo>
                    <a:pt x="0" y="363"/>
                  </a:moveTo>
                  <a:lnTo>
                    <a:pt x="0" y="0"/>
                  </a:lnTo>
                  <a:lnTo>
                    <a:pt x="2767" y="0"/>
                  </a:lnTo>
                  <a:lnTo>
                    <a:pt x="2767" y="363"/>
                  </a:ln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6" name="Oval 19"/>
            <p:cNvSpPr>
              <a:spLocks noChangeArrowheads="1"/>
            </p:cNvSpPr>
            <p:nvPr/>
          </p:nvSpPr>
          <p:spPr bwMode="auto">
            <a:xfrm>
              <a:off x="2057" y="3572"/>
              <a:ext cx="120" cy="10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6407" name="AutoShape 20"/>
            <p:cNvCxnSpPr>
              <a:cxnSpLocks noChangeShapeType="1"/>
              <a:stCxn id="16406" idx="3"/>
              <a:endCxn id="16406" idx="7"/>
            </p:cNvCxnSpPr>
            <p:nvPr/>
          </p:nvCxnSpPr>
          <p:spPr bwMode="auto">
            <a:xfrm flipV="1">
              <a:off x="2075" y="3582"/>
              <a:ext cx="84" cy="90"/>
            </a:xfrm>
            <a:prstGeom prst="straightConnector1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</p:spPr>
        </p:cxnSp>
        <p:sp>
          <p:nvSpPr>
            <p:cNvPr id="16408" name="Oval 21"/>
            <p:cNvSpPr>
              <a:spLocks noChangeArrowheads="1"/>
            </p:cNvSpPr>
            <p:nvPr/>
          </p:nvSpPr>
          <p:spPr bwMode="auto">
            <a:xfrm>
              <a:off x="2097" y="1996"/>
              <a:ext cx="120" cy="10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6409" name="AutoShape 22"/>
            <p:cNvCxnSpPr>
              <a:cxnSpLocks noChangeShapeType="1"/>
              <a:stCxn id="16408" idx="3"/>
              <a:endCxn id="16408" idx="7"/>
            </p:cNvCxnSpPr>
            <p:nvPr/>
          </p:nvCxnSpPr>
          <p:spPr bwMode="auto">
            <a:xfrm flipV="1">
              <a:off x="2115" y="2006"/>
              <a:ext cx="84" cy="89"/>
            </a:xfrm>
            <a:prstGeom prst="straightConnector1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</p:spPr>
        </p:cxn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4071" y="2797"/>
              <a:ext cx="337" cy="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flipH="1">
              <a:off x="4071" y="2942"/>
              <a:ext cx="297" cy="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12" name="Text Box 25"/>
            <p:cNvSpPr txBox="1">
              <a:spLocks noChangeArrowheads="1"/>
            </p:cNvSpPr>
            <p:nvPr/>
          </p:nvSpPr>
          <p:spPr bwMode="auto">
            <a:xfrm>
              <a:off x="4388" y="2725"/>
              <a:ext cx="94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Realgüterstrom</a:t>
              </a:r>
              <a:endParaRPr lang="de-DE" sz="1500" b="0"/>
            </a:p>
          </p:txBody>
        </p:sp>
        <p:sp>
          <p:nvSpPr>
            <p:cNvPr id="16413" name="Text Box 26"/>
            <p:cNvSpPr txBox="1">
              <a:spLocks noChangeArrowheads="1"/>
            </p:cNvSpPr>
            <p:nvPr/>
          </p:nvSpPr>
          <p:spPr bwMode="auto">
            <a:xfrm>
              <a:off x="4388" y="2871"/>
              <a:ext cx="94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Nominalgüterstrom</a:t>
              </a:r>
              <a:endParaRPr lang="de-DE" sz="15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477838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5846" name="Rectangle 3"/>
          <p:cNvSpPr>
            <a:spLocks noChangeArrowheads="1"/>
          </p:cNvSpPr>
          <p:nvPr/>
        </p:nvSpPr>
        <p:spPr bwMode="auto">
          <a:xfrm>
            <a:off x="3275013" y="1062956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6100763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1274763" y="156701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auto">
          <a:xfrm>
            <a:off x="3986213" y="156701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5850" name="AutoShape 8"/>
          <p:cNvCxnSpPr>
            <a:cxnSpLocks noChangeShapeType="1"/>
            <a:stCxn id="35846" idx="2"/>
            <a:endCxn id="35848" idx="0"/>
          </p:cNvCxnSpPr>
          <p:nvPr/>
        </p:nvCxnSpPr>
        <p:spPr bwMode="auto">
          <a:xfrm rot="5400000">
            <a:off x="3457166" y="453765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51" name="AutoShape 9"/>
          <p:cNvCxnSpPr>
            <a:cxnSpLocks noChangeShapeType="1"/>
            <a:stCxn id="35846" idx="2"/>
            <a:endCxn id="35849" idx="0"/>
          </p:cNvCxnSpPr>
          <p:nvPr/>
        </p:nvCxnSpPr>
        <p:spPr bwMode="auto">
          <a:xfrm rot="16200000" flipH="1">
            <a:off x="4812891" y="1098290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2792413" y="2071067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Funktionsprinzip</a:t>
            </a:r>
            <a:endParaRPr lang="de-DE" b="0" dirty="0"/>
          </a:p>
        </p:txBody>
      </p:sp>
      <p:sp>
        <p:nvSpPr>
          <p:cNvPr id="35853" name="Rectangle 11"/>
          <p:cNvSpPr>
            <a:spLocks noChangeArrowheads="1"/>
          </p:cNvSpPr>
          <p:nvPr/>
        </p:nvSpPr>
        <p:spPr bwMode="auto">
          <a:xfrm>
            <a:off x="4795838" y="2071067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35854" name="AutoShape 12"/>
          <p:cNvCxnSpPr>
            <a:cxnSpLocks noChangeShapeType="1"/>
            <a:stCxn id="35848" idx="2"/>
            <a:endCxn id="35852" idx="0"/>
          </p:cNvCxnSpPr>
          <p:nvPr/>
        </p:nvCxnSpPr>
        <p:spPr bwMode="auto">
          <a:xfrm rot="16200000" flipH="1">
            <a:off x="3018223" y="1396763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55" name="AutoShape 13"/>
          <p:cNvCxnSpPr>
            <a:cxnSpLocks noChangeShapeType="1"/>
            <a:stCxn id="35848" idx="2"/>
            <a:endCxn id="35853" idx="0"/>
          </p:cNvCxnSpPr>
          <p:nvPr/>
        </p:nvCxnSpPr>
        <p:spPr bwMode="auto">
          <a:xfrm rot="16200000" flipH="1">
            <a:off x="4019936" y="395051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88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51520" y="2636912"/>
            <a:ext cx="8435280" cy="3546401"/>
          </a:xfrm>
        </p:spPr>
        <p:txBody>
          <a:bodyPr/>
          <a:lstStyle/>
          <a:p>
            <a:pPr lvl="1" eaLnBrk="1" hangingPunct="1"/>
            <a:r>
              <a:rPr lang="de-DE" dirty="0" smtClean="0"/>
              <a:t> Objektprinzip: Anordnung orientiert sich an Arbeitsplänen</a:t>
            </a:r>
          </a:p>
          <a:p>
            <a:pPr lvl="2" eaLnBrk="1" hangingPunct="1"/>
            <a:r>
              <a:rPr lang="de-DE" b="1" dirty="0" smtClean="0"/>
              <a:t> Einheitlicher Materialfluss</a:t>
            </a:r>
          </a:p>
          <a:p>
            <a:pPr lvl="3" defTabSz="180000" eaLnBrk="1" hangingPunct="1">
              <a:tabLst>
                <a:tab pos="180000" algn="l"/>
              </a:tabLst>
            </a:pPr>
            <a:r>
              <a:rPr lang="de-DE" dirty="0" smtClean="0"/>
              <a:t> die Arbeitssysteme werden entsprechend ihrer Position in den Arbeitsplänen der zu    		produzierenden Erzeugnisse i.d.R. linear angeordnet</a:t>
            </a:r>
            <a:endParaRPr lang="de-AT" dirty="0" smtClean="0"/>
          </a:p>
          <a:p>
            <a:pPr lvl="3" defTabSz="180000" eaLnBrk="1" hangingPunct="1">
              <a:tabLst>
                <a:tab pos="180000" algn="l"/>
              </a:tabLst>
            </a:pPr>
            <a:r>
              <a:rPr lang="de-AT" dirty="0" smtClean="0"/>
              <a:t> nur sinnvoll wenn einheitliches Grundprodukt bzw. begrenzte Anzahl von    		  				Produktvarianten hergestellt wird</a:t>
            </a:r>
          </a:p>
          <a:p>
            <a:pPr lvl="3" defTabSz="180000" eaLnBrk="1" hangingPunct="1">
              <a:tabLst>
                <a:tab pos="180000" algn="l"/>
              </a:tabLst>
            </a:pPr>
            <a:r>
              <a:rPr lang="de-AT" dirty="0" smtClean="0"/>
              <a:t> Kapazitäten der einzelnen Arbeitssysteme müssen eng aufeinander abgestimmt     		werden</a:t>
            </a:r>
          </a:p>
          <a:p>
            <a:pPr lvl="3" eaLnBrk="1" hangingPunct="1"/>
            <a:endParaRPr lang="de-AT" dirty="0" smtClean="0"/>
          </a:p>
          <a:p>
            <a:pPr lvl="3" eaLnBrk="1" hangingPunct="1"/>
            <a:r>
              <a:rPr lang="de-AT" b="1" dirty="0" smtClean="0"/>
              <a:t> Reihenproduktion:</a:t>
            </a:r>
            <a:r>
              <a:rPr lang="de-AT" dirty="0" smtClean="0"/>
              <a:t> keine zeitliche Bindung</a:t>
            </a:r>
          </a:p>
          <a:p>
            <a:pPr lvl="3" eaLnBrk="1" hangingPunct="1"/>
            <a:r>
              <a:rPr lang="de-AT" b="1" dirty="0" smtClean="0"/>
              <a:t> </a:t>
            </a:r>
            <a:r>
              <a:rPr lang="de-AT" b="1" dirty="0" err="1" smtClean="0"/>
              <a:t>getaktete</a:t>
            </a:r>
            <a:r>
              <a:rPr lang="de-AT" b="1" dirty="0" smtClean="0"/>
              <a:t> Fließfertigung:</a:t>
            </a:r>
            <a:r>
              <a:rPr lang="de-AT" dirty="0" smtClean="0"/>
              <a:t> Fließfertigung mit Zeitzwang</a:t>
            </a:r>
            <a:endParaRPr lang="de-DE" b="1" dirty="0" smtClean="0"/>
          </a:p>
        </p:txBody>
      </p:sp>
      <p:sp>
        <p:nvSpPr>
          <p:cNvPr id="35857" name="Rectangle 15"/>
          <p:cNvSpPr>
            <a:spLocks noChangeArrowheads="1"/>
          </p:cNvSpPr>
          <p:nvPr/>
        </p:nvSpPr>
        <p:spPr bwMode="auto">
          <a:xfrm>
            <a:off x="6792913" y="1495004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einheitlicher M-</a:t>
            </a:r>
            <a:r>
              <a:rPr lang="de-AT" dirty="0" err="1"/>
              <a:t>Fluß</a:t>
            </a:r>
            <a:endParaRPr lang="de-DE" dirty="0"/>
          </a:p>
        </p:txBody>
      </p:sp>
      <p:sp>
        <p:nvSpPr>
          <p:cNvPr id="35858" name="Rectangle 16"/>
          <p:cNvSpPr>
            <a:spLocks noChangeArrowheads="1"/>
          </p:cNvSpPr>
          <p:nvPr/>
        </p:nvSpPr>
        <p:spPr bwMode="auto">
          <a:xfrm>
            <a:off x="6789738" y="1927051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 err="1"/>
              <a:t>Zentrenproduktion</a:t>
            </a:r>
            <a:endParaRPr lang="de-DE" b="0" dirty="0"/>
          </a:p>
        </p:txBody>
      </p:sp>
      <p:cxnSp>
        <p:nvCxnSpPr>
          <p:cNvPr id="35859" name="AutoShape 17"/>
          <p:cNvCxnSpPr>
            <a:cxnSpLocks noChangeShapeType="1"/>
            <a:stCxn id="35853" idx="3"/>
            <a:endCxn id="35857" idx="1"/>
          </p:cNvCxnSpPr>
          <p:nvPr/>
        </p:nvCxnSpPr>
        <p:spPr bwMode="auto">
          <a:xfrm flipV="1">
            <a:off x="6596063" y="1633910"/>
            <a:ext cx="196850" cy="57606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60" name="AutoShape 18"/>
          <p:cNvCxnSpPr>
            <a:cxnSpLocks noChangeShapeType="1"/>
            <a:stCxn id="35853" idx="3"/>
            <a:endCxn id="35858" idx="1"/>
          </p:cNvCxnSpPr>
          <p:nvPr/>
        </p:nvCxnSpPr>
        <p:spPr bwMode="auto">
          <a:xfrm flipV="1">
            <a:off x="6596063" y="2065958"/>
            <a:ext cx="193675" cy="14401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6873" name="Rectangle 6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Struktur</a:t>
            </a:r>
            <a:endParaRPr lang="de-DE" b="0" dirty="0"/>
          </a:p>
        </p:txBody>
      </p:sp>
      <p:cxnSp>
        <p:nvCxnSpPr>
          <p:cNvPr id="36874" name="AutoShape 7"/>
          <p:cNvCxnSpPr>
            <a:cxnSpLocks noChangeShapeType="1"/>
            <a:stCxn id="36870" idx="2"/>
            <a:endCxn id="36872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75" name="AutoShape 8"/>
          <p:cNvCxnSpPr>
            <a:cxnSpLocks noChangeShapeType="1"/>
            <a:stCxn id="36870" idx="2"/>
            <a:endCxn id="36873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6876" name="Rectangle 9"/>
          <p:cNvSpPr>
            <a:spLocks noChangeArrowheads="1"/>
          </p:cNvSpPr>
          <p:nvPr/>
        </p:nvSpPr>
        <p:spPr bwMode="auto">
          <a:xfrm>
            <a:off x="2792413" y="2060848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Funktionsprinzip</a:t>
            </a:r>
            <a:endParaRPr lang="de-DE" b="0" dirty="0"/>
          </a:p>
        </p:txBody>
      </p:sp>
      <p:sp>
        <p:nvSpPr>
          <p:cNvPr id="36877" name="Rectangle 10"/>
          <p:cNvSpPr>
            <a:spLocks noChangeArrowheads="1"/>
          </p:cNvSpPr>
          <p:nvPr/>
        </p:nvSpPr>
        <p:spPr bwMode="auto">
          <a:xfrm>
            <a:off x="4795838" y="2071067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36878" name="AutoShape 11"/>
          <p:cNvCxnSpPr>
            <a:cxnSpLocks noChangeShapeType="1"/>
            <a:stCxn id="36872" idx="2"/>
            <a:endCxn id="36876" idx="0"/>
          </p:cNvCxnSpPr>
          <p:nvPr/>
        </p:nvCxnSpPr>
        <p:spPr bwMode="auto">
          <a:xfrm rot="16200000" flipH="1">
            <a:off x="2987328" y="1355650"/>
            <a:ext cx="288032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79" name="AutoShape 12"/>
          <p:cNvCxnSpPr>
            <a:cxnSpLocks noChangeShapeType="1"/>
            <a:stCxn id="36872" idx="2"/>
            <a:endCxn id="36877" idx="0"/>
          </p:cNvCxnSpPr>
          <p:nvPr/>
        </p:nvCxnSpPr>
        <p:spPr bwMode="auto">
          <a:xfrm rot="16200000" flipH="1">
            <a:off x="3983932" y="359047"/>
            <a:ext cx="298251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988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23528" y="2636912"/>
            <a:ext cx="8425185" cy="367181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 Objektprinzip					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 smtClean="0"/>
              <a:t> Einheitlicher Materialfluss		  	[Fortsetzung]</a:t>
            </a:r>
          </a:p>
          <a:p>
            <a:pPr lvl="3" eaLnBrk="1" hangingPunct="1">
              <a:lnSpc>
                <a:spcPct val="90000"/>
              </a:lnSpc>
            </a:pPr>
            <a:r>
              <a:rPr lang="de-DE" b="1" dirty="0" smtClean="0"/>
              <a:t> Reihenproduktion (ohne Zeitzwang)</a:t>
            </a:r>
          </a:p>
          <a:p>
            <a:pPr lvl="4" eaLnBrk="1" hangingPunct="1">
              <a:lnSpc>
                <a:spcPct val="90000"/>
              </a:lnSpc>
            </a:pPr>
            <a:r>
              <a:rPr lang="de-DE" dirty="0" smtClean="0"/>
              <a:t> Materialfluss für alle Erzeugnisse </a:t>
            </a:r>
            <a:r>
              <a:rPr lang="de-DE" i="1" dirty="0" smtClean="0"/>
              <a:t>weitgehend identisch</a:t>
            </a:r>
            <a:r>
              <a:rPr lang="de-DE" dirty="0" smtClean="0"/>
              <a:t> </a:t>
            </a:r>
          </a:p>
          <a:p>
            <a:pPr lvl="4" eaLnBrk="1" hangingPunct="1">
              <a:lnSpc>
                <a:spcPct val="90000"/>
              </a:lnSpc>
            </a:pPr>
            <a:r>
              <a:rPr lang="de-DE" i="1" dirty="0" smtClean="0"/>
              <a:t> keine zeitliche Bindung</a:t>
            </a:r>
            <a:r>
              <a:rPr lang="de-DE" dirty="0" smtClean="0"/>
              <a:t> der Arbeitsgänge </a:t>
            </a:r>
          </a:p>
          <a:p>
            <a:pPr lvl="4" eaLnBrk="1" hangingPunct="1">
              <a:lnSpc>
                <a:spcPct val="90000"/>
              </a:lnSpc>
            </a:pPr>
            <a:r>
              <a:rPr lang="de-DE" dirty="0" smtClean="0"/>
              <a:t> einzelne Arbeitsstationen </a:t>
            </a:r>
            <a:r>
              <a:rPr lang="de-DE" i="1" dirty="0" smtClean="0"/>
              <a:t>können übersprungen</a:t>
            </a:r>
            <a:r>
              <a:rPr lang="de-DE" dirty="0" smtClean="0"/>
              <a:t> werden, Rücksprünge sind 	nicht möglich</a:t>
            </a:r>
          </a:p>
          <a:p>
            <a:pPr lvl="4" eaLnBrk="1" hangingPunct="1">
              <a:lnSpc>
                <a:spcPct val="90000"/>
              </a:lnSpc>
            </a:pPr>
            <a:r>
              <a:rPr lang="de-DE" i="1" dirty="0" smtClean="0"/>
              <a:t> Pufferlager</a:t>
            </a:r>
            <a:r>
              <a:rPr lang="de-DE" dirty="0" smtClean="0"/>
              <a:t> zwischen den Arbeitssystemen bzw. Stationen nötig</a:t>
            </a:r>
          </a:p>
          <a:p>
            <a:pPr lvl="3" eaLnBrk="1" hangingPunct="1">
              <a:lnSpc>
                <a:spcPct val="90000"/>
              </a:lnSpc>
            </a:pPr>
            <a:r>
              <a:rPr lang="de-AT" b="1" dirty="0" smtClean="0"/>
              <a:t> </a:t>
            </a:r>
            <a:r>
              <a:rPr lang="de-AT" b="1" dirty="0" err="1" smtClean="0"/>
              <a:t>getaktete</a:t>
            </a:r>
            <a:r>
              <a:rPr lang="de-AT" b="1" dirty="0" smtClean="0"/>
              <a:t> Fließfertigung (mit Zeitzwang)</a:t>
            </a:r>
          </a:p>
          <a:p>
            <a:pPr lvl="4"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dirty="0" smtClean="0"/>
              <a:t>zur Bearbeitung jedes Produktes steht in jeder Station eine fixe Zeitspanne zur 		  Verfügung</a:t>
            </a:r>
          </a:p>
          <a:p>
            <a:pPr lvl="4" eaLnBrk="1" hangingPunct="1">
              <a:lnSpc>
                <a:spcPct val="90000"/>
              </a:lnSpc>
            </a:pPr>
            <a:r>
              <a:rPr lang="de-AT" dirty="0" smtClean="0"/>
              <a:t> keine Pufferlage</a:t>
            </a:r>
          </a:p>
          <a:p>
            <a:pPr lvl="4" eaLnBrk="1" hangingPunct="1">
              <a:lnSpc>
                <a:spcPct val="90000"/>
              </a:lnSpc>
            </a:pPr>
            <a:r>
              <a:rPr lang="de-AT" b="1" dirty="0" smtClean="0"/>
              <a:t> Transferstraße</a:t>
            </a:r>
            <a:r>
              <a:rPr lang="de-AT" dirty="0" smtClean="0"/>
              <a:t> (</a:t>
            </a:r>
            <a:r>
              <a:rPr lang="de-AT" dirty="0" err="1" smtClean="0"/>
              <a:t>zB</a:t>
            </a:r>
            <a:r>
              <a:rPr lang="de-AT" dirty="0" smtClean="0"/>
              <a:t> Motoren): simultan, fest verbunden</a:t>
            </a:r>
          </a:p>
          <a:p>
            <a:pPr lvl="4" eaLnBrk="1" hangingPunct="1">
              <a:lnSpc>
                <a:spcPct val="90000"/>
              </a:lnSpc>
            </a:pPr>
            <a:r>
              <a:rPr lang="de-AT" b="1" dirty="0" smtClean="0"/>
              <a:t> Fließproduktionslinie</a:t>
            </a:r>
            <a:r>
              <a:rPr lang="de-AT" dirty="0" smtClean="0"/>
              <a:t> (</a:t>
            </a:r>
            <a:r>
              <a:rPr lang="de-AT" dirty="0" err="1" smtClean="0"/>
              <a:t>zB</a:t>
            </a:r>
            <a:r>
              <a:rPr lang="de-AT" dirty="0" smtClean="0"/>
              <a:t> TV): asynchron</a:t>
            </a:r>
          </a:p>
          <a:p>
            <a:pPr lvl="2" eaLnBrk="1" hangingPunct="1">
              <a:lnSpc>
                <a:spcPct val="90000"/>
              </a:lnSpc>
            </a:pPr>
            <a:endParaRPr lang="de-DE" b="1" dirty="0" smtClean="0"/>
          </a:p>
        </p:txBody>
      </p:sp>
      <p:sp>
        <p:nvSpPr>
          <p:cNvPr id="36881" name="Rectangle 14"/>
          <p:cNvSpPr>
            <a:spLocks noChangeArrowheads="1"/>
          </p:cNvSpPr>
          <p:nvPr/>
        </p:nvSpPr>
        <p:spPr bwMode="auto">
          <a:xfrm>
            <a:off x="6792913" y="1772816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einheitlicher M-</a:t>
            </a:r>
            <a:r>
              <a:rPr lang="de-AT" dirty="0" err="1"/>
              <a:t>Fluß</a:t>
            </a:r>
            <a:endParaRPr lang="de-DE" dirty="0"/>
          </a:p>
        </p:txBody>
      </p:sp>
      <p:sp>
        <p:nvSpPr>
          <p:cNvPr id="36882" name="Rectangle 15"/>
          <p:cNvSpPr>
            <a:spLocks noChangeArrowheads="1"/>
          </p:cNvSpPr>
          <p:nvPr/>
        </p:nvSpPr>
        <p:spPr bwMode="auto">
          <a:xfrm>
            <a:off x="6789738" y="2215083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 err="1"/>
              <a:t>Zentrenproduktion</a:t>
            </a:r>
            <a:endParaRPr lang="de-DE" b="0" dirty="0"/>
          </a:p>
        </p:txBody>
      </p:sp>
      <p:cxnSp>
        <p:nvCxnSpPr>
          <p:cNvPr id="36883" name="AutoShape 16"/>
          <p:cNvCxnSpPr>
            <a:cxnSpLocks noChangeShapeType="1"/>
          </p:cNvCxnSpPr>
          <p:nvPr/>
        </p:nvCxnSpPr>
        <p:spPr bwMode="auto">
          <a:xfrm flipV="1">
            <a:off x="6588224" y="1946102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84" name="AutoShape 17"/>
          <p:cNvCxnSpPr>
            <a:cxnSpLocks noChangeShapeType="1"/>
            <a:stCxn id="36877" idx="3"/>
            <a:endCxn id="36882" idx="1"/>
          </p:cNvCxnSpPr>
          <p:nvPr/>
        </p:nvCxnSpPr>
        <p:spPr bwMode="auto">
          <a:xfrm>
            <a:off x="6596063" y="2209974"/>
            <a:ext cx="193675" cy="14401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281169" cy="374382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b="1" dirty="0" smtClean="0"/>
              <a:t>Transferstraße: </a:t>
            </a:r>
            <a:br>
              <a:rPr lang="de-AT" b="1" dirty="0" smtClean="0"/>
            </a:br>
            <a:r>
              <a:rPr lang="de-AT" sz="1800" dirty="0" smtClean="0"/>
              <a:t>Verkettung</a:t>
            </a:r>
            <a:r>
              <a:rPr lang="de-AT" sz="1800" i="1" dirty="0" smtClean="0"/>
              <a:t> </a:t>
            </a:r>
            <a:r>
              <a:rPr lang="de-AT" sz="1800" dirty="0" smtClean="0"/>
              <a:t>zu einem automatisierten Gesamtsystem, wo die Werkstücke fest mit dem Transportsystem verbunden sind und nur simultan fortbewegt werden (</a:t>
            </a:r>
            <a:r>
              <a:rPr lang="de-AT" sz="1800" i="1" dirty="0" smtClean="0"/>
              <a:t>synchroner Materialfluss</a:t>
            </a:r>
            <a:r>
              <a:rPr lang="de-AT" sz="1800" dirty="0" smtClean="0"/>
              <a:t>) </a:t>
            </a:r>
            <a:br>
              <a:rPr lang="de-AT" sz="1800" dirty="0" smtClean="0"/>
            </a:br>
            <a:r>
              <a:rPr lang="de-AT" sz="1800" b="1" dirty="0" smtClean="0"/>
              <a:t>z.B.</a:t>
            </a:r>
            <a:r>
              <a:rPr lang="de-AT" sz="2000" dirty="0" smtClean="0"/>
              <a:t> </a:t>
            </a:r>
            <a:r>
              <a:rPr lang="de-AT" sz="1800" dirty="0" smtClean="0"/>
              <a:t>Motorenproduktion. </a:t>
            </a:r>
            <a:br>
              <a:rPr lang="de-AT" sz="1800" dirty="0" smtClean="0"/>
            </a:br>
            <a:r>
              <a:rPr lang="de-AT" sz="2000" dirty="0" smtClean="0"/>
              <a:t/>
            </a:r>
            <a:br>
              <a:rPr lang="de-AT" sz="2000" dirty="0" smtClean="0"/>
            </a:br>
            <a:endParaRPr lang="de-AT" dirty="0" smtClean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4665241"/>
          <a:ext cx="8137525" cy="1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ld" r:id="rId3" imgW="3521964" imgH="743712" progId="Word.Picture.8">
                  <p:embed/>
                </p:oleObj>
              </mc:Choice>
              <mc:Fallback>
                <p:oleObj name="Bild" r:id="rId3" imgW="3521964" imgH="74371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665241"/>
                        <a:ext cx="8137525" cy="171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77838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3275013" y="1062956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6100763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1274763" y="156701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3986213" y="156701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1037" name="AutoShape 12"/>
          <p:cNvCxnSpPr>
            <a:cxnSpLocks noChangeShapeType="1"/>
            <a:stCxn id="1033" idx="2"/>
            <a:endCxn id="1035" idx="0"/>
          </p:cNvCxnSpPr>
          <p:nvPr/>
        </p:nvCxnSpPr>
        <p:spPr bwMode="auto">
          <a:xfrm rot="5400000">
            <a:off x="3457166" y="453765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38" name="AutoShape 13"/>
          <p:cNvCxnSpPr>
            <a:cxnSpLocks noChangeShapeType="1"/>
            <a:stCxn id="1033" idx="2"/>
            <a:endCxn id="1036" idx="0"/>
          </p:cNvCxnSpPr>
          <p:nvPr/>
        </p:nvCxnSpPr>
        <p:spPr bwMode="auto">
          <a:xfrm rot="16200000" flipH="1">
            <a:off x="4812891" y="1098290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2792413" y="2071067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Funktionsprinzip</a:t>
            </a:r>
            <a:endParaRPr lang="de-DE" b="0" dirty="0"/>
          </a:p>
        </p:txBody>
      </p:sp>
      <p:sp>
        <p:nvSpPr>
          <p:cNvPr id="1040" name="Rectangle 15"/>
          <p:cNvSpPr>
            <a:spLocks noChangeArrowheads="1"/>
          </p:cNvSpPr>
          <p:nvPr/>
        </p:nvSpPr>
        <p:spPr bwMode="auto">
          <a:xfrm>
            <a:off x="4795838" y="2071067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1041" name="AutoShape 16"/>
          <p:cNvCxnSpPr>
            <a:cxnSpLocks noChangeShapeType="1"/>
            <a:stCxn id="1035" idx="2"/>
            <a:endCxn id="1039" idx="0"/>
          </p:cNvCxnSpPr>
          <p:nvPr/>
        </p:nvCxnSpPr>
        <p:spPr bwMode="auto">
          <a:xfrm rot="16200000" flipH="1">
            <a:off x="3018223" y="1396763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42" name="AutoShape 17"/>
          <p:cNvCxnSpPr>
            <a:cxnSpLocks noChangeShapeType="1"/>
            <a:stCxn id="1035" idx="2"/>
            <a:endCxn id="1040" idx="0"/>
          </p:cNvCxnSpPr>
          <p:nvPr/>
        </p:nvCxnSpPr>
        <p:spPr bwMode="auto">
          <a:xfrm rot="16200000" flipH="1">
            <a:off x="4019936" y="395051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43" name="Rectangle 18"/>
          <p:cNvSpPr>
            <a:spLocks noChangeArrowheads="1"/>
          </p:cNvSpPr>
          <p:nvPr/>
        </p:nvSpPr>
        <p:spPr bwMode="auto">
          <a:xfrm>
            <a:off x="6792913" y="1772816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einheitlicher M-Fluß</a:t>
            </a:r>
            <a:endParaRPr lang="de-DE"/>
          </a:p>
        </p:txBody>
      </p:sp>
      <p:sp>
        <p:nvSpPr>
          <p:cNvPr id="1044" name="Rectangle 19"/>
          <p:cNvSpPr>
            <a:spLocks noChangeArrowheads="1"/>
          </p:cNvSpPr>
          <p:nvPr/>
        </p:nvSpPr>
        <p:spPr bwMode="auto">
          <a:xfrm>
            <a:off x="6789738" y="2215083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Zentrenproduktion</a:t>
            </a:r>
            <a:endParaRPr lang="de-DE" b="0"/>
          </a:p>
        </p:txBody>
      </p:sp>
      <p:cxnSp>
        <p:nvCxnSpPr>
          <p:cNvPr id="1045" name="AutoShape 20"/>
          <p:cNvCxnSpPr>
            <a:cxnSpLocks noChangeShapeType="1"/>
            <a:endCxn id="1043" idx="1"/>
          </p:cNvCxnSpPr>
          <p:nvPr/>
        </p:nvCxnSpPr>
        <p:spPr bwMode="auto">
          <a:xfrm flipV="1">
            <a:off x="6596063" y="1912516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46" name="AutoShape 21"/>
          <p:cNvCxnSpPr>
            <a:cxnSpLocks noChangeShapeType="1"/>
            <a:endCxn id="1044" idx="1"/>
          </p:cNvCxnSpPr>
          <p:nvPr/>
        </p:nvCxnSpPr>
        <p:spPr bwMode="auto">
          <a:xfrm>
            <a:off x="6596063" y="2161108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497193" cy="395984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b="1" dirty="0" smtClean="0"/>
              <a:t>Fließproduktion:</a:t>
            </a:r>
          </a:p>
          <a:p>
            <a:pPr marL="0" indent="0" eaLnBrk="1" hangingPunct="1">
              <a:buFontTx/>
              <a:buNone/>
            </a:pPr>
            <a:r>
              <a:rPr lang="de-AT" sz="1800" dirty="0" smtClean="0"/>
              <a:t>Koppelung durch selbständige Fördereinrichtungen, wobei die einzelnen Werkstücke auch unabhängig voneinander bewegt werden können (</a:t>
            </a:r>
            <a:r>
              <a:rPr lang="de-AT" sz="1800" i="1" dirty="0" smtClean="0"/>
              <a:t>asynchroner Materialfluss</a:t>
            </a:r>
            <a:r>
              <a:rPr lang="de-AT" sz="1800" dirty="0" smtClean="0"/>
              <a:t>) </a:t>
            </a:r>
            <a:br>
              <a:rPr lang="de-AT" sz="1800" dirty="0" smtClean="0"/>
            </a:br>
            <a:r>
              <a:rPr lang="de-AT" sz="1800" b="1" dirty="0" smtClean="0"/>
              <a:t>z.B</a:t>
            </a:r>
            <a:r>
              <a:rPr lang="de-AT" sz="1800" dirty="0" smtClean="0"/>
              <a:t>. Montage von Fernsehern. </a:t>
            </a:r>
            <a:br>
              <a:rPr lang="de-AT" sz="1800" dirty="0" smtClean="0"/>
            </a:br>
            <a:r>
              <a:rPr lang="de-AT" sz="1800" dirty="0" smtClean="0"/>
              <a:t>Auch hier sind kleinere Pufferlager zwischen den Arbeitssystemen bzw. Stationen nötig:</a:t>
            </a:r>
            <a:br>
              <a:rPr lang="de-AT" sz="1800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67544" y="4650953"/>
          <a:ext cx="8207375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ild" r:id="rId3" imgW="3521964" imgH="743712" progId="Word.Picture.8">
                  <p:embed/>
                </p:oleObj>
              </mc:Choice>
              <mc:Fallback>
                <p:oleObj name="Bild" r:id="rId3" imgW="3521964" imgH="74371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650953"/>
                        <a:ext cx="8207375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2061" name="AutoShape 12"/>
          <p:cNvCxnSpPr>
            <a:cxnSpLocks noChangeShapeType="1"/>
            <a:stCxn id="2057" idx="2"/>
            <a:endCxn id="2059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62" name="AutoShape 13"/>
          <p:cNvCxnSpPr>
            <a:cxnSpLocks noChangeShapeType="1"/>
            <a:stCxn id="2057" idx="2"/>
            <a:endCxn id="2060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2792413" y="1999059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4795838" y="1999059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2065" name="AutoShape 16"/>
          <p:cNvCxnSpPr>
            <a:cxnSpLocks noChangeShapeType="1"/>
            <a:stCxn id="2059" idx="2"/>
            <a:endCxn id="2063" idx="0"/>
          </p:cNvCxnSpPr>
          <p:nvPr/>
        </p:nvCxnSpPr>
        <p:spPr bwMode="auto">
          <a:xfrm rot="16200000" flipH="1">
            <a:off x="3018223" y="1324755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66" name="AutoShape 17"/>
          <p:cNvCxnSpPr>
            <a:cxnSpLocks noChangeShapeType="1"/>
            <a:stCxn id="2059" idx="2"/>
            <a:endCxn id="2064" idx="0"/>
          </p:cNvCxnSpPr>
          <p:nvPr/>
        </p:nvCxnSpPr>
        <p:spPr bwMode="auto">
          <a:xfrm rot="16200000" flipH="1">
            <a:off x="4019936" y="323043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67" name="Rectangle 18"/>
          <p:cNvSpPr>
            <a:spLocks noChangeArrowheads="1"/>
          </p:cNvSpPr>
          <p:nvPr/>
        </p:nvSpPr>
        <p:spPr bwMode="auto">
          <a:xfrm>
            <a:off x="6792913" y="1639020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einheitlicher M-</a:t>
            </a:r>
            <a:r>
              <a:rPr lang="de-AT" dirty="0" err="1"/>
              <a:t>Fluß</a:t>
            </a:r>
            <a:endParaRPr lang="de-DE" dirty="0"/>
          </a:p>
        </p:txBody>
      </p:sp>
      <p:sp>
        <p:nvSpPr>
          <p:cNvPr id="2068" name="Rectangle 19"/>
          <p:cNvSpPr>
            <a:spLocks noChangeArrowheads="1"/>
          </p:cNvSpPr>
          <p:nvPr/>
        </p:nvSpPr>
        <p:spPr bwMode="auto">
          <a:xfrm>
            <a:off x="6789738" y="2143075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Zentrenproduktion</a:t>
            </a:r>
            <a:endParaRPr lang="de-DE" b="0"/>
          </a:p>
        </p:txBody>
      </p:sp>
      <p:cxnSp>
        <p:nvCxnSpPr>
          <p:cNvPr id="2069" name="AutoShape 20"/>
          <p:cNvCxnSpPr>
            <a:cxnSpLocks noChangeShapeType="1"/>
            <a:endCxn id="2067" idx="1"/>
          </p:cNvCxnSpPr>
          <p:nvPr/>
        </p:nvCxnSpPr>
        <p:spPr bwMode="auto">
          <a:xfrm flipV="1">
            <a:off x="6596063" y="1778720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70" name="AutoShape 21"/>
          <p:cNvCxnSpPr>
            <a:cxnSpLocks noChangeShapeType="1"/>
            <a:endCxn id="2068" idx="1"/>
          </p:cNvCxnSpPr>
          <p:nvPr/>
        </p:nvCxnSpPr>
        <p:spPr bwMode="auto">
          <a:xfrm>
            <a:off x="6596063" y="2089100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5757"/>
            <a:ext cx="8569201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sz="2000" b="1" dirty="0" smtClean="0"/>
              <a:t> </a:t>
            </a:r>
            <a:r>
              <a:rPr lang="de-AT" sz="2000" b="1" dirty="0" err="1" smtClean="0"/>
              <a:t>Zentrenproduktion</a:t>
            </a:r>
            <a:endParaRPr lang="de-AT" sz="2000" b="1" dirty="0" smtClean="0"/>
          </a:p>
          <a:p>
            <a:pPr lvl="1"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1800" b="1" dirty="0" smtClean="0"/>
              <a:t> Räumliche Zusammenfassung</a:t>
            </a:r>
            <a:r>
              <a:rPr lang="de-AT" sz="1800" dirty="0" smtClean="0"/>
              <a:t> unterschiedlicher Arbeitssysteme (die für eine 	Produktgruppe benötigt werden) unter Anwendung des Objektprinzips (weniger 	Materialbewegung als bei Werkstattfertigung)</a:t>
            </a:r>
            <a:br>
              <a:rPr lang="de-AT" sz="1800" dirty="0" smtClean="0"/>
            </a:br>
            <a:r>
              <a:rPr lang="de-AT" sz="1800" dirty="0" smtClean="0"/>
              <a:t>	Dabei können in einem Produktionszentrum </a:t>
            </a:r>
            <a:r>
              <a:rPr lang="de-AT" sz="1800" i="1" dirty="0" smtClean="0"/>
              <a:t>beliebige</a:t>
            </a:r>
            <a:r>
              <a:rPr lang="de-AT" sz="1800" dirty="0" smtClean="0"/>
              <a:t> Materialflüsse 	vorkommen. </a:t>
            </a:r>
            <a:br>
              <a:rPr lang="de-AT" sz="1800" dirty="0" smtClean="0"/>
            </a:br>
            <a:endParaRPr lang="de-AT" sz="1800" dirty="0" smtClean="0"/>
          </a:p>
          <a:p>
            <a:pPr lvl="1" defTabSz="180000" eaLnBrk="1" hangingPunct="1">
              <a:lnSpc>
                <a:spcPct val="90000"/>
              </a:lnSpc>
              <a:buFontTx/>
              <a:buNone/>
              <a:tabLst>
                <a:tab pos="180000" algn="l"/>
              </a:tabLst>
            </a:pP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 eingesetzt, wenn für verschiedene Endprodukte ähnliche Einzelteile 		benötigt werden, die oft nicht nur dieselben Arbeitssysteme belegen, sondern 	auch nach ähnlichen Arbeitsplänen produziert werden </a:t>
            </a:r>
            <a:br>
              <a:rPr lang="de-AT" sz="1800" dirty="0" smtClean="0"/>
            </a:br>
            <a:endParaRPr lang="de-AT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 Verschiedene Varianten, je nach </a:t>
            </a:r>
            <a:r>
              <a:rPr lang="de-AT" sz="1800" b="1" dirty="0" smtClean="0"/>
              <a:t>Automatisierungsgrad</a:t>
            </a:r>
            <a:r>
              <a:rPr lang="de-AT" sz="1800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de-AT" b="1" dirty="0" smtClean="0"/>
              <a:t> Flexibles Fertigungssystem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de-AT" dirty="0" smtClean="0"/>
              <a:t>	(FFS, flexible </a:t>
            </a:r>
            <a:r>
              <a:rPr lang="de-AT" dirty="0" err="1" smtClean="0"/>
              <a:t>manufacturing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, MFS):</a:t>
            </a:r>
          </a:p>
          <a:p>
            <a:pPr lvl="2" eaLnBrk="1" hangingPunct="1">
              <a:lnSpc>
                <a:spcPct val="90000"/>
              </a:lnSpc>
            </a:pPr>
            <a:r>
              <a:rPr lang="de-DE" b="1" dirty="0" smtClean="0"/>
              <a:t> Produktionsinsel</a:t>
            </a:r>
            <a:endParaRPr lang="de-AT" b="1" dirty="0" smtClean="0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organisatorisch</a:t>
            </a:r>
            <a:endParaRPr lang="de-DE" dirty="0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7899" name="AutoShape 10"/>
          <p:cNvCxnSpPr>
            <a:cxnSpLocks noChangeShapeType="1"/>
            <a:stCxn id="37895" idx="2"/>
            <a:endCxn id="37897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0" name="AutoShape 11"/>
          <p:cNvCxnSpPr>
            <a:cxnSpLocks noChangeShapeType="1"/>
            <a:stCxn id="37895" idx="2"/>
            <a:endCxn id="37898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901" name="Rectangle 12"/>
          <p:cNvSpPr>
            <a:spLocks noChangeArrowheads="1"/>
          </p:cNvSpPr>
          <p:nvPr/>
        </p:nvSpPr>
        <p:spPr bwMode="auto">
          <a:xfrm>
            <a:off x="2792413" y="192705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4795838" y="1916832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37903" name="AutoShape 14"/>
          <p:cNvCxnSpPr>
            <a:cxnSpLocks noChangeShapeType="1"/>
            <a:stCxn id="37897" idx="2"/>
            <a:endCxn id="37901" idx="0"/>
          </p:cNvCxnSpPr>
          <p:nvPr/>
        </p:nvCxnSpPr>
        <p:spPr bwMode="auto">
          <a:xfrm rot="16200000" flipH="1">
            <a:off x="3054227" y="1288751"/>
            <a:ext cx="154235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4" name="AutoShape 15"/>
          <p:cNvCxnSpPr>
            <a:cxnSpLocks noChangeShapeType="1"/>
            <a:stCxn id="37897" idx="2"/>
            <a:endCxn id="37902" idx="0"/>
          </p:cNvCxnSpPr>
          <p:nvPr/>
        </p:nvCxnSpPr>
        <p:spPr bwMode="auto">
          <a:xfrm rot="16200000" flipH="1">
            <a:off x="4061049" y="281930"/>
            <a:ext cx="144016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905" name="Rectangle 16"/>
          <p:cNvSpPr>
            <a:spLocks noChangeArrowheads="1"/>
          </p:cNvSpPr>
          <p:nvPr/>
        </p:nvSpPr>
        <p:spPr bwMode="auto">
          <a:xfrm>
            <a:off x="6792913" y="1639020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einheitlicher M-Fluß</a:t>
            </a:r>
            <a:endParaRPr lang="de-DE" b="0"/>
          </a:p>
        </p:txBody>
      </p:sp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6789738" y="2143075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Zentrenproduktion</a:t>
            </a:r>
            <a:endParaRPr lang="de-DE"/>
          </a:p>
        </p:txBody>
      </p:sp>
      <p:cxnSp>
        <p:nvCxnSpPr>
          <p:cNvPr id="37907" name="AutoShape 18"/>
          <p:cNvCxnSpPr>
            <a:cxnSpLocks noChangeShapeType="1"/>
            <a:endCxn id="37905" idx="1"/>
          </p:cNvCxnSpPr>
          <p:nvPr/>
        </p:nvCxnSpPr>
        <p:spPr bwMode="auto">
          <a:xfrm flipV="1">
            <a:off x="6596063" y="1778720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8" name="AutoShape 19"/>
          <p:cNvCxnSpPr>
            <a:cxnSpLocks noChangeShapeType="1"/>
            <a:endCxn id="37906" idx="1"/>
          </p:cNvCxnSpPr>
          <p:nvPr/>
        </p:nvCxnSpPr>
        <p:spPr bwMode="auto">
          <a:xfrm>
            <a:off x="6596063" y="2089100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76872"/>
            <a:ext cx="8784976" cy="4031853"/>
          </a:xfrm>
        </p:spPr>
        <p:txBody>
          <a:bodyPr/>
          <a:lstStyle/>
          <a:p>
            <a:pPr marL="357188" indent="-357188" eaLnBrk="1" hangingPunct="1">
              <a:tabLst>
                <a:tab pos="0" algn="l"/>
              </a:tabLst>
            </a:pPr>
            <a:r>
              <a:rPr lang="de-AT" sz="2000" b="1" dirty="0" smtClean="0"/>
              <a:t>Flexibles Fertigungssystem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Produktion </a:t>
            </a:r>
            <a:r>
              <a:rPr lang="de-AT" sz="1700" i="1" dirty="0" smtClean="0"/>
              <a:t>und</a:t>
            </a:r>
            <a:r>
              <a:rPr lang="de-AT" sz="1700" dirty="0" smtClean="0"/>
              <a:t> Materialflusssystem werden weitgehend automatisiert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besteht aus numerisch gesteuerten Maschinen verbunden durch ein   		  automatisiertes Materialflusssystem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Werkstück- und Werkzeugfluss erfolgen weitgehend automatisch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77838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3275013" y="1062956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 dirty="0"/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8924" name="AutoShape 11"/>
          <p:cNvCxnSpPr>
            <a:cxnSpLocks noChangeShapeType="1"/>
            <a:stCxn id="38920" idx="2"/>
            <a:endCxn id="38922" idx="0"/>
          </p:cNvCxnSpPr>
          <p:nvPr/>
        </p:nvCxnSpPr>
        <p:spPr bwMode="auto">
          <a:xfrm rot="5400000">
            <a:off x="3493170" y="417761"/>
            <a:ext cx="154236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25" name="AutoShape 12"/>
          <p:cNvCxnSpPr>
            <a:cxnSpLocks noChangeShapeType="1"/>
            <a:stCxn id="38920" idx="2"/>
            <a:endCxn id="38923" idx="0"/>
          </p:cNvCxnSpPr>
          <p:nvPr/>
        </p:nvCxnSpPr>
        <p:spPr bwMode="auto">
          <a:xfrm rot="16200000" flipH="1">
            <a:off x="4848895" y="1062286"/>
            <a:ext cx="154236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2792413" y="1999059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4795838" y="1988840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Objektprinzip</a:t>
            </a:r>
            <a:endParaRPr lang="de-DE"/>
          </a:p>
        </p:txBody>
      </p:sp>
      <p:cxnSp>
        <p:nvCxnSpPr>
          <p:cNvPr id="38928" name="AutoShape 15"/>
          <p:cNvCxnSpPr>
            <a:cxnSpLocks noChangeShapeType="1"/>
            <a:stCxn id="38922" idx="2"/>
            <a:endCxn id="38926" idx="0"/>
          </p:cNvCxnSpPr>
          <p:nvPr/>
        </p:nvCxnSpPr>
        <p:spPr bwMode="auto">
          <a:xfrm rot="16200000" flipH="1">
            <a:off x="3018223" y="1324755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29" name="AutoShape 16"/>
          <p:cNvCxnSpPr>
            <a:cxnSpLocks noChangeShapeType="1"/>
            <a:stCxn id="38922" idx="2"/>
            <a:endCxn id="38927" idx="0"/>
          </p:cNvCxnSpPr>
          <p:nvPr/>
        </p:nvCxnSpPr>
        <p:spPr bwMode="auto">
          <a:xfrm rot="16200000" flipH="1">
            <a:off x="4025045" y="317934"/>
            <a:ext cx="216024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8930" name="Rectangle 17"/>
          <p:cNvSpPr>
            <a:spLocks noChangeArrowheads="1"/>
          </p:cNvSpPr>
          <p:nvPr/>
        </p:nvSpPr>
        <p:spPr bwMode="auto">
          <a:xfrm>
            <a:off x="6792913" y="1783036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einheitlicher M-</a:t>
            </a:r>
            <a:r>
              <a:rPr lang="de-AT" b="0" dirty="0" err="1"/>
              <a:t>Fluß</a:t>
            </a:r>
            <a:endParaRPr lang="de-DE" b="0" dirty="0"/>
          </a:p>
        </p:txBody>
      </p:sp>
      <p:sp>
        <p:nvSpPr>
          <p:cNvPr id="38931" name="Rectangle 18"/>
          <p:cNvSpPr>
            <a:spLocks noChangeArrowheads="1"/>
          </p:cNvSpPr>
          <p:nvPr/>
        </p:nvSpPr>
        <p:spPr bwMode="auto">
          <a:xfrm>
            <a:off x="6789738" y="2215083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 err="1"/>
              <a:t>Zentrenproduktion</a:t>
            </a:r>
            <a:endParaRPr lang="de-DE" dirty="0"/>
          </a:p>
        </p:txBody>
      </p:sp>
      <p:cxnSp>
        <p:nvCxnSpPr>
          <p:cNvPr id="38932" name="AutoShape 19"/>
          <p:cNvCxnSpPr>
            <a:cxnSpLocks noChangeShapeType="1"/>
            <a:endCxn id="38930" idx="1"/>
          </p:cNvCxnSpPr>
          <p:nvPr/>
        </p:nvCxnSpPr>
        <p:spPr bwMode="auto">
          <a:xfrm flipV="1">
            <a:off x="6596063" y="1922736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33" name="AutoShape 20"/>
          <p:cNvCxnSpPr>
            <a:cxnSpLocks noChangeShapeType="1"/>
            <a:endCxn id="38931" idx="1"/>
          </p:cNvCxnSpPr>
          <p:nvPr/>
        </p:nvCxnSpPr>
        <p:spPr bwMode="auto">
          <a:xfrm>
            <a:off x="6596063" y="2161108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90303"/>
            <a:ext cx="5616624" cy="246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780928"/>
            <a:ext cx="8569201" cy="3527797"/>
          </a:xfrm>
        </p:spPr>
        <p:txBody>
          <a:bodyPr/>
          <a:lstStyle/>
          <a:p>
            <a:pPr marL="342900" indent="-342900"/>
            <a:r>
              <a:rPr lang="de-AT" b="1" dirty="0" smtClean="0"/>
              <a:t>Produktionsinsel</a:t>
            </a:r>
            <a:r>
              <a:rPr lang="de-AT" dirty="0" smtClean="0"/>
              <a:t>:</a:t>
            </a:r>
          </a:p>
          <a:p>
            <a:pPr lvl="1" eaLnBrk="1" hangingPunct="1"/>
            <a:r>
              <a:rPr lang="de-AT" sz="1800" dirty="0" smtClean="0"/>
              <a:t> teilautonome Arbeitsgruppen </a:t>
            </a:r>
          </a:p>
          <a:p>
            <a:pPr lvl="1" eaLnBrk="1" hangingPunct="1"/>
            <a:r>
              <a:rPr lang="de-AT" sz="1800" dirty="0" smtClean="0"/>
              <a:t> Verzicht auf vollständige Automatisierung</a:t>
            </a:r>
          </a:p>
          <a:p>
            <a:pPr lvl="1" eaLnBrk="1" hangingPunct="1"/>
            <a:r>
              <a:rPr lang="de-AT" sz="1800" dirty="0" smtClean="0"/>
              <a:t> wesentlicher Bestandteil der </a:t>
            </a:r>
            <a:r>
              <a:rPr lang="de-AT" sz="1800" i="1" dirty="0" smtClean="0"/>
              <a:t>schlanken</a:t>
            </a:r>
            <a:r>
              <a:rPr lang="de-AT" sz="1800" dirty="0" smtClean="0"/>
              <a:t> Produktion (</a:t>
            </a:r>
            <a:r>
              <a:rPr lang="de-AT" sz="1800" dirty="0" err="1" smtClean="0"/>
              <a:t>lean</a:t>
            </a:r>
            <a:r>
              <a:rPr lang="de-AT" sz="1800" dirty="0" smtClean="0"/>
              <a:t> </a:t>
            </a:r>
            <a:r>
              <a:rPr lang="de-AT" sz="1800" dirty="0" err="1" smtClean="0"/>
              <a:t>production</a:t>
            </a:r>
            <a:r>
              <a:rPr lang="de-AT" sz="1800" dirty="0" smtClean="0"/>
              <a:t>)</a:t>
            </a:r>
          </a:p>
          <a:p>
            <a:pPr lvl="1" eaLnBrk="1" hangingPunct="1"/>
            <a:r>
              <a:rPr lang="de-AT" sz="1800" dirty="0" smtClean="0"/>
              <a:t> geringer Planungs- und Koordinationsaufwand</a:t>
            </a:r>
          </a:p>
          <a:p>
            <a:pPr lvl="1" eaLnBrk="1" hangingPunct="1"/>
            <a:endParaRPr lang="de-AT" i="1" dirty="0" smtClean="0"/>
          </a:p>
          <a:p>
            <a:pPr lvl="1" eaLnBrk="1" hangingPunct="1">
              <a:buNone/>
            </a:pPr>
            <a:endParaRPr lang="de-AT" sz="1600" dirty="0" smtClean="0"/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6100763" y="980728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1274763" y="156701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3986213" y="156701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9947" name="AutoShape 10"/>
          <p:cNvCxnSpPr>
            <a:cxnSpLocks noChangeShapeType="1"/>
            <a:stCxn id="39943" idx="2"/>
            <a:endCxn id="39945" idx="0"/>
          </p:cNvCxnSpPr>
          <p:nvPr/>
        </p:nvCxnSpPr>
        <p:spPr bwMode="auto">
          <a:xfrm rot="5400000">
            <a:off x="3421162" y="417761"/>
            <a:ext cx="298252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48" name="AutoShape 11"/>
          <p:cNvCxnSpPr>
            <a:cxnSpLocks noChangeShapeType="1"/>
            <a:stCxn id="39943" idx="2"/>
            <a:endCxn id="39946" idx="0"/>
          </p:cNvCxnSpPr>
          <p:nvPr/>
        </p:nvCxnSpPr>
        <p:spPr bwMode="auto">
          <a:xfrm rot="16200000" flipH="1">
            <a:off x="4776887" y="1062286"/>
            <a:ext cx="298252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2792413" y="2143075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4795838" y="2143075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Objektprinzip</a:t>
            </a:r>
            <a:endParaRPr lang="de-DE"/>
          </a:p>
        </p:txBody>
      </p:sp>
      <p:cxnSp>
        <p:nvCxnSpPr>
          <p:cNvPr id="39951" name="AutoShape 14"/>
          <p:cNvCxnSpPr>
            <a:cxnSpLocks noChangeShapeType="1"/>
            <a:stCxn id="39945" idx="2"/>
            <a:endCxn id="39949" idx="0"/>
          </p:cNvCxnSpPr>
          <p:nvPr/>
        </p:nvCxnSpPr>
        <p:spPr bwMode="auto">
          <a:xfrm rot="16200000" flipH="1">
            <a:off x="2982219" y="1432767"/>
            <a:ext cx="298251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52" name="AutoShape 15"/>
          <p:cNvCxnSpPr>
            <a:cxnSpLocks noChangeShapeType="1"/>
            <a:stCxn id="39945" idx="2"/>
            <a:endCxn id="39950" idx="0"/>
          </p:cNvCxnSpPr>
          <p:nvPr/>
        </p:nvCxnSpPr>
        <p:spPr bwMode="auto">
          <a:xfrm rot="16200000" flipH="1">
            <a:off x="3983932" y="431055"/>
            <a:ext cx="298251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6792913" y="1988840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einheitlicher M-Fluß</a:t>
            </a:r>
            <a:endParaRPr lang="de-DE" b="0"/>
          </a:p>
        </p:txBody>
      </p:sp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6789738" y="2431107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 err="1"/>
              <a:t>Zentrenproduktion</a:t>
            </a:r>
            <a:endParaRPr lang="de-DE" dirty="0"/>
          </a:p>
        </p:txBody>
      </p:sp>
      <p:cxnSp>
        <p:nvCxnSpPr>
          <p:cNvPr id="39955" name="AutoShape 18"/>
          <p:cNvCxnSpPr>
            <a:cxnSpLocks noChangeShapeType="1"/>
            <a:endCxn id="39953" idx="1"/>
          </p:cNvCxnSpPr>
          <p:nvPr/>
        </p:nvCxnSpPr>
        <p:spPr bwMode="auto">
          <a:xfrm flipV="1">
            <a:off x="6596063" y="2128540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56" name="AutoShape 19"/>
          <p:cNvCxnSpPr>
            <a:cxnSpLocks noChangeShapeType="1"/>
            <a:endCxn id="39954" idx="1"/>
          </p:cNvCxnSpPr>
          <p:nvPr/>
        </p:nvCxnSpPr>
        <p:spPr bwMode="auto">
          <a:xfrm>
            <a:off x="6596063" y="2377132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8569201" cy="432048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AT" b="1" dirty="0" smtClean="0"/>
              <a:t> </a:t>
            </a:r>
            <a:r>
              <a:rPr lang="de-AT" sz="2200" b="1" dirty="0" smtClean="0"/>
              <a:t>Struktur des Materialflusses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dirty="0" smtClean="0"/>
              <a:t>  (</a:t>
            </a:r>
            <a:r>
              <a:rPr lang="de-AT" sz="2000" dirty="0" smtClean="0"/>
              <a:t>Produktionsstrukturtyp, </a:t>
            </a:r>
            <a:r>
              <a:rPr lang="de-AT" sz="2000" dirty="0" err="1" smtClean="0"/>
              <a:t>Vergenztyp</a:t>
            </a:r>
            <a:r>
              <a:rPr lang="de-AT" sz="2000" dirty="0" smtClean="0"/>
              <a:t>)</a:t>
            </a:r>
            <a:endParaRPr lang="de-DE" sz="2000" dirty="0" smtClean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sz="1800" dirty="0" smtClean="0"/>
              <a:t>Weitere wichtige Gliederung der prozessbezogenen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sz="1800" dirty="0" smtClean="0"/>
              <a:t>Produktionstypen unter Beachtung der Struktur der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sz="1800" dirty="0" smtClean="0"/>
              <a:t>Produktionsprozesse:</a:t>
            </a:r>
            <a:br>
              <a:rPr lang="de-DE" sz="1800" dirty="0" smtClean="0"/>
            </a:br>
            <a:endParaRPr lang="de-DE" sz="1800" dirty="0" smtClean="0"/>
          </a:p>
          <a:p>
            <a:pPr lvl="1" eaLnBrk="1" hangingPunct="1"/>
            <a:r>
              <a:rPr lang="de-DE" sz="1800" dirty="0" smtClean="0"/>
              <a:t> Form des Materialflusses</a:t>
            </a:r>
          </a:p>
          <a:p>
            <a:pPr lvl="1" eaLnBrk="1" hangingPunct="1"/>
            <a:r>
              <a:rPr lang="de-DE" sz="1800" dirty="0" smtClean="0"/>
              <a:t> Kontinuität des Materialflusses</a:t>
            </a:r>
          </a:p>
          <a:p>
            <a:pPr lvl="1" eaLnBrk="1" hangingPunct="1"/>
            <a:r>
              <a:rPr lang="de-DE" sz="1800" dirty="0" smtClean="0"/>
              <a:t> Ortsbindung der Produkte</a:t>
            </a:r>
          </a:p>
          <a:p>
            <a:pPr lvl="1" eaLnBrk="1" hangingPunct="1"/>
            <a:r>
              <a:rPr lang="de-DE" sz="1800" dirty="0" smtClean="0"/>
              <a:t> Anzahl der Arbeitsgänge</a:t>
            </a:r>
          </a:p>
          <a:p>
            <a:pPr lvl="1" eaLnBrk="1" hangingPunct="1"/>
            <a:r>
              <a:rPr lang="de-DE" sz="1800" dirty="0" smtClean="0"/>
              <a:t> Veränderbarkeit der Arbeitsgangfolge</a:t>
            </a:r>
            <a:endParaRPr lang="de-AT" dirty="0" smtClean="0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477838" y="980728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Struktur</a:t>
            </a:r>
            <a:endParaRPr lang="de-DE" dirty="0"/>
          </a:p>
        </p:txBody>
      </p:sp>
      <p:cxnSp>
        <p:nvCxnSpPr>
          <p:cNvPr id="40971" name="AutoShape 10"/>
          <p:cNvCxnSpPr>
            <a:cxnSpLocks noChangeShapeType="1"/>
            <a:stCxn id="40967" idx="2"/>
            <a:endCxn id="40969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72" name="AutoShape 11"/>
          <p:cNvCxnSpPr>
            <a:cxnSpLocks noChangeShapeType="1"/>
            <a:stCxn id="40967" idx="2"/>
            <a:endCxn id="40970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2620963" y="1999059"/>
            <a:ext cx="11144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Form</a:t>
            </a:r>
            <a:endParaRPr lang="de-DE" b="0" dirty="0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3859213" y="1999059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Kontinuität</a:t>
            </a:r>
            <a:endParaRPr lang="de-DE" b="0" dirty="0"/>
          </a:p>
        </p:txBody>
      </p:sp>
      <p:cxnSp>
        <p:nvCxnSpPr>
          <p:cNvPr id="40975" name="AutoShape 14"/>
          <p:cNvCxnSpPr>
            <a:cxnSpLocks noChangeShapeType="1"/>
            <a:stCxn id="40970" idx="2"/>
            <a:endCxn id="40973" idx="0"/>
          </p:cNvCxnSpPr>
          <p:nvPr/>
        </p:nvCxnSpPr>
        <p:spPr bwMode="auto">
          <a:xfrm rot="5400000">
            <a:off x="4116774" y="834219"/>
            <a:ext cx="226243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76" name="AutoShape 15"/>
          <p:cNvCxnSpPr>
            <a:cxnSpLocks noChangeShapeType="1"/>
            <a:stCxn id="40970" idx="2"/>
            <a:endCxn id="40974" idx="0"/>
          </p:cNvCxnSpPr>
          <p:nvPr/>
        </p:nvCxnSpPr>
        <p:spPr bwMode="auto">
          <a:xfrm rot="5400000">
            <a:off x="4833133" y="1550578"/>
            <a:ext cx="226243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0977" name="Rectangle 20"/>
          <p:cNvSpPr>
            <a:spLocks noChangeArrowheads="1"/>
          </p:cNvSpPr>
          <p:nvPr/>
        </p:nvSpPr>
        <p:spPr bwMode="auto">
          <a:xfrm>
            <a:off x="5465763" y="1999060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Ort</a:t>
            </a:r>
            <a:endParaRPr lang="de-DE" b="0" dirty="0"/>
          </a:p>
        </p:txBody>
      </p:sp>
      <p:sp>
        <p:nvSpPr>
          <p:cNvPr id="40978" name="Rectangle 21"/>
          <p:cNvSpPr>
            <a:spLocks noChangeArrowheads="1"/>
          </p:cNvSpPr>
          <p:nvPr/>
        </p:nvSpPr>
        <p:spPr bwMode="auto">
          <a:xfrm>
            <a:off x="6248400" y="1999060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40979" name="Rectangle 22"/>
          <p:cNvSpPr>
            <a:spLocks noChangeArrowheads="1"/>
          </p:cNvSpPr>
          <p:nvPr/>
        </p:nvSpPr>
        <p:spPr bwMode="auto">
          <a:xfrm>
            <a:off x="7172325" y="2010172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Veränderbarkeit</a:t>
            </a:r>
            <a:endParaRPr lang="de-DE" b="0" dirty="0"/>
          </a:p>
        </p:txBody>
      </p:sp>
      <p:cxnSp>
        <p:nvCxnSpPr>
          <p:cNvPr id="40980" name="AutoShape 24"/>
          <p:cNvCxnSpPr>
            <a:cxnSpLocks noChangeShapeType="1"/>
            <a:stCxn id="40970" idx="2"/>
            <a:endCxn id="40977" idx="0"/>
          </p:cNvCxnSpPr>
          <p:nvPr/>
        </p:nvCxnSpPr>
        <p:spPr bwMode="auto">
          <a:xfrm rot="16200000" flipH="1">
            <a:off x="5425269" y="1629160"/>
            <a:ext cx="226244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81" name="AutoShape 25"/>
          <p:cNvCxnSpPr>
            <a:cxnSpLocks noChangeShapeType="1"/>
            <a:stCxn id="40970" idx="2"/>
            <a:endCxn id="40978" idx="0"/>
          </p:cNvCxnSpPr>
          <p:nvPr/>
        </p:nvCxnSpPr>
        <p:spPr bwMode="auto">
          <a:xfrm rot="16200000" flipH="1">
            <a:off x="5853894" y="1200535"/>
            <a:ext cx="226244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82" name="AutoShape 26"/>
          <p:cNvCxnSpPr>
            <a:cxnSpLocks noChangeShapeType="1"/>
            <a:stCxn id="40970" idx="2"/>
            <a:endCxn id="40979" idx="0"/>
          </p:cNvCxnSpPr>
          <p:nvPr/>
        </p:nvCxnSpPr>
        <p:spPr bwMode="auto">
          <a:xfrm rot="16200000" flipH="1">
            <a:off x="6578985" y="475444"/>
            <a:ext cx="237356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204864"/>
            <a:ext cx="8641209" cy="410386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i="1" u="sng" dirty="0" smtClean="0"/>
              <a:t>Glatter</a:t>
            </a:r>
            <a:r>
              <a:rPr lang="de-AT" sz="2000" b="1" u="sng" dirty="0" smtClean="0"/>
              <a:t> (durchgängiger, serieller) Materialfluss</a:t>
            </a:r>
            <a:r>
              <a:rPr lang="de-AT" sz="2000" b="1" dirty="0" smtClean="0"/>
              <a:t>:</a:t>
            </a:r>
            <a:r>
              <a:rPr lang="de-AT" b="1" u="sng" dirty="0" smtClean="0"/>
              <a:t> </a:t>
            </a:r>
            <a:br>
              <a:rPr lang="de-AT" b="1" u="sng" dirty="0" smtClean="0"/>
            </a:br>
            <a:r>
              <a:rPr lang="de-AT" sz="1800" dirty="0" smtClean="0"/>
              <a:t>aus jeweils einer eingesetzten Werkstoffart wird eine einzige Produktart erzeugt. (</a:t>
            </a:r>
            <a:r>
              <a:rPr lang="de-AT" sz="1800" i="1" dirty="0" smtClean="0"/>
              <a:t>Veredelungsfertigung</a:t>
            </a:r>
            <a:r>
              <a:rPr lang="de-AT" sz="1800" dirty="0" smtClean="0"/>
              <a:t>)</a:t>
            </a:r>
            <a:br>
              <a:rPr lang="de-AT" sz="1800" dirty="0" smtClean="0"/>
            </a:br>
            <a:endParaRPr lang="de-AT" sz="1800" dirty="0" smtClean="0"/>
          </a:p>
          <a:p>
            <a:pPr marL="0" indent="0" eaLnBrk="1" hangingPunct="1">
              <a:buFontTx/>
              <a:buNone/>
            </a:pP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</a:t>
            </a:r>
            <a:r>
              <a:rPr lang="de-AT" b="1" dirty="0" smtClean="0"/>
              <a:t>	</a:t>
            </a:r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Konvergierender (synthetischer) Materialfluss</a:t>
            </a:r>
            <a:r>
              <a:rPr lang="de-AT" sz="2000" b="1" dirty="0" smtClean="0"/>
              <a:t>: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1800" dirty="0" smtClean="0"/>
              <a:t>eine Produktart wird aus mehreren Werkstoffarten hergestellt (</a:t>
            </a:r>
            <a:r>
              <a:rPr lang="de-AT" sz="1800" i="1" dirty="0" smtClean="0"/>
              <a:t>Montageprozesse</a:t>
            </a:r>
            <a:r>
              <a:rPr lang="de-AT" sz="1800" dirty="0" smtClean="0"/>
              <a:t>, z.B. Autos)</a:t>
            </a:r>
            <a:br>
              <a:rPr lang="de-AT" sz="1800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		</a:t>
            </a:r>
            <a:br>
              <a:rPr lang="de-AT" dirty="0" smtClean="0"/>
            </a:br>
            <a:r>
              <a:rPr lang="de-AT" dirty="0" smtClean="0"/>
              <a:t>	</a:t>
            </a: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11188" y="3279576"/>
          <a:ext cx="78486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Bild" r:id="rId3" imgW="4599432" imgH="469392" progId="Word.Picture.8">
                  <p:embed/>
                </p:oleObj>
              </mc:Choice>
              <mc:Fallback>
                <p:oleObj name="Bild" r:id="rId3" imgW="4599432" imgH="46939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79576"/>
                        <a:ext cx="784860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411413" y="5002485"/>
          <a:ext cx="2160587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Bild" r:id="rId5" imgW="1897380" imgH="1458468" progId="Word.Picture.8">
                  <p:embed/>
                </p:oleObj>
              </mc:Choice>
              <mc:Fallback>
                <p:oleObj name="Bild" r:id="rId5" imgW="1897380" imgH="1458468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02485"/>
                        <a:ext cx="2160587" cy="166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477838" y="908720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3275013" y="908720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6100763" y="908720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 smtClean="0"/>
              <a:t>einsatzbezogen</a:t>
            </a:r>
            <a:endParaRPr lang="de-DE" b="0" dirty="0"/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1274763" y="142299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3986213" y="142299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3087" name="AutoShape 14"/>
          <p:cNvCxnSpPr>
            <a:cxnSpLocks noChangeShapeType="1"/>
            <a:stCxn id="3083" idx="2"/>
            <a:endCxn id="3085" idx="0"/>
          </p:cNvCxnSpPr>
          <p:nvPr/>
        </p:nvCxnSpPr>
        <p:spPr bwMode="auto">
          <a:xfrm rot="5400000">
            <a:off x="3452056" y="304639"/>
            <a:ext cx="23646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88" name="AutoShape 15"/>
          <p:cNvCxnSpPr>
            <a:cxnSpLocks noChangeShapeType="1"/>
            <a:stCxn id="3083" idx="2"/>
            <a:endCxn id="3086" idx="0"/>
          </p:cNvCxnSpPr>
          <p:nvPr/>
        </p:nvCxnSpPr>
        <p:spPr bwMode="auto">
          <a:xfrm rot="16200000" flipH="1">
            <a:off x="4807781" y="949164"/>
            <a:ext cx="23646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89" name="Rectangle 16"/>
          <p:cNvSpPr>
            <a:spLocks noChangeArrowheads="1"/>
          </p:cNvSpPr>
          <p:nvPr/>
        </p:nvSpPr>
        <p:spPr bwMode="auto">
          <a:xfrm>
            <a:off x="2620963" y="1927051"/>
            <a:ext cx="11144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Form</a:t>
            </a:r>
            <a:endParaRPr lang="de-DE" dirty="0"/>
          </a:p>
        </p:txBody>
      </p:sp>
      <p:sp>
        <p:nvSpPr>
          <p:cNvPr id="3090" name="Rectangle 17"/>
          <p:cNvSpPr>
            <a:spLocks noChangeArrowheads="1"/>
          </p:cNvSpPr>
          <p:nvPr/>
        </p:nvSpPr>
        <p:spPr bwMode="auto">
          <a:xfrm>
            <a:off x="3859213" y="1927051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Kontinuität</a:t>
            </a:r>
            <a:endParaRPr lang="de-DE" b="0" dirty="0"/>
          </a:p>
        </p:txBody>
      </p:sp>
      <p:cxnSp>
        <p:nvCxnSpPr>
          <p:cNvPr id="3091" name="AutoShape 18"/>
          <p:cNvCxnSpPr>
            <a:cxnSpLocks noChangeShapeType="1"/>
            <a:stCxn id="3086" idx="2"/>
            <a:endCxn id="3089" idx="0"/>
          </p:cNvCxnSpPr>
          <p:nvPr/>
        </p:nvCxnSpPr>
        <p:spPr bwMode="auto">
          <a:xfrm rot="5400000">
            <a:off x="4116774" y="762211"/>
            <a:ext cx="226243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92" name="AutoShape 19"/>
          <p:cNvCxnSpPr>
            <a:cxnSpLocks noChangeShapeType="1"/>
            <a:stCxn id="3086" idx="2"/>
            <a:endCxn id="3090" idx="0"/>
          </p:cNvCxnSpPr>
          <p:nvPr/>
        </p:nvCxnSpPr>
        <p:spPr bwMode="auto">
          <a:xfrm rot="5400000">
            <a:off x="4833133" y="1478570"/>
            <a:ext cx="226243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93" name="Rectangle 20"/>
          <p:cNvSpPr>
            <a:spLocks noChangeArrowheads="1"/>
          </p:cNvSpPr>
          <p:nvPr/>
        </p:nvSpPr>
        <p:spPr bwMode="auto">
          <a:xfrm>
            <a:off x="5465763" y="1927052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Ort</a:t>
            </a:r>
            <a:endParaRPr lang="de-DE" b="0" dirty="0"/>
          </a:p>
        </p:txBody>
      </p:sp>
      <p:sp>
        <p:nvSpPr>
          <p:cNvPr id="3094" name="Rectangle 21"/>
          <p:cNvSpPr>
            <a:spLocks noChangeArrowheads="1"/>
          </p:cNvSpPr>
          <p:nvPr/>
        </p:nvSpPr>
        <p:spPr bwMode="auto">
          <a:xfrm>
            <a:off x="6248400" y="1927052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3095" name="Rectangle 22"/>
          <p:cNvSpPr>
            <a:spLocks noChangeArrowheads="1"/>
          </p:cNvSpPr>
          <p:nvPr/>
        </p:nvSpPr>
        <p:spPr bwMode="auto">
          <a:xfrm>
            <a:off x="7172325" y="1938164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Veränderbarkeit</a:t>
            </a:r>
            <a:endParaRPr lang="de-DE" b="0" dirty="0"/>
          </a:p>
        </p:txBody>
      </p:sp>
      <p:cxnSp>
        <p:nvCxnSpPr>
          <p:cNvPr id="3096" name="AutoShape 23"/>
          <p:cNvCxnSpPr>
            <a:cxnSpLocks noChangeShapeType="1"/>
            <a:stCxn id="3086" idx="2"/>
            <a:endCxn id="3093" idx="0"/>
          </p:cNvCxnSpPr>
          <p:nvPr/>
        </p:nvCxnSpPr>
        <p:spPr bwMode="auto">
          <a:xfrm rot="16200000" flipH="1">
            <a:off x="5425269" y="1557152"/>
            <a:ext cx="226244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97" name="AutoShape 24"/>
          <p:cNvCxnSpPr>
            <a:cxnSpLocks noChangeShapeType="1"/>
            <a:stCxn id="3086" idx="2"/>
            <a:endCxn id="3094" idx="0"/>
          </p:cNvCxnSpPr>
          <p:nvPr/>
        </p:nvCxnSpPr>
        <p:spPr bwMode="auto">
          <a:xfrm rot="16200000" flipH="1">
            <a:off x="5853894" y="1128527"/>
            <a:ext cx="226244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98" name="AutoShape 25"/>
          <p:cNvCxnSpPr>
            <a:cxnSpLocks noChangeShapeType="1"/>
            <a:stCxn id="3086" idx="2"/>
            <a:endCxn id="3095" idx="0"/>
          </p:cNvCxnSpPr>
          <p:nvPr/>
        </p:nvCxnSpPr>
        <p:spPr bwMode="auto">
          <a:xfrm rot="16200000" flipH="1">
            <a:off x="6578985" y="403436"/>
            <a:ext cx="237356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784976" cy="475252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AT" sz="2000" b="1" u="sng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Divergierender (analytischer) Materialfluss</a:t>
            </a:r>
            <a:r>
              <a:rPr lang="de-AT" sz="2000" b="1" dirty="0" smtClean="0"/>
              <a:t>: </a:t>
            </a:r>
            <a:br>
              <a:rPr lang="de-AT" sz="2000" b="1" dirty="0" smtClean="0"/>
            </a:br>
            <a:r>
              <a:rPr lang="de-AT" sz="1800" dirty="0" smtClean="0"/>
              <a:t>durch Aufspaltung einer Werkstoffart werden mehrere Produktarten erzeugt. (z.B. Erdölverarbeitung, wo gleichzeitig Benzin, Heizöl, Schmierstoffe und einige weitere Produkte erzeugt werden - Mengenrelationen variieren)</a:t>
            </a:r>
            <a:br>
              <a:rPr lang="de-AT" sz="1800" dirty="0" smtClean="0"/>
            </a:br>
            <a:r>
              <a:rPr lang="de-AT" sz="1800" dirty="0" smtClean="0"/>
              <a:t/>
            </a:r>
            <a:br>
              <a:rPr lang="de-AT" sz="1800" dirty="0" smtClean="0"/>
            </a:br>
            <a:endParaRPr lang="de-AT" sz="1800" dirty="0" smtClean="0"/>
          </a:p>
          <a:p>
            <a:pPr marL="0" indent="0" eaLnBrk="1" hangingPunct="1">
              <a:buFontTx/>
              <a:buNone/>
            </a:pPr>
            <a:r>
              <a:rPr lang="de-AT" sz="1800" dirty="0" smtClean="0"/>
              <a:t>			</a:t>
            </a:r>
          </a:p>
          <a:p>
            <a:pPr marL="0" indent="0" eaLnBrk="1" hangingPunct="1">
              <a:buFontTx/>
              <a:buNone/>
            </a:pPr>
            <a:endParaRPr lang="de-AT" sz="2000" u="sng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Spezialfall</a:t>
            </a:r>
            <a:r>
              <a:rPr lang="de-AT" sz="2000" b="1" dirty="0" smtClean="0"/>
              <a:t>: Kuppelproduktion </a:t>
            </a:r>
            <a:br>
              <a:rPr lang="de-AT" sz="2000" b="1" dirty="0" smtClean="0"/>
            </a:br>
            <a:r>
              <a:rPr lang="de-AT" sz="1800" dirty="0" smtClean="0"/>
              <a:t>(z.B. chemische Produktionsprozesse): in einem Produktionsprozess fallen mehrere Ausbringungsgüter gleichzeitig an (entweder </a:t>
            </a:r>
            <a:r>
              <a:rPr lang="de-AT" sz="1800" i="1" dirty="0" smtClean="0"/>
              <a:t>starr </a:t>
            </a:r>
            <a:r>
              <a:rPr lang="de-AT" sz="1800" dirty="0" smtClean="0"/>
              <a:t>oder </a:t>
            </a:r>
            <a:r>
              <a:rPr lang="de-AT" sz="1800" i="1" dirty="0" smtClean="0"/>
              <a:t>variabel</a:t>
            </a:r>
            <a:r>
              <a:rPr lang="de-AT" sz="1800" dirty="0" smtClean="0"/>
              <a:t>)</a:t>
            </a:r>
            <a:r>
              <a:rPr lang="de-AT" sz="1800" i="1" dirty="0" smtClean="0"/>
              <a:t>. </a:t>
            </a:r>
            <a:endParaRPr lang="de-AT" sz="1000" i="1" dirty="0" smtClean="0"/>
          </a:p>
          <a:p>
            <a:pPr marL="0" indent="0" eaLnBrk="1" hangingPunct="1">
              <a:buFontTx/>
              <a:buNone/>
            </a:pPr>
            <a:endParaRPr lang="de-AT" sz="1200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umgruppierendem </a:t>
            </a:r>
            <a:r>
              <a:rPr lang="de-AT" sz="2000" u="sng" dirty="0" smtClean="0"/>
              <a:t>Materialfluss</a:t>
            </a:r>
            <a:r>
              <a:rPr lang="de-AT" sz="2000" dirty="0" smtClean="0"/>
              <a:t>: </a:t>
            </a:r>
            <a:r>
              <a:rPr lang="de-AT" sz="2000" u="sng" dirty="0" smtClean="0"/>
              <a:t/>
            </a:r>
            <a:br>
              <a:rPr lang="de-AT" sz="2000" u="sng" dirty="0" smtClean="0"/>
            </a:br>
            <a:r>
              <a:rPr lang="de-AT" sz="1800" dirty="0" smtClean="0"/>
              <a:t>in einem Arbeitsgang entstehen aus mehreren Werkstoffarten verschiedene Produktarten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860800" y="3280519"/>
          <a:ext cx="1871663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Bild" r:id="rId3" imgW="1897380" imgH="1458468" progId="Word.Picture.8">
                  <p:embed/>
                </p:oleObj>
              </mc:Choice>
              <mc:Fallback>
                <p:oleObj name="Bild" r:id="rId3" imgW="1897380" imgH="14584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3280519"/>
                        <a:ext cx="1871663" cy="144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1274763" y="112474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3986213" y="113496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4109" name="AutoShape 12"/>
          <p:cNvCxnSpPr>
            <a:cxnSpLocks noChangeShapeType="1"/>
            <a:stCxn id="4105" idx="2"/>
            <a:endCxn id="4107" idx="0"/>
          </p:cNvCxnSpPr>
          <p:nvPr/>
        </p:nvCxnSpPr>
        <p:spPr bwMode="auto">
          <a:xfrm rot="5400000">
            <a:off x="3169134" y="-276535"/>
            <a:ext cx="802308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10" name="AutoShape 13"/>
          <p:cNvCxnSpPr>
            <a:cxnSpLocks noChangeShapeType="1"/>
            <a:stCxn id="4105" idx="2"/>
            <a:endCxn id="4108" idx="0"/>
          </p:cNvCxnSpPr>
          <p:nvPr/>
        </p:nvCxnSpPr>
        <p:spPr bwMode="auto">
          <a:xfrm rot="16200000" flipH="1">
            <a:off x="4519749" y="373100"/>
            <a:ext cx="812528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11" name="Rectangle 14"/>
          <p:cNvSpPr>
            <a:spLocks noChangeArrowheads="1"/>
          </p:cNvSpPr>
          <p:nvPr/>
        </p:nvSpPr>
        <p:spPr bwMode="auto">
          <a:xfrm>
            <a:off x="2620963" y="1711027"/>
            <a:ext cx="11144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Form</a:t>
            </a:r>
            <a:endParaRPr lang="de-DE"/>
          </a:p>
        </p:txBody>
      </p:sp>
      <p:sp>
        <p:nvSpPr>
          <p:cNvPr id="4112" name="Rectangle 15"/>
          <p:cNvSpPr>
            <a:spLocks noChangeArrowheads="1"/>
          </p:cNvSpPr>
          <p:nvPr/>
        </p:nvSpPr>
        <p:spPr bwMode="auto">
          <a:xfrm>
            <a:off x="3859213" y="1711027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Kontinuität</a:t>
            </a:r>
            <a:endParaRPr lang="de-DE" b="0" dirty="0"/>
          </a:p>
        </p:txBody>
      </p:sp>
      <p:cxnSp>
        <p:nvCxnSpPr>
          <p:cNvPr id="4113" name="AutoShape 16"/>
          <p:cNvCxnSpPr>
            <a:cxnSpLocks noChangeShapeType="1"/>
            <a:stCxn id="4108" idx="2"/>
            <a:endCxn id="4111" idx="0"/>
          </p:cNvCxnSpPr>
          <p:nvPr/>
        </p:nvCxnSpPr>
        <p:spPr bwMode="auto">
          <a:xfrm rot="5400000">
            <a:off x="4080770" y="510183"/>
            <a:ext cx="298251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14" name="AutoShape 17"/>
          <p:cNvCxnSpPr>
            <a:cxnSpLocks noChangeShapeType="1"/>
            <a:stCxn id="4108" idx="2"/>
            <a:endCxn id="4112" idx="0"/>
          </p:cNvCxnSpPr>
          <p:nvPr/>
        </p:nvCxnSpPr>
        <p:spPr bwMode="auto">
          <a:xfrm rot="5400000">
            <a:off x="4797129" y="1226542"/>
            <a:ext cx="298251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5465763" y="1711028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Ort</a:t>
            </a:r>
            <a:endParaRPr lang="de-DE" b="0"/>
          </a:p>
        </p:txBody>
      </p:sp>
      <p:sp>
        <p:nvSpPr>
          <p:cNvPr id="4116" name="Rectangle 19"/>
          <p:cNvSpPr>
            <a:spLocks noChangeArrowheads="1"/>
          </p:cNvSpPr>
          <p:nvPr/>
        </p:nvSpPr>
        <p:spPr bwMode="auto">
          <a:xfrm>
            <a:off x="6248400" y="1711028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Anzahl</a:t>
            </a:r>
            <a:endParaRPr lang="de-DE" b="0"/>
          </a:p>
        </p:txBody>
      </p:sp>
      <p:sp>
        <p:nvSpPr>
          <p:cNvPr id="4117" name="Rectangle 20"/>
          <p:cNvSpPr>
            <a:spLocks noChangeArrowheads="1"/>
          </p:cNvSpPr>
          <p:nvPr/>
        </p:nvSpPr>
        <p:spPr bwMode="auto">
          <a:xfrm>
            <a:off x="7172325" y="1722140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Veränderbarkeit</a:t>
            </a:r>
            <a:endParaRPr lang="de-DE" b="0"/>
          </a:p>
        </p:txBody>
      </p:sp>
      <p:cxnSp>
        <p:nvCxnSpPr>
          <p:cNvPr id="4118" name="AutoShape 21"/>
          <p:cNvCxnSpPr>
            <a:cxnSpLocks noChangeShapeType="1"/>
            <a:stCxn id="4108" idx="2"/>
            <a:endCxn id="4115" idx="0"/>
          </p:cNvCxnSpPr>
          <p:nvPr/>
        </p:nvCxnSpPr>
        <p:spPr bwMode="auto">
          <a:xfrm rot="16200000" flipH="1">
            <a:off x="5389265" y="1305124"/>
            <a:ext cx="298252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19" name="AutoShape 22"/>
          <p:cNvCxnSpPr>
            <a:cxnSpLocks noChangeShapeType="1"/>
            <a:stCxn id="4108" idx="2"/>
            <a:endCxn id="4116" idx="0"/>
          </p:cNvCxnSpPr>
          <p:nvPr/>
        </p:nvCxnSpPr>
        <p:spPr bwMode="auto">
          <a:xfrm rot="16200000" flipH="1">
            <a:off x="5817890" y="876499"/>
            <a:ext cx="298252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20" name="AutoShape 23"/>
          <p:cNvCxnSpPr>
            <a:cxnSpLocks noChangeShapeType="1"/>
            <a:stCxn id="4108" idx="2"/>
            <a:endCxn id="4117" idx="0"/>
          </p:cNvCxnSpPr>
          <p:nvPr/>
        </p:nvCxnSpPr>
        <p:spPr bwMode="auto">
          <a:xfrm rot="16200000" flipH="1">
            <a:off x="6542981" y="151408"/>
            <a:ext cx="309364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Produktion als Funktion des Betriebes II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dirty="0" smtClean="0"/>
              <a:t>(industrielle) </a:t>
            </a:r>
            <a:r>
              <a:rPr lang="de-AT" i="1" dirty="0" smtClean="0"/>
              <a:t>Produktion</a:t>
            </a:r>
            <a:r>
              <a:rPr lang="de-AT" dirty="0" smtClean="0"/>
              <a:t>: </a:t>
            </a:r>
          </a:p>
          <a:p>
            <a:pPr marL="342900" indent="-342900" defTabSz="180000"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de-AT" sz="1800" u="sng" dirty="0" smtClean="0"/>
              <a:t>Definition</a:t>
            </a:r>
            <a:r>
              <a:rPr lang="de-AT" sz="1800" dirty="0" smtClean="0"/>
              <a:t>: die Erzeugung von Ausbringungsgütern </a:t>
            </a:r>
            <a:r>
              <a:rPr lang="de-AT" sz="1800" i="1" dirty="0" smtClean="0"/>
              <a:t>(Produkten, Output) </a:t>
            </a:r>
            <a:r>
              <a:rPr lang="de-AT" sz="1800" dirty="0" smtClean="0"/>
              <a:t>aus 	materiellen und nichtmateriellen Einsatzgütern </a:t>
            </a:r>
            <a:r>
              <a:rPr lang="de-AT" sz="1800" i="1" dirty="0" smtClean="0"/>
              <a:t>(Produktionsfaktoren, Inputs, 	Ressourcen) </a:t>
            </a:r>
            <a:r>
              <a:rPr lang="de-AT" sz="1800" dirty="0" smtClean="0"/>
              <a:t>nach bestimmten technischen Verfahrensweisen </a:t>
            </a:r>
          </a:p>
          <a:p>
            <a:pPr marL="342900" indent="-342900" defTabSz="180000"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de-AT" sz="1800" u="sng" dirty="0" smtClean="0"/>
              <a:t>Vorprodukte</a:t>
            </a:r>
            <a:r>
              <a:rPr lang="de-AT" sz="1800" dirty="0" smtClean="0"/>
              <a:t> werden oft von Zulieferern fremdbezogen, die sich auf die 	Herstellung einiger weniger Produktkomponenten spezialisieren und hierbei oft 	einen technischen Vorsprung erzielt haben.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800" dirty="0" smtClean="0"/>
              <a:t> Verwendung von</a:t>
            </a:r>
            <a:r>
              <a:rPr lang="de-AT" sz="1800" i="1" dirty="0" smtClean="0"/>
              <a:t> </a:t>
            </a:r>
            <a:r>
              <a:rPr lang="de-AT" sz="1800" i="1" u="sng" dirty="0" smtClean="0"/>
              <a:t>nichtmateriellen Gütern</a:t>
            </a:r>
            <a:r>
              <a:rPr lang="de-AT" sz="1800" dirty="0" smtClean="0"/>
              <a:t> (Patente, Lizenzen, Software,..)</a:t>
            </a:r>
          </a:p>
          <a:p>
            <a:pPr marL="285750" indent="-285750" defTabSz="180000"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de-AT" sz="1800" dirty="0" smtClean="0"/>
              <a:t> weitere </a:t>
            </a:r>
            <a:r>
              <a:rPr lang="de-AT" sz="1800" u="sng" dirty="0" smtClean="0"/>
              <a:t>Produktionsfaktoren</a:t>
            </a:r>
            <a:r>
              <a:rPr lang="de-AT" sz="1800" dirty="0" smtClean="0"/>
              <a:t>: Maschinen, Lagerungs- und 	 		</a:t>
            </a:r>
            <a:r>
              <a:rPr lang="de-AT" sz="1800" dirty="0" err="1" smtClean="0"/>
              <a:t>Handlingeinrichtungen</a:t>
            </a:r>
            <a:r>
              <a:rPr lang="de-AT" sz="1800" dirty="0" smtClean="0"/>
              <a:t>, Energie, menschliche Arbeit</a:t>
            </a:r>
          </a:p>
          <a:p>
            <a:pPr marL="342900" indent="-342900" defTabSz="180000"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de-AT" sz="1800" i="1" u="sng" dirty="0" smtClean="0"/>
              <a:t>Abnehmer</a:t>
            </a:r>
            <a:r>
              <a:rPr lang="de-AT" sz="1800" i="1" dirty="0" smtClean="0"/>
              <a:t>, </a:t>
            </a:r>
            <a:r>
              <a:rPr lang="de-AT" sz="1800" dirty="0" smtClean="0"/>
              <a:t>die die im Betrieb erbrachten Leistungen, d.h. Güter oder 	Dienstleistungen nachfragen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497193" cy="4319587"/>
          </a:xfrm>
        </p:spPr>
        <p:txBody>
          <a:bodyPr/>
          <a:lstStyle/>
          <a:p>
            <a:pPr>
              <a:buNone/>
            </a:pPr>
            <a:r>
              <a:rPr lang="de-AT" i="1" dirty="0" smtClean="0"/>
              <a:t>Kontinuierliche </a:t>
            </a:r>
            <a:r>
              <a:rPr lang="de-AT" dirty="0" smtClean="0"/>
              <a:t>Produktion</a:t>
            </a:r>
            <a:r>
              <a:rPr lang="de-AT" i="1" dirty="0" smtClean="0"/>
              <a:t>: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i="1" dirty="0" smtClean="0"/>
              <a:t>  </a:t>
            </a:r>
            <a:r>
              <a:rPr lang="de-AT" sz="2000" dirty="0" smtClean="0"/>
              <a:t>Objekte wird während des Produktionsprozesses ununterbrochen        	weitertransportiert</a:t>
            </a:r>
          </a:p>
          <a:p>
            <a:pPr eaLnBrk="1" hangingPunct="1">
              <a:buFontTx/>
              <a:buNone/>
            </a:pPr>
            <a:endParaRPr lang="de-AT" i="1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i="1" dirty="0" smtClean="0"/>
              <a:t>diskontinuierliche </a:t>
            </a:r>
            <a:r>
              <a:rPr lang="de-AT" dirty="0" smtClean="0"/>
              <a:t>Produktion: </a:t>
            </a:r>
            <a:br>
              <a:rPr lang="de-AT" dirty="0" smtClean="0"/>
            </a:br>
            <a:r>
              <a:rPr lang="de-AT" dirty="0" smtClean="0"/>
              <a:t>  </a:t>
            </a:r>
            <a:r>
              <a:rPr lang="de-AT" sz="2000" dirty="0" smtClean="0"/>
              <a:t>Objekt wird in bestimmten zeitlichen Abständen zum nächsten     	Arbeitssystem weitertransportiert werden </a:t>
            </a:r>
          </a:p>
          <a:p>
            <a:pPr eaLnBrk="1" hangingPunct="1">
              <a:buFontTx/>
              <a:buNone/>
            </a:pPr>
            <a:endParaRPr lang="de-AT" i="1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i="1" dirty="0" smtClean="0"/>
              <a:t>Chargenproduktion</a:t>
            </a:r>
            <a:r>
              <a:rPr lang="de-AT" b="1" dirty="0" smtClean="0"/>
              <a:t> </a:t>
            </a:r>
            <a:r>
              <a:rPr lang="de-AT" sz="2000" dirty="0" smtClean="0"/>
              <a:t>(Spezialfall der diskontinuierlichen Produktion)</a:t>
            </a:r>
            <a:br>
              <a:rPr lang="de-AT" sz="2000" dirty="0" smtClean="0"/>
            </a:br>
            <a:r>
              <a:rPr lang="de-AT" sz="2000" dirty="0" smtClean="0"/>
              <a:t>   Charge durch das Fassungsvermögen des Produktionsgefäßes (z.B. 	 		 Hochofen) begrenzt 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Qualitätsunterschiede 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1274763" y="106295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3986213" y="106295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41995" name="AutoShape 10"/>
          <p:cNvCxnSpPr>
            <a:cxnSpLocks noChangeShapeType="1"/>
            <a:stCxn id="41991" idx="2"/>
            <a:endCxn id="41993" idx="0"/>
          </p:cNvCxnSpPr>
          <p:nvPr/>
        </p:nvCxnSpPr>
        <p:spPr bwMode="auto">
          <a:xfrm rot="5400000">
            <a:off x="3200028" y="-307429"/>
            <a:ext cx="740520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996" name="AutoShape 11"/>
          <p:cNvCxnSpPr>
            <a:cxnSpLocks noChangeShapeType="1"/>
            <a:stCxn id="41991" idx="2"/>
            <a:endCxn id="41994" idx="0"/>
          </p:cNvCxnSpPr>
          <p:nvPr/>
        </p:nvCxnSpPr>
        <p:spPr bwMode="auto">
          <a:xfrm rot="16200000" flipH="1">
            <a:off x="4555753" y="337096"/>
            <a:ext cx="740520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997" name="Rectangle 12"/>
          <p:cNvSpPr>
            <a:spLocks noChangeArrowheads="1"/>
          </p:cNvSpPr>
          <p:nvPr/>
        </p:nvSpPr>
        <p:spPr bwMode="auto">
          <a:xfrm>
            <a:off x="2620963" y="1495003"/>
            <a:ext cx="11144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Form</a:t>
            </a:r>
            <a:endParaRPr lang="de-DE" b="0"/>
          </a:p>
        </p:txBody>
      </p:sp>
      <p:sp>
        <p:nvSpPr>
          <p:cNvPr id="41998" name="Rectangle 13"/>
          <p:cNvSpPr>
            <a:spLocks noChangeArrowheads="1"/>
          </p:cNvSpPr>
          <p:nvPr/>
        </p:nvSpPr>
        <p:spPr bwMode="auto">
          <a:xfrm>
            <a:off x="3859213" y="1495003"/>
            <a:ext cx="1503362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Kontinuität</a:t>
            </a:r>
            <a:endParaRPr lang="de-DE" dirty="0"/>
          </a:p>
        </p:txBody>
      </p:sp>
      <p:cxnSp>
        <p:nvCxnSpPr>
          <p:cNvPr id="41999" name="AutoShape 14"/>
          <p:cNvCxnSpPr>
            <a:cxnSpLocks noChangeShapeType="1"/>
            <a:stCxn id="41994" idx="2"/>
            <a:endCxn id="41997" idx="0"/>
          </p:cNvCxnSpPr>
          <p:nvPr/>
        </p:nvCxnSpPr>
        <p:spPr bwMode="auto">
          <a:xfrm rot="5400000">
            <a:off x="4152778" y="366167"/>
            <a:ext cx="154235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2000" name="AutoShape 15"/>
          <p:cNvCxnSpPr>
            <a:cxnSpLocks noChangeShapeType="1"/>
            <a:stCxn id="41994" idx="2"/>
            <a:endCxn id="41998" idx="0"/>
          </p:cNvCxnSpPr>
          <p:nvPr/>
        </p:nvCxnSpPr>
        <p:spPr bwMode="auto">
          <a:xfrm rot="5400000">
            <a:off x="4869137" y="1082526"/>
            <a:ext cx="154235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2001" name="Rectangle 16"/>
          <p:cNvSpPr>
            <a:spLocks noChangeArrowheads="1"/>
          </p:cNvSpPr>
          <p:nvPr/>
        </p:nvSpPr>
        <p:spPr bwMode="auto">
          <a:xfrm>
            <a:off x="5465763" y="1495004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Ort</a:t>
            </a:r>
            <a:endParaRPr lang="de-DE" b="0"/>
          </a:p>
        </p:txBody>
      </p:sp>
      <p:sp>
        <p:nvSpPr>
          <p:cNvPr id="42002" name="Rectangle 17"/>
          <p:cNvSpPr>
            <a:spLocks noChangeArrowheads="1"/>
          </p:cNvSpPr>
          <p:nvPr/>
        </p:nvSpPr>
        <p:spPr bwMode="auto">
          <a:xfrm>
            <a:off x="6248400" y="1495004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42003" name="Rectangle 18"/>
          <p:cNvSpPr>
            <a:spLocks noChangeArrowheads="1"/>
          </p:cNvSpPr>
          <p:nvPr/>
        </p:nvSpPr>
        <p:spPr bwMode="auto">
          <a:xfrm>
            <a:off x="7172325" y="1506116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Veränderbarkeit</a:t>
            </a:r>
            <a:endParaRPr lang="de-DE" b="0" dirty="0"/>
          </a:p>
        </p:txBody>
      </p:sp>
      <p:cxnSp>
        <p:nvCxnSpPr>
          <p:cNvPr id="42004" name="AutoShape 19"/>
          <p:cNvCxnSpPr>
            <a:cxnSpLocks noChangeShapeType="1"/>
            <a:stCxn id="41994" idx="2"/>
            <a:endCxn id="42001" idx="0"/>
          </p:cNvCxnSpPr>
          <p:nvPr/>
        </p:nvCxnSpPr>
        <p:spPr bwMode="auto">
          <a:xfrm rot="16200000" flipH="1">
            <a:off x="5461273" y="1161108"/>
            <a:ext cx="154236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2005" name="AutoShape 20"/>
          <p:cNvCxnSpPr>
            <a:cxnSpLocks noChangeShapeType="1"/>
            <a:stCxn id="41994" idx="2"/>
            <a:endCxn id="42002" idx="0"/>
          </p:cNvCxnSpPr>
          <p:nvPr/>
        </p:nvCxnSpPr>
        <p:spPr bwMode="auto">
          <a:xfrm rot="16200000" flipH="1">
            <a:off x="5889898" y="732483"/>
            <a:ext cx="154236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2006" name="AutoShape 21"/>
          <p:cNvCxnSpPr>
            <a:cxnSpLocks noChangeShapeType="1"/>
            <a:stCxn id="41994" idx="2"/>
            <a:endCxn id="42003" idx="0"/>
          </p:cNvCxnSpPr>
          <p:nvPr/>
        </p:nvCxnSpPr>
        <p:spPr bwMode="auto">
          <a:xfrm rot="16200000" flipH="1">
            <a:off x="6614989" y="7392"/>
            <a:ext cx="165348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712968" cy="4319587"/>
          </a:xfrm>
        </p:spPr>
        <p:txBody>
          <a:bodyPr/>
          <a:lstStyle/>
          <a:p>
            <a:pPr marL="457200" indent="-457200" eaLnBrk="1" hangingPunct="1"/>
            <a:r>
              <a:rPr lang="de-AT" b="1" i="1" dirty="0" smtClean="0"/>
              <a:t>Ortsbindung der Produkte</a:t>
            </a:r>
            <a:endParaRPr lang="de-AT" i="1" dirty="0" smtClean="0"/>
          </a:p>
          <a:p>
            <a:pPr marL="838200" lvl="1" indent="-381000" eaLnBrk="1" hangingPunct="1"/>
            <a:r>
              <a:rPr lang="de-AT" sz="1800" i="1" dirty="0" smtClean="0"/>
              <a:t>Fabrik</a:t>
            </a:r>
          </a:p>
          <a:p>
            <a:pPr marL="838200" lvl="1" indent="-381000" eaLnBrk="1" hangingPunct="1"/>
            <a:r>
              <a:rPr lang="de-AT" sz="1800" i="1" dirty="0" smtClean="0"/>
              <a:t>Baustelle: örtliche gebunden</a:t>
            </a:r>
            <a:br>
              <a:rPr lang="de-AT" sz="1800" i="1" dirty="0" smtClean="0"/>
            </a:br>
            <a:endParaRPr lang="de-AT" sz="1800" b="1" i="1" dirty="0" smtClean="0"/>
          </a:p>
          <a:p>
            <a:pPr marL="457200" indent="-457200" eaLnBrk="1" hangingPunct="1"/>
            <a:r>
              <a:rPr lang="de-AT" b="1" dirty="0" smtClean="0"/>
              <a:t>Anzahl der Arbeitsgänge</a:t>
            </a:r>
            <a:endParaRPr lang="de-AT" dirty="0" smtClean="0"/>
          </a:p>
          <a:p>
            <a:pPr marL="838200" lvl="1" indent="-381000" eaLnBrk="1" hangingPunct="1"/>
            <a:r>
              <a:rPr lang="de-AT" sz="1800" i="1" dirty="0" smtClean="0"/>
              <a:t>einstufig</a:t>
            </a:r>
          </a:p>
          <a:p>
            <a:pPr marL="838200" lvl="1" indent="-381000" eaLnBrk="1" hangingPunct="1"/>
            <a:r>
              <a:rPr lang="de-AT" sz="1800" i="1" dirty="0" smtClean="0"/>
              <a:t>mehrstufig</a:t>
            </a:r>
            <a:br>
              <a:rPr lang="de-AT" sz="1800" i="1" dirty="0" smtClean="0"/>
            </a:br>
            <a:endParaRPr lang="de-AT" sz="1800" b="1" dirty="0" smtClean="0"/>
          </a:p>
          <a:p>
            <a:pPr marL="457200" indent="-457200" eaLnBrk="1" hangingPunct="1"/>
            <a:r>
              <a:rPr lang="de-AT" b="1" dirty="0" smtClean="0"/>
              <a:t>Veränderbarkeit der Arbeitsgangfolge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2000" dirty="0" smtClean="0"/>
              <a:t>Reihenfolge der Arbeitsgänge </a:t>
            </a:r>
          </a:p>
          <a:p>
            <a:pPr marL="838200" lvl="1" indent="-381000" eaLnBrk="1" hangingPunct="1"/>
            <a:r>
              <a:rPr lang="de-AT" sz="1800" i="1" dirty="0" smtClean="0"/>
              <a:t>vorgegeben</a:t>
            </a:r>
            <a:r>
              <a:rPr lang="de-AT" sz="1800" dirty="0" smtClean="0"/>
              <a:t> </a:t>
            </a:r>
          </a:p>
          <a:p>
            <a:pPr marL="838200" lvl="1" indent="-381000" eaLnBrk="1" hangingPunct="1"/>
            <a:r>
              <a:rPr lang="de-AT" sz="1800" dirty="0" smtClean="0"/>
              <a:t>v</a:t>
            </a:r>
            <a:r>
              <a:rPr lang="de-AT" sz="1800" i="1" dirty="0" smtClean="0"/>
              <a:t>eränderbar </a:t>
            </a:r>
            <a:r>
              <a:rPr lang="de-AT" sz="1800" dirty="0" smtClean="0"/>
              <a:t>(</a:t>
            </a:r>
            <a:r>
              <a:rPr lang="de-AT" sz="1800" i="1" dirty="0" smtClean="0"/>
              <a:t>Arbeitsplanflexibilität</a:t>
            </a:r>
            <a:r>
              <a:rPr lang="de-AT" sz="1800" dirty="0" smtClean="0"/>
              <a:t>)</a:t>
            </a:r>
            <a:endParaRPr lang="de-AT" sz="1800" i="1" dirty="0" smtClean="0"/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1274763" y="113496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3018" name="Rectangle 9"/>
          <p:cNvSpPr>
            <a:spLocks noChangeArrowheads="1"/>
          </p:cNvSpPr>
          <p:nvPr/>
        </p:nvSpPr>
        <p:spPr bwMode="auto">
          <a:xfrm>
            <a:off x="3986213" y="113496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43019" name="AutoShape 10"/>
          <p:cNvCxnSpPr>
            <a:cxnSpLocks noChangeShapeType="1"/>
            <a:stCxn id="43015" idx="2"/>
            <a:endCxn id="43017" idx="0"/>
          </p:cNvCxnSpPr>
          <p:nvPr/>
        </p:nvCxnSpPr>
        <p:spPr bwMode="auto">
          <a:xfrm rot="5400000">
            <a:off x="3164024" y="-271425"/>
            <a:ext cx="812528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20" name="AutoShape 11"/>
          <p:cNvCxnSpPr>
            <a:cxnSpLocks noChangeShapeType="1"/>
            <a:stCxn id="43015" idx="2"/>
            <a:endCxn id="43018" idx="0"/>
          </p:cNvCxnSpPr>
          <p:nvPr/>
        </p:nvCxnSpPr>
        <p:spPr bwMode="auto">
          <a:xfrm rot="16200000" flipH="1">
            <a:off x="4519749" y="373100"/>
            <a:ext cx="812528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3021" name="Rectangle 12"/>
          <p:cNvSpPr>
            <a:spLocks noChangeArrowheads="1"/>
          </p:cNvSpPr>
          <p:nvPr/>
        </p:nvSpPr>
        <p:spPr bwMode="auto">
          <a:xfrm>
            <a:off x="2620963" y="1700808"/>
            <a:ext cx="11144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Form</a:t>
            </a:r>
            <a:endParaRPr lang="de-DE" b="0"/>
          </a:p>
        </p:txBody>
      </p:sp>
      <p:sp>
        <p:nvSpPr>
          <p:cNvPr id="43022" name="Rectangle 13"/>
          <p:cNvSpPr>
            <a:spLocks noChangeArrowheads="1"/>
          </p:cNvSpPr>
          <p:nvPr/>
        </p:nvSpPr>
        <p:spPr bwMode="auto">
          <a:xfrm>
            <a:off x="3859213" y="1711027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Kontinuität</a:t>
            </a:r>
            <a:endParaRPr lang="de-DE" b="0"/>
          </a:p>
        </p:txBody>
      </p:sp>
      <p:cxnSp>
        <p:nvCxnSpPr>
          <p:cNvPr id="43023" name="AutoShape 14"/>
          <p:cNvCxnSpPr>
            <a:cxnSpLocks noChangeShapeType="1"/>
            <a:stCxn id="43018" idx="2"/>
            <a:endCxn id="43021" idx="0"/>
          </p:cNvCxnSpPr>
          <p:nvPr/>
        </p:nvCxnSpPr>
        <p:spPr bwMode="auto">
          <a:xfrm rot="5400000">
            <a:off x="4085879" y="505074"/>
            <a:ext cx="288032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24" name="AutoShape 15"/>
          <p:cNvCxnSpPr>
            <a:cxnSpLocks noChangeShapeType="1"/>
            <a:stCxn id="43018" idx="2"/>
            <a:endCxn id="43022" idx="0"/>
          </p:cNvCxnSpPr>
          <p:nvPr/>
        </p:nvCxnSpPr>
        <p:spPr bwMode="auto">
          <a:xfrm rot="5400000">
            <a:off x="4797129" y="1226542"/>
            <a:ext cx="298251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3025" name="Rectangle 16"/>
          <p:cNvSpPr>
            <a:spLocks noChangeArrowheads="1"/>
          </p:cNvSpPr>
          <p:nvPr/>
        </p:nvSpPr>
        <p:spPr bwMode="auto">
          <a:xfrm>
            <a:off x="5465763" y="1700808"/>
            <a:ext cx="658812" cy="2778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Ort</a:t>
            </a:r>
            <a:endParaRPr lang="de-DE" dirty="0"/>
          </a:p>
        </p:txBody>
      </p:sp>
      <p:sp>
        <p:nvSpPr>
          <p:cNvPr id="43026" name="Rectangle 17"/>
          <p:cNvSpPr>
            <a:spLocks noChangeArrowheads="1"/>
          </p:cNvSpPr>
          <p:nvPr/>
        </p:nvSpPr>
        <p:spPr bwMode="auto">
          <a:xfrm>
            <a:off x="6248400" y="1711028"/>
            <a:ext cx="808038" cy="2778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Anzahl</a:t>
            </a:r>
            <a:endParaRPr lang="de-DE" dirty="0"/>
          </a:p>
        </p:txBody>
      </p:sp>
      <p:sp>
        <p:nvSpPr>
          <p:cNvPr id="43027" name="Rectangle 18"/>
          <p:cNvSpPr>
            <a:spLocks noChangeArrowheads="1"/>
          </p:cNvSpPr>
          <p:nvPr/>
        </p:nvSpPr>
        <p:spPr bwMode="auto">
          <a:xfrm>
            <a:off x="7172325" y="1722140"/>
            <a:ext cx="1882775" cy="2667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Veränderbarkeit</a:t>
            </a:r>
            <a:endParaRPr lang="de-DE" dirty="0"/>
          </a:p>
        </p:txBody>
      </p:sp>
      <p:cxnSp>
        <p:nvCxnSpPr>
          <p:cNvPr id="43028" name="AutoShape 19"/>
          <p:cNvCxnSpPr>
            <a:cxnSpLocks noChangeShapeType="1"/>
            <a:stCxn id="43018" idx="2"/>
            <a:endCxn id="43025" idx="0"/>
          </p:cNvCxnSpPr>
          <p:nvPr/>
        </p:nvCxnSpPr>
        <p:spPr bwMode="auto">
          <a:xfrm rot="16200000" flipH="1">
            <a:off x="5394375" y="1300014"/>
            <a:ext cx="288032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29" name="AutoShape 20"/>
          <p:cNvCxnSpPr>
            <a:cxnSpLocks noChangeShapeType="1"/>
            <a:stCxn id="43018" idx="2"/>
            <a:endCxn id="43026" idx="0"/>
          </p:cNvCxnSpPr>
          <p:nvPr/>
        </p:nvCxnSpPr>
        <p:spPr bwMode="auto">
          <a:xfrm rot="16200000" flipH="1">
            <a:off x="5817890" y="876499"/>
            <a:ext cx="298252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30" name="AutoShape 21"/>
          <p:cNvCxnSpPr>
            <a:cxnSpLocks noChangeShapeType="1"/>
            <a:stCxn id="43018" idx="2"/>
            <a:endCxn id="43027" idx="0"/>
          </p:cNvCxnSpPr>
          <p:nvPr/>
        </p:nvCxnSpPr>
        <p:spPr bwMode="auto">
          <a:xfrm rot="16200000" flipH="1">
            <a:off x="6542981" y="151408"/>
            <a:ext cx="309364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3275013" y="5484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einsatzbezogen</a:t>
            </a:r>
            <a:endParaRPr lang="de-DE" dirty="0"/>
          </a:p>
        </p:txBody>
      </p:sp>
      <p:sp>
        <p:nvSpPr>
          <p:cNvPr id="44040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25185" cy="4319587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de-AT" b="1" dirty="0" smtClean="0"/>
              <a:t>Anteil der Einsatzgüterarten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materialintensiver </a:t>
            </a:r>
            <a:r>
              <a:rPr lang="de-AT" dirty="0" smtClean="0"/>
              <a:t>Produktion (z.B. in der Mineralölverarbeitung)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anlagenintensiver </a:t>
            </a:r>
            <a:r>
              <a:rPr lang="de-AT" dirty="0" smtClean="0"/>
              <a:t>Produktion (z.B. bei Einsatz flexibler Fertigungssysteme) 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arbeitsintensiver </a:t>
            </a:r>
            <a:r>
              <a:rPr lang="de-AT" dirty="0" smtClean="0"/>
              <a:t>Produktion (z.B. bei kunsthandwerklichen Produkten)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informationsintensiver </a:t>
            </a:r>
            <a:r>
              <a:rPr lang="de-AT" dirty="0" smtClean="0"/>
              <a:t>Produktion (z.B. im Verlagswesen)</a:t>
            </a:r>
            <a:br>
              <a:rPr lang="de-AT" dirty="0" smtClean="0"/>
            </a:br>
            <a:endParaRPr lang="de-AT" b="1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de-AT" b="1" dirty="0" smtClean="0"/>
              <a:t>Konstanz der Güterqualität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werkstoffbedingt wiederholbare </a:t>
            </a:r>
            <a:r>
              <a:rPr lang="de-AT" dirty="0" smtClean="0"/>
              <a:t>Produktion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Partieproduktion</a:t>
            </a:r>
            <a:r>
              <a:rPr lang="de-AT" b="1" dirty="0" smtClean="0"/>
              <a:t>: </a:t>
            </a:r>
            <a:r>
              <a:rPr lang="de-AT" dirty="0" smtClean="0"/>
              <a:t>Werkstoffe, die aus unterschiedlichen Partien stammen, weisen besondere qualitative Eigenschaften auf (z.B. Naturprodukte Leder, Obst usw., Weinjahrgänge, 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268413"/>
            <a:ext cx="9396536" cy="504825"/>
          </a:xfrm>
        </p:spPr>
        <p:txBody>
          <a:bodyPr/>
          <a:lstStyle/>
          <a:p>
            <a:pPr eaLnBrk="1" hangingPunct="1"/>
            <a:r>
              <a:rPr lang="de-DE" sz="2700" dirty="0" smtClean="0"/>
              <a:t>1.4 Beispiel eines mittelständischen Industriebetriebes</a:t>
            </a:r>
            <a:endParaRPr lang="de-AT" sz="2700" dirty="0" smtClean="0"/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25185" cy="43195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de-AT" sz="2000" dirty="0" smtClean="0"/>
              <a:t>In </a:t>
            </a:r>
            <a:r>
              <a:rPr lang="de-AT" sz="2000" i="1" dirty="0" smtClean="0"/>
              <a:t>Günther</a:t>
            </a:r>
            <a:r>
              <a:rPr lang="de-AT" sz="2000" dirty="0" smtClean="0"/>
              <a:t> und Tempelmeier (1996 bzw. 1997) wird am </a:t>
            </a:r>
            <a:r>
              <a:rPr lang="de-AT" sz="2000" b="1" dirty="0" smtClean="0"/>
              <a:t>Beispiel einer mittelständischen Unternehmung</a:t>
            </a:r>
            <a:r>
              <a:rPr lang="de-AT" sz="2000" dirty="0" smtClean="0"/>
              <a:t>, die elektrische Messgeräte in </a:t>
            </a:r>
            <a:r>
              <a:rPr lang="de-AT" sz="2000" i="1" dirty="0" smtClean="0"/>
              <a:t>Kleinserienproduktion </a:t>
            </a:r>
            <a:r>
              <a:rPr lang="de-AT" sz="2000" dirty="0" smtClean="0"/>
              <a:t>herstellt, veranschaulicht, dass die obigen </a:t>
            </a:r>
            <a:r>
              <a:rPr lang="de-AT" sz="2000" b="1" dirty="0" smtClean="0"/>
              <a:t>Formen der Produktion</a:t>
            </a:r>
            <a:r>
              <a:rPr lang="de-AT" sz="2000" dirty="0" smtClean="0"/>
              <a:t> durchaus auch </a:t>
            </a:r>
            <a:r>
              <a:rPr lang="de-AT" sz="2000" b="1" dirty="0" smtClean="0"/>
              <a:t>gleichzeitig</a:t>
            </a:r>
            <a:r>
              <a:rPr lang="de-AT" sz="2000" dirty="0" smtClean="0"/>
              <a:t> auftreten können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z.B. </a:t>
            </a:r>
          </a:p>
          <a:p>
            <a:pPr marL="0" indent="0" eaLnBrk="1" hangingPunct="1"/>
            <a:r>
              <a:rPr lang="de-AT" sz="2000" dirty="0" smtClean="0"/>
              <a:t>   Reihenfertigung bei der Leiterplattenbestückung</a:t>
            </a:r>
          </a:p>
          <a:p>
            <a:pPr marL="0" indent="0" eaLnBrk="1" hangingPunct="1"/>
            <a:r>
              <a:rPr lang="de-AT" sz="2000" dirty="0" smtClean="0"/>
              <a:t>   Inselproduktion bei der Montage</a:t>
            </a:r>
          </a:p>
          <a:p>
            <a:pPr marL="0" indent="0" eaLnBrk="1" hangingPunct="1"/>
            <a:r>
              <a:rPr lang="de-AT" sz="2000" dirty="0" smtClean="0"/>
              <a:t>   Qualitätskontrolle und mechanische Sonderfertigung in </a:t>
            </a:r>
            <a:br>
              <a:rPr lang="de-AT" sz="2000" dirty="0" smtClean="0"/>
            </a:br>
            <a:r>
              <a:rPr lang="de-AT" sz="2000" dirty="0" smtClean="0"/>
              <a:t>     Form von Werkstattproduktion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413"/>
            <a:ext cx="8425185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1.5 Entscheidungsebenen</a:t>
            </a:r>
            <a:endParaRPr lang="de-AT" sz="28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497193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dirty="0" smtClean="0"/>
              <a:t>Eine moderne Sichtweise der Betriebswirtschaftslehre und insb. der "Produktion und Logistik" ist </a:t>
            </a:r>
            <a:r>
              <a:rPr lang="de-AT" sz="2000" b="1" dirty="0" smtClean="0"/>
              <a:t>entscheidungsorientiert</a:t>
            </a:r>
            <a:r>
              <a:rPr lang="de-AT" sz="2000" dirty="0" smtClean="0"/>
              <a:t>. </a:t>
            </a:r>
            <a:br>
              <a:rPr lang="de-AT" sz="2000" dirty="0" smtClean="0"/>
            </a:br>
            <a:r>
              <a:rPr lang="de-AT" sz="2000" dirty="0" smtClean="0"/>
              <a:t>Sie betrachtet </a:t>
            </a:r>
            <a:r>
              <a:rPr lang="de-AT" sz="2000" i="1" dirty="0" smtClean="0"/>
              <a:t>Entscheidungen</a:t>
            </a:r>
            <a:r>
              <a:rPr lang="de-AT" sz="2000" dirty="0" smtClean="0"/>
              <a:t>, die im Zusammenhang mit der Vorbereitung, Durchführung und Kontrolle der Produktion einschließlich der resultierenden logistischen Prozesse gefällt werden müssen. 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Es gibt </a:t>
            </a:r>
            <a:r>
              <a:rPr lang="de-DE" sz="2000" b="1" dirty="0" smtClean="0"/>
              <a:t>3 Entscheidungsebenen</a:t>
            </a:r>
            <a:r>
              <a:rPr lang="de-DE" sz="2000" dirty="0" smtClean="0"/>
              <a:t>:</a:t>
            </a:r>
          </a:p>
          <a:p>
            <a:pPr marL="0" indent="0" eaLnBrk="1" hangingPunct="1"/>
            <a:r>
              <a:rPr lang="de-DE" sz="2000" dirty="0" smtClean="0"/>
              <a:t>   strategisches Produktionsmanagement</a:t>
            </a:r>
          </a:p>
          <a:p>
            <a:pPr marL="0" indent="0" eaLnBrk="1" hangingPunct="1"/>
            <a:r>
              <a:rPr lang="de-DE" sz="2000" dirty="0" smtClean="0"/>
              <a:t>   taktisches Produktionsmanagement</a:t>
            </a:r>
          </a:p>
          <a:p>
            <a:pPr marL="0" indent="0" eaLnBrk="1" hangingPunct="1"/>
            <a:r>
              <a:rPr lang="de-DE" sz="2000" dirty="0" smtClean="0"/>
              <a:t>   operatives Produktionsmanagement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413"/>
            <a:ext cx="8425185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Strategisches Produktionsmanagement</a:t>
            </a:r>
            <a:endParaRPr lang="de-AT" sz="28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9138"/>
            <a:ext cx="8569201" cy="4319587"/>
          </a:xfrm>
        </p:spPr>
        <p:txBody>
          <a:bodyPr/>
          <a:lstStyle/>
          <a:p>
            <a:pPr marL="357188" indent="-357188" eaLnBrk="1" hangingPunct="1">
              <a:spcBef>
                <a:spcPct val="0"/>
              </a:spcBef>
              <a:buFontTx/>
              <a:buNone/>
            </a:pPr>
            <a:r>
              <a:rPr lang="de-AT" dirty="0" smtClean="0"/>
              <a:t>Grundsatzentscheidungen </a:t>
            </a:r>
            <a:r>
              <a:rPr lang="de-AT" sz="2000" dirty="0" smtClean="0"/>
              <a:t>um</a:t>
            </a:r>
            <a:r>
              <a:rPr lang="de-AT" sz="2000" i="1" dirty="0" smtClean="0"/>
              <a:t> langfristige Rahmenbedingungen </a:t>
            </a:r>
            <a:br>
              <a:rPr lang="de-AT" sz="2000" i="1" dirty="0" smtClean="0"/>
            </a:br>
            <a:r>
              <a:rPr lang="de-AT" sz="2000" i="1" dirty="0" smtClean="0"/>
              <a:t>zu schaffen</a:t>
            </a:r>
            <a:r>
              <a:rPr lang="de-AT" sz="2000" dirty="0" smtClean="0"/>
              <a:t>, unter denen sich eine Unternehmung erfolgreich </a:t>
            </a:r>
            <a:br>
              <a:rPr lang="de-AT" sz="2000" dirty="0" smtClean="0"/>
            </a:br>
            <a:r>
              <a:rPr lang="de-AT" sz="2000" dirty="0" smtClean="0"/>
              <a:t>entwickeln kann.</a:t>
            </a:r>
            <a:r>
              <a:rPr lang="de-AT" dirty="0" smtClean="0"/>
              <a:t> </a:t>
            </a:r>
          </a:p>
          <a:p>
            <a:pPr marL="357188" indent="-357188" eaLnBrk="1" hangingPunct="1">
              <a:buFontTx/>
              <a:buNone/>
            </a:pPr>
            <a:r>
              <a:rPr lang="de-DE" dirty="0" smtClean="0"/>
              <a:t>Beispiele:</a:t>
            </a:r>
            <a:endParaRPr lang="de-AT" dirty="0" smtClean="0"/>
          </a:p>
          <a:p>
            <a:pPr marL="357188" indent="-357188" eaLnBrk="1" hangingPunct="1"/>
            <a:r>
              <a:rPr lang="de-AT" sz="2000" dirty="0" smtClean="0"/>
              <a:t>die Wahl der Produktionsstandorte;</a:t>
            </a:r>
          </a:p>
          <a:p>
            <a:pPr marL="357188" indent="-357188" eaLnBrk="1" hangingPunct="1"/>
            <a:r>
              <a:rPr lang="de-AT" sz="2000" dirty="0" smtClean="0"/>
              <a:t>Umstieg auf eine neue automatisierte Produktionstechnologie mit dem Ziel, Wettbewerbsvorteile zu erzielen;</a:t>
            </a:r>
          </a:p>
          <a:p>
            <a:pPr marL="357188" indent="-357188" eaLnBrk="1" hangingPunct="1"/>
            <a:r>
              <a:rPr lang="de-AT" sz="2000" dirty="0" smtClean="0"/>
              <a:t>Grundsatzentscheidung, gewisse Geschäftszweige zu schließen oder auszubauen</a:t>
            </a:r>
            <a:br>
              <a:rPr lang="de-AT" sz="2000" dirty="0" smtClean="0"/>
            </a:br>
            <a:endParaRPr lang="de-AT" sz="2000" dirty="0" smtClean="0"/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à"/>
            </a:pPr>
            <a:r>
              <a:rPr lang="de-AT" sz="2000" dirty="0" smtClean="0"/>
              <a:t>Grenzen zu anderen funktionalen Teilbereichen (z.B. Marketing)</a:t>
            </a:r>
            <a:br>
              <a:rPr lang="de-AT" sz="2000" dirty="0" smtClean="0"/>
            </a:br>
            <a:r>
              <a:rPr lang="de-AT" sz="2000" dirty="0" smtClean="0"/>
              <a:t>sind fließend.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Taktisches Produktionsmanagement</a:t>
            </a:r>
            <a:endParaRPr lang="de-AT" sz="28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497193" cy="4535909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263525" algn="l"/>
                <a:tab pos="357188" algn="l"/>
              </a:tabLst>
            </a:pPr>
            <a:r>
              <a:rPr lang="de-AT" dirty="0" smtClean="0"/>
              <a:t>Aufbau, </a:t>
            </a:r>
            <a:r>
              <a:rPr lang="de-AT" i="1" dirty="0" smtClean="0"/>
              <a:t>Konfigurierung</a:t>
            </a:r>
            <a:r>
              <a:rPr lang="de-AT" dirty="0" smtClean="0"/>
              <a:t> und </a:t>
            </a:r>
            <a:r>
              <a:rPr lang="de-AT" i="1" dirty="0" smtClean="0"/>
              <a:t>Dimensionierung</a:t>
            </a:r>
            <a:r>
              <a:rPr lang="de-AT" dirty="0" smtClean="0"/>
              <a:t> der nötigen Infrastruktur</a:t>
            </a:r>
            <a:r>
              <a:rPr lang="de-AT" sz="2000" dirty="0" smtClean="0"/>
              <a:t>, um, die in der strategischen Entscheidungsebene gesetzten Ziele zu verwirklichen und die angestrebte Leistungsstärke nachhaltig aufzubauen (Umgestaltung und Weiterentwicklung der Produktionsinfrastruktur), </a:t>
            </a:r>
          </a:p>
          <a:p>
            <a:pPr marL="0" indent="0" eaLnBrk="1" hangingPunct="1">
              <a:buFontTx/>
              <a:buNone/>
              <a:tabLst>
                <a:tab pos="263525" algn="l"/>
                <a:tab pos="357188" algn="l"/>
              </a:tabLst>
            </a:pPr>
            <a:r>
              <a:rPr lang="de-AT" u="sng" dirty="0" smtClean="0"/>
              <a:t>Beispiele</a:t>
            </a:r>
            <a:r>
              <a:rPr lang="de-AT" sz="2000" dirty="0" smtClean="0"/>
              <a:t>:  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 	Typische taktische Fragestellungen sind die Dimensionierung der  		  Produktionskapazitäten und die </a:t>
            </a:r>
            <a:r>
              <a:rPr lang="de-AT" sz="2000" dirty="0" err="1" smtClean="0"/>
              <a:t>Layoutplanung</a:t>
            </a:r>
            <a:r>
              <a:rPr lang="de-AT" sz="2000" dirty="0" smtClean="0"/>
              <a:t>. 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 	 Abschluss eines Liefervertrages mit einem Zulieferer nach "Just-in-		  time"-Prinzip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		 Leistungsabstimmung von Fließbändern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	 	 </a:t>
            </a:r>
            <a:r>
              <a:rPr lang="de-AT" sz="2000" dirty="0" err="1" smtClean="0"/>
              <a:t>Layoutplanung</a:t>
            </a:r>
            <a:r>
              <a:rPr lang="de-AT" sz="2000" dirty="0" smtClean="0"/>
              <a:t> der Fabrikhalle bei Werkstattfertigung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413"/>
            <a:ext cx="8281169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Operatives Produktionsmanagement</a:t>
            </a:r>
            <a:endParaRPr lang="de-AT" sz="28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357188" algn="l"/>
              </a:tabLst>
            </a:pPr>
            <a:r>
              <a:rPr lang="de-AT" dirty="0" smtClean="0"/>
              <a:t>Effiziente Nutzung </a:t>
            </a:r>
            <a:r>
              <a:rPr lang="de-AT" sz="2000" dirty="0" smtClean="0"/>
              <a:t>der durch die Entscheidungen in der taktischen Planungsebene geschaffenen Infrastruktur;</a:t>
            </a:r>
            <a:r>
              <a:rPr lang="de-AT" dirty="0" smtClean="0"/>
              <a:t> </a:t>
            </a:r>
          </a:p>
          <a:p>
            <a:pPr marL="0" indent="0" eaLnBrk="1" hangingPunct="1">
              <a:buFontTx/>
              <a:buNone/>
              <a:tabLst>
                <a:tab pos="357188" algn="l"/>
              </a:tabLst>
            </a:pPr>
            <a:endParaRPr lang="de-AT" dirty="0" smtClean="0"/>
          </a:p>
          <a:p>
            <a:pPr marL="0" indent="0" eaLnBrk="1" hangingPunct="1">
              <a:buFontTx/>
              <a:buNone/>
              <a:tabLst>
                <a:tab pos="357188" algn="l"/>
              </a:tabLst>
            </a:pPr>
            <a:r>
              <a:rPr lang="de-AT" dirty="0" smtClean="0"/>
              <a:t>Ausschöpfung der Leistungspotentiale: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Aufstellung des kurzfristigen Produktionsprogramms; 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Ermittlung des Materialbedarfs; Losgrößenplanung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Feinterminierung der Arbeitsgänge in einer Werkstatt;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Steuerung des Transportverkehrs der Fahrzeuge eines 	fahrerlosen Transportsystems (FTS).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Überblick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2941" name="Group 173"/>
          <p:cNvGraphicFramePr>
            <a:graphicFrameLocks noGrp="1"/>
          </p:cNvGraphicFramePr>
          <p:nvPr>
            <p:ph idx="1"/>
          </p:nvPr>
        </p:nvGraphicFramePr>
        <p:xfrm>
          <a:off x="457200" y="1630363"/>
          <a:ext cx="8229600" cy="4535806"/>
        </p:xfrm>
        <a:graphic>
          <a:graphicData uri="http://schemas.openxmlformats.org/drawingml/2006/table">
            <a:tbl>
              <a:tblPr/>
              <a:tblGrid>
                <a:gridCol w="2314575"/>
                <a:gridCol w="1944688"/>
                <a:gridCol w="1727200"/>
                <a:gridCol w="2243137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strategisch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taktisch 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operativ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Planungshorizont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bzw.Realisierungszeitraum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langfistig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(z.B. Jahre)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mittelfristig (z.B. Monate)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kurzfristig (Schichten, Tage, Wochen)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Bedeutung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für die Gesamtunternehmung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kann Bestand der Gesamtunter-nehmung sichern oder gefährden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gering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Risiko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bzw.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Zufallseinfluss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hoch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geringer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Aggregationsgrad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der Daten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hoch aggregiert, oft nur verbal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detaillierte Daten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Entscheidungsebenen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 Management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mittleres Management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Unteres Management, Werkmeister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42" name="Rectangle 174"/>
          <p:cNvSpPr>
            <a:spLocks noChangeArrowheads="1"/>
          </p:cNvSpPr>
          <p:nvPr/>
        </p:nvSpPr>
        <p:spPr bwMode="auto">
          <a:xfrm flipH="1">
            <a:off x="4644008" y="1628775"/>
            <a:ext cx="72455" cy="4537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943" name="Rectangle 175"/>
          <p:cNvSpPr>
            <a:spLocks noChangeArrowheads="1"/>
          </p:cNvSpPr>
          <p:nvPr/>
        </p:nvSpPr>
        <p:spPr bwMode="auto">
          <a:xfrm>
            <a:off x="4644008" y="1628775"/>
            <a:ext cx="45719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42" grpId="0" animBg="1"/>
      <p:bldP spid="329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Produktion als Funktion des Betriebes III</a:t>
            </a:r>
            <a:endParaRPr lang="de-AT" sz="28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marL="285750" indent="-285750" defTabSz="180000">
              <a:tabLst>
                <a:tab pos="180000" algn="l"/>
              </a:tabLst>
            </a:pPr>
            <a:r>
              <a:rPr lang="de-AT" sz="1800" dirty="0" smtClean="0"/>
              <a:t>Beachtung von wirtschaftlichen, technologischen, gesellschaftlichen und 	rechtlichen </a:t>
            </a:r>
            <a:r>
              <a:rPr lang="de-AT" sz="2000" i="1" u="sng" dirty="0" smtClean="0"/>
              <a:t>Rahmenbedingungen</a:t>
            </a:r>
            <a:r>
              <a:rPr lang="de-AT" sz="1800" i="1" dirty="0" smtClean="0"/>
              <a:t>, </a:t>
            </a:r>
            <a:r>
              <a:rPr lang="de-AT" sz="1800" dirty="0" smtClean="0"/>
              <a:t>die den Handlungsspielraum der 	Unternehmung einschränken </a:t>
            </a:r>
          </a:p>
          <a:p>
            <a:pPr marL="465138" lvl="1" indent="-285750" defTabSz="180000">
              <a:tabLst>
                <a:tab pos="180000" algn="l"/>
              </a:tabLst>
            </a:pPr>
            <a:r>
              <a:rPr lang="de-AT" sz="1400" dirty="0" smtClean="0"/>
              <a:t> Bei der </a:t>
            </a:r>
            <a:r>
              <a:rPr lang="de-AT" sz="1600" dirty="0" smtClean="0"/>
              <a:t>Wahl der </a:t>
            </a:r>
            <a:r>
              <a:rPr lang="de-AT" sz="1600" i="1" u="sng" dirty="0" smtClean="0"/>
              <a:t>Produktionsverfahren</a:t>
            </a:r>
            <a:r>
              <a:rPr lang="de-AT" sz="1400" i="1" dirty="0" smtClean="0"/>
              <a:t> </a:t>
            </a:r>
            <a:r>
              <a:rPr lang="de-AT" sz="1400" dirty="0" smtClean="0"/>
              <a:t>sind z.B. alle Auswirkungen, die die 	natürliche </a:t>
            </a:r>
            <a:r>
              <a:rPr lang="de-AT" sz="1400" i="1" dirty="0" smtClean="0"/>
              <a:t>Umwelt</a:t>
            </a:r>
            <a:r>
              <a:rPr lang="de-AT" sz="1400" dirty="0" smtClean="0"/>
              <a:t> belasten, zu vermeiden oder zumindest in rechtlich und 	unternehmenspolitisch vertretbaren Grenzen zu halten. </a:t>
            </a:r>
            <a:br>
              <a:rPr lang="de-AT" sz="1400" dirty="0" smtClean="0"/>
            </a:br>
            <a:r>
              <a:rPr lang="de-AT" sz="1400" dirty="0" smtClean="0"/>
              <a:t>	</a:t>
            </a:r>
            <a:r>
              <a:rPr lang="de-AT" sz="1400" dirty="0" smtClean="0">
                <a:sym typeface="Wingdings" pitchFamily="2" charset="2"/>
              </a:rPr>
              <a:t></a:t>
            </a:r>
            <a:r>
              <a:rPr lang="de-AT" sz="1400" dirty="0" smtClean="0"/>
              <a:t> Imageaspekt gewinnt an Bedeutung</a:t>
            </a:r>
          </a:p>
          <a:p>
            <a:pPr marL="285750" indent="-285750" defTabSz="180000">
              <a:tabLst>
                <a:tab pos="180000" algn="l"/>
              </a:tabLst>
            </a:pPr>
            <a:r>
              <a:rPr lang="de-AT" sz="1800" dirty="0" smtClean="0"/>
              <a:t> Befassung mit dem  </a:t>
            </a:r>
            <a:r>
              <a:rPr lang="de-AT" sz="2000" u="sng" dirty="0" smtClean="0"/>
              <a:t>Realgüterstrom</a:t>
            </a:r>
            <a:r>
              <a:rPr lang="de-AT" sz="1800" dirty="0" smtClean="0"/>
              <a:t> (= Güter- bzw. Leistungsstrom) 	Lieferanten 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Betrieb 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Kunden</a:t>
            </a:r>
          </a:p>
          <a:p>
            <a:pPr marL="285750" indent="-285750" defTabSz="180000">
              <a:tabLst>
                <a:tab pos="180000" algn="l"/>
              </a:tabLst>
            </a:pPr>
            <a:r>
              <a:rPr lang="de-AT" sz="1800" dirty="0" smtClean="0"/>
              <a:t>Der in die umgekehrte Richtung fließende Nominalgüterstrom wird in anderen Lehrveranstaltungen behandelt.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Produktionsfaktoren (Faktoren, Input)</a:t>
            </a:r>
          </a:p>
          <a:p>
            <a:pPr lvl="1" eaLnBrk="1" hangingPunct="1"/>
            <a:r>
              <a:rPr lang="de-AT" dirty="0" smtClean="0"/>
              <a:t> </a:t>
            </a:r>
            <a:r>
              <a:rPr lang="de-AT" sz="2000" dirty="0" smtClean="0"/>
              <a:t>für Absatz und Erhaltung der Betriebsbereitschaft eingesetzte Güter</a:t>
            </a:r>
          </a:p>
          <a:p>
            <a:pPr lvl="1" eaLnBrk="1" hangingPunct="1"/>
            <a:r>
              <a:rPr lang="de-AT" sz="2000" dirty="0" smtClean="0"/>
              <a:t> Einteilung nach ihrer </a:t>
            </a:r>
            <a:r>
              <a:rPr lang="de-AT" sz="2000" i="1" dirty="0" smtClean="0"/>
              <a:t>Wirkungsweise</a:t>
            </a:r>
            <a:r>
              <a:rPr lang="de-AT" sz="2000" dirty="0" smtClean="0"/>
              <a:t> im Produktionsprozess</a:t>
            </a:r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smtClean="0"/>
              <a:t>mengen- und kostenmäßige Zusammenhänge</a:t>
            </a:r>
          </a:p>
          <a:p>
            <a:pPr lvl="2" eaLnBrk="1" hangingPunct="1"/>
            <a:endParaRPr lang="de-AT" dirty="0" smtClean="0"/>
          </a:p>
          <a:p>
            <a:pPr lvl="1" eaLnBrk="1" hangingPunct="1"/>
            <a:r>
              <a:rPr lang="de-AT" dirty="0" smtClean="0"/>
              <a:t> Arten (nach Gutenberg)</a:t>
            </a:r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smtClean="0"/>
              <a:t>dispositiv (dispositive Arbeit – nächste </a:t>
            </a:r>
            <a:r>
              <a:rPr lang="de-AT" dirty="0" smtClean="0"/>
              <a:t>F</a:t>
            </a:r>
            <a:r>
              <a:rPr lang="de-AT" sz="1800" dirty="0" smtClean="0"/>
              <a:t>olie)</a:t>
            </a:r>
          </a:p>
          <a:p>
            <a:pPr lvl="2"/>
            <a:r>
              <a:rPr lang="de-AT" sz="1800" dirty="0" smtClean="0"/>
              <a:t> </a:t>
            </a:r>
            <a:r>
              <a:rPr lang="de-AT" sz="1800" b="1" dirty="0" smtClean="0"/>
              <a:t>Elementar</a:t>
            </a:r>
            <a:r>
              <a:rPr lang="de-AT" b="1" dirty="0" smtClean="0"/>
              <a:t>faktoren</a:t>
            </a:r>
            <a:r>
              <a:rPr lang="de-AT" dirty="0" smtClean="0"/>
              <a:t> </a:t>
            </a:r>
            <a:r>
              <a:rPr lang="de-AT" sz="1800" dirty="0" smtClean="0"/>
              <a:t>(objektbezogene Arbeit, Betriebsmittel, Werkstoffe)</a:t>
            </a:r>
          </a:p>
          <a:p>
            <a:pPr lvl="2" eaLnBrk="1" hangingPunct="1"/>
            <a:r>
              <a:rPr lang="de-AT" sz="1800" dirty="0" smtClean="0"/>
              <a:t> Zusatzfaktoren (Leistungen von Staat, Behörden, Versicherungen, …)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dispositiver Faktor</a:t>
            </a:r>
          </a:p>
          <a:p>
            <a:pPr lvl="1" eaLnBrk="1" hangingPunct="1"/>
            <a:r>
              <a:rPr lang="de-AT" dirty="0" smtClean="0"/>
              <a:t> </a:t>
            </a:r>
            <a:r>
              <a:rPr lang="de-AT" sz="2000" dirty="0" smtClean="0"/>
              <a:t>Arbeitsleistung (leitende Tätigkeit)</a:t>
            </a:r>
          </a:p>
          <a:p>
            <a:pPr lvl="2" eaLnBrk="1" hangingPunct="1"/>
            <a:r>
              <a:rPr lang="de-AT" i="1" dirty="0" smtClean="0"/>
              <a:t> </a:t>
            </a:r>
            <a:r>
              <a:rPr lang="de-AT" sz="1800" i="1" dirty="0" smtClean="0"/>
              <a:t>Planung, Kontrolle, Informationsmanagement</a:t>
            </a:r>
          </a:p>
          <a:p>
            <a:pPr lvl="2" eaLnBrk="1" hangingPunct="1"/>
            <a:r>
              <a:rPr lang="de-AT" sz="1800" dirty="0" smtClean="0"/>
              <a:t> Kontrolle der übrigen Produktions-/Elementarfaktoren</a:t>
            </a:r>
          </a:p>
          <a:p>
            <a:pPr lvl="2" eaLnBrk="1" hangingPunct="1"/>
            <a:r>
              <a:rPr lang="de-AT" sz="1800" dirty="0" smtClean="0"/>
              <a:t> </a:t>
            </a:r>
          </a:p>
          <a:p>
            <a:pPr lvl="2" eaLnBrk="1" hangingPunct="1"/>
            <a:r>
              <a:rPr lang="de-AT" sz="1800" dirty="0" smtClean="0"/>
              <a:t> nicht direkt einzelnen Produkten bzw. Produktionsvorgängen zurechenbar</a:t>
            </a:r>
          </a:p>
          <a:p>
            <a:pPr lvl="2" eaLnBrk="1" hangingPunct="1"/>
            <a:r>
              <a:rPr lang="de-AT" sz="1800" dirty="0" smtClean="0"/>
              <a:t> maßgebend für gesamte Produktionsstruktur &amp; -abläufe</a:t>
            </a:r>
          </a:p>
          <a:p>
            <a:pPr lvl="2"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Elementarfaktoren (1)			</a:t>
            </a:r>
            <a:endParaRPr lang="de-AT" sz="2400" b="1" dirty="0" smtClean="0"/>
          </a:p>
          <a:p>
            <a:pPr lvl="1" eaLnBrk="1" hangingPunct="1"/>
            <a:r>
              <a:rPr lang="de-AT" b="1" dirty="0" smtClean="0"/>
              <a:t> </a:t>
            </a:r>
            <a:r>
              <a:rPr lang="de-AT" sz="2000" b="1" dirty="0" smtClean="0"/>
              <a:t>Verbrauchsfaktoren</a:t>
            </a:r>
            <a:r>
              <a:rPr lang="de-AT" sz="2000" dirty="0" smtClean="0"/>
              <a:t> (Repetierfaktoren)</a:t>
            </a:r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smtClean="0"/>
              <a:t>gehen als selbständige Güter im Produktionsgeschehen unter</a:t>
            </a:r>
          </a:p>
          <a:p>
            <a:pPr lvl="2" eaLnBrk="1" hangingPunct="1"/>
            <a:r>
              <a:rPr lang="de-AT" sz="1800" dirty="0" smtClean="0"/>
              <a:t> Veränderung der Eigenschaften</a:t>
            </a:r>
          </a:p>
          <a:p>
            <a:pPr lvl="3" eaLnBrk="1" hangingPunct="1"/>
            <a:r>
              <a:rPr lang="de-AT" sz="1800" dirty="0" smtClean="0"/>
              <a:t> werden dadurch zu anderen Gütern</a:t>
            </a:r>
          </a:p>
          <a:p>
            <a:pPr lvl="3" eaLnBrk="1" hangingPunct="1"/>
            <a:r>
              <a:rPr lang="de-AT" sz="1800" dirty="0" smtClean="0"/>
              <a:t> Bestandteil eines neuen Gutes</a:t>
            </a:r>
          </a:p>
          <a:p>
            <a:pPr lvl="2" eaLnBrk="1" hangingPunct="1"/>
            <a:r>
              <a:rPr lang="de-AT" sz="1800" dirty="0" smtClean="0"/>
              <a:t> Arten</a:t>
            </a:r>
          </a:p>
          <a:p>
            <a:pPr lvl="3" eaLnBrk="1" hangingPunct="1"/>
            <a:r>
              <a:rPr lang="de-AT" sz="1800" b="1" dirty="0" smtClean="0"/>
              <a:t> </a:t>
            </a:r>
            <a:r>
              <a:rPr lang="de-AT" sz="1800" b="1" dirty="0" err="1" smtClean="0"/>
              <a:t>Erzeugniseinsatzstoffe</a:t>
            </a:r>
            <a:r>
              <a:rPr lang="de-AT" sz="1800" dirty="0" smtClean="0"/>
              <a:t>: gehen substantiell in Produkt ein</a:t>
            </a:r>
          </a:p>
          <a:p>
            <a:pPr lvl="3">
              <a:buNone/>
            </a:pPr>
            <a:r>
              <a:rPr lang="de-AT" sz="1800" dirty="0" smtClean="0"/>
              <a:t>	z.B. Rohstoffe, Werkstoffe, Bauteile, etc…	</a:t>
            </a:r>
          </a:p>
          <a:p>
            <a:pPr lvl="3" eaLnBrk="1" hangingPunct="1"/>
            <a:r>
              <a:rPr lang="de-AT" sz="1800" b="1" dirty="0" smtClean="0"/>
              <a:t> Betriebsstoffe</a:t>
            </a:r>
            <a:r>
              <a:rPr lang="de-AT" sz="1800" dirty="0" smtClean="0"/>
              <a:t>: zum Betreiben benötigt	</a:t>
            </a:r>
            <a:endParaRPr lang="de-AT" sz="1800" b="1" dirty="0" smtClean="0"/>
          </a:p>
          <a:p>
            <a:pPr lvl="3" eaLnBrk="1" hangingPunct="1">
              <a:buFontTx/>
              <a:buNone/>
            </a:pPr>
            <a:r>
              <a:rPr lang="de-AT" sz="1800" dirty="0" smtClean="0"/>
              <a:t>	z.B. Antriebsenergie für Aggregate, Schmierstoffe, Kühlmittel</a:t>
            </a:r>
          </a:p>
          <a:p>
            <a:pPr lvl="1" eaLnBrk="1" hangingPunct="1"/>
            <a:endParaRPr lang="de-AT" dirty="0" smtClean="0"/>
          </a:p>
          <a:p>
            <a:pPr lvl="1"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Elementarfaktoren (2)			</a:t>
            </a:r>
          </a:p>
          <a:p>
            <a:pPr lvl="1" eaLnBrk="1" hangingPunct="1"/>
            <a:r>
              <a:rPr lang="de-AT" b="1" dirty="0" smtClean="0"/>
              <a:t> </a:t>
            </a:r>
            <a:r>
              <a:rPr lang="de-AT" sz="2000" b="1" dirty="0" smtClean="0"/>
              <a:t>Potentialfaktoren</a:t>
            </a:r>
            <a:r>
              <a:rPr lang="de-AT" sz="2000" dirty="0" smtClean="0"/>
              <a:t> (Bestands-, Gebrauchs-, Niveau-)</a:t>
            </a:r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err="1" smtClean="0"/>
              <a:t>zB</a:t>
            </a:r>
            <a:r>
              <a:rPr lang="de-AT" sz="1800" dirty="0" smtClean="0"/>
              <a:t> Maschinen, Patente, ausführende Arbeitskraft</a:t>
            </a:r>
          </a:p>
          <a:p>
            <a:pPr lvl="2" eaLnBrk="1" hangingPunct="1"/>
            <a:r>
              <a:rPr lang="de-AT" sz="1800" dirty="0" smtClean="0"/>
              <a:t> Arten</a:t>
            </a:r>
          </a:p>
          <a:p>
            <a:pPr lvl="3" eaLnBrk="1" hangingPunct="1"/>
            <a:r>
              <a:rPr lang="de-AT" sz="1800" dirty="0" smtClean="0"/>
              <a:t> mit Abgabe von Werkverrichtungen</a:t>
            </a:r>
          </a:p>
          <a:p>
            <a:pPr lvl="3" eaLnBrk="1" hangingPunct="1">
              <a:buFontTx/>
              <a:buNone/>
            </a:pPr>
            <a:r>
              <a:rPr lang="de-AT" sz="1800" dirty="0" smtClean="0"/>
              <a:t>	</a:t>
            </a:r>
            <a:r>
              <a:rPr lang="de-AT" sz="1800" dirty="0" err="1" smtClean="0"/>
              <a:t>zB</a:t>
            </a:r>
            <a:r>
              <a:rPr lang="de-AT" sz="1800" dirty="0" smtClean="0"/>
              <a:t> Arbeitskraft, Maschinen, Werkzeuge, etc.</a:t>
            </a:r>
          </a:p>
          <a:p>
            <a:pPr lvl="3" eaLnBrk="1" hangingPunct="1"/>
            <a:r>
              <a:rPr lang="de-AT" sz="1800" dirty="0" smtClean="0"/>
              <a:t> ohne Abgabe von Werkverrichtungen</a:t>
            </a:r>
          </a:p>
          <a:p>
            <a:pPr lvl="3" eaLnBrk="1" hangingPunct="1">
              <a:buFontTx/>
              <a:buNone/>
            </a:pPr>
            <a:r>
              <a:rPr lang="de-AT" sz="1800" dirty="0" smtClean="0"/>
              <a:t>	</a:t>
            </a:r>
            <a:r>
              <a:rPr lang="de-AT" sz="1800" dirty="0" err="1" smtClean="0"/>
              <a:t>zB</a:t>
            </a:r>
            <a:r>
              <a:rPr lang="de-AT" sz="1800" dirty="0" smtClean="0"/>
              <a:t> Gebäude, Grundstücke, Mobiliar, Heizung, etc.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79959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1.2 Begriffsbestimmungen I</a:t>
            </a:r>
            <a:endParaRPr lang="de-AT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2575"/>
            <a:ext cx="8229600" cy="4756745"/>
          </a:xfrm>
        </p:spPr>
        <p:txBody>
          <a:bodyPr/>
          <a:lstStyle/>
          <a:p>
            <a:pPr eaLnBrk="1" hangingPunct="1"/>
            <a:r>
              <a:rPr lang="de-AT" sz="2000" b="1" dirty="0" smtClean="0"/>
              <a:t> Wertschöpfungsprozess:</a:t>
            </a:r>
            <a:r>
              <a:rPr lang="de-AT" sz="2000" dirty="0" smtClean="0"/>
              <a:t> Inputgüter</a:t>
            </a:r>
            <a:r>
              <a:rPr lang="de-AT" sz="1800" dirty="0" smtClean="0"/>
              <a:t> 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 wertgesteigerte </a:t>
            </a:r>
            <a:r>
              <a:rPr lang="de-AT" sz="1800" dirty="0" err="1" smtClean="0"/>
              <a:t>Outputgüter</a:t>
            </a:r>
            <a:endParaRPr lang="de-AT" sz="1800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Arbeitssystem: </a:t>
            </a:r>
            <a:br>
              <a:rPr lang="de-AT" sz="2000" b="1" dirty="0" smtClean="0"/>
            </a:br>
            <a:r>
              <a:rPr lang="de-AT" sz="2000" b="1" dirty="0" smtClean="0"/>
              <a:t> 	</a:t>
            </a:r>
            <a:r>
              <a:rPr lang="de-AT" sz="2000" dirty="0" smtClean="0"/>
              <a:t>Produktion</a:t>
            </a:r>
            <a:r>
              <a:rPr lang="de-AT" sz="2000" b="1" dirty="0" smtClean="0"/>
              <a:t> </a:t>
            </a:r>
            <a:r>
              <a:rPr lang="de-AT" sz="2000" dirty="0" smtClean="0"/>
              <a:t>Rohstoff 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Endprodukt</a:t>
            </a:r>
            <a:r>
              <a:rPr lang="de-AT" sz="1800" dirty="0" smtClean="0"/>
              <a:t> besteht aus einzelnen </a:t>
            </a:r>
            <a:r>
              <a:rPr lang="de-AT" sz="1800" i="1" dirty="0" smtClean="0"/>
              <a:t>Abschnitten</a:t>
            </a:r>
            <a:r>
              <a:rPr lang="de-AT" sz="1800" dirty="0" smtClean="0"/>
              <a:t>    	(umfassen einen bestimmten Teilprozess) 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   Arbeitssystem (Produktiveinheit) </a:t>
            </a:r>
            <a:r>
              <a:rPr lang="de-AT" sz="1800" dirty="0" smtClean="0"/>
              <a:t>= organisatorische Einheit (Maschinen,   	Werkzeuge, Arbeiter) in der jeweils ein einzelner Abschnitt eines 	Produktionsprozesses ausgeführt wird.</a:t>
            </a:r>
            <a:endParaRPr lang="de-AT" sz="1800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Input: </a:t>
            </a:r>
            <a:br>
              <a:rPr lang="de-AT" sz="2000" b="1" dirty="0" smtClean="0"/>
            </a:br>
            <a:r>
              <a:rPr lang="de-AT" sz="2000" b="1" dirty="0" smtClean="0"/>
              <a:t>	</a:t>
            </a:r>
            <a:r>
              <a:rPr lang="de-AT" sz="2000" b="1" i="1" dirty="0" smtClean="0"/>
              <a:t>physischer Input</a:t>
            </a:r>
            <a:r>
              <a:rPr lang="de-AT" sz="1800" b="1" dirty="0" smtClean="0"/>
              <a:t> </a:t>
            </a:r>
            <a:r>
              <a:rPr lang="de-AT" sz="1800" dirty="0" smtClean="0"/>
              <a:t>= zu bearbeitende Vorprodukte (Arbeitsobjekte, z.B. 	Rohstoffe, Zwischenprodukte, </a:t>
            </a:r>
            <a:r>
              <a:rPr lang="de-AT" sz="1800" i="1" dirty="0" smtClean="0"/>
              <a:t>Verbrauchsfaktoren, Repetierfaktoren</a:t>
            </a:r>
            <a:r>
              <a:rPr lang="de-AT" sz="1800" dirty="0" smtClean="0"/>
              <a:t>) 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i="1" dirty="0" smtClean="0"/>
              <a:t>  </a:t>
            </a:r>
            <a:r>
              <a:rPr lang="de-AT" sz="2000" b="1" i="1" dirty="0" smtClean="0"/>
              <a:t>Grunddaten</a:t>
            </a:r>
            <a:r>
              <a:rPr lang="de-AT" sz="1800" dirty="0" smtClean="0"/>
              <a:t>: konstruktiver Aufbau der Produkte (z.B. Stücklisten),  	technische Angaben zur Ausführung der Produktion und der Montage (z.B. 	Arbeitsgangbeschreibungen) abzulesen.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1800" dirty="0" smtClean="0"/>
              <a:t>   </a:t>
            </a:r>
            <a:r>
              <a:rPr lang="de-AT" sz="2000" b="1" i="1" dirty="0" smtClean="0"/>
              <a:t>Planungsdaten</a:t>
            </a:r>
            <a:r>
              <a:rPr lang="de-AT" sz="1800" i="1" dirty="0" smtClean="0"/>
              <a:t>: </a:t>
            </a:r>
            <a:r>
              <a:rPr lang="de-AT" sz="1800" dirty="0" smtClean="0"/>
              <a:t>Produktionsaufträge (Angaben, wie viele Erzeugnis-  	</a:t>
            </a:r>
            <a:r>
              <a:rPr lang="de-AT" sz="1800" dirty="0" err="1" smtClean="0"/>
              <a:t>einheiten</a:t>
            </a:r>
            <a:r>
              <a:rPr lang="de-AT" sz="1800" dirty="0" smtClean="0"/>
              <a:t> bis zu einem bestimmten Termin fertig zu stellen sind)</a:t>
            </a:r>
            <a:endParaRPr lang="de-AT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934</Words>
  <Application>Microsoft Office PowerPoint</Application>
  <PresentationFormat>Bildschirmpräsentation (4:3)</PresentationFormat>
  <Paragraphs>486</Paragraphs>
  <Slides>38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0" baseType="lpstr">
      <vt:lpstr>Vorlage_6</vt:lpstr>
      <vt:lpstr>Bild</vt:lpstr>
      <vt:lpstr>Kapitel 1</vt:lpstr>
      <vt:lpstr>1.1 Produktion als Funktion des Betriebes I</vt:lpstr>
      <vt:lpstr>Produktion als Funktion des Betriebes II</vt:lpstr>
      <vt:lpstr>Produktion als Funktion des Betriebes III</vt:lpstr>
      <vt:lpstr>Produktionsfaktoren</vt:lpstr>
      <vt:lpstr>Produktionsfaktoren</vt:lpstr>
      <vt:lpstr>Produktionsfaktoren</vt:lpstr>
      <vt:lpstr>Produktionsfaktoren</vt:lpstr>
      <vt:lpstr>1.2 Begriffsbestimmungen I</vt:lpstr>
      <vt:lpstr>Begriffsbestimmungen III</vt:lpstr>
      <vt:lpstr>Begriffsbestimmungen IV</vt:lpstr>
      <vt:lpstr>Begriffsbestimmungen V</vt:lpstr>
      <vt:lpstr>1.3 Erscheinungsformen von Produktionssystemen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1.4 Beispiel eines mittelständischen Industriebetriebes</vt:lpstr>
      <vt:lpstr>1.5 Entscheidungsebenen</vt:lpstr>
      <vt:lpstr>Strategisches Produktionsmanagement</vt:lpstr>
      <vt:lpstr>Taktisches Produktionsmanagement</vt:lpstr>
      <vt:lpstr>Operatives Produktionsmanagement</vt:lpstr>
      <vt:lpstr>Überblick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43</cp:revision>
  <cp:lastPrinted>2015-03-10T10:00:55Z</cp:lastPrinted>
  <dcterms:created xsi:type="dcterms:W3CDTF">2011-04-28T12:25:33Z</dcterms:created>
  <dcterms:modified xsi:type="dcterms:W3CDTF">2015-03-10T19:06:08Z</dcterms:modified>
</cp:coreProperties>
</file>