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81" r:id="rId14"/>
    <p:sldId id="272" r:id="rId15"/>
    <p:sldId id="273" r:id="rId16"/>
    <p:sldId id="274" r:id="rId17"/>
    <p:sldId id="275" r:id="rId18"/>
    <p:sldId id="276" r:id="rId19"/>
    <p:sldId id="279" r:id="rId20"/>
    <p:sldId id="280" r:id="rId21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0000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82" autoAdjust="0"/>
    <p:restoredTop sz="96699" autoAdjust="0"/>
  </p:normalViewPr>
  <p:slideViewPr>
    <p:cSldViewPr>
      <p:cViewPr varScale="1">
        <p:scale>
          <a:sx n="89" d="100"/>
          <a:sy n="89" d="100"/>
        </p:scale>
        <p:origin x="1445" y="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B23C4-9B6C-4BD6-83AD-1CF008548A3F}" type="datetimeFigureOut">
              <a:rPr lang="de-AT" smtClean="0"/>
              <a:pPr/>
              <a:t>08.03.2016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A2E06-3C5A-41EC-A810-E9D63DA88247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8824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982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0A2E06-3C5A-41EC-A810-E9D63DA88247}" type="slidenum">
              <a:rPr lang="de-AT" smtClean="0"/>
              <a:pPr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67086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1196753"/>
            <a:ext cx="6953077" cy="792386"/>
          </a:xfrm>
          <a:ln>
            <a:solidFill>
              <a:schemeClr val="tx2"/>
            </a:solidFill>
          </a:ln>
        </p:spPr>
        <p:txBody>
          <a:bodyPr wrap="none" anchor="t"/>
          <a:lstStyle>
            <a:lvl1pPr algn="ctr"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9913" y="1989138"/>
            <a:ext cx="6335712" cy="431800"/>
          </a:xfrm>
        </p:spPr>
        <p:txBody>
          <a:bodyPr wrap="none"/>
          <a:lstStyle>
            <a:lvl1pPr>
              <a:buFontTx/>
              <a:buNone/>
              <a:defRPr sz="2400"/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5143" name="Picture 23" descr="logo_farbe_300dpi_7,4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58763"/>
            <a:ext cx="3311525" cy="906462"/>
          </a:xfrm>
          <a:prstGeom prst="rect">
            <a:avLst/>
          </a:prstGeom>
          <a:noFill/>
        </p:spPr>
      </p:pic>
      <p:sp>
        <p:nvSpPr>
          <p:cNvPr id="5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758880" y="6524625"/>
            <a:ext cx="2133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Einleitung/</a:t>
            </a:r>
            <a:fld id="{E7C106C6-7D75-4BDA-81A4-77CD85A5AC40}" type="slidenum">
              <a:rPr lang="de-AT" smtClean="0"/>
              <a:pPr/>
              <a:t>‹Nr.›</a:t>
            </a:fld>
            <a:endParaRPr lang="de-AT" dirty="0" smtClean="0"/>
          </a:p>
        </p:txBody>
      </p:sp>
      <p:sp>
        <p:nvSpPr>
          <p:cNvPr id="6" name="Fußzeilenplatzhalter 4"/>
          <p:cNvSpPr>
            <a:spLocks noGrp="1"/>
          </p:cNvSpPr>
          <p:nvPr userDrawn="1">
            <p:ph type="ftr" sz="quarter" idx="11"/>
          </p:nvPr>
        </p:nvSpPr>
        <p:spPr>
          <a:xfrm>
            <a:off x="3203848" y="6453336"/>
            <a:ext cx="2895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EK Produktion &amp; Logistik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80729"/>
            <a:ext cx="7993137" cy="79251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898650" cy="50403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4113" y="1268413"/>
            <a:ext cx="5543550" cy="50403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980727"/>
            <a:ext cx="8065145" cy="792511"/>
          </a:xfrm>
          <a:noFill/>
          <a:ln>
            <a:solidFill>
              <a:schemeClr val="tx2"/>
            </a:solidFill>
          </a:ln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989138"/>
            <a:ext cx="8065145" cy="4319587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0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80729"/>
            <a:ext cx="7993137" cy="79251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576" y="1989138"/>
            <a:ext cx="4119637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7606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544" y="2430040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008" y="1628800"/>
            <a:ext cx="4041775" cy="639762"/>
          </a:xfrm>
        </p:spPr>
        <p:txBody>
          <a:bodyPr anchor="b"/>
          <a:lstStyle>
            <a:lvl1pPr marL="0" indent="0" algn="l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008" y="2348880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80729"/>
            <a:ext cx="7993137" cy="79251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980728"/>
            <a:ext cx="3008313" cy="6480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ctr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RZ Signet Uni als Hin#EF13A"/>
          <p:cNvPicPr>
            <a:picLocks noChangeAspect="1" noChangeArrowheads="1"/>
          </p:cNvPicPr>
          <p:nvPr/>
        </p:nvPicPr>
        <p:blipFill>
          <a:blip r:embed="rId14" cstate="print"/>
          <a:srcRect r="22369" b="12675"/>
          <a:stretch>
            <a:fillRect/>
          </a:stretch>
        </p:blipFill>
        <p:spPr bwMode="auto">
          <a:xfrm>
            <a:off x="4110038" y="1124744"/>
            <a:ext cx="50339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584" y="1989138"/>
            <a:ext cx="7921129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 Textmasterformate durch Klicken bearbeiten</a:t>
            </a:r>
          </a:p>
          <a:p>
            <a:pPr lvl="1"/>
            <a:r>
              <a:rPr lang="de-AT" dirty="0" smtClean="0"/>
              <a:t> Zweite Ebene</a:t>
            </a:r>
          </a:p>
          <a:p>
            <a:pPr lvl="2"/>
            <a:r>
              <a:rPr lang="de-AT" dirty="0" smtClean="0"/>
              <a:t> Dritte Ebene</a:t>
            </a:r>
          </a:p>
          <a:p>
            <a:pPr lvl="3"/>
            <a:r>
              <a:rPr lang="de-AT" dirty="0" smtClean="0"/>
              <a:t> Vierte Ebene</a:t>
            </a:r>
          </a:p>
          <a:p>
            <a:pPr lvl="4"/>
            <a:r>
              <a:rPr lang="de-AT" dirty="0" smtClean="0"/>
              <a:t> Fünfte Ebene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576" y="1268413"/>
            <a:ext cx="7993137" cy="5048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pic>
        <p:nvPicPr>
          <p:cNvPr id="4112" name="Picture 16" descr="logo_farbe_300dpi_7,4cm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2613" y="366713"/>
            <a:ext cx="2058987" cy="563562"/>
          </a:xfrm>
          <a:prstGeom prst="rect">
            <a:avLst/>
          </a:prstGeom>
          <a:noFill/>
        </p:spPr>
      </p:pic>
      <p:sp>
        <p:nvSpPr>
          <p:cNvPr id="9" name="Fußzeilenplatzhalter 4"/>
          <p:cNvSpPr txBox="1">
            <a:spLocks/>
          </p:cNvSpPr>
          <p:nvPr/>
        </p:nvSpPr>
        <p:spPr>
          <a:xfrm>
            <a:off x="3476600" y="6453336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ABWL Produktion &amp; Logistik I</a:t>
            </a:r>
          </a:p>
        </p:txBody>
      </p:sp>
      <p:sp>
        <p:nvSpPr>
          <p:cNvPr id="10" name="Foliennummernplatzhalter 5"/>
          <p:cNvSpPr txBox="1">
            <a:spLocks/>
          </p:cNvSpPr>
          <p:nvPr/>
        </p:nvSpPr>
        <p:spPr>
          <a:xfrm>
            <a:off x="6686872" y="6453336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Einleitung/</a:t>
            </a:r>
            <a:fld id="{C810B12C-6ADA-4804-96B5-0E5C2AE72863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3587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5381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7175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zid.univie.ac.at/services/fuer-studierende/" TargetMode="External"/><Relationship Id="rId2" Type="http://schemas.openxmlformats.org/officeDocument/2006/relationships/hyperlink" Target="https://moodle.univie.ac.a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.univie.ac.at/account-info" TargetMode="External"/><Relationship Id="rId4" Type="http://schemas.openxmlformats.org/officeDocument/2006/relationships/hyperlink" Target="https://data.univie.ac.at/passwd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zid.univie.ac.at/pcr-standort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zid.univie.ac.at/services/fuer-studierend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nivie.ac.at/kursdatenbank/elearning.html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40439"/>
            <a:ext cx="8712968" cy="1200329"/>
          </a:xfrm>
          <a:prstGeom prst="rect">
            <a:avLst/>
          </a:prstGeom>
          <a:solidFill>
            <a:srgbClr val="006699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071678"/>
            <a:ext cx="8229600" cy="3921299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AT" dirty="0" smtClean="0"/>
          </a:p>
          <a:p>
            <a:pPr algn="ctr">
              <a:buNone/>
            </a:pPr>
            <a:r>
              <a:rPr lang="de-AT" sz="2400" dirty="0" smtClean="0"/>
              <a:t>VO</a:t>
            </a:r>
            <a:endParaRPr lang="de-AT" sz="2400" b="1" dirty="0" smtClean="0"/>
          </a:p>
          <a:p>
            <a:pPr algn="ctr">
              <a:buNone/>
            </a:pPr>
            <a:r>
              <a:rPr lang="de-AT" sz="2400" b="1" dirty="0" smtClean="0"/>
              <a:t>ABWL Produktion &amp; Logistik I</a:t>
            </a:r>
            <a:endParaRPr lang="en-GB" sz="2400" dirty="0" smtClean="0"/>
          </a:p>
          <a:p>
            <a:pPr algn="ctr">
              <a:buNone/>
            </a:pPr>
            <a:endParaRPr lang="en-GB" sz="2400" dirty="0" smtClean="0"/>
          </a:p>
          <a:p>
            <a:pPr algn="ctr">
              <a:buNone/>
            </a:pPr>
            <a:r>
              <a:rPr lang="en-GB" sz="2400" dirty="0" smtClean="0"/>
              <a:t>o. Univ. Prof. Dr Richard </a:t>
            </a:r>
            <a:r>
              <a:rPr lang="en-GB" sz="2400" dirty="0" err="1" smtClean="0"/>
              <a:t>Hartl</a:t>
            </a:r>
            <a:r>
              <a:rPr lang="en-GB" sz="2400" dirty="0" smtClean="0"/>
              <a:t> </a:t>
            </a:r>
            <a:endParaRPr lang="en-US" sz="2400" dirty="0" smtClean="0"/>
          </a:p>
          <a:p>
            <a:pPr algn="ctr">
              <a:buNone/>
            </a:pPr>
            <a:endParaRPr lang="de-AT" sz="2400" dirty="0" smtClean="0"/>
          </a:p>
          <a:p>
            <a:pPr algn="ctr">
              <a:buNone/>
            </a:pPr>
            <a:r>
              <a:rPr lang="de-AT" sz="2400" dirty="0" smtClean="0"/>
              <a:t>Sommersemester 2016</a:t>
            </a:r>
          </a:p>
          <a:p>
            <a:pPr algn="ctr">
              <a:buNone/>
            </a:pPr>
            <a:r>
              <a:rPr lang="de-AT" sz="2400" dirty="0"/>
              <a:t>http://prolog.univie.ac.at/teaching/LVAs/EK-ABWL/SS16/Index_SS16.html</a:t>
            </a:r>
            <a:endParaRPr lang="de-AT" sz="2400" dirty="0" smtClean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4" y="1628775"/>
            <a:ext cx="8641655" cy="792163"/>
          </a:xfrm>
          <a:ln>
            <a:noFill/>
          </a:ln>
        </p:spPr>
        <p:txBody>
          <a:bodyPr/>
          <a:lstStyle/>
          <a:p>
            <a:r>
              <a:rPr lang="de-DE" sz="2800" b="1" dirty="0" smtClean="0">
                <a:solidFill>
                  <a:srgbClr val="006699"/>
                </a:solidFill>
              </a:rPr>
              <a:t>Einleitung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pic>
        <p:nvPicPr>
          <p:cNvPr id="38913" name="Picture 1" descr="C:\Users\Carina\Pictures\RZ_Logo_Uni_negati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7"/>
            <a:ext cx="3960440" cy="1008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>
          <a:xfrm>
            <a:off x="683569" y="980728"/>
            <a:ext cx="7920880" cy="648841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Moodle</a:t>
            </a:r>
            <a:endParaRPr lang="en-US" sz="2800" b="1" dirty="0" smtClean="0">
              <a:solidFill>
                <a:srgbClr val="006699"/>
              </a:solidFill>
            </a:endParaRPr>
          </a:p>
        </p:txBody>
      </p:sp>
      <p:sp>
        <p:nvSpPr>
          <p:cNvPr id="11267" name="Inhaltsplatzhalter 2"/>
          <p:cNvSpPr>
            <a:spLocks noGrp="1"/>
          </p:cNvSpPr>
          <p:nvPr>
            <p:ph idx="1"/>
          </p:nvPr>
        </p:nvSpPr>
        <p:spPr>
          <a:xfrm>
            <a:off x="611560" y="1989138"/>
            <a:ext cx="8137153" cy="4319587"/>
          </a:xfrm>
        </p:spPr>
        <p:txBody>
          <a:bodyPr/>
          <a:lstStyle/>
          <a:p>
            <a:r>
              <a:rPr lang="de-AT" b="1" dirty="0" smtClean="0"/>
              <a:t> Einstellungen</a:t>
            </a:r>
            <a:r>
              <a:rPr lang="de-AT" dirty="0" smtClean="0"/>
              <a:t> für Reibungslosen Betrieb</a:t>
            </a:r>
          </a:p>
          <a:p>
            <a:pPr lvl="1"/>
            <a:r>
              <a:rPr lang="en-US" b="1" dirty="0" smtClean="0"/>
              <a:t> Cookies</a:t>
            </a:r>
            <a:r>
              <a:rPr lang="en-US" dirty="0" smtClean="0"/>
              <a:t> </a:t>
            </a:r>
            <a:r>
              <a:rPr lang="en-US" dirty="0" err="1" smtClean="0"/>
              <a:t>müssen</a:t>
            </a:r>
            <a:r>
              <a:rPr lang="en-US" dirty="0" smtClean="0"/>
              <a:t> </a:t>
            </a:r>
            <a:r>
              <a:rPr lang="en-US" dirty="0" err="1" smtClean="0"/>
              <a:t>zugelassen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, </a:t>
            </a:r>
          </a:p>
          <a:p>
            <a:pPr lvl="1"/>
            <a:r>
              <a:rPr lang="en-US" b="1" dirty="0" smtClean="0"/>
              <a:t> JavaScript</a:t>
            </a:r>
            <a:r>
              <a:rPr lang="en-US" dirty="0" smtClean="0"/>
              <a:t> muss </a:t>
            </a:r>
            <a:r>
              <a:rPr lang="en-US" dirty="0" err="1" smtClean="0"/>
              <a:t>aktiviert</a:t>
            </a:r>
            <a:r>
              <a:rPr lang="en-US" dirty="0" smtClean="0"/>
              <a:t> </a:t>
            </a:r>
            <a:r>
              <a:rPr lang="en-US" dirty="0" err="1" smtClean="0"/>
              <a:t>sein</a:t>
            </a:r>
            <a:r>
              <a:rPr lang="en-US" dirty="0" smtClean="0"/>
              <a:t>, </a:t>
            </a:r>
          </a:p>
          <a:p>
            <a:pPr lvl="1">
              <a:tabLst>
                <a:tab pos="180000" algn="l"/>
                <a:tab pos="360000" algn="l"/>
              </a:tabLst>
            </a:pPr>
            <a:r>
              <a:rPr lang="de-AT" dirty="0" smtClean="0"/>
              <a:t> der </a:t>
            </a:r>
            <a:r>
              <a:rPr lang="de-AT" b="1" dirty="0" smtClean="0"/>
              <a:t>Popupblocker</a:t>
            </a:r>
            <a:r>
              <a:rPr lang="de-AT" dirty="0" smtClean="0"/>
              <a:t> muss so eingestellt sein, dass </a:t>
            </a:r>
            <a:r>
              <a:rPr lang="de-AT" dirty="0" err="1" smtClean="0"/>
              <a:t>Moodle</a:t>
            </a:r>
            <a:r>
              <a:rPr lang="de-AT" dirty="0" smtClean="0"/>
              <a:t>-Seiten       	zugelassen werden.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>
          <a:xfrm>
            <a:off x="683569" y="980305"/>
            <a:ext cx="7920880" cy="648495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Moodle</a:t>
            </a:r>
            <a:endParaRPr lang="en-US" sz="2800" b="1" dirty="0" smtClean="0">
              <a:solidFill>
                <a:srgbClr val="006699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989138"/>
            <a:ext cx="8280920" cy="4319587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 </a:t>
            </a:r>
            <a:r>
              <a:rPr lang="en-US" b="1" dirty="0" err="1" smtClean="0"/>
              <a:t>Einloggen</a:t>
            </a:r>
            <a:endParaRPr lang="en-US" b="1" dirty="0" smtClean="0"/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  <a:hlinkClick r:id="rId2"/>
              </a:rPr>
              <a:t>https://moodle.univie.ac.at</a:t>
            </a:r>
            <a:endParaRPr lang="en-US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en-US" dirty="0" err="1" smtClean="0">
                <a:ea typeface="+mn-ea"/>
                <a:cs typeface="+mn-cs"/>
              </a:rPr>
              <a:t>unet</a:t>
            </a:r>
            <a:r>
              <a:rPr lang="en-US" dirty="0" smtClean="0">
                <a:ea typeface="+mn-ea"/>
                <a:cs typeface="+mn-cs"/>
              </a:rPr>
              <a:t>-User (</a:t>
            </a:r>
            <a:r>
              <a:rPr lang="en-US" dirty="0" err="1" smtClean="0">
                <a:ea typeface="+mn-ea"/>
                <a:cs typeface="+mn-cs"/>
              </a:rPr>
              <a:t>aXXXXXXX</a:t>
            </a:r>
            <a:r>
              <a:rPr lang="en-US" dirty="0" smtClean="0">
                <a:ea typeface="+mn-ea"/>
                <a:cs typeface="+mn-cs"/>
              </a:rPr>
              <a:t>) und </a:t>
            </a:r>
            <a:r>
              <a:rPr lang="en-US" dirty="0" err="1" smtClean="0">
                <a:ea typeface="+mn-ea"/>
                <a:cs typeface="+mn-cs"/>
              </a:rPr>
              <a:t>unet-Passwort</a:t>
            </a:r>
            <a:endParaRPr lang="en-US" dirty="0" smtClean="0">
              <a:ea typeface="+mn-ea"/>
              <a:cs typeface="+mn-cs"/>
            </a:endParaRPr>
          </a:p>
          <a:p>
            <a:pPr lvl="1">
              <a:buFontTx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lvl="1">
              <a:defRPr/>
            </a:pPr>
            <a:endParaRPr lang="en-US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b="1" dirty="0" smtClean="0"/>
              <a:t> </a:t>
            </a:r>
            <a:r>
              <a:rPr lang="en-US" b="1" dirty="0" err="1" smtClean="0"/>
              <a:t>Hilfe</a:t>
            </a:r>
            <a:r>
              <a:rPr lang="en-US" dirty="0" smtClean="0"/>
              <a:t> </a:t>
            </a:r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unet</a:t>
            </a:r>
            <a:r>
              <a:rPr lang="en-US" dirty="0" smtClean="0"/>
              <a:t>-User	</a:t>
            </a:r>
            <a:r>
              <a:rPr lang="en-US" dirty="0" smtClean="0">
                <a:hlinkClick r:id="rId3"/>
              </a:rPr>
              <a:t>http://zid.univie.ac.at/services/fuer-studierende/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 </a:t>
            </a:r>
            <a:r>
              <a:rPr lang="en-US" dirty="0" err="1" smtClean="0"/>
              <a:t>Passwort</a:t>
            </a:r>
            <a:r>
              <a:rPr lang="en-US" dirty="0" smtClean="0"/>
              <a:t> </a:t>
            </a:r>
            <a:r>
              <a:rPr lang="en-US" dirty="0" err="1" smtClean="0"/>
              <a:t>ändern</a:t>
            </a:r>
            <a:r>
              <a:rPr lang="en-US" dirty="0" smtClean="0"/>
              <a:t>	</a:t>
            </a:r>
            <a:r>
              <a:rPr lang="en-US" dirty="0" smtClean="0">
                <a:hlinkClick r:id="rId4"/>
              </a:rPr>
              <a:t>https://data.univie.ac.at/passwd/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 </a:t>
            </a:r>
            <a:r>
              <a:rPr lang="en-US" dirty="0" err="1" smtClean="0"/>
              <a:t>Gültigkeit</a:t>
            </a:r>
            <a:r>
              <a:rPr lang="en-US" dirty="0" smtClean="0"/>
              <a:t> </a:t>
            </a:r>
            <a:r>
              <a:rPr lang="en-US" dirty="0" err="1" smtClean="0"/>
              <a:t>abfragen</a:t>
            </a:r>
            <a:r>
              <a:rPr lang="en-US" dirty="0" smtClean="0"/>
              <a:t>	</a:t>
            </a:r>
            <a:r>
              <a:rPr lang="en-US" dirty="0" smtClean="0">
                <a:hlinkClick r:id="rId5"/>
              </a:rPr>
              <a:t>https://data.univie.ac.at/account-info</a:t>
            </a: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lvl="1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nhaltsplatzhalter 1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57298"/>
            <a:ext cx="9144000" cy="4284158"/>
          </a:xfrm>
        </p:spPr>
      </p:pic>
      <p:sp>
        <p:nvSpPr>
          <p:cNvPr id="13316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3344863" y="6524625"/>
            <a:ext cx="2895600" cy="196850"/>
          </a:xfrm>
          <a:prstGeom prst="rect">
            <a:avLst/>
          </a:prstGeom>
          <a:noFill/>
        </p:spPr>
        <p:txBody>
          <a:bodyPr/>
          <a:lstStyle/>
          <a:p>
            <a:endParaRPr lang="de-AT" dirty="0" smtClean="0"/>
          </a:p>
          <a:p>
            <a:endParaRPr lang="de-AT" dirty="0" smtClean="0"/>
          </a:p>
        </p:txBody>
      </p:sp>
      <p:sp>
        <p:nvSpPr>
          <p:cNvPr id="13319" name="Textfeld 8"/>
          <p:cNvSpPr txBox="1">
            <a:spLocks noChangeArrowheads="1"/>
          </p:cNvSpPr>
          <p:nvPr/>
        </p:nvSpPr>
        <p:spPr bwMode="auto">
          <a:xfrm>
            <a:off x="1785938" y="5000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2357423" y="857232"/>
            <a:ext cx="3150682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https://moodle.univie.ac.at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928794" y="2786058"/>
            <a:ext cx="1000125" cy="5715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4357686" y="3000372"/>
            <a:ext cx="3238650" cy="369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einloggen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mit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unet</a:t>
            </a:r>
            <a:r>
              <a:rPr lang="en-US" b="1" dirty="0">
                <a:solidFill>
                  <a:srgbClr val="FF0000"/>
                </a:solidFill>
              </a:rPr>
              <a:t>-Account</a:t>
            </a:r>
          </a:p>
        </p:txBody>
      </p:sp>
      <p:cxnSp>
        <p:nvCxnSpPr>
          <p:cNvPr id="15" name="Gerade Verbindung mit Pfeil 14"/>
          <p:cNvCxnSpPr>
            <a:stCxn id="13" idx="1"/>
            <a:endCxn id="11" idx="3"/>
          </p:cNvCxnSpPr>
          <p:nvPr/>
        </p:nvCxnSpPr>
        <p:spPr>
          <a:xfrm flipH="1" flipV="1">
            <a:off x="2928919" y="3071808"/>
            <a:ext cx="1428767" cy="1135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101" t="-4284" r="4" b="1421"/>
          <a:stretch/>
        </p:blipFill>
        <p:spPr>
          <a:xfrm>
            <a:off x="-36511" y="707856"/>
            <a:ext cx="8640960" cy="545744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483768" y="2708920"/>
            <a:ext cx="360040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597382"/>
            <a:ext cx="2048434" cy="49381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6513" y="620688"/>
            <a:ext cx="335309" cy="220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9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nhaltsplatzhalter 11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954819"/>
            <a:ext cx="9144000" cy="5551715"/>
          </a:xfrm>
        </p:spPr>
      </p:pic>
      <p:sp>
        <p:nvSpPr>
          <p:cNvPr id="9" name="Rechteck 8"/>
          <p:cNvSpPr/>
          <p:nvPr/>
        </p:nvSpPr>
        <p:spPr>
          <a:xfrm>
            <a:off x="2843808" y="4077072"/>
            <a:ext cx="200026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70" name="Textfeld 9"/>
          <p:cNvSpPr txBox="1">
            <a:spLocks noChangeArrowheads="1"/>
          </p:cNvSpPr>
          <p:nvPr/>
        </p:nvSpPr>
        <p:spPr bwMode="auto">
          <a:xfrm>
            <a:off x="5580112" y="3717032"/>
            <a:ext cx="3214687" cy="369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Hausübung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auswählen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1" name="Gerade Verbindung mit Pfeil 10"/>
          <p:cNvCxnSpPr>
            <a:stCxn id="15370" idx="1"/>
            <a:endCxn id="9" idx="3"/>
          </p:cNvCxnSpPr>
          <p:nvPr/>
        </p:nvCxnSpPr>
        <p:spPr>
          <a:xfrm flipH="1">
            <a:off x="4844072" y="3901976"/>
            <a:ext cx="736040" cy="319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551714"/>
          </a:xfrm>
        </p:spPr>
      </p:pic>
      <p:sp>
        <p:nvSpPr>
          <p:cNvPr id="11" name="Rechteck 10"/>
          <p:cNvSpPr/>
          <p:nvPr/>
        </p:nvSpPr>
        <p:spPr>
          <a:xfrm>
            <a:off x="3995936" y="3645025"/>
            <a:ext cx="1000125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2" name="Textfeld 11"/>
          <p:cNvSpPr txBox="1">
            <a:spLocks noChangeArrowheads="1"/>
          </p:cNvSpPr>
          <p:nvPr/>
        </p:nvSpPr>
        <p:spPr bwMode="auto">
          <a:xfrm>
            <a:off x="5436096" y="3284984"/>
            <a:ext cx="3214687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Hausübung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durchführen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3" name="Gerade Verbindung mit Pfeil 12"/>
          <p:cNvCxnSpPr>
            <a:stCxn id="16392" idx="1"/>
            <a:endCxn id="11" idx="3"/>
          </p:cNvCxnSpPr>
          <p:nvPr/>
        </p:nvCxnSpPr>
        <p:spPr>
          <a:xfrm flipH="1">
            <a:off x="4996061" y="3469650"/>
            <a:ext cx="440035" cy="3553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nhaltsplatzhalter 19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551715"/>
          </a:xfrm>
        </p:spPr>
      </p:pic>
      <p:sp>
        <p:nvSpPr>
          <p:cNvPr id="9" name="Rechteck 8"/>
          <p:cNvSpPr/>
          <p:nvPr/>
        </p:nvSpPr>
        <p:spPr>
          <a:xfrm>
            <a:off x="2843808" y="2204864"/>
            <a:ext cx="3384376" cy="1296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40" name="Textfeld 9"/>
          <p:cNvSpPr txBox="1">
            <a:spLocks noChangeArrowheads="1"/>
          </p:cNvSpPr>
          <p:nvPr/>
        </p:nvSpPr>
        <p:spPr bwMode="auto">
          <a:xfrm>
            <a:off x="4283968" y="4077072"/>
            <a:ext cx="237626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Fragen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beantworten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cxnSp>
        <p:nvCxnSpPr>
          <p:cNvPr id="11" name="Gerade Verbindung mit Pfeil 10"/>
          <p:cNvCxnSpPr>
            <a:stCxn id="18440" idx="0"/>
            <a:endCxn id="9" idx="2"/>
          </p:cNvCxnSpPr>
          <p:nvPr/>
        </p:nvCxnSpPr>
        <p:spPr>
          <a:xfrm flipH="1" flipV="1">
            <a:off x="4535996" y="3501008"/>
            <a:ext cx="936104" cy="5760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467544" y="3933056"/>
            <a:ext cx="19442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Test-Navigation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67544" y="2204864"/>
            <a:ext cx="1584176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Textfeld 9"/>
          <p:cNvSpPr txBox="1">
            <a:spLocks noChangeArrowheads="1"/>
          </p:cNvSpPr>
          <p:nvPr/>
        </p:nvSpPr>
        <p:spPr bwMode="auto">
          <a:xfrm>
            <a:off x="395536" y="5157192"/>
            <a:ext cx="828092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Bei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Theoriefragen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können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mehrere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Antworten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richtig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sein</a:t>
            </a:r>
            <a:r>
              <a:rPr lang="en-US" sz="1600" b="1" dirty="0" smtClean="0">
                <a:solidFill>
                  <a:srgbClr val="FF0000"/>
                </a:solidFill>
              </a:rPr>
              <a:t>. </a:t>
            </a:r>
            <a:r>
              <a:rPr lang="en-US" sz="1600" b="1" dirty="0" err="1" smtClean="0">
                <a:solidFill>
                  <a:srgbClr val="FF0000"/>
                </a:solidFill>
              </a:rPr>
              <a:t>Frage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wird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als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richtig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gewertet</a:t>
            </a:r>
            <a:r>
              <a:rPr lang="en-US" sz="1600" b="1" dirty="0" smtClean="0">
                <a:solidFill>
                  <a:srgbClr val="FF0000"/>
                </a:solidFill>
              </a:rPr>
              <a:t>, </a:t>
            </a:r>
            <a:r>
              <a:rPr lang="en-US" sz="1600" b="1" dirty="0" err="1" smtClean="0">
                <a:solidFill>
                  <a:srgbClr val="FF0000"/>
                </a:solidFill>
              </a:rPr>
              <a:t>wenn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alle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richtigen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Antworten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angekreuzt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sind</a:t>
            </a:r>
            <a:r>
              <a:rPr lang="en-US" sz="1600" b="1" dirty="0" smtClean="0">
                <a:solidFill>
                  <a:srgbClr val="FF0000"/>
                </a:solidFill>
              </a:rPr>
              <a:t> und </a:t>
            </a:r>
            <a:r>
              <a:rPr lang="en-US" sz="1600" b="1" dirty="0" err="1" smtClean="0">
                <a:solidFill>
                  <a:srgbClr val="FF0000"/>
                </a:solidFill>
              </a:rPr>
              <a:t>keine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falsche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Antwort</a:t>
            </a:r>
            <a:r>
              <a:rPr lang="en-US" sz="1600" b="1" dirty="0" smtClean="0">
                <a:solidFill>
                  <a:srgbClr val="FF0000"/>
                </a:solidFill>
              </a:rPr>
              <a:t>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40" name="Gerade Verbindung mit Pfeil 39"/>
          <p:cNvCxnSpPr>
            <a:stCxn id="17" idx="0"/>
            <a:endCxn id="18" idx="2"/>
          </p:cNvCxnSpPr>
          <p:nvPr/>
        </p:nvCxnSpPr>
        <p:spPr>
          <a:xfrm flipH="1" flipV="1">
            <a:off x="1259632" y="2924944"/>
            <a:ext cx="180020" cy="10081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9"/>
          <p:cNvSpPr txBox="1">
            <a:spLocks noChangeArrowheads="1"/>
          </p:cNvSpPr>
          <p:nvPr/>
        </p:nvSpPr>
        <p:spPr bwMode="auto">
          <a:xfrm>
            <a:off x="2987824" y="1052736"/>
            <a:ext cx="309634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</a:rPr>
              <a:t>Seite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mit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Theoriefragen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nhaltsplatzhalter 19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551714"/>
          </a:xfrm>
        </p:spPr>
      </p:pic>
      <p:sp>
        <p:nvSpPr>
          <p:cNvPr id="9" name="Rechteck 8"/>
          <p:cNvSpPr/>
          <p:nvPr/>
        </p:nvSpPr>
        <p:spPr>
          <a:xfrm>
            <a:off x="2915816" y="1772816"/>
            <a:ext cx="3384376" cy="12961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40" name="Textfeld 9"/>
          <p:cNvSpPr txBox="1">
            <a:spLocks noChangeArrowheads="1"/>
          </p:cNvSpPr>
          <p:nvPr/>
        </p:nvSpPr>
        <p:spPr bwMode="auto">
          <a:xfrm>
            <a:off x="4283968" y="3933056"/>
            <a:ext cx="237626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Fragen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beantworten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cxnSp>
        <p:nvCxnSpPr>
          <p:cNvPr id="11" name="Gerade Verbindung mit Pfeil 10"/>
          <p:cNvCxnSpPr>
            <a:stCxn id="18440" idx="0"/>
            <a:endCxn id="9" idx="2"/>
          </p:cNvCxnSpPr>
          <p:nvPr/>
        </p:nvCxnSpPr>
        <p:spPr>
          <a:xfrm flipH="1" flipV="1">
            <a:off x="4608004" y="3068960"/>
            <a:ext cx="864096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611560" y="3645024"/>
            <a:ext cx="194421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Test-Navigation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67544" y="1772816"/>
            <a:ext cx="1584176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Textfeld 9"/>
          <p:cNvSpPr txBox="1">
            <a:spLocks noChangeArrowheads="1"/>
          </p:cNvSpPr>
          <p:nvPr/>
        </p:nvSpPr>
        <p:spPr bwMode="auto">
          <a:xfrm>
            <a:off x="1259632" y="5013176"/>
            <a:ext cx="6840760" cy="33855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</a:rPr>
              <a:t>Bei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Rechenbeispielen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kann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nur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eine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Antwortmöglichkeit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richtig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</a:rPr>
              <a:t>sein</a:t>
            </a:r>
            <a:r>
              <a:rPr lang="en-US" sz="1600" b="1" dirty="0" smtClean="0">
                <a:solidFill>
                  <a:srgbClr val="FF0000"/>
                </a:solidFill>
              </a:rPr>
              <a:t>.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40" name="Gerade Verbindung mit Pfeil 39"/>
          <p:cNvCxnSpPr>
            <a:stCxn id="17" idx="0"/>
            <a:endCxn id="18" idx="2"/>
          </p:cNvCxnSpPr>
          <p:nvPr/>
        </p:nvCxnSpPr>
        <p:spPr>
          <a:xfrm flipH="1" flipV="1">
            <a:off x="1259632" y="2492896"/>
            <a:ext cx="324036" cy="115212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9"/>
          <p:cNvSpPr txBox="1">
            <a:spLocks noChangeArrowheads="1"/>
          </p:cNvSpPr>
          <p:nvPr/>
        </p:nvSpPr>
        <p:spPr bwMode="auto">
          <a:xfrm>
            <a:off x="2843808" y="1052736"/>
            <a:ext cx="3456384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</a:rPr>
              <a:t>Seite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mit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Rechenbeispielen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80727"/>
            <a:ext cx="9144000" cy="5551715"/>
          </a:xfrm>
        </p:spPr>
      </p:pic>
      <p:sp>
        <p:nvSpPr>
          <p:cNvPr id="8" name="Rechteck 7"/>
          <p:cNvSpPr/>
          <p:nvPr/>
        </p:nvSpPr>
        <p:spPr>
          <a:xfrm>
            <a:off x="4499992" y="3789040"/>
            <a:ext cx="1656184" cy="18722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4" name="Textfeld 8"/>
          <p:cNvSpPr txBox="1">
            <a:spLocks noChangeArrowheads="1"/>
          </p:cNvSpPr>
          <p:nvPr/>
        </p:nvSpPr>
        <p:spPr bwMode="auto">
          <a:xfrm>
            <a:off x="2555776" y="1844824"/>
            <a:ext cx="5040560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Antworten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wurden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gespeichert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Fortsetzung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zu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einem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späteren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Zeitpunkt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ist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möglich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</p:txBody>
      </p:sp>
      <p:cxnSp>
        <p:nvCxnSpPr>
          <p:cNvPr id="10" name="Gerade Verbindung mit Pfeil 9"/>
          <p:cNvCxnSpPr>
            <a:stCxn id="19464" idx="2"/>
            <a:endCxn id="8" idx="0"/>
          </p:cNvCxnSpPr>
          <p:nvPr/>
        </p:nvCxnSpPr>
        <p:spPr>
          <a:xfrm>
            <a:off x="5076056" y="2491155"/>
            <a:ext cx="252028" cy="12978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8"/>
          <p:cNvSpPr txBox="1">
            <a:spLocks noChangeArrowheads="1"/>
          </p:cNvSpPr>
          <p:nvPr/>
        </p:nvSpPr>
        <p:spPr bwMode="auto">
          <a:xfrm>
            <a:off x="1763688" y="5373216"/>
            <a:ext cx="2412776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Test </a:t>
            </a:r>
            <a:r>
              <a:rPr lang="en-US" b="1" dirty="0" err="1" smtClean="0">
                <a:solidFill>
                  <a:srgbClr val="FF0000"/>
                </a:solidFill>
              </a:rPr>
              <a:t>Abgeben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26" name="Gerade Verbindung mit Pfeil 25"/>
          <p:cNvCxnSpPr>
            <a:stCxn id="25" idx="3"/>
          </p:cNvCxnSpPr>
          <p:nvPr/>
        </p:nvCxnSpPr>
        <p:spPr>
          <a:xfrm>
            <a:off x="4176464" y="5557882"/>
            <a:ext cx="755576" cy="3913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/>
          <p:cNvSpPr/>
          <p:nvPr/>
        </p:nvSpPr>
        <p:spPr>
          <a:xfrm>
            <a:off x="4932040" y="5733256"/>
            <a:ext cx="86409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>
          <a:xfrm>
            <a:off x="683569" y="980727"/>
            <a:ext cx="7920880" cy="792511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keinen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Internetzugang</a:t>
            </a:r>
            <a:r>
              <a:rPr lang="en-US" sz="2800" b="1" dirty="0" smtClean="0">
                <a:solidFill>
                  <a:srgbClr val="006699"/>
                </a:solidFill>
              </a:rPr>
              <a:t>?</a:t>
            </a:r>
          </a:p>
        </p:txBody>
      </p:sp>
      <p:sp>
        <p:nvSpPr>
          <p:cNvPr id="2457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EDV-</a:t>
            </a:r>
            <a:r>
              <a:rPr lang="en-US" dirty="0" err="1" smtClean="0"/>
              <a:t>Labore</a:t>
            </a:r>
            <a:r>
              <a:rPr lang="en-US" dirty="0" smtClean="0"/>
              <a:t> 	(Mo-Fr 8 -20h)</a:t>
            </a:r>
          </a:p>
          <a:p>
            <a:pPr lvl="1"/>
            <a:r>
              <a:rPr lang="en-US" dirty="0" smtClean="0"/>
              <a:t> Labor 4	1. UG</a:t>
            </a:r>
          </a:p>
          <a:p>
            <a:pPr lvl="1"/>
            <a:r>
              <a:rPr lang="en-US" dirty="0" smtClean="0"/>
              <a:t> Labor 7 	3. OG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  </a:t>
            </a:r>
            <a:r>
              <a:rPr lang="en-US" dirty="0" err="1" smtClean="0"/>
              <a:t>weitere</a:t>
            </a:r>
            <a:r>
              <a:rPr lang="en-US" dirty="0" smtClean="0"/>
              <a:t> EDV-</a:t>
            </a:r>
            <a:r>
              <a:rPr lang="en-US" dirty="0" err="1" smtClean="0"/>
              <a:t>Labore</a:t>
            </a:r>
            <a:r>
              <a:rPr lang="en-US" dirty="0" smtClean="0"/>
              <a:t> an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Universität</a:t>
            </a:r>
            <a:r>
              <a:rPr lang="en-US" dirty="0" smtClean="0"/>
              <a:t> Wien</a:t>
            </a:r>
          </a:p>
          <a:p>
            <a:pPr lvl="1"/>
            <a:r>
              <a:rPr lang="en-US" dirty="0" smtClean="0">
                <a:hlinkClick r:id="rId2"/>
              </a:rPr>
              <a:t>http://zid.univie.ac.at/pcr-standorte/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704856" cy="508918"/>
          </a:xfrm>
          <a:ln>
            <a:noFill/>
          </a:ln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sz="2000" b="1" dirty="0" smtClean="0">
                <a:solidFill>
                  <a:srgbClr val="006699"/>
                </a:solidFill>
              </a:rPr>
              <a:t>Einordnung dieses Kurses im Rahmen der ABWL</a:t>
            </a:r>
            <a:r>
              <a:rPr lang="de-DE" b="1" dirty="0" smtClean="0">
                <a:solidFill>
                  <a:srgbClr val="006699"/>
                </a:solidFill>
              </a:rPr>
              <a:t/>
            </a:r>
            <a:br>
              <a:rPr lang="de-DE" b="1" dirty="0" smtClean="0">
                <a:solidFill>
                  <a:srgbClr val="006699"/>
                </a:solidFill>
              </a:rPr>
            </a:br>
            <a:endParaRPr lang="de-AT" b="1" dirty="0" smtClean="0">
              <a:solidFill>
                <a:srgbClr val="006699"/>
              </a:solidFill>
            </a:endParaRPr>
          </a:p>
        </p:txBody>
      </p:sp>
      <p:sp>
        <p:nvSpPr>
          <p:cNvPr id="3079" name="Text Box 75"/>
          <p:cNvSpPr txBox="1">
            <a:spLocks noChangeArrowheads="1"/>
          </p:cNvSpPr>
          <p:nvPr/>
        </p:nvSpPr>
        <p:spPr bwMode="auto">
          <a:xfrm>
            <a:off x="395288" y="2891532"/>
            <a:ext cx="20164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 smtClean="0"/>
              <a:t>Kernphase                  </a:t>
            </a:r>
            <a:r>
              <a:rPr lang="de-AT" sz="1600" b="1" dirty="0"/>
              <a:t>(2. – 6. Semester)</a:t>
            </a:r>
          </a:p>
        </p:txBody>
      </p:sp>
      <p:sp>
        <p:nvSpPr>
          <p:cNvPr id="3080" name="Rectangle 78"/>
          <p:cNvSpPr>
            <a:spLocks noChangeArrowheads="1"/>
          </p:cNvSpPr>
          <p:nvPr/>
        </p:nvSpPr>
        <p:spPr bwMode="auto">
          <a:xfrm>
            <a:off x="3132138" y="2997200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dirty="0"/>
              <a:t>ABWL </a:t>
            </a:r>
            <a:r>
              <a:rPr lang="de-AT" dirty="0" smtClean="0"/>
              <a:t>Finanzwirtschaft</a:t>
            </a:r>
            <a:endParaRPr lang="de-DE" dirty="0"/>
          </a:p>
        </p:txBody>
      </p:sp>
      <p:sp>
        <p:nvSpPr>
          <p:cNvPr id="3081" name="Rectangle 79"/>
          <p:cNvSpPr>
            <a:spLocks noChangeArrowheads="1"/>
          </p:cNvSpPr>
          <p:nvPr/>
        </p:nvSpPr>
        <p:spPr bwMode="auto">
          <a:xfrm>
            <a:off x="3132138" y="3573463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dirty="0"/>
              <a:t>ABWL </a:t>
            </a:r>
            <a:r>
              <a:rPr lang="de-AT" dirty="0" smtClean="0"/>
              <a:t>Marketing</a:t>
            </a:r>
            <a:endParaRPr lang="de-DE" dirty="0"/>
          </a:p>
        </p:txBody>
      </p:sp>
      <p:sp>
        <p:nvSpPr>
          <p:cNvPr id="3082" name="Rectangle 80"/>
          <p:cNvSpPr>
            <a:spLocks noChangeArrowheads="1"/>
          </p:cNvSpPr>
          <p:nvPr/>
        </p:nvSpPr>
        <p:spPr bwMode="auto">
          <a:xfrm>
            <a:off x="3132138" y="4149725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dirty="0" smtClean="0"/>
              <a:t>ABWL </a:t>
            </a:r>
            <a:r>
              <a:rPr lang="de-AT" dirty="0"/>
              <a:t>Unternehmensführung </a:t>
            </a:r>
            <a:endParaRPr lang="de-DE" dirty="0"/>
          </a:p>
        </p:txBody>
      </p:sp>
      <p:sp>
        <p:nvSpPr>
          <p:cNvPr id="12369" name="Rectangle 81"/>
          <p:cNvSpPr>
            <a:spLocks noChangeArrowheads="1"/>
          </p:cNvSpPr>
          <p:nvPr/>
        </p:nvSpPr>
        <p:spPr bwMode="auto">
          <a:xfrm>
            <a:off x="3132138" y="4724400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dirty="0"/>
              <a:t>ABWL </a:t>
            </a:r>
            <a:r>
              <a:rPr lang="de-AT" dirty="0" smtClean="0"/>
              <a:t>Produktion </a:t>
            </a:r>
            <a:r>
              <a:rPr lang="de-AT" dirty="0"/>
              <a:t>&amp; Logistik           </a:t>
            </a:r>
            <a:r>
              <a:rPr lang="de-AT" dirty="0" smtClean="0"/>
              <a:t>6 </a:t>
            </a:r>
            <a:r>
              <a:rPr lang="de-AT" dirty="0"/>
              <a:t>ECTS / 4 </a:t>
            </a:r>
            <a:r>
              <a:rPr lang="de-AT" dirty="0" err="1"/>
              <a:t>SSt</a:t>
            </a:r>
            <a:endParaRPr lang="de-DE" dirty="0"/>
          </a:p>
        </p:txBody>
      </p:sp>
      <p:sp>
        <p:nvSpPr>
          <p:cNvPr id="3084" name="Rectangle 82"/>
          <p:cNvSpPr>
            <a:spLocks noChangeArrowheads="1"/>
          </p:cNvSpPr>
          <p:nvPr/>
        </p:nvSpPr>
        <p:spPr bwMode="auto">
          <a:xfrm>
            <a:off x="3132138" y="5300663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dirty="0"/>
              <a:t>ABWL Betriebswirtschaftliches </a:t>
            </a:r>
            <a:r>
              <a:rPr lang="de-AT" dirty="0" smtClean="0"/>
              <a:t>Rechnungswesen</a:t>
            </a:r>
            <a:endParaRPr lang="de-DE" dirty="0"/>
          </a:p>
        </p:txBody>
      </p:sp>
      <p:sp>
        <p:nvSpPr>
          <p:cNvPr id="12374" name="Rectangle 86"/>
          <p:cNvSpPr>
            <a:spLocks noChangeArrowheads="1"/>
          </p:cNvSpPr>
          <p:nvPr/>
        </p:nvSpPr>
        <p:spPr bwMode="auto">
          <a:xfrm>
            <a:off x="179388" y="4365352"/>
            <a:ext cx="2447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b="1" dirty="0" smtClean="0"/>
              <a:t>VO</a:t>
            </a:r>
            <a:r>
              <a:rPr lang="de-AT" dirty="0" smtClean="0"/>
              <a:t> </a:t>
            </a:r>
            <a:r>
              <a:rPr lang="de-AT" dirty="0" err="1" smtClean="0"/>
              <a:t>Prod</a:t>
            </a:r>
            <a:r>
              <a:rPr lang="de-AT" dirty="0" smtClean="0"/>
              <a:t> </a:t>
            </a:r>
            <a:r>
              <a:rPr lang="de-AT" dirty="0"/>
              <a:t>&amp; </a:t>
            </a:r>
            <a:r>
              <a:rPr lang="de-AT" dirty="0" smtClean="0"/>
              <a:t>Log 1</a:t>
            </a:r>
            <a:endParaRPr lang="de-DE" dirty="0"/>
          </a:p>
        </p:txBody>
      </p:sp>
      <p:sp>
        <p:nvSpPr>
          <p:cNvPr id="12375" name="Rectangle 87"/>
          <p:cNvSpPr>
            <a:spLocks noChangeArrowheads="1"/>
          </p:cNvSpPr>
          <p:nvPr/>
        </p:nvSpPr>
        <p:spPr bwMode="auto">
          <a:xfrm>
            <a:off x="179388" y="5301456"/>
            <a:ext cx="244792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b="1" dirty="0" smtClean="0"/>
              <a:t>UK</a:t>
            </a:r>
            <a:r>
              <a:rPr lang="de-AT" dirty="0" smtClean="0"/>
              <a:t> </a:t>
            </a:r>
            <a:r>
              <a:rPr lang="de-AT" dirty="0" err="1" smtClean="0"/>
              <a:t>Prod</a:t>
            </a:r>
            <a:r>
              <a:rPr lang="de-AT" dirty="0" smtClean="0"/>
              <a:t> </a:t>
            </a:r>
            <a:r>
              <a:rPr lang="de-AT" dirty="0"/>
              <a:t>&amp; </a:t>
            </a:r>
            <a:r>
              <a:rPr lang="de-AT" dirty="0" smtClean="0"/>
              <a:t>Log 2</a:t>
            </a:r>
            <a:endParaRPr lang="de-DE" dirty="0"/>
          </a:p>
        </p:txBody>
      </p:sp>
      <p:cxnSp>
        <p:nvCxnSpPr>
          <p:cNvPr id="12376" name="AutoShape 88"/>
          <p:cNvCxnSpPr>
            <a:cxnSpLocks noChangeShapeType="1"/>
            <a:stCxn id="12369" idx="1"/>
            <a:endCxn id="12374" idx="3"/>
          </p:cNvCxnSpPr>
          <p:nvPr/>
        </p:nvCxnSpPr>
        <p:spPr bwMode="auto">
          <a:xfrm rot="10800000">
            <a:off x="2627314" y="4581252"/>
            <a:ext cx="504825" cy="35904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12377" name="AutoShape 89"/>
          <p:cNvCxnSpPr>
            <a:cxnSpLocks noChangeShapeType="1"/>
            <a:stCxn id="12369" idx="1"/>
            <a:endCxn id="12375" idx="3"/>
          </p:cNvCxnSpPr>
          <p:nvPr/>
        </p:nvCxnSpPr>
        <p:spPr bwMode="auto">
          <a:xfrm rot="10800000" flipV="1">
            <a:off x="2627314" y="4940300"/>
            <a:ext cx="504825" cy="57705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2380" name="Rectangle 92"/>
          <p:cNvSpPr>
            <a:spLocks noChangeArrowheads="1"/>
          </p:cNvSpPr>
          <p:nvPr/>
        </p:nvSpPr>
        <p:spPr bwMode="auto">
          <a:xfrm>
            <a:off x="2771800" y="2780556"/>
            <a:ext cx="6192838" cy="36727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cxnSp>
        <p:nvCxnSpPr>
          <p:cNvPr id="12382" name="AutoShape 94"/>
          <p:cNvCxnSpPr>
            <a:cxnSpLocks noChangeShapeType="1"/>
            <a:stCxn id="12374" idx="2"/>
            <a:endCxn id="12375" idx="0"/>
          </p:cNvCxnSpPr>
          <p:nvPr/>
        </p:nvCxnSpPr>
        <p:spPr bwMode="auto">
          <a:xfrm rot="5400000">
            <a:off x="1151199" y="5049304"/>
            <a:ext cx="504304" cy="1588"/>
          </a:xfrm>
          <a:prstGeom prst="straightConnector1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3094" name="Rectangle 96"/>
          <p:cNvSpPr>
            <a:spLocks noChangeArrowheads="1"/>
          </p:cNvSpPr>
          <p:nvPr/>
        </p:nvSpPr>
        <p:spPr bwMode="auto">
          <a:xfrm>
            <a:off x="3132138" y="5876925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/>
              <a:t>etc…</a:t>
            </a:r>
            <a:endParaRPr lang="de-DE"/>
          </a:p>
        </p:txBody>
      </p:sp>
      <p:sp>
        <p:nvSpPr>
          <p:cNvPr id="21" name="Rectangle 84"/>
          <p:cNvSpPr>
            <a:spLocks noChangeArrowheads="1"/>
          </p:cNvSpPr>
          <p:nvPr/>
        </p:nvSpPr>
        <p:spPr bwMode="auto">
          <a:xfrm>
            <a:off x="2843808" y="2060848"/>
            <a:ext cx="5472112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AT" dirty="0" smtClean="0"/>
              <a:t>STEOP positiv abgeschlossen (bis zur Prüfung)</a:t>
            </a:r>
            <a:endParaRPr lang="de-DE" dirty="0"/>
          </a:p>
        </p:txBody>
      </p:sp>
      <p:sp>
        <p:nvSpPr>
          <p:cNvPr id="22" name="Text Box 58"/>
          <p:cNvSpPr txBox="1">
            <a:spLocks noChangeArrowheads="1"/>
          </p:cNvSpPr>
          <p:nvPr/>
        </p:nvSpPr>
        <p:spPr bwMode="auto">
          <a:xfrm>
            <a:off x="-36512" y="2060848"/>
            <a:ext cx="24482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 b="1" dirty="0" smtClean="0"/>
              <a:t>Studieneingangsphase</a:t>
            </a:r>
            <a:endParaRPr lang="de-AT" sz="1600" b="1" dirty="0"/>
          </a:p>
        </p:txBody>
      </p:sp>
      <p:cxnSp>
        <p:nvCxnSpPr>
          <p:cNvPr id="24" name="Gerade Verbindung mit Pfeil 23"/>
          <p:cNvCxnSpPr/>
          <p:nvPr/>
        </p:nvCxnSpPr>
        <p:spPr>
          <a:xfrm>
            <a:off x="2267744" y="2276872"/>
            <a:ext cx="576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00" fill="hold"/>
                                        <p:tgtEl>
                                          <p:spTgt spid="12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12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23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23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23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23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74" grpId="0" animBg="1"/>
      <p:bldP spid="12375" grpId="0" animBg="1"/>
      <p:bldP spid="1238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>
          <a:xfrm>
            <a:off x="683569" y="980727"/>
            <a:ext cx="7920880" cy="792511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Hilfe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zu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Moodle</a:t>
            </a:r>
            <a:endParaRPr lang="en-US" sz="2800" b="1" dirty="0" smtClean="0">
              <a:solidFill>
                <a:srgbClr val="006699"/>
              </a:solidFill>
            </a:endParaRPr>
          </a:p>
        </p:txBody>
      </p:sp>
      <p:sp>
        <p:nvSpPr>
          <p:cNvPr id="2560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allgemeine</a:t>
            </a:r>
            <a:r>
              <a:rPr lang="en-US" dirty="0" smtClean="0"/>
              <a:t> </a:t>
            </a:r>
            <a:r>
              <a:rPr lang="en-US" dirty="0" err="1" smtClean="0"/>
              <a:t>Infos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http://zid.univie.ac.at/services/fuer-studierende/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Schulungen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https://www.univie.ac.at/kursdatenbank/elearning.html/#studierende</a:t>
            </a: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80728"/>
            <a:ext cx="7882632" cy="648072"/>
          </a:xfrm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Organisatorisches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844824"/>
            <a:ext cx="8435975" cy="452596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de-DE" altLang="de-DE" dirty="0" smtClean="0"/>
              <a:t>Eine Prüfung </a:t>
            </a:r>
            <a:r>
              <a:rPr lang="de-DE" altLang="de-DE" dirty="0"/>
              <a:t>mit 100 Punkten</a:t>
            </a:r>
          </a:p>
          <a:p>
            <a:pPr marL="465137" lvl="2" indent="-285750"/>
            <a:r>
              <a:rPr lang="de-DE" altLang="de-DE" i="1" dirty="0" smtClean="0"/>
              <a:t>  voraussichtliche </a:t>
            </a:r>
            <a:r>
              <a:rPr lang="de-DE" altLang="de-DE" dirty="0"/>
              <a:t>Testtermine: </a:t>
            </a:r>
          </a:p>
          <a:p>
            <a:pPr marL="465137" lvl="2" indent="-285750"/>
            <a:r>
              <a:rPr lang="de-DE" altLang="de-DE" dirty="0" smtClean="0"/>
              <a:t>  1</a:t>
            </a:r>
            <a:r>
              <a:rPr lang="de-DE" altLang="de-DE" dirty="0"/>
              <a:t>. Termin: </a:t>
            </a:r>
            <a:r>
              <a:rPr lang="de-DE" altLang="de-DE" dirty="0" smtClean="0"/>
              <a:t>	28.06.2016</a:t>
            </a:r>
            <a:r>
              <a:rPr lang="de-DE" altLang="de-DE" b="1" dirty="0" smtClean="0"/>
              <a:t>  	</a:t>
            </a:r>
          </a:p>
          <a:p>
            <a:pPr marL="465137" lvl="2" indent="-285750"/>
            <a:r>
              <a:rPr lang="de-DE" altLang="de-DE" dirty="0" smtClean="0"/>
              <a:t>  2</a:t>
            </a:r>
            <a:r>
              <a:rPr lang="de-DE" altLang="de-DE" dirty="0"/>
              <a:t>. Termin:	</a:t>
            </a:r>
            <a:r>
              <a:rPr lang="de-DE" altLang="de-DE" dirty="0" smtClean="0"/>
              <a:t>noch nicht bekannt</a:t>
            </a:r>
          </a:p>
          <a:p>
            <a:pPr marL="465137" lvl="2" indent="-285750"/>
            <a:r>
              <a:rPr lang="de-AT" altLang="de-DE" dirty="0" smtClean="0"/>
              <a:t>  3</a:t>
            </a:r>
            <a:r>
              <a:rPr lang="de-AT" altLang="de-DE" dirty="0"/>
              <a:t>. Termin: </a:t>
            </a:r>
            <a:r>
              <a:rPr lang="de-AT" altLang="de-DE" dirty="0" smtClean="0"/>
              <a:t>	noch nicht bekannt</a:t>
            </a:r>
          </a:p>
          <a:p>
            <a:pPr marL="465137" lvl="2" indent="-285750"/>
            <a:r>
              <a:rPr lang="de-AT" altLang="de-DE" dirty="0" smtClean="0"/>
              <a:t>   </a:t>
            </a:r>
            <a:r>
              <a:rPr lang="de-DE" altLang="de-DE" dirty="0" smtClean="0"/>
              <a:t>Prüfungsdauer</a:t>
            </a:r>
            <a:endParaRPr lang="de-DE" altLang="de-DE" dirty="0"/>
          </a:p>
          <a:p>
            <a:pPr marL="465137" lvl="2" indent="-285750"/>
            <a:r>
              <a:rPr lang="de-DE" altLang="de-DE" b="1" u="sng" dirty="0" smtClean="0">
                <a:solidFill>
                  <a:srgbClr val="FF0000"/>
                </a:solidFill>
              </a:rPr>
              <a:t>  </a:t>
            </a:r>
            <a:r>
              <a:rPr lang="de-DE" altLang="de-DE" b="1" u="sng" dirty="0" err="1" smtClean="0">
                <a:solidFill>
                  <a:srgbClr val="FF0000"/>
                </a:solidFill>
              </a:rPr>
              <a:t>Bakk</a:t>
            </a:r>
            <a:r>
              <a:rPr lang="de-DE" altLang="de-DE" b="1" u="sng" dirty="0">
                <a:solidFill>
                  <a:srgbClr val="FF0000"/>
                </a:solidFill>
              </a:rPr>
              <a:t>. Studium ab WS 2014 </a:t>
            </a:r>
            <a:r>
              <a:rPr lang="de-DE" altLang="de-DE" b="1" u="sng" dirty="0" smtClean="0">
                <a:solidFill>
                  <a:srgbClr val="FF0000"/>
                </a:solidFill>
              </a:rPr>
              <a:t>	90 </a:t>
            </a:r>
            <a:r>
              <a:rPr lang="de-DE" altLang="de-DE" b="1" u="sng" dirty="0">
                <a:solidFill>
                  <a:srgbClr val="FF0000"/>
                </a:solidFill>
              </a:rPr>
              <a:t>Minuten </a:t>
            </a:r>
          </a:p>
          <a:p>
            <a:pPr marL="465137" lvl="2" indent="-285750"/>
            <a:r>
              <a:rPr lang="de-DE" altLang="de-DE" b="1" u="sng" dirty="0" smtClean="0">
                <a:solidFill>
                  <a:srgbClr val="FF0000"/>
                </a:solidFill>
              </a:rPr>
              <a:t>  </a:t>
            </a:r>
            <a:r>
              <a:rPr lang="de-DE" altLang="de-DE" b="1" u="sng" dirty="0" err="1" smtClean="0">
                <a:solidFill>
                  <a:srgbClr val="FF0000"/>
                </a:solidFill>
              </a:rPr>
              <a:t>Bakk</a:t>
            </a:r>
            <a:r>
              <a:rPr lang="de-DE" altLang="de-DE" b="1" u="sng" dirty="0">
                <a:solidFill>
                  <a:srgbClr val="FF0000"/>
                </a:solidFill>
              </a:rPr>
              <a:t>. Studium ab WS 2011 </a:t>
            </a:r>
            <a:r>
              <a:rPr lang="de-DE" altLang="de-DE" b="1" u="sng" dirty="0" smtClean="0">
                <a:solidFill>
                  <a:srgbClr val="FF0000"/>
                </a:solidFill>
              </a:rPr>
              <a:t>	110 </a:t>
            </a:r>
            <a:r>
              <a:rPr lang="de-DE" altLang="de-DE" b="1" u="sng" dirty="0">
                <a:solidFill>
                  <a:srgbClr val="FF0000"/>
                </a:solidFill>
              </a:rPr>
              <a:t>Minuten </a:t>
            </a:r>
            <a:endParaRPr lang="de-DE" altLang="de-DE" dirty="0"/>
          </a:p>
          <a:p>
            <a:pPr marL="354013" indent="-354013">
              <a:buFont typeface="Wingdings" panose="05000000000000000000" pitchFamily="2" charset="2"/>
              <a:buChar char="v"/>
            </a:pPr>
            <a:r>
              <a:rPr lang="de-DE" altLang="de-DE" dirty="0"/>
              <a:t>Positives Zeugnis: mindestens 50 </a:t>
            </a:r>
            <a:r>
              <a:rPr lang="de-DE" altLang="de-DE" dirty="0" smtClean="0"/>
              <a:t>Punkte</a:t>
            </a:r>
          </a:p>
          <a:p>
            <a:pPr marL="354013" indent="-354013">
              <a:buFont typeface="Wingdings" panose="05000000000000000000" pitchFamily="2" charset="2"/>
              <a:buChar char="v"/>
            </a:pPr>
            <a:endParaRPr lang="de-DE" altLang="de-DE" dirty="0"/>
          </a:p>
          <a:p>
            <a:pPr marL="354013" indent="-354013">
              <a:buFont typeface="Wingdings" panose="05000000000000000000" pitchFamily="2" charset="2"/>
              <a:buChar char="v"/>
            </a:pPr>
            <a:r>
              <a:rPr lang="de-DE" altLang="de-DE" dirty="0" smtClean="0"/>
              <a:t>Hausübungen: </a:t>
            </a:r>
            <a:r>
              <a:rPr lang="de-DE" altLang="de-DE" dirty="0"/>
              <a:t>über </a:t>
            </a:r>
            <a:r>
              <a:rPr lang="de-DE" altLang="de-DE" dirty="0" err="1" smtClean="0"/>
              <a:t>Moodle</a:t>
            </a:r>
            <a:r>
              <a:rPr lang="de-DE" altLang="de-DE" dirty="0" smtClean="0"/>
              <a:t/>
            </a:r>
            <a:br>
              <a:rPr lang="de-DE" altLang="de-DE" dirty="0" smtClean="0"/>
            </a:br>
            <a:r>
              <a:rPr lang="de-DE" altLang="de-DE" dirty="0" smtClean="0"/>
              <a:t>zählt </a:t>
            </a:r>
            <a:r>
              <a:rPr lang="de-DE" altLang="de-DE" dirty="0"/>
              <a:t>jedoch </a:t>
            </a:r>
            <a:r>
              <a:rPr lang="de-DE" altLang="de-DE" i="1" dirty="0"/>
              <a:t>nicht zur Note</a:t>
            </a:r>
            <a:r>
              <a:rPr lang="de-DE" altLang="de-DE" dirty="0"/>
              <a:t> sondern ist als Unterstützung bzw. zur Vorbereitung für die Prüfung gedacht. </a:t>
            </a:r>
            <a:r>
              <a:rPr lang="de-DE" altLang="de-DE" dirty="0" smtClean="0"/>
              <a:t>Frei anmeldbar!</a:t>
            </a:r>
            <a:endParaRPr lang="de-DE" altLang="de-DE" dirty="0"/>
          </a:p>
          <a:p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9" y="980728"/>
            <a:ext cx="7920880" cy="648841"/>
          </a:xfrm>
          <a:noFill/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Skriptum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89138"/>
            <a:ext cx="8136904" cy="4319587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endParaRPr lang="de-DE" dirty="0" smtClean="0"/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de-DE" sz="2400" dirty="0" smtClean="0"/>
              <a:t>Arbeitsunterlage ( Folien </a:t>
            </a:r>
            <a:r>
              <a:rPr lang="de-DE" sz="2400" smtClean="0"/>
              <a:t>und Skriptum)</a:t>
            </a:r>
            <a:endParaRPr lang="de-DE" sz="2400" dirty="0" smtClean="0"/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de-DE" sz="2200" dirty="0" smtClean="0"/>
              <a:t>ersetzt nicht den Besuch der Lehrveranstaltung       	</a:t>
            </a:r>
            <a:br>
              <a:rPr lang="de-DE" sz="2200" dirty="0" smtClean="0"/>
            </a:br>
            <a:r>
              <a:rPr lang="de-DE" sz="2200" dirty="0" smtClean="0"/>
              <a:t>(keine Anwesenheitspflicht, aber empfohlen)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de-DE" sz="2400" dirty="0" smtClean="0"/>
              <a:t>eventuelle Druckfehler vorbehalten</a:t>
            </a:r>
          </a:p>
          <a:p>
            <a:pPr>
              <a:lnSpc>
                <a:spcPct val="110000"/>
              </a:lnSpc>
              <a:buNone/>
            </a:pPr>
            <a:r>
              <a:rPr lang="de-DE" sz="2400" dirty="0" smtClean="0">
                <a:sym typeface="Wingdings" pitchFamily="2" charset="2"/>
              </a:rPr>
              <a:t> nicht auswendig lernen, sondern versuchen den Inhalt zu verstehen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9" y="980728"/>
            <a:ext cx="7920880" cy="792511"/>
          </a:xfrm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Produktionstheorie, Produktionsplanung, Produktionsmanagement I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89138"/>
            <a:ext cx="8137153" cy="43195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de-DE" i="1" dirty="0" smtClean="0"/>
              <a:t>Produktionstheorie</a:t>
            </a:r>
            <a:r>
              <a:rPr lang="de-DE" dirty="0" smtClean="0"/>
              <a:t>: </a:t>
            </a:r>
          </a:p>
          <a:p>
            <a:pPr eaLnBrk="1" hangingPunct="1">
              <a:buFontTx/>
              <a:buNone/>
            </a:pPr>
            <a:r>
              <a:rPr lang="de-DE" sz="2000" dirty="0" smtClean="0"/>
              <a:t>Beschreibung des </a:t>
            </a:r>
            <a:r>
              <a:rPr lang="de-DE" sz="2000" i="1" dirty="0" smtClean="0"/>
              <a:t>Transformationsprozesses</a:t>
            </a:r>
            <a:r>
              <a:rPr lang="de-DE" sz="2000" dirty="0" smtClean="0"/>
              <a:t>: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de-DE" sz="2000" i="1" dirty="0" smtClean="0"/>
              <a:t>  </a:t>
            </a:r>
            <a:r>
              <a:rPr lang="de-DE" sz="2000" i="1" dirty="0" err="1" smtClean="0"/>
              <a:t>Faktoreinsatz</a:t>
            </a:r>
            <a:r>
              <a:rPr lang="de-DE" sz="2000" dirty="0" smtClean="0"/>
              <a:t> </a:t>
            </a:r>
            <a:r>
              <a:rPr lang="de-DE" sz="2000" dirty="0" smtClean="0">
                <a:sym typeface="Wingdings" pitchFamily="2" charset="2"/>
              </a:rPr>
              <a:t> </a:t>
            </a:r>
            <a:r>
              <a:rPr lang="de-DE" sz="2000" i="1" dirty="0" smtClean="0">
                <a:sym typeface="Wingdings" pitchFamily="2" charset="2"/>
              </a:rPr>
              <a:t>Ausbringung</a:t>
            </a:r>
            <a:r>
              <a:rPr lang="de-DE" sz="2000" dirty="0" smtClean="0">
                <a:sym typeface="Wingdings" pitchFamily="2" charset="2"/>
              </a:rPr>
              <a:t> durch Produktionsfunktionen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de-DE" sz="2000" dirty="0" smtClean="0">
                <a:sym typeface="Wingdings" pitchFamily="2" charset="2"/>
              </a:rPr>
              <a:t>  Gliederung der Produktionsfaktoren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de-DE" sz="2000" dirty="0" smtClean="0">
                <a:sym typeface="Wingdings" pitchFamily="2" charset="2"/>
              </a:rPr>
              <a:t>  Behandlung von diversen Produktionsfunktionen,…</a:t>
            </a:r>
            <a:br>
              <a:rPr lang="de-DE" sz="2000" dirty="0" smtClean="0">
                <a:sym typeface="Wingdings" pitchFamily="2" charset="2"/>
              </a:rPr>
            </a:br>
            <a:endParaRPr lang="de-DE" sz="2000" dirty="0" smtClean="0">
              <a:sym typeface="Wingdings" pitchFamily="2" charset="2"/>
            </a:endParaRPr>
          </a:p>
          <a:p>
            <a:pPr defTabSz="180000" eaLnBrk="1" hangingPunct="1">
              <a:buFont typeface="Wingdings" pitchFamily="2" charset="2"/>
              <a:buChar char="à"/>
              <a:tabLst>
                <a:tab pos="180000" algn="l"/>
              </a:tabLst>
            </a:pPr>
            <a:r>
              <a:rPr lang="de-DE" sz="2000" b="1" dirty="0" smtClean="0">
                <a:sym typeface="Wingdings" pitchFamily="2" charset="2"/>
              </a:rPr>
              <a:t>Statisch</a:t>
            </a:r>
            <a:r>
              <a:rPr lang="de-DE" sz="2000" dirty="0" smtClean="0">
                <a:sym typeface="Wingdings" pitchFamily="2" charset="2"/>
              </a:rPr>
              <a:t> (sagt nichts darüber aus, wie die Wertschöpfungsprozesse 	 in der </a:t>
            </a:r>
            <a:r>
              <a:rPr lang="de-DE" sz="2000" i="1" dirty="0" smtClean="0">
                <a:sym typeface="Wingdings" pitchFamily="2" charset="2"/>
              </a:rPr>
              <a:t>zeitlichen Abfolge</a:t>
            </a:r>
            <a:r>
              <a:rPr lang="de-DE" sz="2000" dirty="0" smtClean="0">
                <a:sym typeface="Wingdings" pitchFamily="2" charset="2"/>
              </a:rPr>
              <a:t> ihrer Einzelschritte gestaltet werden sollen.)</a:t>
            </a:r>
          </a:p>
          <a:p>
            <a:pPr defTabSz="180000" eaLnBrk="1" hangingPunct="1">
              <a:buFont typeface="Wingdings" pitchFamily="2" charset="2"/>
              <a:buNone/>
              <a:tabLst>
                <a:tab pos="180000" algn="l"/>
              </a:tabLst>
            </a:pPr>
            <a:r>
              <a:rPr lang="de-DE" sz="2000" i="1" dirty="0" smtClean="0">
                <a:sym typeface="Wingdings" pitchFamily="2" charset="2"/>
              </a:rPr>
              <a:t>	 versus</a:t>
            </a:r>
          </a:p>
          <a:p>
            <a:pPr defTabSz="288000" eaLnBrk="1" hangingPunct="1">
              <a:buFont typeface="Wingdings" pitchFamily="2" charset="2"/>
              <a:buNone/>
              <a:tabLst>
                <a:tab pos="180000" algn="l"/>
                <a:tab pos="288000" algn="l"/>
              </a:tabLst>
            </a:pPr>
            <a:r>
              <a:rPr lang="de-DE" sz="2000" dirty="0" smtClean="0">
                <a:sym typeface="Wingdings" pitchFamily="2" charset="2"/>
              </a:rPr>
              <a:t> </a:t>
            </a:r>
            <a:r>
              <a:rPr lang="de-DE" sz="2000" b="1" dirty="0" smtClean="0">
                <a:sym typeface="Wingdings" pitchFamily="2" charset="2"/>
              </a:rPr>
              <a:t>Dynamische</a:t>
            </a:r>
            <a:r>
              <a:rPr lang="de-DE" sz="2000" dirty="0" smtClean="0">
                <a:sym typeface="Wingdings" pitchFamily="2" charset="2"/>
              </a:rPr>
              <a:t> Aspekte (zu welchen Zeitpunkten welche   						Entscheidungen getroffen werden sollen) werden im Rahmen der 			</a:t>
            </a:r>
            <a:r>
              <a:rPr lang="de-DE" i="1" dirty="0" smtClean="0">
                <a:sym typeface="Wingdings" pitchFamily="2" charset="2"/>
              </a:rPr>
              <a:t>Produktionsplanung und –</a:t>
            </a:r>
            <a:r>
              <a:rPr lang="de-DE" i="1" dirty="0" err="1" smtClean="0">
                <a:sym typeface="Wingdings" pitchFamily="2" charset="2"/>
              </a:rPr>
              <a:t>steuerung</a:t>
            </a:r>
            <a:r>
              <a:rPr lang="de-DE" i="1" dirty="0" smtClean="0">
                <a:sym typeface="Wingdings" pitchFamily="2" charset="2"/>
              </a:rPr>
              <a:t> </a:t>
            </a:r>
            <a:r>
              <a:rPr lang="de-DE" sz="2000" dirty="0" smtClean="0">
                <a:sym typeface="Wingdings" pitchFamily="2" charset="2"/>
              </a:rPr>
              <a:t>behandelt.</a:t>
            </a:r>
            <a:endParaRPr lang="de-A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9" y="980728"/>
            <a:ext cx="7920880" cy="864095"/>
          </a:xfrm>
          <a:ln>
            <a:noFill/>
          </a:ln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de-DE" sz="2800" b="1" dirty="0" smtClean="0">
                <a:solidFill>
                  <a:srgbClr val="006699"/>
                </a:solidFill>
              </a:rPr>
              <a:t>Produktionstheorie, Produktionsplanung, Produktionsmanagement II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989138"/>
            <a:ext cx="8065145" cy="43195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de-DE" i="1" dirty="0" smtClean="0"/>
          </a:p>
          <a:p>
            <a:pPr marL="0" indent="0" eaLnBrk="1" hangingPunct="1">
              <a:buFontTx/>
              <a:buNone/>
            </a:pPr>
            <a:r>
              <a:rPr lang="de-DE" i="1" dirty="0" smtClean="0"/>
              <a:t>Produktionsmanagement</a:t>
            </a:r>
            <a:r>
              <a:rPr lang="de-DE" dirty="0" smtClean="0"/>
              <a:t>:</a:t>
            </a:r>
          </a:p>
          <a:p>
            <a:pPr marL="0" indent="0" eaLnBrk="1" hangingPunct="1">
              <a:buFontTx/>
              <a:buNone/>
            </a:pPr>
            <a:r>
              <a:rPr lang="de-DE" sz="2000" dirty="0" smtClean="0"/>
              <a:t>= eine moderne integrative Sichtweise der vorher genannten Überlegungen im Zusammenhang mit den anderen funktionalen Bereichen des Betriebes </a:t>
            </a:r>
            <a:br>
              <a:rPr lang="de-DE" sz="2000" dirty="0" smtClean="0"/>
            </a:br>
            <a:endParaRPr lang="de-DE" sz="2000" dirty="0" smtClean="0"/>
          </a:p>
          <a:p>
            <a:pPr marL="0" indent="0" eaLnBrk="1" hangingPunct="1">
              <a:buFontTx/>
              <a:buNone/>
            </a:pPr>
            <a:r>
              <a:rPr lang="de-DE" sz="2000" dirty="0" smtClean="0"/>
              <a:t>In der deutschen Betriebswirtschaftslehre wird die Teildisziplin der BWL, in der die Aspekte der betrieblichen Produktion behandelt werden, auch </a:t>
            </a:r>
            <a:r>
              <a:rPr lang="de-DE" sz="2000" i="1" dirty="0" smtClean="0"/>
              <a:t>Produktionswirtschaft</a:t>
            </a:r>
            <a:r>
              <a:rPr lang="de-DE" sz="2000" dirty="0" smtClean="0"/>
              <a:t> genannt.</a:t>
            </a:r>
          </a:p>
          <a:p>
            <a:pPr marL="0" indent="0" eaLnBrk="1" hangingPunct="1">
              <a:buFontTx/>
              <a:buNone/>
            </a:pPr>
            <a:endParaRPr lang="de-DE" sz="2000" dirty="0" smtClean="0"/>
          </a:p>
          <a:p>
            <a:pPr marL="0" indent="0" eaLnBrk="1" hangingPunct="1">
              <a:buFontTx/>
              <a:buNone/>
            </a:pPr>
            <a:endParaRPr lang="de-AT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9" y="980728"/>
            <a:ext cx="7920880" cy="576833"/>
          </a:xfrm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Inhalt und Aufbau der Lehrveranstaltung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89138"/>
            <a:ext cx="8209161" cy="4319587"/>
          </a:xfrm>
        </p:spPr>
        <p:txBody>
          <a:bodyPr/>
          <a:lstStyle/>
          <a:p>
            <a:pPr eaLnBrk="1" hangingPunct="1">
              <a:tabLst>
                <a:tab pos="180000" algn="l"/>
              </a:tabLst>
            </a:pPr>
            <a:r>
              <a:rPr lang="de-DE" dirty="0" smtClean="0"/>
              <a:t> Die lang- und kurzfristigen Aspekte der </a:t>
            </a:r>
            <a:r>
              <a:rPr lang="de-DE" b="1" dirty="0" smtClean="0"/>
              <a:t>Produktionsplanung und –  	</a:t>
            </a:r>
            <a:r>
              <a:rPr lang="de-DE" b="1" dirty="0" err="1" smtClean="0"/>
              <a:t>steuerung</a:t>
            </a:r>
            <a:r>
              <a:rPr lang="de-DE" b="1" dirty="0" smtClean="0"/>
              <a:t> </a:t>
            </a:r>
            <a:r>
              <a:rPr lang="de-DE" dirty="0" smtClean="0"/>
              <a:t>werden gegliedert nach</a:t>
            </a:r>
          </a:p>
          <a:p>
            <a:pPr lvl="1" eaLnBrk="1" hangingPunct="1"/>
            <a:r>
              <a:rPr lang="de-DE" b="1" dirty="0" smtClean="0"/>
              <a:t> strategischen</a:t>
            </a:r>
            <a:r>
              <a:rPr lang="de-DE" dirty="0" smtClean="0"/>
              <a:t>, </a:t>
            </a:r>
          </a:p>
          <a:p>
            <a:pPr lvl="1" eaLnBrk="1" hangingPunct="1"/>
            <a:r>
              <a:rPr lang="de-DE" b="1" dirty="0" smtClean="0"/>
              <a:t> taktischen</a:t>
            </a:r>
            <a:r>
              <a:rPr lang="de-DE" dirty="0" smtClean="0"/>
              <a:t> und </a:t>
            </a:r>
          </a:p>
          <a:p>
            <a:pPr lvl="1" eaLnBrk="1" hangingPunct="1"/>
            <a:r>
              <a:rPr lang="de-DE" b="1" dirty="0" smtClean="0"/>
              <a:t> operativen</a:t>
            </a:r>
            <a:r>
              <a:rPr lang="de-DE" dirty="0" smtClean="0"/>
              <a:t> Aufgaben </a:t>
            </a:r>
          </a:p>
          <a:p>
            <a:pPr lvl="1" eaLnBrk="1" hangingPunct="1">
              <a:buFontTx/>
              <a:buNone/>
            </a:pPr>
            <a:r>
              <a:rPr lang="de-DE" sz="2400" dirty="0" smtClean="0"/>
              <a:t>   behandelt.</a:t>
            </a:r>
            <a:br>
              <a:rPr lang="de-DE" sz="2400" dirty="0" smtClean="0"/>
            </a:br>
            <a:endParaRPr lang="de-DE" sz="2400" dirty="0" smtClean="0"/>
          </a:p>
          <a:p>
            <a:pPr eaLnBrk="1" hangingPunct="1">
              <a:tabLst>
                <a:tab pos="180000" algn="l"/>
              </a:tabLst>
            </a:pPr>
            <a:r>
              <a:rPr lang="de-DE" dirty="0" smtClean="0"/>
              <a:t> Probleme der </a:t>
            </a:r>
            <a:r>
              <a:rPr lang="de-DE" i="1" dirty="0" smtClean="0"/>
              <a:t>Logistik</a:t>
            </a:r>
            <a:r>
              <a:rPr lang="de-DE" dirty="0" smtClean="0"/>
              <a:t> wie </a:t>
            </a:r>
            <a:r>
              <a:rPr lang="de-DE" b="1" dirty="0" smtClean="0"/>
              <a:t>Lagerung und Transport </a:t>
            </a:r>
            <a:r>
              <a:rPr lang="de-DE" dirty="0" smtClean="0"/>
              <a:t>werden   	angesprochen</a:t>
            </a:r>
            <a:endParaRPr lang="de-A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980728"/>
            <a:ext cx="7920880" cy="576064"/>
          </a:xfrm>
          <a:ln>
            <a:noFill/>
          </a:ln>
        </p:spPr>
        <p:txBody>
          <a:bodyPr/>
          <a:lstStyle/>
          <a:p>
            <a:pPr eaLnBrk="1" hangingPunct="1"/>
            <a:r>
              <a:rPr lang="de-DE" sz="2800" b="1" dirty="0" smtClean="0">
                <a:solidFill>
                  <a:srgbClr val="006699"/>
                </a:solidFill>
              </a:rPr>
              <a:t>Literatur</a:t>
            </a:r>
            <a:endParaRPr lang="de-AT" sz="2800" b="1" dirty="0" smtClean="0">
              <a:solidFill>
                <a:srgbClr val="006699"/>
              </a:solidFill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147050" cy="4897437"/>
          </a:xfrm>
        </p:spPr>
        <p:txBody>
          <a:bodyPr/>
          <a:lstStyle/>
          <a:p>
            <a:pPr marL="263525" indent="-263525" eaLnBrk="1" hangingPunct="1">
              <a:spcBef>
                <a:spcPct val="10000"/>
              </a:spcBef>
              <a:buFontTx/>
              <a:buNone/>
            </a:pPr>
            <a:endParaRPr lang="de-AT" sz="1800" u="sng" dirty="0" smtClean="0"/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800" u="sng" dirty="0" smtClean="0"/>
              <a:t>Vorlesungsbegleitend</a:t>
            </a:r>
            <a:r>
              <a:rPr lang="de-AT" sz="1600" dirty="0" smtClean="0"/>
              <a:t> sollte folgendes Lehrbuch gelesen werden:</a:t>
            </a:r>
            <a:endParaRPr lang="de-AT" sz="1600" b="1" dirty="0" smtClean="0"/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b="1" dirty="0" smtClean="0"/>
              <a:t>Günther</a:t>
            </a:r>
            <a:r>
              <a:rPr lang="de-AT" sz="1600" i="1" dirty="0" smtClean="0"/>
              <a:t>, </a:t>
            </a:r>
            <a:r>
              <a:rPr lang="de-AT" sz="1600" dirty="0" smtClean="0"/>
              <a:t>H.O., </a:t>
            </a:r>
            <a:r>
              <a:rPr lang="de-AT" sz="1600" b="1" dirty="0" smtClean="0"/>
              <a:t>Tempelmeier</a:t>
            </a:r>
            <a:r>
              <a:rPr lang="de-AT" sz="1600" dirty="0" smtClean="0"/>
              <a:t>, H.: "</a:t>
            </a:r>
            <a:r>
              <a:rPr lang="de-AT" sz="1600" i="1" dirty="0" smtClean="0"/>
              <a:t>Produktion und Logistik</a:t>
            </a:r>
            <a:r>
              <a:rPr lang="de-AT" sz="1600" dirty="0" smtClean="0"/>
              <a:t>", 8. Auflage, Springer, Berlin, 2009, oder ältere Auflagen.</a:t>
            </a:r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endParaRPr lang="de-AT" sz="1600" dirty="0" smtClean="0"/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800" u="sng" dirty="0" smtClean="0"/>
              <a:t>Viele Beispiele</a:t>
            </a:r>
            <a:r>
              <a:rPr lang="de-AT" sz="1600" dirty="0" smtClean="0"/>
              <a:t> sind dem folgenden Übungsbuch entnommen, wo man auch die </a:t>
            </a:r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600" dirty="0" smtClean="0"/>
              <a:t>Lösungen findet: </a:t>
            </a:r>
            <a:endParaRPr lang="de-AT" sz="1600" b="1" dirty="0" smtClean="0"/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b="1" dirty="0" smtClean="0"/>
              <a:t>Günther</a:t>
            </a:r>
            <a:r>
              <a:rPr lang="de-AT" sz="1600" dirty="0" smtClean="0"/>
              <a:t>, H.O., </a:t>
            </a:r>
            <a:r>
              <a:rPr lang="de-AT" sz="1600" b="1" dirty="0" smtClean="0"/>
              <a:t>Tempelmeier</a:t>
            </a:r>
            <a:r>
              <a:rPr lang="de-AT" sz="1600" dirty="0" smtClean="0"/>
              <a:t>, H.: "</a:t>
            </a:r>
            <a:r>
              <a:rPr lang="de-AT" sz="1600" i="1" dirty="0" smtClean="0"/>
              <a:t>Übungsbuch Produktion und Logistik</a:t>
            </a:r>
            <a:r>
              <a:rPr lang="de-AT" sz="1600" dirty="0" smtClean="0"/>
              <a:t>", </a:t>
            </a:r>
            <a:br>
              <a:rPr lang="de-AT" sz="1600" dirty="0" smtClean="0"/>
            </a:br>
            <a:r>
              <a:rPr lang="de-AT" sz="1600" dirty="0" smtClean="0"/>
              <a:t>7. Auflage, Springer, Berlin 2010 (in der Bibliothek bzw. im Buchhandel erhältlich)</a:t>
            </a:r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endParaRPr lang="de-AT" sz="1600" dirty="0" smtClean="0"/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800" u="sng" dirty="0" smtClean="0"/>
              <a:t>Ergänzende Lektüren</a:t>
            </a:r>
            <a:r>
              <a:rPr lang="de-AT" sz="1800" dirty="0" smtClean="0"/>
              <a:t>:</a:t>
            </a:r>
            <a:r>
              <a:rPr lang="de-AT" sz="1600" dirty="0" smtClean="0"/>
              <a:t> </a:t>
            </a:r>
          </a:p>
          <a:p>
            <a:pPr marL="263525" indent="-263525" eaLnBrk="1" hangingPunct="1">
              <a:spcBef>
                <a:spcPct val="10000"/>
              </a:spcBef>
            </a:pPr>
            <a:r>
              <a:rPr lang="en-US" sz="1600" b="1" dirty="0" smtClean="0"/>
              <a:t>Chase</a:t>
            </a:r>
            <a:r>
              <a:rPr lang="en-US" sz="1600" dirty="0" smtClean="0"/>
              <a:t>, R.B., </a:t>
            </a:r>
            <a:r>
              <a:rPr lang="en-US" sz="1600" b="1" dirty="0" err="1" smtClean="0"/>
              <a:t>Aquilano</a:t>
            </a:r>
            <a:r>
              <a:rPr lang="en-US" sz="1600" dirty="0" smtClean="0"/>
              <a:t>, N.J.: "</a:t>
            </a:r>
            <a:r>
              <a:rPr lang="en-US" sz="1600" i="1" dirty="0" smtClean="0"/>
              <a:t>Production and Operations Management</a:t>
            </a:r>
            <a:r>
              <a:rPr lang="en-US" sz="1600" dirty="0" smtClean="0"/>
              <a:t>", 7th ed., Irwin, Homewood, Chicago 1995 </a:t>
            </a:r>
            <a:r>
              <a:rPr lang="en-US" sz="1600" dirty="0" err="1" smtClean="0"/>
              <a:t>oder</a:t>
            </a:r>
            <a:r>
              <a:rPr lang="en-US" sz="1600" dirty="0" smtClean="0"/>
              <a:t> </a:t>
            </a:r>
            <a:r>
              <a:rPr lang="en-US" sz="1600" dirty="0" err="1" smtClean="0"/>
              <a:t>neuere</a:t>
            </a:r>
            <a:r>
              <a:rPr lang="en-US" sz="1600" dirty="0" smtClean="0"/>
              <a:t> </a:t>
            </a:r>
            <a:r>
              <a:rPr lang="en-US" sz="1600" dirty="0" err="1" smtClean="0"/>
              <a:t>Auflagen</a:t>
            </a:r>
            <a:r>
              <a:rPr lang="en-US" sz="1600" dirty="0" smtClean="0"/>
              <a:t>.</a:t>
            </a:r>
            <a:endParaRPr lang="de-AT" sz="1600" dirty="0" smtClean="0"/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dirty="0" smtClean="0"/>
              <a:t>Kistner, K.P., Steven, M., </a:t>
            </a:r>
            <a:r>
              <a:rPr lang="de-AT" sz="1600" i="1" dirty="0" smtClean="0"/>
              <a:t>Produktionsplanung</a:t>
            </a:r>
            <a:r>
              <a:rPr lang="de-AT" sz="1600" dirty="0" smtClean="0"/>
              <a:t>, 3. Auflage, </a:t>
            </a:r>
            <a:r>
              <a:rPr lang="de-AT" sz="1600" dirty="0" err="1" smtClean="0"/>
              <a:t>Physica</a:t>
            </a:r>
            <a:r>
              <a:rPr lang="de-AT" sz="1600" dirty="0" smtClean="0"/>
              <a:t>, Heidelberg, 2001.</a:t>
            </a:r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dirty="0" smtClean="0"/>
              <a:t>Neumann, K.: </a:t>
            </a:r>
            <a:r>
              <a:rPr lang="de-AT" sz="1600" i="1" dirty="0" smtClean="0"/>
              <a:t>Produktions- und Operationsmanagement</a:t>
            </a:r>
            <a:r>
              <a:rPr lang="de-AT" sz="1600" dirty="0" smtClean="0"/>
              <a:t>, Springer, Berlin, 1996</a:t>
            </a:r>
          </a:p>
          <a:p>
            <a:pPr marL="263525" indent="-263525" eaLnBrk="1" hangingPunct="1">
              <a:spcBef>
                <a:spcPct val="10000"/>
              </a:spcBef>
            </a:pPr>
            <a:r>
              <a:rPr lang="de-AT" sz="1600" dirty="0" err="1" smtClean="0"/>
              <a:t>Zäpfel</a:t>
            </a:r>
            <a:r>
              <a:rPr lang="de-AT" sz="1600" dirty="0" smtClean="0"/>
              <a:t>, G.: </a:t>
            </a:r>
            <a:r>
              <a:rPr lang="de-AT" sz="1600" i="1" dirty="0" smtClean="0"/>
              <a:t>Grundzüge des Produktions- und Logistikmanagement</a:t>
            </a:r>
            <a:r>
              <a:rPr lang="de-AT" sz="1600" dirty="0" smtClean="0"/>
              <a:t>, 2. Auflage, de </a:t>
            </a:r>
            <a:r>
              <a:rPr lang="de-AT" sz="1600" dirty="0" err="1" smtClean="0"/>
              <a:t>Gruyter</a:t>
            </a:r>
            <a:r>
              <a:rPr lang="de-AT" sz="1600" dirty="0" smtClean="0"/>
              <a:t>, Berlin, 2001.</a:t>
            </a:r>
          </a:p>
          <a:p>
            <a:pPr marL="263525" indent="-263525" eaLnBrk="1" hangingPunct="1">
              <a:spcBef>
                <a:spcPct val="10000"/>
              </a:spcBef>
              <a:buFontTx/>
              <a:buNone/>
            </a:pPr>
            <a:r>
              <a:rPr lang="de-AT" sz="1600" dirty="0" smtClean="0"/>
              <a:t/>
            </a:r>
            <a:br>
              <a:rPr lang="de-AT" sz="1600" dirty="0" smtClean="0"/>
            </a:br>
            <a:endParaRPr lang="de-AT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683567" y="980728"/>
            <a:ext cx="7920881" cy="648072"/>
          </a:xfrm>
          <a:ln>
            <a:noFill/>
          </a:ln>
        </p:spPr>
        <p:txBody>
          <a:bodyPr/>
          <a:lstStyle/>
          <a:p>
            <a:r>
              <a:rPr lang="en-US" sz="2800" b="1" dirty="0" err="1" smtClean="0">
                <a:solidFill>
                  <a:srgbClr val="006699"/>
                </a:solidFill>
              </a:rPr>
              <a:t>Elearning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Plattform</a:t>
            </a:r>
            <a:r>
              <a:rPr lang="en-US" sz="2800" b="1" dirty="0" smtClean="0">
                <a:solidFill>
                  <a:srgbClr val="006699"/>
                </a:solidFill>
              </a:rPr>
              <a:t> </a:t>
            </a:r>
            <a:r>
              <a:rPr lang="en-US" sz="2800" b="1" dirty="0" err="1" smtClean="0">
                <a:solidFill>
                  <a:srgbClr val="006699"/>
                </a:solidFill>
              </a:rPr>
              <a:t>Moodle</a:t>
            </a:r>
            <a:endParaRPr lang="en-US" sz="2800" b="1" dirty="0" smtClean="0">
              <a:solidFill>
                <a:srgbClr val="006699"/>
              </a:solidFill>
            </a:endParaRPr>
          </a:p>
        </p:txBody>
      </p:sp>
      <p:sp>
        <p:nvSpPr>
          <p:cNvPr id="10243" name="Inhaltsplatzhalter 2"/>
          <p:cNvSpPr>
            <a:spLocks noGrp="1"/>
          </p:cNvSpPr>
          <p:nvPr>
            <p:ph idx="1"/>
          </p:nvPr>
        </p:nvSpPr>
        <p:spPr>
          <a:xfrm>
            <a:off x="395536" y="1989138"/>
            <a:ext cx="8568952" cy="4319587"/>
          </a:xfrm>
        </p:spPr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 </a:t>
            </a:r>
            <a:r>
              <a:rPr lang="en-US" b="1" dirty="0" err="1" smtClean="0"/>
              <a:t>Hausübungen</a:t>
            </a:r>
            <a:r>
              <a:rPr lang="en-US" dirty="0" smtClean="0"/>
              <a:t> (</a:t>
            </a:r>
            <a:r>
              <a:rPr lang="en-US" dirty="0" err="1" smtClean="0"/>
              <a:t>wöchentlich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fließen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in die Note </a:t>
            </a:r>
            <a:r>
              <a:rPr lang="en-US" dirty="0" err="1" smtClean="0"/>
              <a:t>ein</a:t>
            </a:r>
            <a:r>
              <a:rPr lang="en-US" dirty="0" smtClean="0"/>
              <a:t> – </a:t>
            </a:r>
            <a:r>
              <a:rPr lang="en-US" dirty="0" err="1" smtClean="0"/>
              <a:t>dient</a:t>
            </a:r>
            <a:r>
              <a:rPr lang="en-US" dirty="0" smtClean="0"/>
              <a:t> der </a:t>
            </a:r>
            <a:r>
              <a:rPr lang="en-US" dirty="0" err="1" smtClean="0"/>
              <a:t>Selbstkontrolle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Zeitfenster</a:t>
            </a:r>
            <a:r>
              <a:rPr lang="en-US" dirty="0" smtClean="0"/>
              <a:t> ?!</a:t>
            </a:r>
          </a:p>
          <a:p>
            <a:pPr lvl="1"/>
            <a:r>
              <a:rPr lang="en-US" dirty="0" smtClean="0"/>
              <a:t> ab </a:t>
            </a:r>
            <a:r>
              <a:rPr lang="en-US" dirty="0" err="1" smtClean="0"/>
              <a:t>Dienstag</a:t>
            </a:r>
            <a:r>
              <a:rPr lang="en-US" dirty="0" smtClean="0"/>
              <a:t> (Tag der LVA) </a:t>
            </a:r>
            <a:r>
              <a:rPr lang="en-US" dirty="0" err="1" smtClean="0"/>
              <a:t>später</a:t>
            </a:r>
            <a:r>
              <a:rPr lang="en-US" dirty="0" smtClean="0"/>
              <a:t> </a:t>
            </a:r>
            <a:r>
              <a:rPr lang="en-US" dirty="0" err="1" smtClean="0"/>
              <a:t>Nachmittag</a:t>
            </a:r>
            <a:r>
              <a:rPr lang="en-US" dirty="0" smtClean="0"/>
              <a:t> </a:t>
            </a:r>
          </a:p>
          <a:p>
            <a:pPr lvl="1"/>
            <a:r>
              <a:rPr lang="en-US" sz="1600" dirty="0" smtClean="0"/>
              <a:t> </a:t>
            </a:r>
            <a:r>
              <a:rPr lang="en-US" sz="1600" dirty="0" err="1" smtClean="0"/>
              <a:t>Abgabe</a:t>
            </a:r>
            <a:r>
              <a:rPr lang="en-US" sz="1600" dirty="0" smtClean="0"/>
              <a:t> </a:t>
            </a:r>
            <a:r>
              <a:rPr lang="en-US" sz="1600" dirty="0" err="1" smtClean="0"/>
              <a:t>wahrscheinlich</a:t>
            </a:r>
            <a:r>
              <a:rPr lang="en-US" sz="1600" dirty="0" smtClean="0"/>
              <a:t> </a:t>
            </a:r>
            <a:r>
              <a:rPr lang="en-US" sz="1600" dirty="0" err="1" smtClean="0"/>
              <a:t>bis</a:t>
            </a:r>
            <a:r>
              <a:rPr lang="en-US" sz="1600" dirty="0" smtClean="0"/>
              <a:t> </a:t>
            </a:r>
            <a:r>
              <a:rPr lang="en-US" sz="1600" dirty="0" err="1" smtClean="0"/>
              <a:t>Semesterende</a:t>
            </a:r>
            <a:r>
              <a:rPr lang="en-US" sz="1600" dirty="0" smtClean="0"/>
              <a:t> </a:t>
            </a:r>
            <a:r>
              <a:rPr lang="en-US" sz="1600" dirty="0" err="1" smtClean="0"/>
              <a:t>offen</a:t>
            </a:r>
            <a:r>
              <a:rPr lang="en-US" sz="1600" dirty="0" smtClean="0"/>
              <a:t>. </a:t>
            </a:r>
            <a:r>
              <a:rPr lang="en-US" sz="1600" dirty="0" err="1" smtClean="0"/>
              <a:t>Musterlösungen</a:t>
            </a:r>
            <a:r>
              <a:rPr lang="en-US" sz="1600" dirty="0" smtClean="0"/>
              <a:t>?!</a:t>
            </a:r>
          </a:p>
          <a:p>
            <a:pPr>
              <a:tabLst>
                <a:tab pos="180000" algn="l"/>
              </a:tabLst>
            </a:pPr>
            <a:r>
              <a:rPr lang="en-US" b="1" dirty="0" smtClean="0"/>
              <a:t> </a:t>
            </a:r>
            <a:r>
              <a:rPr lang="en-US" b="1" dirty="0" err="1" smtClean="0"/>
              <a:t>mehrere</a:t>
            </a:r>
            <a:r>
              <a:rPr lang="en-US" dirty="0" smtClean="0"/>
              <a:t> </a:t>
            </a:r>
            <a:r>
              <a:rPr lang="en-US" dirty="0" err="1" smtClean="0"/>
              <a:t>Versuche</a:t>
            </a:r>
            <a:r>
              <a:rPr lang="en-US" dirty="0" smtClean="0"/>
              <a:t> </a:t>
            </a:r>
            <a:r>
              <a:rPr lang="en-US" dirty="0" err="1" smtClean="0"/>
              <a:t>möglich</a:t>
            </a:r>
            <a:r>
              <a:rPr lang="en-US" dirty="0" smtClean="0"/>
              <a:t> (</a:t>
            </a:r>
            <a:r>
              <a:rPr lang="en-US" dirty="0" err="1" smtClean="0"/>
              <a:t>Zwischenspeichern</a:t>
            </a:r>
            <a:r>
              <a:rPr lang="en-US" dirty="0" smtClean="0"/>
              <a:t> </a:t>
            </a:r>
            <a:r>
              <a:rPr lang="en-US" dirty="0" err="1" smtClean="0"/>
              <a:t>möglich</a:t>
            </a:r>
            <a:r>
              <a:rPr lang="en-US" dirty="0" smtClean="0"/>
              <a:t>, </a:t>
            </a:r>
            <a:r>
              <a:rPr lang="en-US" dirty="0" err="1" smtClean="0"/>
              <a:t>mehrere</a:t>
            </a:r>
            <a:r>
              <a:rPr lang="en-US" dirty="0" smtClean="0"/>
              <a:t> 	</a:t>
            </a:r>
            <a:r>
              <a:rPr lang="en-US" dirty="0" err="1" smtClean="0"/>
              <a:t>Abgaben</a:t>
            </a:r>
            <a:r>
              <a:rPr lang="en-US" dirty="0" smtClean="0"/>
              <a:t> </a:t>
            </a:r>
            <a:r>
              <a:rPr lang="en-US" dirty="0" err="1" smtClean="0"/>
              <a:t>möglich</a:t>
            </a:r>
            <a:r>
              <a:rPr lang="en-US" dirty="0" smtClean="0"/>
              <a:t>, </a:t>
            </a:r>
            <a:r>
              <a:rPr lang="en-US" dirty="0" err="1" smtClean="0"/>
              <a:t>Lösung</a:t>
            </a:r>
            <a:r>
              <a:rPr lang="en-US" dirty="0" smtClean="0"/>
              <a:t> </a:t>
            </a:r>
            <a:r>
              <a:rPr lang="en-US" dirty="0" err="1" smtClean="0"/>
              <a:t>sichtbar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err="1" smtClean="0"/>
              <a:t>Abgabe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_6">
  <a:themeElements>
    <a:clrScheme name="Vorlage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Vorlage_6</Template>
  <TotalTime>0</TotalTime>
  <Words>421</Words>
  <Application>Microsoft Office PowerPoint</Application>
  <PresentationFormat>Bildschirmpräsentation (4:3)</PresentationFormat>
  <Paragraphs>131</Paragraphs>
  <Slides>20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Vorlage_6</vt:lpstr>
      <vt:lpstr>Einleitung</vt:lpstr>
      <vt:lpstr> Einordnung dieses Kurses im Rahmen der ABWL </vt:lpstr>
      <vt:lpstr>Organisatorisches</vt:lpstr>
      <vt:lpstr>Skriptum</vt:lpstr>
      <vt:lpstr>Produktionstheorie, Produktionsplanung, Produktionsmanagement I</vt:lpstr>
      <vt:lpstr>Produktionstheorie, Produktionsplanung, Produktionsmanagement II</vt:lpstr>
      <vt:lpstr>Inhalt und Aufbau der Lehrveranstaltung</vt:lpstr>
      <vt:lpstr>Literatur</vt:lpstr>
      <vt:lpstr>Elearning Plattform Moodle</vt:lpstr>
      <vt:lpstr>Moodle</vt:lpstr>
      <vt:lpstr>Moodle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keinen Internetzugang?</vt:lpstr>
      <vt:lpstr>Hilfe zu Moodle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Carina</dc:creator>
  <cp:lastModifiedBy>Carina</cp:lastModifiedBy>
  <cp:revision>71</cp:revision>
  <dcterms:created xsi:type="dcterms:W3CDTF">2011-04-28T12:25:33Z</dcterms:created>
  <dcterms:modified xsi:type="dcterms:W3CDTF">2016-03-08T11:27:28Z</dcterms:modified>
</cp:coreProperties>
</file>