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96640-22E4-4FF9-8B7B-85C5D3F890AC}" type="datetimeFigureOut">
              <a:rPr lang="de-AT" smtClean="0"/>
              <a:pPr/>
              <a:t>26.05.2011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4C4B6-5199-4A58-B331-0E2ADF114DC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endParaRPr lang="de-AT" dirty="0" smtClean="0"/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Kapitel 9/</a:t>
            </a:r>
            <a:fld id="{24607C38-43B4-45F7-AEDA-BEC3A0604CC9}" type="slidenum">
              <a:rPr lang="de-AT" smtClean="0"/>
              <a:pPr/>
              <a:t>‹Nr.›</a:t>
            </a:fld>
            <a:endParaRPr lang="de-AT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900113" y="6524625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39752" y="5373216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076056" y="594928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D846AD-F4B4-42A5-8011-417D1DB2A0D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89138"/>
            <a:ext cx="8353177" cy="431958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076056" y="594928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B6D13E-8A7C-4FE5-8C20-007F204E519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9138"/>
            <a:ext cx="4407669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75866"/>
            <a:ext cx="8229600" cy="50891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4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989138"/>
            <a:ext cx="8209161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268413"/>
            <a:ext cx="813715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497263" y="645333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6516216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9/</a:t>
            </a:r>
            <a:fld id="{24607C38-43B4-45F7-AEDA-BEC3A0604CC9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Kapitel%206.pptx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40439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>
              <a:buNone/>
            </a:pPr>
            <a:r>
              <a:rPr lang="de-DE" sz="3600" b="1" dirty="0" smtClean="0"/>
              <a:t>Kapazitäts- und Terminplanung</a:t>
            </a:r>
          </a:p>
          <a:p>
            <a:pPr>
              <a:buNone/>
            </a:pPr>
            <a:endParaRPr lang="de-DE" sz="3600" b="1" dirty="0" smtClean="0"/>
          </a:p>
          <a:p>
            <a:pPr>
              <a:buNone/>
            </a:pPr>
            <a:r>
              <a:rPr lang="de-AT" sz="3600" b="1" dirty="0" smtClean="0">
                <a:hlinkClick r:id="rId2" action="ppaction://hlinkpres?slideindex=1&amp;slidetitle="/>
              </a:rPr>
              <a:t>PPS</a:t>
            </a:r>
            <a:endParaRPr lang="de-AT" sz="3600" b="1" dirty="0" smtClean="0"/>
          </a:p>
          <a:p>
            <a:pPr eaLnBrk="1" hangingPunct="1">
              <a:buFontTx/>
              <a:buNone/>
            </a:pPr>
            <a:endParaRPr lang="de-DE" sz="1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pPr algn="ctr" eaLnBrk="1" hangingPunct="1"/>
            <a:r>
              <a:rPr lang="de-DE" sz="3200" dirty="0" smtClean="0"/>
              <a:t>Kapitel 9</a:t>
            </a:r>
            <a:endParaRPr lang="de-AT" sz="32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(3) Gesamtpuffer</a:t>
            </a:r>
            <a:endParaRPr lang="de-AT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AT" sz="2400" u="sng" dirty="0" smtClean="0"/>
              <a:t>Ermittlung von</a:t>
            </a:r>
            <a:r>
              <a:rPr lang="de-AT" dirty="0" smtClean="0"/>
              <a:t>:</a:t>
            </a:r>
          </a:p>
          <a:p>
            <a:pPr eaLnBrk="1" hangingPunct="1"/>
            <a:r>
              <a:rPr lang="de-AT" b="1" dirty="0" smtClean="0">
                <a:solidFill>
                  <a:schemeClr val="hlink"/>
                </a:solidFill>
              </a:rPr>
              <a:t> GP</a:t>
            </a:r>
            <a:r>
              <a:rPr lang="de-AT" b="1" dirty="0" smtClean="0"/>
              <a:t> = </a:t>
            </a:r>
            <a:r>
              <a:rPr lang="de-AT" b="1" dirty="0" smtClean="0">
                <a:solidFill>
                  <a:srgbClr val="FF0000"/>
                </a:solidFill>
              </a:rPr>
              <a:t>SEZ</a:t>
            </a:r>
            <a:r>
              <a:rPr lang="de-AT" b="1" dirty="0" smtClean="0"/>
              <a:t> - </a:t>
            </a:r>
            <a:r>
              <a:rPr lang="de-AT" b="1" dirty="0" smtClean="0">
                <a:solidFill>
                  <a:schemeClr val="folHlink"/>
                </a:solidFill>
              </a:rPr>
              <a:t>FEZ</a:t>
            </a:r>
            <a:endParaRPr lang="de-AT" dirty="0" smtClean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r>
              <a:rPr lang="de-AT" dirty="0" smtClean="0"/>
              <a:t>Wie weit kann der jeweilige Vorgang nach hinten verschoben werden, </a:t>
            </a:r>
          </a:p>
          <a:p>
            <a:pPr eaLnBrk="1" hangingPunct="1">
              <a:buFontTx/>
              <a:buNone/>
            </a:pPr>
            <a:r>
              <a:rPr lang="de-AT" dirty="0" smtClean="0"/>
              <a:t>ohne die Fertigstellung des Projektes zu verzögern?</a:t>
            </a:r>
          </a:p>
          <a:p>
            <a:pPr eaLnBrk="1" hangingPunct="1">
              <a:buFontTx/>
              <a:buNone/>
            </a:pPr>
            <a:endParaRPr lang="de-AT" dirty="0" smtClean="0"/>
          </a:p>
          <a:p>
            <a:pPr eaLnBrk="1" hangingPunct="1">
              <a:buFontTx/>
              <a:buNone/>
            </a:pPr>
            <a:r>
              <a:rPr lang="de-AT" dirty="0" smtClean="0"/>
              <a:t>Knoten mit </a:t>
            </a:r>
            <a:r>
              <a:rPr lang="de-AT" b="1" dirty="0" smtClean="0">
                <a:solidFill>
                  <a:schemeClr val="hlink"/>
                </a:solidFill>
              </a:rPr>
              <a:t>GP = 0</a:t>
            </a:r>
            <a:r>
              <a:rPr lang="de-AT" dirty="0" smtClean="0"/>
              <a:t> nennt man </a:t>
            </a:r>
            <a:r>
              <a:rPr lang="de-AT" u="sng" dirty="0" smtClean="0">
                <a:solidFill>
                  <a:srgbClr val="FF9900"/>
                </a:solidFill>
              </a:rPr>
              <a:t>kritisch</a:t>
            </a:r>
            <a:endParaRPr lang="de-AT" dirty="0" smtClean="0">
              <a:solidFill>
                <a:srgbClr val="FF9900"/>
              </a:solidFill>
            </a:endParaRPr>
          </a:p>
          <a:p>
            <a:pPr eaLnBrk="1" hangingPunct="1">
              <a:buFont typeface="Wingdings" pitchFamily="2" charset="2"/>
              <a:buChar char="à"/>
            </a:pPr>
            <a:r>
              <a:rPr lang="de-AT" dirty="0" smtClean="0"/>
              <a:t>kritische Knoten liegen auf </a:t>
            </a:r>
            <a:r>
              <a:rPr lang="de-AT" b="1" u="sng" dirty="0" smtClean="0">
                <a:solidFill>
                  <a:srgbClr val="FF9900"/>
                </a:solidFill>
              </a:rPr>
              <a:t>kritischem Pfad</a:t>
            </a:r>
            <a:r>
              <a:rPr lang="de-AT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de-AT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de-AT" dirty="0" smtClean="0"/>
              <a:t>Man kann auch von einem beliebigen gewünschten Projektende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de-AT" dirty="0" smtClean="0"/>
              <a:t>(&gt; frühester Fertigungszeitpunkt) die Rückwärtsrechnung durchführen.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de-AT" dirty="0" smtClean="0"/>
              <a:t>Dann gibt es natürlich keine kritischen Vorgänge.</a:t>
            </a:r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7596188" y="5734050"/>
            <a:ext cx="1150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hlinkClick r:id="rId2" action="ppaction://hlinksldjump"/>
              </a:rPr>
              <a:t>Beispiel</a:t>
            </a:r>
            <a:endParaRPr lang="de-DE" dirty="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819400" y="2019300"/>
            <a:ext cx="2193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000" b="1"/>
              <a:t>= </a:t>
            </a:r>
            <a:r>
              <a:rPr lang="de-AT" sz="2000" b="1">
                <a:solidFill>
                  <a:srgbClr val="FF0000"/>
                </a:solidFill>
              </a:rPr>
              <a:t>SAZ</a:t>
            </a:r>
            <a:r>
              <a:rPr lang="de-AT" sz="2000" b="1"/>
              <a:t> - </a:t>
            </a:r>
            <a:r>
              <a:rPr lang="de-AT" sz="2000" b="1">
                <a:solidFill>
                  <a:schemeClr val="folHlink"/>
                </a:solidFill>
              </a:rPr>
              <a:t>FAZ</a:t>
            </a:r>
            <a:endParaRPr lang="de-DE" sz="2000" b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dirty="0" smtClean="0"/>
              <a:t>Beispiel II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0" y="2233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268538" y="1844675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4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881438" y="1844675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4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895725" y="4387850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4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268538" y="4402138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3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908175" y="4394200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0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08175" y="3092450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0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908175" y="1844675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0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268538" y="3092450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4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5795963" y="439420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10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4197350" y="438785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10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6184900" y="236378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13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5867400" y="2349500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6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4284663" y="1844675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6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199188" y="4402138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22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7812088" y="3386138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22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8201025" y="3379788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31</a:t>
            </a:r>
            <a:endParaRPr lang="de-AT" sz="1600" b="1">
              <a:solidFill>
                <a:schemeClr val="folHlink"/>
              </a:solidFill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8201025" y="374015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31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7812088" y="374015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22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6213475" y="4795838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22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5795963" y="4797425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10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4197350" y="477678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10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3894138" y="4776788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4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268538" y="3500438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4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1908175" y="3500438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0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6199188" y="2722563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22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5795963" y="2722563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15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4213225" y="220503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15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3822700" y="220503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13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195513" y="220503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13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1908175" y="2205038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9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2268538" y="4776788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4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1909763" y="4776788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1</a:t>
            </a:r>
            <a:endParaRPr lang="de-AT" sz="1600" b="1">
              <a:solidFill>
                <a:srgbClr val="FF0000"/>
              </a:solidFill>
            </a:endParaRP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1519238" y="2205038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hlink"/>
                </a:solidFill>
              </a:rPr>
              <a:t>9</a:t>
            </a:r>
            <a:endParaRPr lang="de-AT" sz="1600" b="1">
              <a:solidFill>
                <a:schemeClr val="hlink"/>
              </a:solidFill>
            </a:endParaRP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3492500" y="2205038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hlink"/>
                </a:solidFill>
              </a:rPr>
              <a:t>9</a:t>
            </a:r>
            <a:endParaRPr lang="de-AT" sz="1600" b="1">
              <a:solidFill>
                <a:schemeClr val="hlink"/>
              </a:solidFill>
            </a:endParaRPr>
          </a:p>
        </p:txBody>
      </p:sp>
      <p:sp>
        <p:nvSpPr>
          <p:cNvPr id="14377" name="Text Box 41"/>
          <p:cNvSpPr txBox="1">
            <a:spLocks noChangeArrowheads="1"/>
          </p:cNvSpPr>
          <p:nvPr/>
        </p:nvSpPr>
        <p:spPr bwMode="auto">
          <a:xfrm>
            <a:off x="5508625" y="2722563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hlink"/>
                </a:solidFill>
              </a:rPr>
              <a:t>9</a:t>
            </a:r>
            <a:endParaRPr lang="de-AT" sz="1600" b="1">
              <a:solidFill>
                <a:schemeClr val="hlink"/>
              </a:solidFill>
            </a:endParaRPr>
          </a:p>
        </p:txBody>
      </p:sp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1504950" y="4776788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hlink"/>
                </a:solidFill>
              </a:rPr>
              <a:t>1</a:t>
            </a:r>
            <a:endParaRPr lang="de-AT" sz="1600" b="1">
              <a:solidFill>
                <a:schemeClr val="hlink"/>
              </a:solidFill>
            </a:endParaRPr>
          </a:p>
        </p:txBody>
      </p:sp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1519238" y="3500438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hlink"/>
                </a:solidFill>
              </a:rPr>
              <a:t>0</a:t>
            </a:r>
            <a:endParaRPr lang="de-AT" sz="1600" b="1">
              <a:solidFill>
                <a:schemeClr val="hlink"/>
              </a:solidFill>
            </a:endParaRPr>
          </a:p>
        </p:txBody>
      </p:sp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3492500" y="4776788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hlink"/>
                </a:solidFill>
              </a:rPr>
              <a:t>0</a:t>
            </a:r>
            <a:endParaRPr lang="de-AT" sz="1600" b="1">
              <a:solidFill>
                <a:schemeClr val="hlink"/>
              </a:solidFill>
            </a:endParaRPr>
          </a:p>
        </p:txBody>
      </p:sp>
      <p:sp>
        <p:nvSpPr>
          <p:cNvPr id="14381" name="Text Box 45"/>
          <p:cNvSpPr txBox="1">
            <a:spLocks noChangeArrowheads="1"/>
          </p:cNvSpPr>
          <p:nvPr/>
        </p:nvSpPr>
        <p:spPr bwMode="auto">
          <a:xfrm>
            <a:off x="5508625" y="4797425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hlink"/>
                </a:solidFill>
              </a:rPr>
              <a:t>0</a:t>
            </a:r>
            <a:endParaRPr lang="de-AT" sz="1600" b="1">
              <a:solidFill>
                <a:schemeClr val="hlink"/>
              </a:solidFill>
            </a:endParaRPr>
          </a:p>
        </p:txBody>
      </p:sp>
      <p:sp>
        <p:nvSpPr>
          <p:cNvPr id="14382" name="Text Box 46"/>
          <p:cNvSpPr txBox="1">
            <a:spLocks noChangeArrowheads="1"/>
          </p:cNvSpPr>
          <p:nvPr/>
        </p:nvSpPr>
        <p:spPr bwMode="auto">
          <a:xfrm>
            <a:off x="7496175" y="3740150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hlink"/>
                </a:solidFill>
              </a:rPr>
              <a:t>0</a:t>
            </a:r>
            <a:endParaRPr lang="de-AT" sz="1600" b="1">
              <a:solidFill>
                <a:schemeClr val="hlink"/>
              </a:solidFill>
            </a:endParaRPr>
          </a:p>
        </p:txBody>
      </p:sp>
      <p:sp>
        <p:nvSpPr>
          <p:cNvPr id="14389" name="Text Box 53"/>
          <p:cNvSpPr txBox="1">
            <a:spLocks noChangeArrowheads="1"/>
          </p:cNvSpPr>
          <p:nvPr/>
        </p:nvSpPr>
        <p:spPr bwMode="auto">
          <a:xfrm>
            <a:off x="5969000" y="5849938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ym typeface="Symbol" pitchFamily="18" charset="2"/>
              </a:rPr>
              <a:t></a:t>
            </a:r>
            <a:r>
              <a:rPr lang="de-DE" sz="2000">
                <a:sym typeface="Wingdings" pitchFamily="2" charset="2"/>
              </a:rPr>
              <a:t> </a:t>
            </a:r>
            <a:r>
              <a:rPr lang="de-DE" sz="2000" b="1">
                <a:solidFill>
                  <a:srgbClr val="FF9900"/>
                </a:solidFill>
              </a:rPr>
              <a:t>Kritischer Pfad</a:t>
            </a:r>
            <a:endParaRPr lang="de-AT" sz="2000">
              <a:solidFill>
                <a:srgbClr val="FF9900"/>
              </a:solidFill>
            </a:endParaRPr>
          </a:p>
        </p:txBody>
      </p:sp>
      <p:sp>
        <p:nvSpPr>
          <p:cNvPr id="14390" name="Rectangle 5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4350" y="5508625"/>
            <a:ext cx="2138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  <a:hlinkClick r:id="rId2" action="ppaction://hlinksldjump"/>
              </a:rPr>
              <a:t>(1) Vorwärtsrechnung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495300" y="5832475"/>
            <a:ext cx="2284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hlinkClick r:id="rId3" action="ppaction://hlinksldjump"/>
              </a:rPr>
              <a:t>(2) Rückwärtsrechnung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14392" name="Rectangle 56"/>
          <p:cNvSpPr>
            <a:spLocks noChangeArrowheads="1"/>
          </p:cNvSpPr>
          <p:nvPr/>
        </p:nvSpPr>
        <p:spPr bwMode="auto">
          <a:xfrm>
            <a:off x="6286500" y="5508625"/>
            <a:ext cx="172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  <a:hlinkClick r:id="rId4" action="ppaction://hlinksldjump"/>
              </a:rPr>
              <a:t>(3) Gesamtpuffer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4393" name="Line 57"/>
          <p:cNvSpPr>
            <a:spLocks noChangeShapeType="1"/>
          </p:cNvSpPr>
          <p:nvPr/>
        </p:nvSpPr>
        <p:spPr bwMode="auto">
          <a:xfrm>
            <a:off x="2895600" y="5686425"/>
            <a:ext cx="8382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4394" name="Line 58"/>
          <p:cNvSpPr>
            <a:spLocks noChangeShapeType="1"/>
          </p:cNvSpPr>
          <p:nvPr/>
        </p:nvSpPr>
        <p:spPr bwMode="auto">
          <a:xfrm flipH="1">
            <a:off x="2892425" y="6035675"/>
            <a:ext cx="838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58" name="Ellipse 57"/>
          <p:cNvSpPr/>
          <p:nvPr/>
        </p:nvSpPr>
        <p:spPr>
          <a:xfrm>
            <a:off x="476250" y="3295650"/>
            <a:ext cx="266700" cy="276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2" name="Gruppieren 120"/>
          <p:cNvGrpSpPr>
            <a:grpSpLocks/>
          </p:cNvGrpSpPr>
          <p:nvPr/>
        </p:nvGrpSpPr>
        <p:grpSpPr bwMode="auto">
          <a:xfrm>
            <a:off x="1095375" y="1733550"/>
            <a:ext cx="1533525" cy="866775"/>
            <a:chOff x="1095374" y="1733550"/>
            <a:chExt cx="1533526" cy="866776"/>
          </a:xfrm>
        </p:grpSpPr>
        <p:grpSp>
          <p:nvGrpSpPr>
            <p:cNvPr id="3" name="Gruppieren 75"/>
            <p:cNvGrpSpPr>
              <a:grpSpLocks/>
            </p:cNvGrpSpPr>
            <p:nvPr/>
          </p:nvGrpSpPr>
          <p:grpSpPr bwMode="auto">
            <a:xfrm>
              <a:off x="1095374" y="1733550"/>
              <a:ext cx="1533526" cy="866776"/>
              <a:chOff x="1076324" y="600075"/>
              <a:chExt cx="1533526" cy="866776"/>
            </a:xfrm>
          </p:grpSpPr>
          <p:sp>
            <p:nvSpPr>
              <p:cNvPr id="59" name="Rechteck 58"/>
              <p:cNvSpPr/>
              <p:nvPr/>
            </p:nvSpPr>
            <p:spPr>
              <a:xfrm>
                <a:off x="1076324" y="600075"/>
                <a:ext cx="1533526" cy="8572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67" name="Gerade Verbindung 66"/>
              <p:cNvCxnSpPr>
                <a:stCxn id="59" idx="3"/>
                <a:endCxn id="59" idx="1"/>
              </p:cNvCxnSpPr>
              <p:nvPr/>
            </p:nvCxnSpPr>
            <p:spPr>
              <a:xfrm flipH="1">
                <a:off x="1076324" y="1028700"/>
                <a:ext cx="1533526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Gerade Verbindung 69"/>
              <p:cNvCxnSpPr>
                <a:stCxn id="59" idx="0"/>
                <a:endCxn id="59" idx="2"/>
              </p:cNvCxnSpPr>
              <p:nvPr/>
            </p:nvCxnSpPr>
            <p:spPr>
              <a:xfrm rot="16200000" flipH="1">
                <a:off x="1415256" y="1027906"/>
                <a:ext cx="855663" cy="317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Gerade Verbindung 71"/>
              <p:cNvCxnSpPr/>
              <p:nvPr/>
            </p:nvCxnSpPr>
            <p:spPr>
              <a:xfrm rot="16200000" flipH="1">
                <a:off x="1800224" y="1028700"/>
                <a:ext cx="83820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Gerade Verbindung 73"/>
              <p:cNvCxnSpPr/>
              <p:nvPr/>
            </p:nvCxnSpPr>
            <p:spPr>
              <a:xfrm rot="16200000" flipH="1">
                <a:off x="1247774" y="1247776"/>
                <a:ext cx="43815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555" name="Textfeld 118"/>
            <p:cNvSpPr txBox="1">
              <a:spLocks noChangeArrowheads="1"/>
            </p:cNvSpPr>
            <p:nvPr/>
          </p:nvSpPr>
          <p:spPr bwMode="auto">
            <a:xfrm>
              <a:off x="1143793" y="1792288"/>
              <a:ext cx="543739" cy="77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de-AT"/>
                <a:t>A-b</a:t>
              </a:r>
            </a:p>
            <a:p>
              <a:pPr>
                <a:spcAft>
                  <a:spcPts val="1000"/>
                </a:spcAft>
              </a:pPr>
              <a:r>
                <a:rPr lang="de-AT"/>
                <a:t>4</a:t>
              </a:r>
              <a:endParaRPr lang="de-DE"/>
            </a:p>
          </p:txBody>
        </p:sp>
      </p:grpSp>
      <p:grpSp>
        <p:nvGrpSpPr>
          <p:cNvPr id="4" name="Gruppieren 121"/>
          <p:cNvGrpSpPr>
            <a:grpSpLocks/>
          </p:cNvGrpSpPr>
          <p:nvPr/>
        </p:nvGrpSpPr>
        <p:grpSpPr bwMode="auto">
          <a:xfrm>
            <a:off x="1095375" y="3008313"/>
            <a:ext cx="1535113" cy="866775"/>
            <a:chOff x="1096168" y="3008312"/>
            <a:chExt cx="1533526" cy="866776"/>
          </a:xfrm>
        </p:grpSpPr>
        <p:grpSp>
          <p:nvGrpSpPr>
            <p:cNvPr id="5" name="Gruppieren 76"/>
            <p:cNvGrpSpPr>
              <a:grpSpLocks/>
            </p:cNvGrpSpPr>
            <p:nvPr/>
          </p:nvGrpSpPr>
          <p:grpSpPr bwMode="auto">
            <a:xfrm>
              <a:off x="1096168" y="3008312"/>
              <a:ext cx="1533526" cy="866776"/>
              <a:chOff x="1076324" y="600075"/>
              <a:chExt cx="1533526" cy="866776"/>
            </a:xfrm>
          </p:grpSpPr>
          <p:sp>
            <p:nvSpPr>
              <p:cNvPr id="78" name="Rechteck 77"/>
              <p:cNvSpPr/>
              <p:nvPr/>
            </p:nvSpPr>
            <p:spPr>
              <a:xfrm>
                <a:off x="1076324" y="600075"/>
                <a:ext cx="1533526" cy="8572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79" name="Gerade Verbindung 78"/>
              <p:cNvCxnSpPr>
                <a:stCxn id="78" idx="3"/>
                <a:endCxn id="78" idx="1"/>
              </p:cNvCxnSpPr>
              <p:nvPr/>
            </p:nvCxnSpPr>
            <p:spPr>
              <a:xfrm flipH="1">
                <a:off x="1076324" y="1028700"/>
                <a:ext cx="1533526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Gerade Verbindung 79"/>
              <p:cNvCxnSpPr>
                <a:stCxn id="78" idx="0"/>
                <a:endCxn id="78" idx="2"/>
              </p:cNvCxnSpPr>
              <p:nvPr/>
            </p:nvCxnSpPr>
            <p:spPr>
              <a:xfrm rot="16200000" flipH="1">
                <a:off x="1415255" y="1028701"/>
                <a:ext cx="855664" cy="158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Gerade Verbindung 80"/>
              <p:cNvCxnSpPr/>
              <p:nvPr/>
            </p:nvCxnSpPr>
            <p:spPr>
              <a:xfrm rot="16200000" flipH="1">
                <a:off x="1800628" y="1028700"/>
                <a:ext cx="83820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Gerade Verbindung 81"/>
              <p:cNvCxnSpPr/>
              <p:nvPr/>
            </p:nvCxnSpPr>
            <p:spPr>
              <a:xfrm rot="16200000" flipH="1">
                <a:off x="1247370" y="1247776"/>
                <a:ext cx="43815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548" name="Textfeld 119"/>
            <p:cNvSpPr txBox="1">
              <a:spLocks noChangeArrowheads="1"/>
            </p:cNvSpPr>
            <p:nvPr/>
          </p:nvSpPr>
          <p:spPr bwMode="auto">
            <a:xfrm>
              <a:off x="1134268" y="3048000"/>
              <a:ext cx="543739" cy="77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de-AT"/>
                <a:t>B-b</a:t>
              </a:r>
            </a:p>
            <a:p>
              <a:pPr>
                <a:spcAft>
                  <a:spcPts val="1000"/>
                </a:spcAft>
              </a:pPr>
              <a:r>
                <a:rPr lang="de-AT"/>
                <a:t>4</a:t>
              </a:r>
              <a:endParaRPr lang="de-DE"/>
            </a:p>
          </p:txBody>
        </p:sp>
      </p:grpSp>
      <p:grpSp>
        <p:nvGrpSpPr>
          <p:cNvPr id="6" name="Gruppieren 123"/>
          <p:cNvGrpSpPr>
            <a:grpSpLocks/>
          </p:cNvGrpSpPr>
          <p:nvPr/>
        </p:nvGrpSpPr>
        <p:grpSpPr bwMode="auto">
          <a:xfrm>
            <a:off x="1104900" y="4313238"/>
            <a:ext cx="1535113" cy="866775"/>
            <a:chOff x="1105693" y="4313237"/>
            <a:chExt cx="1533526" cy="866776"/>
          </a:xfrm>
        </p:grpSpPr>
        <p:grpSp>
          <p:nvGrpSpPr>
            <p:cNvPr id="7" name="Gruppieren 82"/>
            <p:cNvGrpSpPr>
              <a:grpSpLocks/>
            </p:cNvGrpSpPr>
            <p:nvPr/>
          </p:nvGrpSpPr>
          <p:grpSpPr bwMode="auto">
            <a:xfrm>
              <a:off x="1105693" y="4313237"/>
              <a:ext cx="1533526" cy="866776"/>
              <a:chOff x="1076324" y="600075"/>
              <a:chExt cx="1533526" cy="866776"/>
            </a:xfrm>
          </p:grpSpPr>
          <p:sp>
            <p:nvSpPr>
              <p:cNvPr id="84" name="Rechteck 83"/>
              <p:cNvSpPr/>
              <p:nvPr/>
            </p:nvSpPr>
            <p:spPr>
              <a:xfrm>
                <a:off x="1076324" y="600075"/>
                <a:ext cx="1533526" cy="8572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85" name="Gerade Verbindung 84"/>
              <p:cNvCxnSpPr>
                <a:stCxn id="84" idx="3"/>
                <a:endCxn id="84" idx="1"/>
              </p:cNvCxnSpPr>
              <p:nvPr/>
            </p:nvCxnSpPr>
            <p:spPr>
              <a:xfrm flipH="1">
                <a:off x="1076324" y="1028700"/>
                <a:ext cx="1533526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Gerade Verbindung 85"/>
              <p:cNvCxnSpPr>
                <a:stCxn id="84" idx="0"/>
                <a:endCxn id="84" idx="2"/>
              </p:cNvCxnSpPr>
              <p:nvPr/>
            </p:nvCxnSpPr>
            <p:spPr>
              <a:xfrm rot="16200000" flipH="1">
                <a:off x="1415255" y="1028701"/>
                <a:ext cx="855664" cy="158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Gerade Verbindung 86"/>
              <p:cNvCxnSpPr/>
              <p:nvPr/>
            </p:nvCxnSpPr>
            <p:spPr>
              <a:xfrm rot="16200000" flipH="1">
                <a:off x="1800628" y="1028700"/>
                <a:ext cx="83820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Gerade Verbindung 87"/>
              <p:cNvCxnSpPr/>
              <p:nvPr/>
            </p:nvCxnSpPr>
            <p:spPr>
              <a:xfrm rot="16200000" flipH="1">
                <a:off x="1247370" y="1247776"/>
                <a:ext cx="43815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541" name="Textfeld 122"/>
            <p:cNvSpPr txBox="1">
              <a:spLocks noChangeArrowheads="1"/>
            </p:cNvSpPr>
            <p:nvPr/>
          </p:nvSpPr>
          <p:spPr bwMode="auto">
            <a:xfrm>
              <a:off x="1153318" y="4360863"/>
              <a:ext cx="556563" cy="77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de-AT"/>
                <a:t>C-b</a:t>
              </a:r>
            </a:p>
            <a:p>
              <a:pPr>
                <a:spcAft>
                  <a:spcPts val="1000"/>
                </a:spcAft>
              </a:pPr>
              <a:r>
                <a:rPr lang="de-AT"/>
                <a:t>3</a:t>
              </a:r>
              <a:endParaRPr lang="de-DE"/>
            </a:p>
          </p:txBody>
        </p:sp>
      </p:grpSp>
      <p:grpSp>
        <p:nvGrpSpPr>
          <p:cNvPr id="8" name="Gruppieren 125"/>
          <p:cNvGrpSpPr>
            <a:grpSpLocks/>
          </p:cNvGrpSpPr>
          <p:nvPr/>
        </p:nvGrpSpPr>
        <p:grpSpPr bwMode="auto">
          <a:xfrm>
            <a:off x="3095625" y="1731963"/>
            <a:ext cx="1535113" cy="866775"/>
            <a:chOff x="3096418" y="1731962"/>
            <a:chExt cx="1533526" cy="866776"/>
          </a:xfrm>
        </p:grpSpPr>
        <p:grpSp>
          <p:nvGrpSpPr>
            <p:cNvPr id="9" name="Gruppieren 94"/>
            <p:cNvGrpSpPr>
              <a:grpSpLocks/>
            </p:cNvGrpSpPr>
            <p:nvPr/>
          </p:nvGrpSpPr>
          <p:grpSpPr bwMode="auto">
            <a:xfrm>
              <a:off x="3096418" y="1731962"/>
              <a:ext cx="1533526" cy="866776"/>
              <a:chOff x="1076324" y="600075"/>
              <a:chExt cx="1533526" cy="866776"/>
            </a:xfrm>
          </p:grpSpPr>
          <p:sp>
            <p:nvSpPr>
              <p:cNvPr id="96" name="Rechteck 95"/>
              <p:cNvSpPr/>
              <p:nvPr/>
            </p:nvSpPr>
            <p:spPr>
              <a:xfrm>
                <a:off x="1076324" y="600075"/>
                <a:ext cx="1533526" cy="8572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97" name="Gerade Verbindung 96"/>
              <p:cNvCxnSpPr>
                <a:stCxn id="96" idx="3"/>
                <a:endCxn id="96" idx="1"/>
              </p:cNvCxnSpPr>
              <p:nvPr/>
            </p:nvCxnSpPr>
            <p:spPr>
              <a:xfrm flipH="1">
                <a:off x="1076324" y="1028700"/>
                <a:ext cx="1533526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Gerade Verbindung 97"/>
              <p:cNvCxnSpPr>
                <a:stCxn id="96" idx="0"/>
                <a:endCxn id="96" idx="2"/>
              </p:cNvCxnSpPr>
              <p:nvPr/>
            </p:nvCxnSpPr>
            <p:spPr>
              <a:xfrm rot="16200000" flipH="1">
                <a:off x="1415255" y="1028701"/>
                <a:ext cx="855664" cy="158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Gerade Verbindung 98"/>
              <p:cNvCxnSpPr/>
              <p:nvPr/>
            </p:nvCxnSpPr>
            <p:spPr>
              <a:xfrm rot="16200000" flipH="1">
                <a:off x="1800628" y="1028700"/>
                <a:ext cx="83820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Gerade Verbindung 99"/>
              <p:cNvCxnSpPr/>
              <p:nvPr/>
            </p:nvCxnSpPr>
            <p:spPr>
              <a:xfrm rot="16200000" flipH="1">
                <a:off x="1247370" y="1247776"/>
                <a:ext cx="43815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534" name="Textfeld 124"/>
            <p:cNvSpPr txBox="1">
              <a:spLocks noChangeArrowheads="1"/>
            </p:cNvSpPr>
            <p:nvPr/>
          </p:nvSpPr>
          <p:spPr bwMode="auto">
            <a:xfrm>
              <a:off x="3181173" y="1781238"/>
              <a:ext cx="530915" cy="77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de-AT"/>
                <a:t>A-s</a:t>
              </a:r>
            </a:p>
            <a:p>
              <a:pPr>
                <a:spcAft>
                  <a:spcPts val="1000"/>
                </a:spcAft>
              </a:pPr>
              <a:r>
                <a:rPr lang="de-AT"/>
                <a:t>2</a:t>
              </a:r>
              <a:endParaRPr lang="de-DE"/>
            </a:p>
          </p:txBody>
        </p:sp>
      </p:grpSp>
      <p:grpSp>
        <p:nvGrpSpPr>
          <p:cNvPr id="10" name="Gruppieren 127"/>
          <p:cNvGrpSpPr>
            <a:grpSpLocks/>
          </p:cNvGrpSpPr>
          <p:nvPr/>
        </p:nvGrpSpPr>
        <p:grpSpPr bwMode="auto">
          <a:xfrm>
            <a:off x="3095625" y="4322763"/>
            <a:ext cx="1535113" cy="866775"/>
            <a:chOff x="3096418" y="4322762"/>
            <a:chExt cx="1533526" cy="866776"/>
          </a:xfrm>
        </p:grpSpPr>
        <p:grpSp>
          <p:nvGrpSpPr>
            <p:cNvPr id="11" name="Gruppieren 88"/>
            <p:cNvGrpSpPr>
              <a:grpSpLocks/>
            </p:cNvGrpSpPr>
            <p:nvPr/>
          </p:nvGrpSpPr>
          <p:grpSpPr bwMode="auto">
            <a:xfrm>
              <a:off x="3096418" y="4322762"/>
              <a:ext cx="1533526" cy="866776"/>
              <a:chOff x="1076324" y="600075"/>
              <a:chExt cx="1533526" cy="866776"/>
            </a:xfrm>
          </p:grpSpPr>
          <p:sp>
            <p:nvSpPr>
              <p:cNvPr id="90" name="Rechteck 89"/>
              <p:cNvSpPr/>
              <p:nvPr/>
            </p:nvSpPr>
            <p:spPr>
              <a:xfrm>
                <a:off x="1076324" y="600075"/>
                <a:ext cx="1533526" cy="8572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91" name="Gerade Verbindung 90"/>
              <p:cNvCxnSpPr>
                <a:stCxn id="90" idx="3"/>
                <a:endCxn id="90" idx="1"/>
              </p:cNvCxnSpPr>
              <p:nvPr/>
            </p:nvCxnSpPr>
            <p:spPr>
              <a:xfrm flipH="1">
                <a:off x="1076324" y="1028700"/>
                <a:ext cx="1533526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Gerade Verbindung 91"/>
              <p:cNvCxnSpPr>
                <a:stCxn id="90" idx="0"/>
                <a:endCxn id="90" idx="2"/>
              </p:cNvCxnSpPr>
              <p:nvPr/>
            </p:nvCxnSpPr>
            <p:spPr>
              <a:xfrm rot="16200000" flipH="1">
                <a:off x="1415255" y="1028701"/>
                <a:ext cx="855664" cy="158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Gerade Verbindung 92"/>
              <p:cNvCxnSpPr/>
              <p:nvPr/>
            </p:nvCxnSpPr>
            <p:spPr>
              <a:xfrm rot="16200000" flipH="1">
                <a:off x="1800628" y="1028700"/>
                <a:ext cx="83820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Gerade Verbindung 93"/>
              <p:cNvCxnSpPr/>
              <p:nvPr/>
            </p:nvCxnSpPr>
            <p:spPr>
              <a:xfrm rot="16200000" flipH="1">
                <a:off x="1247370" y="1247776"/>
                <a:ext cx="43815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527" name="Textfeld 126"/>
            <p:cNvSpPr txBox="1">
              <a:spLocks noChangeArrowheads="1"/>
            </p:cNvSpPr>
            <p:nvPr/>
          </p:nvSpPr>
          <p:spPr bwMode="auto">
            <a:xfrm>
              <a:off x="3133725" y="4371975"/>
              <a:ext cx="607859" cy="77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de-AT"/>
                <a:t>E-m</a:t>
              </a:r>
            </a:p>
            <a:p>
              <a:pPr>
                <a:spcAft>
                  <a:spcPts val="1000"/>
                </a:spcAft>
              </a:pPr>
              <a:r>
                <a:rPr lang="de-AT"/>
                <a:t>6</a:t>
              </a:r>
              <a:endParaRPr lang="de-DE"/>
            </a:p>
          </p:txBody>
        </p:sp>
      </p:grpSp>
      <p:grpSp>
        <p:nvGrpSpPr>
          <p:cNvPr id="12" name="Gruppieren 129"/>
          <p:cNvGrpSpPr>
            <a:grpSpLocks/>
          </p:cNvGrpSpPr>
          <p:nvPr/>
        </p:nvGrpSpPr>
        <p:grpSpPr bwMode="auto">
          <a:xfrm>
            <a:off x="5083175" y="2225675"/>
            <a:ext cx="1533525" cy="866775"/>
            <a:chOff x="5083174" y="2225674"/>
            <a:chExt cx="1533526" cy="866776"/>
          </a:xfrm>
        </p:grpSpPr>
        <p:grpSp>
          <p:nvGrpSpPr>
            <p:cNvPr id="13" name="Gruppieren 100"/>
            <p:cNvGrpSpPr>
              <a:grpSpLocks/>
            </p:cNvGrpSpPr>
            <p:nvPr/>
          </p:nvGrpSpPr>
          <p:grpSpPr bwMode="auto">
            <a:xfrm>
              <a:off x="5083174" y="2225674"/>
              <a:ext cx="1533526" cy="866776"/>
              <a:chOff x="1076324" y="600075"/>
              <a:chExt cx="1533526" cy="866776"/>
            </a:xfrm>
          </p:grpSpPr>
          <p:sp>
            <p:nvSpPr>
              <p:cNvPr id="102" name="Rechteck 101"/>
              <p:cNvSpPr/>
              <p:nvPr/>
            </p:nvSpPr>
            <p:spPr>
              <a:xfrm>
                <a:off x="1076324" y="600075"/>
                <a:ext cx="1533526" cy="8572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103" name="Gerade Verbindung 102"/>
              <p:cNvCxnSpPr>
                <a:stCxn id="102" idx="3"/>
                <a:endCxn id="102" idx="1"/>
              </p:cNvCxnSpPr>
              <p:nvPr/>
            </p:nvCxnSpPr>
            <p:spPr>
              <a:xfrm flipH="1">
                <a:off x="1076324" y="1028700"/>
                <a:ext cx="1533526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Gerade Verbindung 103"/>
              <p:cNvCxnSpPr>
                <a:stCxn id="102" idx="0"/>
                <a:endCxn id="102" idx="2"/>
              </p:cNvCxnSpPr>
              <p:nvPr/>
            </p:nvCxnSpPr>
            <p:spPr>
              <a:xfrm rot="16200000" flipH="1">
                <a:off x="1415256" y="1027906"/>
                <a:ext cx="855663" cy="317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Gerade Verbindung 104"/>
              <p:cNvCxnSpPr/>
              <p:nvPr/>
            </p:nvCxnSpPr>
            <p:spPr>
              <a:xfrm rot="16200000" flipH="1">
                <a:off x="1800224" y="1028700"/>
                <a:ext cx="83820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Gerade Verbindung 105"/>
              <p:cNvCxnSpPr/>
              <p:nvPr/>
            </p:nvCxnSpPr>
            <p:spPr>
              <a:xfrm rot="16200000" flipH="1">
                <a:off x="1247774" y="1247776"/>
                <a:ext cx="43815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520" name="Textfeld 128"/>
            <p:cNvSpPr txBox="1">
              <a:spLocks noChangeArrowheads="1"/>
            </p:cNvSpPr>
            <p:nvPr/>
          </p:nvSpPr>
          <p:spPr bwMode="auto">
            <a:xfrm>
              <a:off x="5106987" y="2266950"/>
              <a:ext cx="620683" cy="77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de-AT"/>
                <a:t>D-m</a:t>
              </a:r>
            </a:p>
            <a:p>
              <a:pPr>
                <a:spcAft>
                  <a:spcPts val="1000"/>
                </a:spcAft>
              </a:pPr>
              <a:r>
                <a:rPr lang="de-AT"/>
                <a:t>7</a:t>
              </a:r>
              <a:endParaRPr lang="de-DE"/>
            </a:p>
          </p:txBody>
        </p:sp>
      </p:grpSp>
      <p:grpSp>
        <p:nvGrpSpPr>
          <p:cNvPr id="14" name="Gruppieren 131"/>
          <p:cNvGrpSpPr>
            <a:grpSpLocks/>
          </p:cNvGrpSpPr>
          <p:nvPr/>
        </p:nvGrpSpPr>
        <p:grpSpPr bwMode="auto">
          <a:xfrm>
            <a:off x="5106988" y="4322763"/>
            <a:ext cx="1533525" cy="866775"/>
            <a:chOff x="5106987" y="4323555"/>
            <a:chExt cx="1533526" cy="866776"/>
          </a:xfrm>
        </p:grpSpPr>
        <p:grpSp>
          <p:nvGrpSpPr>
            <p:cNvPr id="15" name="Gruppieren 106"/>
            <p:cNvGrpSpPr>
              <a:grpSpLocks/>
            </p:cNvGrpSpPr>
            <p:nvPr/>
          </p:nvGrpSpPr>
          <p:grpSpPr bwMode="auto">
            <a:xfrm>
              <a:off x="5106987" y="4323555"/>
              <a:ext cx="1533526" cy="866776"/>
              <a:chOff x="1076324" y="600075"/>
              <a:chExt cx="1533526" cy="866776"/>
            </a:xfrm>
          </p:grpSpPr>
          <p:sp>
            <p:nvSpPr>
              <p:cNvPr id="108" name="Rechteck 107"/>
              <p:cNvSpPr/>
              <p:nvPr/>
            </p:nvSpPr>
            <p:spPr>
              <a:xfrm>
                <a:off x="1076324" y="600075"/>
                <a:ext cx="1533526" cy="8572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109" name="Gerade Verbindung 108"/>
              <p:cNvCxnSpPr>
                <a:stCxn id="108" idx="3"/>
                <a:endCxn id="108" idx="1"/>
              </p:cNvCxnSpPr>
              <p:nvPr/>
            </p:nvCxnSpPr>
            <p:spPr>
              <a:xfrm flipH="1">
                <a:off x="1076324" y="1028700"/>
                <a:ext cx="1533526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Gerade Verbindung 109"/>
              <p:cNvCxnSpPr>
                <a:stCxn id="108" idx="0"/>
                <a:endCxn id="108" idx="2"/>
              </p:cNvCxnSpPr>
              <p:nvPr/>
            </p:nvCxnSpPr>
            <p:spPr>
              <a:xfrm rot="16200000" flipH="1">
                <a:off x="1415255" y="1027906"/>
                <a:ext cx="855664" cy="317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Gerade Verbindung 110"/>
              <p:cNvCxnSpPr/>
              <p:nvPr/>
            </p:nvCxnSpPr>
            <p:spPr>
              <a:xfrm rot="16200000" flipH="1">
                <a:off x="1800224" y="1028700"/>
                <a:ext cx="83820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Gerade Verbindung 111"/>
              <p:cNvCxnSpPr/>
              <p:nvPr/>
            </p:nvCxnSpPr>
            <p:spPr>
              <a:xfrm rot="16200000" flipH="1">
                <a:off x="1247774" y="1247776"/>
                <a:ext cx="43815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513" name="Textfeld 130"/>
            <p:cNvSpPr txBox="1">
              <a:spLocks noChangeArrowheads="1"/>
            </p:cNvSpPr>
            <p:nvPr/>
          </p:nvSpPr>
          <p:spPr bwMode="auto">
            <a:xfrm>
              <a:off x="5148023" y="4367342"/>
              <a:ext cx="543739" cy="77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de-AT"/>
                <a:t>E-g</a:t>
              </a:r>
            </a:p>
            <a:p>
              <a:pPr>
                <a:spcAft>
                  <a:spcPts val="1000"/>
                </a:spcAft>
              </a:pPr>
              <a:r>
                <a:rPr lang="de-AT"/>
                <a:t>12</a:t>
              </a:r>
              <a:endParaRPr lang="de-DE"/>
            </a:p>
          </p:txBody>
        </p:sp>
      </p:grpSp>
      <p:grpSp>
        <p:nvGrpSpPr>
          <p:cNvPr id="16" name="Gruppieren 133"/>
          <p:cNvGrpSpPr>
            <a:grpSpLocks/>
          </p:cNvGrpSpPr>
          <p:nvPr/>
        </p:nvGrpSpPr>
        <p:grpSpPr bwMode="auto">
          <a:xfrm>
            <a:off x="7026275" y="3278188"/>
            <a:ext cx="1533525" cy="866775"/>
            <a:chOff x="7026275" y="3278187"/>
            <a:chExt cx="1533526" cy="866776"/>
          </a:xfrm>
        </p:grpSpPr>
        <p:grpSp>
          <p:nvGrpSpPr>
            <p:cNvPr id="17" name="Gruppieren 112"/>
            <p:cNvGrpSpPr>
              <a:grpSpLocks/>
            </p:cNvGrpSpPr>
            <p:nvPr/>
          </p:nvGrpSpPr>
          <p:grpSpPr bwMode="auto">
            <a:xfrm>
              <a:off x="7026275" y="3278187"/>
              <a:ext cx="1533526" cy="866776"/>
              <a:chOff x="1076324" y="600075"/>
              <a:chExt cx="1533526" cy="866776"/>
            </a:xfrm>
          </p:grpSpPr>
          <p:sp>
            <p:nvSpPr>
              <p:cNvPr id="114" name="Rechteck 113"/>
              <p:cNvSpPr/>
              <p:nvPr/>
            </p:nvSpPr>
            <p:spPr>
              <a:xfrm>
                <a:off x="1076324" y="600075"/>
                <a:ext cx="1533526" cy="8572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115" name="Gerade Verbindung 114"/>
              <p:cNvCxnSpPr>
                <a:stCxn id="114" idx="3"/>
                <a:endCxn id="114" idx="1"/>
              </p:cNvCxnSpPr>
              <p:nvPr/>
            </p:nvCxnSpPr>
            <p:spPr>
              <a:xfrm flipH="1">
                <a:off x="1076324" y="1028700"/>
                <a:ext cx="1533526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Gerade Verbindung 115"/>
              <p:cNvCxnSpPr>
                <a:stCxn id="114" idx="0"/>
                <a:endCxn id="114" idx="2"/>
              </p:cNvCxnSpPr>
              <p:nvPr/>
            </p:nvCxnSpPr>
            <p:spPr>
              <a:xfrm rot="16200000" flipH="1">
                <a:off x="1415255" y="1027906"/>
                <a:ext cx="855664" cy="317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Gerade Verbindung 116"/>
              <p:cNvCxnSpPr/>
              <p:nvPr/>
            </p:nvCxnSpPr>
            <p:spPr>
              <a:xfrm rot="16200000" flipH="1">
                <a:off x="1800224" y="1028700"/>
                <a:ext cx="83820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Gerade Verbindung 117"/>
              <p:cNvCxnSpPr/>
              <p:nvPr/>
            </p:nvCxnSpPr>
            <p:spPr>
              <a:xfrm rot="16200000" flipH="1">
                <a:off x="1247774" y="1247776"/>
                <a:ext cx="43815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506" name="Textfeld 132"/>
            <p:cNvSpPr txBox="1">
              <a:spLocks noChangeArrowheads="1"/>
            </p:cNvSpPr>
            <p:nvPr/>
          </p:nvSpPr>
          <p:spPr bwMode="auto">
            <a:xfrm>
              <a:off x="7054850" y="3323431"/>
              <a:ext cx="595035" cy="77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de-AT"/>
                <a:t>F-m</a:t>
              </a:r>
            </a:p>
            <a:p>
              <a:pPr>
                <a:spcAft>
                  <a:spcPts val="1000"/>
                </a:spcAft>
              </a:pPr>
              <a:r>
                <a:rPr lang="de-AT"/>
                <a:t>9</a:t>
              </a:r>
              <a:endParaRPr lang="de-DE"/>
            </a:p>
          </p:txBody>
        </p:sp>
      </p:grpSp>
      <p:cxnSp>
        <p:nvCxnSpPr>
          <p:cNvPr id="138" name="Gerade Verbindung mit Pfeil 137"/>
          <p:cNvCxnSpPr>
            <a:stCxn id="58" idx="7"/>
            <a:endCxn id="59" idx="1"/>
          </p:cNvCxnSpPr>
          <p:nvPr/>
        </p:nvCxnSpPr>
        <p:spPr>
          <a:xfrm rot="5400000" flipH="1" flipV="1">
            <a:off x="312737" y="2552701"/>
            <a:ext cx="1173163" cy="392112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Gerade Verbindung mit Pfeil 138"/>
          <p:cNvCxnSpPr>
            <a:stCxn id="58" idx="6"/>
            <a:endCxn id="78" idx="1"/>
          </p:cNvCxnSpPr>
          <p:nvPr/>
        </p:nvCxnSpPr>
        <p:spPr>
          <a:xfrm>
            <a:off x="742950" y="3433763"/>
            <a:ext cx="352425" cy="3175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Gerade Verbindung mit Pfeil 141"/>
          <p:cNvCxnSpPr>
            <a:stCxn id="58" idx="5"/>
            <a:endCxn id="84" idx="1"/>
          </p:cNvCxnSpPr>
          <p:nvPr/>
        </p:nvCxnSpPr>
        <p:spPr>
          <a:xfrm rot="16200000" flipH="1">
            <a:off x="300038" y="3935413"/>
            <a:ext cx="1209675" cy="403225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Gerade Verbindung mit Pfeil 144"/>
          <p:cNvCxnSpPr>
            <a:stCxn id="59" idx="3"/>
          </p:cNvCxnSpPr>
          <p:nvPr/>
        </p:nvCxnSpPr>
        <p:spPr>
          <a:xfrm flipV="1">
            <a:off x="2628900" y="2160588"/>
            <a:ext cx="495300" cy="1587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Gerade Verbindung mit Pfeil 147"/>
          <p:cNvCxnSpPr>
            <a:endCxn id="102" idx="1"/>
          </p:cNvCxnSpPr>
          <p:nvPr/>
        </p:nvCxnSpPr>
        <p:spPr>
          <a:xfrm rot="16200000" flipH="1">
            <a:off x="4639469" y="2210594"/>
            <a:ext cx="449262" cy="43815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Gerade Verbindung mit Pfeil 150"/>
          <p:cNvCxnSpPr>
            <a:stCxn id="78" idx="3"/>
            <a:endCxn id="102" idx="1"/>
          </p:cNvCxnSpPr>
          <p:nvPr/>
        </p:nvCxnSpPr>
        <p:spPr>
          <a:xfrm flipV="1">
            <a:off x="2630488" y="2654300"/>
            <a:ext cx="2452687" cy="782638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Gerade Verbindung mit Pfeil 154"/>
          <p:cNvCxnSpPr>
            <a:stCxn id="84" idx="3"/>
            <a:endCxn id="90" idx="1"/>
          </p:cNvCxnSpPr>
          <p:nvPr/>
        </p:nvCxnSpPr>
        <p:spPr>
          <a:xfrm>
            <a:off x="2640013" y="4741863"/>
            <a:ext cx="455612" cy="9525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Gerade Verbindung mit Pfeil 157"/>
          <p:cNvCxnSpPr>
            <a:stCxn id="90" idx="3"/>
            <a:endCxn id="108" idx="1"/>
          </p:cNvCxnSpPr>
          <p:nvPr/>
        </p:nvCxnSpPr>
        <p:spPr>
          <a:xfrm>
            <a:off x="4630738" y="4751388"/>
            <a:ext cx="476250" cy="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Gerade Verbindung mit Pfeil 160"/>
          <p:cNvCxnSpPr>
            <a:stCxn id="108" idx="3"/>
            <a:endCxn id="114" idx="1"/>
          </p:cNvCxnSpPr>
          <p:nvPr/>
        </p:nvCxnSpPr>
        <p:spPr>
          <a:xfrm flipV="1">
            <a:off x="6640513" y="3706813"/>
            <a:ext cx="385762" cy="1044575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Gerade Verbindung mit Pfeil 164"/>
          <p:cNvCxnSpPr>
            <a:stCxn id="102" idx="3"/>
            <a:endCxn id="114" idx="1"/>
          </p:cNvCxnSpPr>
          <p:nvPr/>
        </p:nvCxnSpPr>
        <p:spPr>
          <a:xfrm>
            <a:off x="6616700" y="2654300"/>
            <a:ext cx="409575" cy="1052513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Gerade Verbindung mit Pfeil 167"/>
          <p:cNvCxnSpPr>
            <a:stCxn id="78" idx="3"/>
          </p:cNvCxnSpPr>
          <p:nvPr/>
        </p:nvCxnSpPr>
        <p:spPr>
          <a:xfrm>
            <a:off x="2630488" y="3436938"/>
            <a:ext cx="465137" cy="1360487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2" dur="indefinite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43" dur="indefinite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4" dur="indefinite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20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0" dur="indefinite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1" dur="indefinite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52" dur="indefinite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20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8" dur="indefinite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9" dur="indefinite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0" dur="indefinite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2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6" dur="indefinite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67" dur="indefinite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8" dur="indefinite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1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  <p:bldP spid="14344" grpId="0"/>
      <p:bldP spid="14345" grpId="0"/>
      <p:bldP spid="14346" grpId="0"/>
      <p:bldP spid="14347" grpId="0"/>
      <p:bldP spid="14348" grpId="0"/>
      <p:bldP spid="14349" grpId="0"/>
      <p:bldP spid="14350" grpId="0"/>
      <p:bldP spid="14351" grpId="0"/>
      <p:bldP spid="14352" grpId="0"/>
      <p:bldP spid="14353" grpId="0"/>
      <p:bldP spid="14354" grpId="0"/>
      <p:bldP spid="14355" grpId="0"/>
      <p:bldP spid="14356" grpId="0"/>
      <p:bldP spid="14357" grpId="0"/>
      <p:bldP spid="14358" grpId="0"/>
      <p:bldP spid="14359" grpId="0"/>
      <p:bldP spid="14360" grpId="0"/>
      <p:bldP spid="14361" grpId="0"/>
      <p:bldP spid="14362" grpId="0"/>
      <p:bldP spid="14363" grpId="0"/>
      <p:bldP spid="14364" grpId="0"/>
      <p:bldP spid="14365" grpId="0"/>
      <p:bldP spid="14366" grpId="0"/>
      <p:bldP spid="14367" grpId="0"/>
      <p:bldP spid="14369" grpId="0"/>
      <p:bldP spid="14370" grpId="0"/>
      <p:bldP spid="14371" grpId="0"/>
      <p:bldP spid="14372" grpId="0"/>
      <p:bldP spid="14373" grpId="0"/>
      <p:bldP spid="14374" grpId="0"/>
      <p:bldP spid="14375" grpId="0"/>
      <p:bldP spid="14376" grpId="0"/>
      <p:bldP spid="14377" grpId="0"/>
      <p:bldP spid="14378" grpId="0"/>
      <p:bldP spid="14379" grpId="0"/>
      <p:bldP spid="14379" grpId="1"/>
      <p:bldP spid="14379" grpId="2"/>
      <p:bldP spid="14380" grpId="0"/>
      <p:bldP spid="14380" grpId="1"/>
      <p:bldP spid="14380" grpId="2"/>
      <p:bldP spid="14381" grpId="0"/>
      <p:bldP spid="14381" grpId="1"/>
      <p:bldP spid="14381" grpId="2"/>
      <p:bldP spid="14382" grpId="0"/>
      <p:bldP spid="14382" grpId="1"/>
      <p:bldP spid="14382" grpId="2"/>
      <p:bldP spid="14389" grpId="0"/>
      <p:bldP spid="14390" grpId="0"/>
      <p:bldP spid="14391" grpId="0"/>
      <p:bldP spid="14392" grpId="0"/>
      <p:bldP spid="14393" grpId="0" animBg="1"/>
      <p:bldP spid="143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Erweiterungen</a:t>
            </a:r>
            <a:endParaRPr lang="de-AT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z="2400" u="sng" dirty="0" smtClean="0"/>
              <a:t>Mögliche Erweiterungen des Grundmodells</a:t>
            </a:r>
            <a:r>
              <a:rPr lang="de-DE" sz="2400" dirty="0" smtClean="0"/>
              <a:t>: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/>
            <a:r>
              <a:rPr lang="de-DE" dirty="0" smtClean="0"/>
              <a:t> Mindestabstände zwischen Vorgängen </a:t>
            </a:r>
          </a:p>
          <a:p>
            <a:pPr eaLnBrk="1" hangingPunct="1"/>
            <a:r>
              <a:rPr lang="de-DE" dirty="0" smtClean="0"/>
              <a:t> verallgemeinerte Vorgänger – Nachfolgerbeziehungen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DE" dirty="0" smtClean="0"/>
              <a:t> Verkürzung von Vorgängen (auf dem kritischen Pfad) gegen  	zusätzliche Kosten (meist als CPM-Methode bezeichnet)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DE" dirty="0" smtClean="0"/>
              <a:t> stochastische Erweiterungen, wo die Dauern </a:t>
            </a:r>
            <a:r>
              <a:rPr lang="de-DE" i="1" dirty="0" smtClean="0"/>
              <a:t>D</a:t>
            </a:r>
            <a:r>
              <a:rPr lang="de-DE" dirty="0" smtClean="0"/>
              <a:t> der Vorgänge nicht 	gegeben sind, sondern nur deren Wahrscheinlichkeitsverteilungen 	(meist als PERT-Methode bezeichnet)</a:t>
            </a:r>
          </a:p>
          <a:p>
            <a:pPr eaLnBrk="1" hangingPunct="1"/>
            <a:endParaRPr lang="de-DE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de-DE" dirty="0" smtClean="0"/>
              <a:t>wird teilweise im VK behandelt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9.2 Kapazitätsplanung</a:t>
            </a:r>
            <a:endParaRPr lang="de-AT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AT" dirty="0" smtClean="0"/>
              <a:t> Jeder Vorgang nimmt gewisse Kapazitäten in Anspruch. 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dirty="0" smtClean="0"/>
              <a:t> Eintragung des zeitlichen Verlaufs der Kapazitätsbelastung in ein  	Diagramm   </a:t>
            </a:r>
            <a:r>
              <a:rPr lang="de-AT" dirty="0" smtClean="0">
                <a:sym typeface="Symbol" pitchFamily="18" charset="2"/>
              </a:rPr>
              <a:t>   </a:t>
            </a:r>
            <a:r>
              <a:rPr lang="de-AT" b="1" dirty="0" smtClean="0"/>
              <a:t>Kapazitätsbelastungsprofil</a:t>
            </a:r>
            <a:endParaRPr lang="de-AT" b="1" dirty="0" smtClean="0">
              <a:sym typeface="Symbol" pitchFamily="18" charset="2"/>
            </a:endParaRPr>
          </a:p>
          <a:p>
            <a:pPr eaLnBrk="1" hangingPunct="1"/>
            <a:endParaRPr lang="de-AT" dirty="0" smtClean="0"/>
          </a:p>
          <a:p>
            <a:pPr eaLnBrk="1" hangingPunct="1"/>
            <a:r>
              <a:rPr lang="de-AT" dirty="0" smtClean="0"/>
              <a:t> Vergleich mit dem Kapazitätsangebot</a:t>
            </a:r>
            <a:endParaRPr lang="de-AT" u="sng" dirty="0" smtClean="0"/>
          </a:p>
          <a:p>
            <a:pPr eaLnBrk="1" hangingPunct="1"/>
            <a:r>
              <a:rPr lang="de-AT" u="sng" dirty="0" smtClean="0"/>
              <a:t> obiges Beispiel:</a:t>
            </a:r>
            <a:r>
              <a:rPr lang="de-AT" dirty="0" smtClean="0"/>
              <a:t> 4 Kapazitätsarten </a:t>
            </a:r>
          </a:p>
          <a:p>
            <a:pPr lvl="1" eaLnBrk="1" hangingPunct="1"/>
            <a:r>
              <a:rPr lang="de-AT" dirty="0" smtClean="0"/>
              <a:t>"bohren„</a:t>
            </a:r>
          </a:p>
          <a:p>
            <a:pPr lvl="1" eaLnBrk="1" hangingPunct="1"/>
            <a:r>
              <a:rPr lang="de-AT" dirty="0" smtClean="0"/>
              <a:t>"stanzen„</a:t>
            </a:r>
          </a:p>
          <a:p>
            <a:pPr lvl="1" eaLnBrk="1" hangingPunct="1"/>
            <a:r>
              <a:rPr lang="de-AT" dirty="0" smtClean="0"/>
              <a:t>"galvanisieren„</a:t>
            </a:r>
          </a:p>
          <a:p>
            <a:pPr lvl="1" eaLnBrk="1" hangingPunct="1"/>
            <a:r>
              <a:rPr lang="de-AT" dirty="0" smtClean="0"/>
              <a:t>"montieren"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de-AT" kern="0" dirty="0">
                <a:latin typeface="+mn-lt"/>
              </a:rPr>
              <a:t>Einplanung so, dass </a:t>
            </a:r>
            <a:r>
              <a:rPr lang="de-AT" i="1" kern="0" dirty="0">
                <a:latin typeface="+mn-lt"/>
              </a:rPr>
              <a:t>alle Vorgänge frühestmöglich begonnen</a:t>
            </a:r>
            <a:r>
              <a:rPr lang="de-AT" kern="0" dirty="0">
                <a:latin typeface="+mn-lt"/>
              </a:rPr>
              <a:t> werden:</a:t>
            </a:r>
          </a:p>
          <a:p>
            <a:pPr>
              <a:spcBef>
                <a:spcPct val="20000"/>
              </a:spcBef>
              <a:defRPr/>
            </a:pPr>
            <a:endParaRPr lang="de-AT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de-AT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de-AT" kern="0" dirty="0">
                <a:latin typeface="+mn-lt"/>
              </a:rPr>
              <a:t>   Kapazitätsprofil „bohren“</a:t>
            </a:r>
          </a:p>
          <a:p>
            <a:pPr>
              <a:spcBef>
                <a:spcPct val="20000"/>
              </a:spcBef>
              <a:defRPr/>
            </a:pPr>
            <a:endParaRPr lang="de-AT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de-AT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de-AT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de-AT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de-AT" kern="0" dirty="0">
                <a:latin typeface="+mn-lt"/>
              </a:rPr>
              <a:t>     Kapazitätsprofil „montieren“</a:t>
            </a:r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Kapazitätsbelastungsprofile I</a:t>
            </a:r>
            <a:endParaRPr lang="de-AT" smtClean="0"/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287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1514" name="Rectangle 12"/>
          <p:cNvSpPr>
            <a:spLocks noChangeArrowheads="1"/>
          </p:cNvSpPr>
          <p:nvPr/>
        </p:nvSpPr>
        <p:spPr bwMode="auto">
          <a:xfrm>
            <a:off x="0" y="287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2" name="Gruppieren 125"/>
          <p:cNvGrpSpPr>
            <a:grpSpLocks/>
          </p:cNvGrpSpPr>
          <p:nvPr/>
        </p:nvGrpSpPr>
        <p:grpSpPr bwMode="auto">
          <a:xfrm>
            <a:off x="565150" y="3057525"/>
            <a:ext cx="3706813" cy="1193800"/>
            <a:chOff x="337317" y="2800350"/>
            <a:chExt cx="3706044" cy="1193287"/>
          </a:xfrm>
        </p:grpSpPr>
        <p:cxnSp>
          <p:nvCxnSpPr>
            <p:cNvPr id="22" name="Gerade Verbindung mit Pfeil 21"/>
            <p:cNvCxnSpPr/>
            <p:nvPr/>
          </p:nvCxnSpPr>
          <p:spPr>
            <a:xfrm rot="5400000" flipH="1" flipV="1">
              <a:off x="-205375" y="3343042"/>
              <a:ext cx="108538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/>
            <p:nvPr/>
          </p:nvCxnSpPr>
          <p:spPr>
            <a:xfrm>
              <a:off x="338905" y="3885733"/>
              <a:ext cx="3704456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 rot="5400000">
              <a:off x="388114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 rot="5400000">
              <a:off x="499216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>
            <a:xfrm rot="5400000">
              <a:off x="605557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 rot="5400000">
              <a:off x="723008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/>
          </p:nvCxnSpPr>
          <p:spPr>
            <a:xfrm rot="5400000">
              <a:off x="793644" y="3884941"/>
              <a:ext cx="142814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 rot="5400000">
              <a:off x="1312658" y="3884940"/>
              <a:ext cx="2158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Gerade Verbindung 95"/>
            <p:cNvCxnSpPr/>
            <p:nvPr/>
          </p:nvCxnSpPr>
          <p:spPr>
            <a:xfrm rot="5400000">
              <a:off x="942037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/>
            <p:nvPr/>
          </p:nvCxnSpPr>
          <p:spPr>
            <a:xfrm rot="5400000">
              <a:off x="1053139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/>
          </p:nvCxnSpPr>
          <p:spPr>
            <a:xfrm rot="5400000">
              <a:off x="1161067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Gerade Verbindung 98"/>
            <p:cNvCxnSpPr/>
            <p:nvPr/>
          </p:nvCxnSpPr>
          <p:spPr>
            <a:xfrm rot="5400000">
              <a:off x="1276930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/>
          </p:nvCxnSpPr>
          <p:spPr>
            <a:xfrm rot="5400000">
              <a:off x="1486436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/>
            <p:nvPr/>
          </p:nvCxnSpPr>
          <p:spPr>
            <a:xfrm rot="5400000">
              <a:off x="1597538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/>
          </p:nvCxnSpPr>
          <p:spPr>
            <a:xfrm rot="5400000">
              <a:off x="1703879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/>
          </p:nvCxnSpPr>
          <p:spPr>
            <a:xfrm rot="5400000">
              <a:off x="1821330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/>
          </p:nvCxnSpPr>
          <p:spPr>
            <a:xfrm rot="5400000">
              <a:off x="1891966" y="3884941"/>
              <a:ext cx="142814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/>
          </p:nvCxnSpPr>
          <p:spPr>
            <a:xfrm rot="5400000">
              <a:off x="2410980" y="3884940"/>
              <a:ext cx="2158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Gerade Verbindung 109"/>
            <p:cNvCxnSpPr/>
            <p:nvPr/>
          </p:nvCxnSpPr>
          <p:spPr>
            <a:xfrm rot="5400000">
              <a:off x="2041946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/>
          </p:nvCxnSpPr>
          <p:spPr>
            <a:xfrm rot="5400000">
              <a:off x="2151462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/>
          </p:nvCxnSpPr>
          <p:spPr>
            <a:xfrm rot="5400000">
              <a:off x="2259389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/>
          </p:nvCxnSpPr>
          <p:spPr>
            <a:xfrm rot="5400000">
              <a:off x="2375252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/>
            <p:nvPr/>
          </p:nvCxnSpPr>
          <p:spPr>
            <a:xfrm rot="5400000">
              <a:off x="2594282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/>
          </p:nvCxnSpPr>
          <p:spPr>
            <a:xfrm rot="5400000">
              <a:off x="2703797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Gerade Verbindung 115"/>
            <p:cNvCxnSpPr/>
            <p:nvPr/>
          </p:nvCxnSpPr>
          <p:spPr>
            <a:xfrm rot="5400000">
              <a:off x="2811725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Gerade Verbindung 116"/>
            <p:cNvCxnSpPr/>
            <p:nvPr/>
          </p:nvCxnSpPr>
          <p:spPr>
            <a:xfrm rot="5400000">
              <a:off x="2927587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Gerade Verbindung 117"/>
            <p:cNvCxnSpPr/>
            <p:nvPr/>
          </p:nvCxnSpPr>
          <p:spPr>
            <a:xfrm rot="5400000">
              <a:off x="2999811" y="3884941"/>
              <a:ext cx="142814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Gerade Verbindung 118"/>
            <p:cNvCxnSpPr/>
            <p:nvPr/>
          </p:nvCxnSpPr>
          <p:spPr>
            <a:xfrm rot="5400000">
              <a:off x="3517238" y="3884940"/>
              <a:ext cx="2158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Gerade Verbindung 119"/>
            <p:cNvCxnSpPr/>
            <p:nvPr/>
          </p:nvCxnSpPr>
          <p:spPr>
            <a:xfrm rot="5400000">
              <a:off x="3148205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Gerade Verbindung 120"/>
            <p:cNvCxnSpPr/>
            <p:nvPr/>
          </p:nvCxnSpPr>
          <p:spPr>
            <a:xfrm rot="5400000">
              <a:off x="3259307" y="3920643"/>
              <a:ext cx="714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Gerade Verbindung 121"/>
            <p:cNvCxnSpPr/>
            <p:nvPr/>
          </p:nvCxnSpPr>
          <p:spPr>
            <a:xfrm rot="5400000">
              <a:off x="3365647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Gerade Verbindung 122"/>
            <p:cNvCxnSpPr/>
            <p:nvPr/>
          </p:nvCxnSpPr>
          <p:spPr>
            <a:xfrm rot="5400000">
              <a:off x="3483097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Gerade Verbindung 124"/>
            <p:cNvCxnSpPr/>
            <p:nvPr/>
          </p:nvCxnSpPr>
          <p:spPr>
            <a:xfrm rot="5400000">
              <a:off x="3698952" y="3920643"/>
              <a:ext cx="714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1" name="Rechteck 160"/>
          <p:cNvSpPr/>
          <p:nvPr/>
        </p:nvSpPr>
        <p:spPr>
          <a:xfrm>
            <a:off x="563563" y="3865563"/>
            <a:ext cx="427037" cy="276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dirty="0"/>
              <a:t>A-b</a:t>
            </a:r>
            <a:endParaRPr lang="de-DE" sz="1200" dirty="0"/>
          </a:p>
        </p:txBody>
      </p:sp>
      <p:sp>
        <p:nvSpPr>
          <p:cNvPr id="162" name="Rechteck 161"/>
          <p:cNvSpPr/>
          <p:nvPr/>
        </p:nvSpPr>
        <p:spPr>
          <a:xfrm>
            <a:off x="565150" y="3578225"/>
            <a:ext cx="425450" cy="277813"/>
          </a:xfrm>
          <a:prstGeom prst="rect">
            <a:avLst/>
          </a:prstGeom>
          <a:solidFill>
            <a:schemeClr val="accent5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dirty="0"/>
              <a:t>B-b</a:t>
            </a:r>
            <a:endParaRPr lang="de-DE" sz="1200" dirty="0"/>
          </a:p>
        </p:txBody>
      </p:sp>
      <p:sp>
        <p:nvSpPr>
          <p:cNvPr id="163" name="Rechteck 162"/>
          <p:cNvSpPr/>
          <p:nvPr/>
        </p:nvSpPr>
        <p:spPr>
          <a:xfrm>
            <a:off x="565150" y="3290888"/>
            <a:ext cx="304800" cy="276225"/>
          </a:xfrm>
          <a:prstGeom prst="rect">
            <a:avLst/>
          </a:prstGeom>
          <a:solidFill>
            <a:srgbClr val="FFE28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C-b</a:t>
            </a:r>
            <a:endParaRPr lang="de-DE" sz="1200" dirty="0"/>
          </a:p>
        </p:txBody>
      </p:sp>
      <p:grpSp>
        <p:nvGrpSpPr>
          <p:cNvPr id="3" name="Gruppieren 164"/>
          <p:cNvGrpSpPr>
            <a:grpSpLocks/>
          </p:cNvGrpSpPr>
          <p:nvPr/>
        </p:nvGrpSpPr>
        <p:grpSpPr bwMode="auto">
          <a:xfrm>
            <a:off x="4754563" y="4656138"/>
            <a:ext cx="3706812" cy="1193800"/>
            <a:chOff x="337317" y="2800350"/>
            <a:chExt cx="3706044" cy="1193287"/>
          </a:xfrm>
        </p:grpSpPr>
        <p:cxnSp>
          <p:nvCxnSpPr>
            <p:cNvPr id="166" name="Gerade Verbindung mit Pfeil 165"/>
            <p:cNvCxnSpPr/>
            <p:nvPr/>
          </p:nvCxnSpPr>
          <p:spPr>
            <a:xfrm rot="5400000" flipH="1" flipV="1">
              <a:off x="-205375" y="3343042"/>
              <a:ext cx="108538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Gerade Verbindung mit Pfeil 166"/>
            <p:cNvCxnSpPr/>
            <p:nvPr/>
          </p:nvCxnSpPr>
          <p:spPr>
            <a:xfrm>
              <a:off x="338904" y="3885733"/>
              <a:ext cx="3704457" cy="15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Gerade Verbindung 167"/>
            <p:cNvCxnSpPr/>
            <p:nvPr/>
          </p:nvCxnSpPr>
          <p:spPr>
            <a:xfrm rot="5400000">
              <a:off x="388114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Gerade Verbindung 168"/>
            <p:cNvCxnSpPr/>
            <p:nvPr/>
          </p:nvCxnSpPr>
          <p:spPr>
            <a:xfrm rot="5400000">
              <a:off x="499216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Gerade Verbindung 169"/>
            <p:cNvCxnSpPr/>
            <p:nvPr/>
          </p:nvCxnSpPr>
          <p:spPr>
            <a:xfrm rot="5400000">
              <a:off x="605556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Gerade Verbindung 170"/>
            <p:cNvCxnSpPr/>
            <p:nvPr/>
          </p:nvCxnSpPr>
          <p:spPr>
            <a:xfrm rot="5400000">
              <a:off x="723007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Gerade Verbindung 171"/>
            <p:cNvCxnSpPr/>
            <p:nvPr/>
          </p:nvCxnSpPr>
          <p:spPr>
            <a:xfrm rot="5400000">
              <a:off x="793644" y="3884940"/>
              <a:ext cx="142814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Gerade Verbindung 172"/>
            <p:cNvCxnSpPr/>
            <p:nvPr/>
          </p:nvCxnSpPr>
          <p:spPr>
            <a:xfrm rot="5400000">
              <a:off x="1312658" y="3884940"/>
              <a:ext cx="2158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Gerade Verbindung 173"/>
            <p:cNvCxnSpPr/>
            <p:nvPr/>
          </p:nvCxnSpPr>
          <p:spPr>
            <a:xfrm rot="5400000">
              <a:off x="942037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Gerade Verbindung 174"/>
            <p:cNvCxnSpPr/>
            <p:nvPr/>
          </p:nvCxnSpPr>
          <p:spPr>
            <a:xfrm rot="5400000">
              <a:off x="1053139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Gerade Verbindung 175"/>
            <p:cNvCxnSpPr/>
            <p:nvPr/>
          </p:nvCxnSpPr>
          <p:spPr>
            <a:xfrm rot="5400000">
              <a:off x="1161066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Gerade Verbindung 176"/>
            <p:cNvCxnSpPr/>
            <p:nvPr/>
          </p:nvCxnSpPr>
          <p:spPr>
            <a:xfrm rot="5400000">
              <a:off x="1276930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Gerade Verbindung 177"/>
            <p:cNvCxnSpPr/>
            <p:nvPr/>
          </p:nvCxnSpPr>
          <p:spPr>
            <a:xfrm rot="5400000">
              <a:off x="1486437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Gerade Verbindung 178"/>
            <p:cNvCxnSpPr/>
            <p:nvPr/>
          </p:nvCxnSpPr>
          <p:spPr>
            <a:xfrm rot="5400000">
              <a:off x="1597539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Gerade Verbindung 179"/>
            <p:cNvCxnSpPr/>
            <p:nvPr/>
          </p:nvCxnSpPr>
          <p:spPr>
            <a:xfrm rot="5400000">
              <a:off x="1703879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Gerade Verbindung 180"/>
            <p:cNvCxnSpPr/>
            <p:nvPr/>
          </p:nvCxnSpPr>
          <p:spPr>
            <a:xfrm rot="5400000">
              <a:off x="1821329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Gerade Verbindung 181"/>
            <p:cNvCxnSpPr/>
            <p:nvPr/>
          </p:nvCxnSpPr>
          <p:spPr>
            <a:xfrm rot="5400000">
              <a:off x="1891967" y="3884940"/>
              <a:ext cx="142814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Gerade Verbindung 182"/>
            <p:cNvCxnSpPr/>
            <p:nvPr/>
          </p:nvCxnSpPr>
          <p:spPr>
            <a:xfrm rot="5400000">
              <a:off x="2410980" y="3884940"/>
              <a:ext cx="2158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Gerade Verbindung 183"/>
            <p:cNvCxnSpPr/>
            <p:nvPr/>
          </p:nvCxnSpPr>
          <p:spPr>
            <a:xfrm rot="5400000">
              <a:off x="2041947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Gerade Verbindung 184"/>
            <p:cNvCxnSpPr/>
            <p:nvPr/>
          </p:nvCxnSpPr>
          <p:spPr>
            <a:xfrm rot="5400000">
              <a:off x="2151461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Gerade Verbindung 185"/>
            <p:cNvCxnSpPr/>
            <p:nvPr/>
          </p:nvCxnSpPr>
          <p:spPr>
            <a:xfrm rot="5400000">
              <a:off x="2259389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Gerade Verbindung 186"/>
            <p:cNvCxnSpPr/>
            <p:nvPr/>
          </p:nvCxnSpPr>
          <p:spPr>
            <a:xfrm rot="5400000">
              <a:off x="2375253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Gerade Verbindung 187"/>
            <p:cNvCxnSpPr/>
            <p:nvPr/>
          </p:nvCxnSpPr>
          <p:spPr>
            <a:xfrm rot="5400000">
              <a:off x="2594282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Gerade Verbindung 188"/>
            <p:cNvCxnSpPr/>
            <p:nvPr/>
          </p:nvCxnSpPr>
          <p:spPr>
            <a:xfrm rot="5400000">
              <a:off x="2703797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Gerade Verbindung 189"/>
            <p:cNvCxnSpPr/>
            <p:nvPr/>
          </p:nvCxnSpPr>
          <p:spPr>
            <a:xfrm rot="5400000">
              <a:off x="2811724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Gerade Verbindung 190"/>
            <p:cNvCxnSpPr/>
            <p:nvPr/>
          </p:nvCxnSpPr>
          <p:spPr>
            <a:xfrm rot="5400000">
              <a:off x="2927588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Gerade Verbindung 191"/>
            <p:cNvCxnSpPr/>
            <p:nvPr/>
          </p:nvCxnSpPr>
          <p:spPr>
            <a:xfrm rot="5400000">
              <a:off x="2999812" y="3884940"/>
              <a:ext cx="142814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Gerade Verbindung 192"/>
            <p:cNvCxnSpPr/>
            <p:nvPr/>
          </p:nvCxnSpPr>
          <p:spPr>
            <a:xfrm rot="5400000">
              <a:off x="3517238" y="3884940"/>
              <a:ext cx="215807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Gerade Verbindung 193"/>
            <p:cNvCxnSpPr/>
            <p:nvPr/>
          </p:nvCxnSpPr>
          <p:spPr>
            <a:xfrm rot="5400000">
              <a:off x="3148204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Gerade Verbindung 194"/>
            <p:cNvCxnSpPr/>
            <p:nvPr/>
          </p:nvCxnSpPr>
          <p:spPr>
            <a:xfrm rot="5400000">
              <a:off x="3259306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Gerade Verbindung 195"/>
            <p:cNvCxnSpPr/>
            <p:nvPr/>
          </p:nvCxnSpPr>
          <p:spPr>
            <a:xfrm rot="5400000">
              <a:off x="3365647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Gerade Verbindung 196"/>
            <p:cNvCxnSpPr/>
            <p:nvPr/>
          </p:nvCxnSpPr>
          <p:spPr>
            <a:xfrm rot="5400000">
              <a:off x="3483098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Gerade Verbindung 197"/>
            <p:cNvCxnSpPr/>
            <p:nvPr/>
          </p:nvCxnSpPr>
          <p:spPr>
            <a:xfrm rot="5400000">
              <a:off x="3698953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uppieren 236"/>
          <p:cNvGrpSpPr>
            <a:grpSpLocks/>
          </p:cNvGrpSpPr>
          <p:nvPr/>
        </p:nvGrpSpPr>
        <p:grpSpPr bwMode="auto">
          <a:xfrm>
            <a:off x="4752975" y="3049588"/>
            <a:ext cx="3706813" cy="1192212"/>
            <a:chOff x="337317" y="2800350"/>
            <a:chExt cx="3706044" cy="1193287"/>
          </a:xfrm>
        </p:grpSpPr>
        <p:cxnSp>
          <p:nvCxnSpPr>
            <p:cNvPr id="238" name="Gerade Verbindung mit Pfeil 237"/>
            <p:cNvCxnSpPr/>
            <p:nvPr/>
          </p:nvCxnSpPr>
          <p:spPr>
            <a:xfrm rot="5400000" flipH="1" flipV="1">
              <a:off x="-205303" y="3342970"/>
              <a:ext cx="10852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Gerade Verbindung mit Pfeil 238"/>
            <p:cNvCxnSpPr/>
            <p:nvPr/>
          </p:nvCxnSpPr>
          <p:spPr>
            <a:xfrm>
              <a:off x="338905" y="3885590"/>
              <a:ext cx="3704456" cy="15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Gerade Verbindung 239"/>
            <p:cNvCxnSpPr/>
            <p:nvPr/>
          </p:nvCxnSpPr>
          <p:spPr>
            <a:xfrm rot="5400000">
              <a:off x="388067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Gerade Verbindung 240"/>
            <p:cNvCxnSpPr/>
            <p:nvPr/>
          </p:nvCxnSpPr>
          <p:spPr>
            <a:xfrm rot="5400000">
              <a:off x="499169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Gerade Verbindung 241"/>
            <p:cNvCxnSpPr/>
            <p:nvPr/>
          </p:nvCxnSpPr>
          <p:spPr>
            <a:xfrm rot="5400000">
              <a:off x="605510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Gerade Verbindung 242"/>
            <p:cNvCxnSpPr/>
            <p:nvPr/>
          </p:nvCxnSpPr>
          <p:spPr>
            <a:xfrm rot="5400000">
              <a:off x="722960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Gerade Verbindung 243"/>
            <p:cNvCxnSpPr/>
            <p:nvPr/>
          </p:nvCxnSpPr>
          <p:spPr>
            <a:xfrm rot="5400000">
              <a:off x="793549" y="3884797"/>
              <a:ext cx="143004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Gerade Verbindung 244"/>
            <p:cNvCxnSpPr/>
            <p:nvPr/>
          </p:nvCxnSpPr>
          <p:spPr>
            <a:xfrm rot="5400000">
              <a:off x="1312514" y="3884796"/>
              <a:ext cx="216095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Gerade Verbindung 245"/>
            <p:cNvCxnSpPr/>
            <p:nvPr/>
          </p:nvCxnSpPr>
          <p:spPr>
            <a:xfrm rot="5400000">
              <a:off x="941990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Gerade Verbindung 246"/>
            <p:cNvCxnSpPr/>
            <p:nvPr/>
          </p:nvCxnSpPr>
          <p:spPr>
            <a:xfrm rot="5400000">
              <a:off x="1053092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Gerade Verbindung 247"/>
            <p:cNvCxnSpPr/>
            <p:nvPr/>
          </p:nvCxnSpPr>
          <p:spPr>
            <a:xfrm rot="5400000">
              <a:off x="1161019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Gerade Verbindung 248"/>
            <p:cNvCxnSpPr/>
            <p:nvPr/>
          </p:nvCxnSpPr>
          <p:spPr>
            <a:xfrm rot="5400000">
              <a:off x="1276882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Gerade Verbindung 249"/>
            <p:cNvCxnSpPr/>
            <p:nvPr/>
          </p:nvCxnSpPr>
          <p:spPr>
            <a:xfrm rot="5400000">
              <a:off x="1486389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Gerade Verbindung 250"/>
            <p:cNvCxnSpPr/>
            <p:nvPr/>
          </p:nvCxnSpPr>
          <p:spPr>
            <a:xfrm rot="5400000">
              <a:off x="1597491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Gerade Verbindung 251"/>
            <p:cNvCxnSpPr/>
            <p:nvPr/>
          </p:nvCxnSpPr>
          <p:spPr>
            <a:xfrm rot="5400000">
              <a:off x="1703832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Gerade Verbindung 252"/>
            <p:cNvCxnSpPr/>
            <p:nvPr/>
          </p:nvCxnSpPr>
          <p:spPr>
            <a:xfrm rot="5400000">
              <a:off x="1821282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4" name="Gerade Verbindung 253"/>
            <p:cNvCxnSpPr/>
            <p:nvPr/>
          </p:nvCxnSpPr>
          <p:spPr>
            <a:xfrm rot="5400000">
              <a:off x="1891871" y="3884797"/>
              <a:ext cx="143004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5" name="Gerade Verbindung 254"/>
            <p:cNvCxnSpPr/>
            <p:nvPr/>
          </p:nvCxnSpPr>
          <p:spPr>
            <a:xfrm rot="5400000">
              <a:off x="2410836" y="3884796"/>
              <a:ext cx="216095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Gerade Verbindung 255"/>
            <p:cNvCxnSpPr/>
            <p:nvPr/>
          </p:nvCxnSpPr>
          <p:spPr>
            <a:xfrm rot="5400000">
              <a:off x="2041899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Gerade Verbindung 256"/>
            <p:cNvCxnSpPr/>
            <p:nvPr/>
          </p:nvCxnSpPr>
          <p:spPr>
            <a:xfrm rot="5400000">
              <a:off x="2151414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Gerade Verbindung 257"/>
            <p:cNvCxnSpPr/>
            <p:nvPr/>
          </p:nvCxnSpPr>
          <p:spPr>
            <a:xfrm rot="5400000">
              <a:off x="2259342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Gerade Verbindung 258"/>
            <p:cNvCxnSpPr/>
            <p:nvPr/>
          </p:nvCxnSpPr>
          <p:spPr>
            <a:xfrm rot="5400000">
              <a:off x="2375205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0" name="Gerade Verbindung 259"/>
            <p:cNvCxnSpPr/>
            <p:nvPr/>
          </p:nvCxnSpPr>
          <p:spPr>
            <a:xfrm rot="5400000">
              <a:off x="2594234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1" name="Gerade Verbindung 260"/>
            <p:cNvCxnSpPr/>
            <p:nvPr/>
          </p:nvCxnSpPr>
          <p:spPr>
            <a:xfrm rot="5400000">
              <a:off x="2703749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Gerade Verbindung 261"/>
            <p:cNvCxnSpPr/>
            <p:nvPr/>
          </p:nvCxnSpPr>
          <p:spPr>
            <a:xfrm rot="5400000">
              <a:off x="2811677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Gerade Verbindung 262"/>
            <p:cNvCxnSpPr/>
            <p:nvPr/>
          </p:nvCxnSpPr>
          <p:spPr>
            <a:xfrm rot="5400000">
              <a:off x="2927540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Gerade Verbindung 263"/>
            <p:cNvCxnSpPr/>
            <p:nvPr/>
          </p:nvCxnSpPr>
          <p:spPr>
            <a:xfrm rot="5400000">
              <a:off x="2999716" y="3884797"/>
              <a:ext cx="143004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Gerade Verbindung 264"/>
            <p:cNvCxnSpPr/>
            <p:nvPr/>
          </p:nvCxnSpPr>
          <p:spPr>
            <a:xfrm rot="5400000">
              <a:off x="3517094" y="3884796"/>
              <a:ext cx="216095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6" name="Gerade Verbindung 265"/>
            <p:cNvCxnSpPr/>
            <p:nvPr/>
          </p:nvCxnSpPr>
          <p:spPr>
            <a:xfrm rot="5400000">
              <a:off x="3148157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7" name="Gerade Verbindung 266"/>
            <p:cNvCxnSpPr/>
            <p:nvPr/>
          </p:nvCxnSpPr>
          <p:spPr>
            <a:xfrm rot="5400000">
              <a:off x="3259259" y="3920547"/>
              <a:ext cx="7150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Gerade Verbindung 267"/>
            <p:cNvCxnSpPr/>
            <p:nvPr/>
          </p:nvCxnSpPr>
          <p:spPr>
            <a:xfrm rot="5400000">
              <a:off x="3365599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9" name="Gerade Verbindung 268"/>
            <p:cNvCxnSpPr/>
            <p:nvPr/>
          </p:nvCxnSpPr>
          <p:spPr>
            <a:xfrm rot="5400000">
              <a:off x="3483050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0" name="Gerade Verbindung 269"/>
            <p:cNvCxnSpPr/>
            <p:nvPr/>
          </p:nvCxnSpPr>
          <p:spPr>
            <a:xfrm rot="5400000">
              <a:off x="3698905" y="3920547"/>
              <a:ext cx="7150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1" name="Rechteck 270"/>
          <p:cNvSpPr/>
          <p:nvPr/>
        </p:nvSpPr>
        <p:spPr>
          <a:xfrm>
            <a:off x="4751388" y="3856038"/>
            <a:ext cx="427037" cy="2778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dirty="0"/>
              <a:t>A-b</a:t>
            </a:r>
            <a:endParaRPr lang="de-DE" sz="1200" dirty="0"/>
          </a:p>
        </p:txBody>
      </p:sp>
      <p:sp>
        <p:nvSpPr>
          <p:cNvPr id="272" name="Rechteck 271"/>
          <p:cNvSpPr/>
          <p:nvPr/>
        </p:nvSpPr>
        <p:spPr>
          <a:xfrm>
            <a:off x="4751388" y="3570288"/>
            <a:ext cx="427037" cy="276225"/>
          </a:xfrm>
          <a:prstGeom prst="rect">
            <a:avLst/>
          </a:prstGeom>
          <a:solidFill>
            <a:schemeClr val="accent5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dirty="0"/>
              <a:t>B-b</a:t>
            </a:r>
            <a:endParaRPr lang="de-DE" sz="1200" dirty="0"/>
          </a:p>
        </p:txBody>
      </p:sp>
      <p:sp>
        <p:nvSpPr>
          <p:cNvPr id="273" name="Rechteck 272"/>
          <p:cNvSpPr/>
          <p:nvPr/>
        </p:nvSpPr>
        <p:spPr>
          <a:xfrm>
            <a:off x="4751388" y="3282950"/>
            <a:ext cx="306387" cy="276225"/>
          </a:xfrm>
          <a:prstGeom prst="rect">
            <a:avLst/>
          </a:prstGeom>
          <a:solidFill>
            <a:srgbClr val="FFE28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C-b</a:t>
            </a:r>
            <a:endParaRPr lang="de-DE" sz="1200" dirty="0"/>
          </a:p>
        </p:txBody>
      </p:sp>
      <p:sp>
        <p:nvSpPr>
          <p:cNvPr id="284" name="Freihandform 283"/>
          <p:cNvSpPr/>
          <p:nvPr/>
        </p:nvSpPr>
        <p:spPr>
          <a:xfrm>
            <a:off x="565150" y="3305175"/>
            <a:ext cx="3470275" cy="841375"/>
          </a:xfrm>
          <a:custGeom>
            <a:avLst/>
            <a:gdLst>
              <a:gd name="connsiteX0" fmla="*/ 0 w 2822575"/>
              <a:gd name="connsiteY0" fmla="*/ 831850 h 841375"/>
              <a:gd name="connsiteX1" fmla="*/ 0 w 2822575"/>
              <a:gd name="connsiteY1" fmla="*/ 0 h 841375"/>
              <a:gd name="connsiteX2" fmla="*/ 301625 w 2822575"/>
              <a:gd name="connsiteY2" fmla="*/ 0 h 841375"/>
              <a:gd name="connsiteX3" fmla="*/ 304800 w 2822575"/>
              <a:gd name="connsiteY3" fmla="*/ 282575 h 841375"/>
              <a:gd name="connsiteX4" fmla="*/ 422275 w 2822575"/>
              <a:gd name="connsiteY4" fmla="*/ 282575 h 841375"/>
              <a:gd name="connsiteX5" fmla="*/ 422275 w 2822575"/>
              <a:gd name="connsiteY5" fmla="*/ 838200 h 841375"/>
              <a:gd name="connsiteX6" fmla="*/ 2822575 w 2822575"/>
              <a:gd name="connsiteY6" fmla="*/ 841375 h 841375"/>
              <a:gd name="connsiteX0" fmla="*/ 0 w 3470275"/>
              <a:gd name="connsiteY0" fmla="*/ 831850 h 841375"/>
              <a:gd name="connsiteX1" fmla="*/ 0 w 3470275"/>
              <a:gd name="connsiteY1" fmla="*/ 0 h 841375"/>
              <a:gd name="connsiteX2" fmla="*/ 301625 w 3470275"/>
              <a:gd name="connsiteY2" fmla="*/ 0 h 841375"/>
              <a:gd name="connsiteX3" fmla="*/ 304800 w 3470275"/>
              <a:gd name="connsiteY3" fmla="*/ 282575 h 841375"/>
              <a:gd name="connsiteX4" fmla="*/ 422275 w 3470275"/>
              <a:gd name="connsiteY4" fmla="*/ 282575 h 841375"/>
              <a:gd name="connsiteX5" fmla="*/ 422275 w 3470275"/>
              <a:gd name="connsiteY5" fmla="*/ 838200 h 841375"/>
              <a:gd name="connsiteX6" fmla="*/ 3470275 w 3470275"/>
              <a:gd name="connsiteY6" fmla="*/ 841375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0275" h="841375">
                <a:moveTo>
                  <a:pt x="0" y="831850"/>
                </a:moveTo>
                <a:lnTo>
                  <a:pt x="0" y="0"/>
                </a:lnTo>
                <a:lnTo>
                  <a:pt x="301625" y="0"/>
                </a:lnTo>
                <a:cubicBezTo>
                  <a:pt x="302683" y="94192"/>
                  <a:pt x="303742" y="188383"/>
                  <a:pt x="304800" y="282575"/>
                </a:cubicBezTo>
                <a:lnTo>
                  <a:pt x="422275" y="282575"/>
                </a:lnTo>
                <a:lnTo>
                  <a:pt x="422275" y="838200"/>
                </a:lnTo>
                <a:lnTo>
                  <a:pt x="3470275" y="8413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6" name="Freihandform 285"/>
          <p:cNvSpPr/>
          <p:nvPr/>
        </p:nvSpPr>
        <p:spPr>
          <a:xfrm>
            <a:off x="4752975" y="3562350"/>
            <a:ext cx="3473450" cy="577850"/>
          </a:xfrm>
          <a:custGeom>
            <a:avLst/>
            <a:gdLst>
              <a:gd name="connsiteX0" fmla="*/ 3175 w 2663825"/>
              <a:gd name="connsiteY0" fmla="*/ 574675 h 577850"/>
              <a:gd name="connsiteX1" fmla="*/ 0 w 2663825"/>
              <a:gd name="connsiteY1" fmla="*/ 3175 h 577850"/>
              <a:gd name="connsiteX2" fmla="*/ 304800 w 2663825"/>
              <a:gd name="connsiteY2" fmla="*/ 0 h 577850"/>
              <a:gd name="connsiteX3" fmla="*/ 304800 w 2663825"/>
              <a:gd name="connsiteY3" fmla="*/ 292100 h 577850"/>
              <a:gd name="connsiteX4" fmla="*/ 425450 w 2663825"/>
              <a:gd name="connsiteY4" fmla="*/ 295275 h 577850"/>
              <a:gd name="connsiteX5" fmla="*/ 422275 w 2663825"/>
              <a:gd name="connsiteY5" fmla="*/ 574675 h 577850"/>
              <a:gd name="connsiteX6" fmla="*/ 974725 w 2663825"/>
              <a:gd name="connsiteY6" fmla="*/ 577850 h 577850"/>
              <a:gd name="connsiteX7" fmla="*/ 971550 w 2663825"/>
              <a:gd name="connsiteY7" fmla="*/ 298450 h 577850"/>
              <a:gd name="connsiteX8" fmla="*/ 1397000 w 2663825"/>
              <a:gd name="connsiteY8" fmla="*/ 298450 h 577850"/>
              <a:gd name="connsiteX9" fmla="*/ 1397000 w 2663825"/>
              <a:gd name="connsiteY9" fmla="*/ 568325 h 577850"/>
              <a:gd name="connsiteX10" fmla="*/ 2663825 w 2663825"/>
              <a:gd name="connsiteY10" fmla="*/ 574675 h 577850"/>
              <a:gd name="connsiteX0" fmla="*/ 3175 w 3473450"/>
              <a:gd name="connsiteY0" fmla="*/ 574675 h 577850"/>
              <a:gd name="connsiteX1" fmla="*/ 0 w 3473450"/>
              <a:gd name="connsiteY1" fmla="*/ 3175 h 577850"/>
              <a:gd name="connsiteX2" fmla="*/ 304800 w 3473450"/>
              <a:gd name="connsiteY2" fmla="*/ 0 h 577850"/>
              <a:gd name="connsiteX3" fmla="*/ 304800 w 3473450"/>
              <a:gd name="connsiteY3" fmla="*/ 292100 h 577850"/>
              <a:gd name="connsiteX4" fmla="*/ 425450 w 3473450"/>
              <a:gd name="connsiteY4" fmla="*/ 295275 h 577850"/>
              <a:gd name="connsiteX5" fmla="*/ 422275 w 3473450"/>
              <a:gd name="connsiteY5" fmla="*/ 574675 h 577850"/>
              <a:gd name="connsiteX6" fmla="*/ 974725 w 3473450"/>
              <a:gd name="connsiteY6" fmla="*/ 577850 h 577850"/>
              <a:gd name="connsiteX7" fmla="*/ 971550 w 3473450"/>
              <a:gd name="connsiteY7" fmla="*/ 298450 h 577850"/>
              <a:gd name="connsiteX8" fmla="*/ 1397000 w 3473450"/>
              <a:gd name="connsiteY8" fmla="*/ 298450 h 577850"/>
              <a:gd name="connsiteX9" fmla="*/ 1397000 w 3473450"/>
              <a:gd name="connsiteY9" fmla="*/ 568325 h 577850"/>
              <a:gd name="connsiteX10" fmla="*/ 3473450 w 3473450"/>
              <a:gd name="connsiteY10" fmla="*/ 574675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73450" h="577850">
                <a:moveTo>
                  <a:pt x="3175" y="574675"/>
                </a:moveTo>
                <a:cubicBezTo>
                  <a:pt x="2117" y="384175"/>
                  <a:pt x="1058" y="193675"/>
                  <a:pt x="0" y="3175"/>
                </a:cubicBezTo>
                <a:lnTo>
                  <a:pt x="304800" y="0"/>
                </a:lnTo>
                <a:lnTo>
                  <a:pt x="304800" y="292100"/>
                </a:lnTo>
                <a:lnTo>
                  <a:pt x="425450" y="295275"/>
                </a:lnTo>
                <a:cubicBezTo>
                  <a:pt x="424392" y="388408"/>
                  <a:pt x="423333" y="481542"/>
                  <a:pt x="422275" y="574675"/>
                </a:cubicBezTo>
                <a:lnTo>
                  <a:pt x="974725" y="577850"/>
                </a:lnTo>
                <a:cubicBezTo>
                  <a:pt x="973667" y="484717"/>
                  <a:pt x="972608" y="391583"/>
                  <a:pt x="971550" y="298450"/>
                </a:cubicBezTo>
                <a:lnTo>
                  <a:pt x="1397000" y="298450"/>
                </a:lnTo>
                <a:lnTo>
                  <a:pt x="1397000" y="568325"/>
                </a:lnTo>
                <a:lnTo>
                  <a:pt x="3473450" y="5746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9" name="Freihandform 288"/>
          <p:cNvSpPr/>
          <p:nvPr/>
        </p:nvSpPr>
        <p:spPr>
          <a:xfrm>
            <a:off x="4749800" y="3559175"/>
            <a:ext cx="3484563" cy="584200"/>
          </a:xfrm>
          <a:custGeom>
            <a:avLst/>
            <a:gdLst>
              <a:gd name="connsiteX0" fmla="*/ 6350 w 2720975"/>
              <a:gd name="connsiteY0" fmla="*/ 571500 h 584200"/>
              <a:gd name="connsiteX1" fmla="*/ 0 w 2720975"/>
              <a:gd name="connsiteY1" fmla="*/ 0 h 584200"/>
              <a:gd name="connsiteX2" fmla="*/ 311150 w 2720975"/>
              <a:gd name="connsiteY2" fmla="*/ 3175 h 584200"/>
              <a:gd name="connsiteX3" fmla="*/ 307975 w 2720975"/>
              <a:gd name="connsiteY3" fmla="*/ 295275 h 584200"/>
              <a:gd name="connsiteX4" fmla="*/ 876300 w 2720975"/>
              <a:gd name="connsiteY4" fmla="*/ 295275 h 584200"/>
              <a:gd name="connsiteX5" fmla="*/ 879475 w 2720975"/>
              <a:gd name="connsiteY5" fmla="*/ 584200 h 584200"/>
              <a:gd name="connsiteX6" fmla="*/ 2720975 w 2720975"/>
              <a:gd name="connsiteY6" fmla="*/ 584200 h 584200"/>
              <a:gd name="connsiteX0" fmla="*/ 6350 w 3484563"/>
              <a:gd name="connsiteY0" fmla="*/ 571500 h 584200"/>
              <a:gd name="connsiteX1" fmla="*/ 0 w 3484563"/>
              <a:gd name="connsiteY1" fmla="*/ 0 h 584200"/>
              <a:gd name="connsiteX2" fmla="*/ 311150 w 3484563"/>
              <a:gd name="connsiteY2" fmla="*/ 3175 h 584200"/>
              <a:gd name="connsiteX3" fmla="*/ 307975 w 3484563"/>
              <a:gd name="connsiteY3" fmla="*/ 295275 h 584200"/>
              <a:gd name="connsiteX4" fmla="*/ 876300 w 3484563"/>
              <a:gd name="connsiteY4" fmla="*/ 295275 h 584200"/>
              <a:gd name="connsiteX5" fmla="*/ 879475 w 3484563"/>
              <a:gd name="connsiteY5" fmla="*/ 584200 h 584200"/>
              <a:gd name="connsiteX6" fmla="*/ 3484563 w 3484563"/>
              <a:gd name="connsiteY6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563" h="584200">
                <a:moveTo>
                  <a:pt x="6350" y="571500"/>
                </a:moveTo>
                <a:cubicBezTo>
                  <a:pt x="4233" y="381000"/>
                  <a:pt x="2117" y="190500"/>
                  <a:pt x="0" y="0"/>
                </a:cubicBezTo>
                <a:lnTo>
                  <a:pt x="311150" y="3175"/>
                </a:lnTo>
                <a:cubicBezTo>
                  <a:pt x="310092" y="100542"/>
                  <a:pt x="309033" y="197908"/>
                  <a:pt x="307975" y="295275"/>
                </a:cubicBezTo>
                <a:lnTo>
                  <a:pt x="876300" y="295275"/>
                </a:lnTo>
                <a:cubicBezTo>
                  <a:pt x="877358" y="391583"/>
                  <a:pt x="878417" y="487892"/>
                  <a:pt x="879475" y="584200"/>
                </a:cubicBezTo>
                <a:lnTo>
                  <a:pt x="3484563" y="5842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5" name="Gruppieren 326"/>
          <p:cNvGrpSpPr>
            <a:grpSpLocks/>
          </p:cNvGrpSpPr>
          <p:nvPr/>
        </p:nvGrpSpPr>
        <p:grpSpPr bwMode="auto">
          <a:xfrm>
            <a:off x="555625" y="4656138"/>
            <a:ext cx="3705225" cy="1193800"/>
            <a:chOff x="337317" y="2800350"/>
            <a:chExt cx="3706044" cy="1193287"/>
          </a:xfrm>
        </p:grpSpPr>
        <p:cxnSp>
          <p:nvCxnSpPr>
            <p:cNvPr id="328" name="Gerade Verbindung mit Pfeil 327"/>
            <p:cNvCxnSpPr/>
            <p:nvPr/>
          </p:nvCxnSpPr>
          <p:spPr>
            <a:xfrm rot="5400000" flipH="1" flipV="1">
              <a:off x="-205375" y="3343042"/>
              <a:ext cx="108538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9" name="Gerade Verbindung mit Pfeil 328"/>
            <p:cNvCxnSpPr/>
            <p:nvPr/>
          </p:nvCxnSpPr>
          <p:spPr>
            <a:xfrm>
              <a:off x="338905" y="3885733"/>
              <a:ext cx="3704456" cy="15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0" name="Gerade Verbindung 329"/>
            <p:cNvCxnSpPr/>
            <p:nvPr/>
          </p:nvCxnSpPr>
          <p:spPr>
            <a:xfrm rot="5400000">
              <a:off x="388151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1" name="Gerade Verbindung 330"/>
            <p:cNvCxnSpPr/>
            <p:nvPr/>
          </p:nvCxnSpPr>
          <p:spPr>
            <a:xfrm rot="5400000">
              <a:off x="497714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2" name="Gerade Verbindung 331"/>
            <p:cNvCxnSpPr/>
            <p:nvPr/>
          </p:nvCxnSpPr>
          <p:spPr>
            <a:xfrm rot="5400000">
              <a:off x="605688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3" name="Gerade Verbindung 332"/>
            <p:cNvCxnSpPr/>
            <p:nvPr/>
          </p:nvCxnSpPr>
          <p:spPr>
            <a:xfrm rot="5400000">
              <a:off x="721600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4" name="Gerade Verbindung 333"/>
            <p:cNvCxnSpPr/>
            <p:nvPr/>
          </p:nvCxnSpPr>
          <p:spPr>
            <a:xfrm rot="5400000">
              <a:off x="793870" y="3884939"/>
              <a:ext cx="142814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5" name="Gerade Verbindung 334"/>
            <p:cNvCxnSpPr/>
            <p:nvPr/>
          </p:nvCxnSpPr>
          <p:spPr>
            <a:xfrm rot="5400000">
              <a:off x="1311535" y="3884939"/>
              <a:ext cx="2158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6" name="Gerade Verbindung 335"/>
            <p:cNvCxnSpPr/>
            <p:nvPr/>
          </p:nvCxnSpPr>
          <p:spPr>
            <a:xfrm rot="5400000">
              <a:off x="942312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7" name="Gerade Verbindung 336"/>
            <p:cNvCxnSpPr/>
            <p:nvPr/>
          </p:nvCxnSpPr>
          <p:spPr>
            <a:xfrm rot="5400000">
              <a:off x="1053462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8" name="Gerade Verbindung 337"/>
            <p:cNvCxnSpPr/>
            <p:nvPr/>
          </p:nvCxnSpPr>
          <p:spPr>
            <a:xfrm rot="5400000">
              <a:off x="1159847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9" name="Gerade Verbindung 338"/>
            <p:cNvCxnSpPr/>
            <p:nvPr/>
          </p:nvCxnSpPr>
          <p:spPr>
            <a:xfrm rot="5400000">
              <a:off x="1277348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0" name="Gerade Verbindung 339"/>
            <p:cNvCxnSpPr/>
            <p:nvPr/>
          </p:nvCxnSpPr>
          <p:spPr>
            <a:xfrm rot="5400000">
              <a:off x="1486944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1" name="Gerade Verbindung 340"/>
            <p:cNvCxnSpPr/>
            <p:nvPr/>
          </p:nvCxnSpPr>
          <p:spPr>
            <a:xfrm rot="5400000">
              <a:off x="1596507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2" name="Gerade Verbindung 341"/>
            <p:cNvCxnSpPr/>
            <p:nvPr/>
          </p:nvCxnSpPr>
          <p:spPr>
            <a:xfrm rot="5400000">
              <a:off x="1704480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3" name="Gerade Verbindung 342"/>
            <p:cNvCxnSpPr/>
            <p:nvPr/>
          </p:nvCxnSpPr>
          <p:spPr>
            <a:xfrm rot="5400000">
              <a:off x="1820393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4" name="Gerade Verbindung 343"/>
            <p:cNvCxnSpPr/>
            <p:nvPr/>
          </p:nvCxnSpPr>
          <p:spPr>
            <a:xfrm rot="5400000">
              <a:off x="1892663" y="3884939"/>
              <a:ext cx="142814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5" name="Gerade Verbindung 344"/>
            <p:cNvCxnSpPr/>
            <p:nvPr/>
          </p:nvCxnSpPr>
          <p:spPr>
            <a:xfrm rot="5400000">
              <a:off x="2410327" y="3884939"/>
              <a:ext cx="2158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6" name="Gerade Verbindung 345"/>
            <p:cNvCxnSpPr/>
            <p:nvPr/>
          </p:nvCxnSpPr>
          <p:spPr>
            <a:xfrm rot="5400000">
              <a:off x="2041105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7" name="Gerade Verbindung 346"/>
            <p:cNvCxnSpPr/>
            <p:nvPr/>
          </p:nvCxnSpPr>
          <p:spPr>
            <a:xfrm rot="5400000">
              <a:off x="2152254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8" name="Gerade Verbindung 347"/>
            <p:cNvCxnSpPr/>
            <p:nvPr/>
          </p:nvCxnSpPr>
          <p:spPr>
            <a:xfrm rot="5400000">
              <a:off x="2258640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9" name="Gerade Verbindung 348"/>
            <p:cNvCxnSpPr/>
            <p:nvPr/>
          </p:nvCxnSpPr>
          <p:spPr>
            <a:xfrm rot="5400000">
              <a:off x="2376141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0" name="Gerade Verbindung 349"/>
            <p:cNvCxnSpPr/>
            <p:nvPr/>
          </p:nvCxnSpPr>
          <p:spPr>
            <a:xfrm rot="5400000">
              <a:off x="2593677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1" name="Gerade Verbindung 350"/>
            <p:cNvCxnSpPr/>
            <p:nvPr/>
          </p:nvCxnSpPr>
          <p:spPr>
            <a:xfrm rot="5400000">
              <a:off x="2704826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2" name="Gerade Verbindung 351"/>
            <p:cNvCxnSpPr/>
            <p:nvPr/>
          </p:nvCxnSpPr>
          <p:spPr>
            <a:xfrm rot="5400000">
              <a:off x="2811212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3" name="Gerade Verbindung 352"/>
            <p:cNvCxnSpPr/>
            <p:nvPr/>
          </p:nvCxnSpPr>
          <p:spPr>
            <a:xfrm rot="5400000">
              <a:off x="2928713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4" name="Gerade Verbindung 353"/>
            <p:cNvCxnSpPr/>
            <p:nvPr/>
          </p:nvCxnSpPr>
          <p:spPr>
            <a:xfrm rot="5400000">
              <a:off x="2999396" y="3884939"/>
              <a:ext cx="142814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5" name="Gerade Verbindung 354"/>
            <p:cNvCxnSpPr/>
            <p:nvPr/>
          </p:nvCxnSpPr>
          <p:spPr>
            <a:xfrm rot="5400000">
              <a:off x="3518647" y="3884939"/>
              <a:ext cx="21580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6" name="Gerade Verbindung 355"/>
            <p:cNvCxnSpPr/>
            <p:nvPr/>
          </p:nvCxnSpPr>
          <p:spPr>
            <a:xfrm rot="5400000">
              <a:off x="3147836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7" name="Gerade Verbindung 356"/>
            <p:cNvCxnSpPr/>
            <p:nvPr/>
          </p:nvCxnSpPr>
          <p:spPr>
            <a:xfrm rot="5400000">
              <a:off x="3258986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8" name="Gerade Verbindung 357"/>
            <p:cNvCxnSpPr/>
            <p:nvPr/>
          </p:nvCxnSpPr>
          <p:spPr>
            <a:xfrm rot="5400000">
              <a:off x="3366960" y="3920643"/>
              <a:ext cx="7140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9" name="Gerade Verbindung 358"/>
            <p:cNvCxnSpPr/>
            <p:nvPr/>
          </p:nvCxnSpPr>
          <p:spPr>
            <a:xfrm rot="5400000">
              <a:off x="3482873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0" name="Gerade Verbindung 359"/>
            <p:cNvCxnSpPr/>
            <p:nvPr/>
          </p:nvCxnSpPr>
          <p:spPr>
            <a:xfrm rot="5400000">
              <a:off x="3698821" y="3920643"/>
              <a:ext cx="7140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5" name="Rechteck 394"/>
          <p:cNvSpPr/>
          <p:nvPr/>
        </p:nvSpPr>
        <p:spPr>
          <a:xfrm>
            <a:off x="974725" y="5467350"/>
            <a:ext cx="663575" cy="276225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E-m</a:t>
            </a:r>
            <a:endParaRPr lang="de-DE" sz="1200" dirty="0"/>
          </a:p>
        </p:txBody>
      </p:sp>
      <p:sp>
        <p:nvSpPr>
          <p:cNvPr id="398" name="Rechteck 397"/>
          <p:cNvSpPr/>
          <p:nvPr/>
        </p:nvSpPr>
        <p:spPr>
          <a:xfrm>
            <a:off x="1133475" y="5180013"/>
            <a:ext cx="504825" cy="277812"/>
          </a:xfrm>
          <a:prstGeom prst="rect">
            <a:avLst/>
          </a:prstGeom>
          <a:solidFill>
            <a:srgbClr val="93EAF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D-m</a:t>
            </a:r>
            <a:endParaRPr lang="de-DE" sz="1200" dirty="0"/>
          </a:p>
        </p:txBody>
      </p:sp>
      <p:sp>
        <p:nvSpPr>
          <p:cNvPr id="399" name="Rechteck 398"/>
          <p:cNvSpPr/>
          <p:nvPr/>
        </p:nvSpPr>
        <p:spPr>
          <a:xfrm>
            <a:off x="2955925" y="5465763"/>
            <a:ext cx="995363" cy="276225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F-m</a:t>
            </a:r>
            <a:endParaRPr lang="de-DE" sz="1200" dirty="0"/>
          </a:p>
        </p:txBody>
      </p:sp>
      <p:sp>
        <p:nvSpPr>
          <p:cNvPr id="400" name="Rechteck 399"/>
          <p:cNvSpPr/>
          <p:nvPr/>
        </p:nvSpPr>
        <p:spPr>
          <a:xfrm>
            <a:off x="1638300" y="5467350"/>
            <a:ext cx="320675" cy="276225"/>
          </a:xfrm>
          <a:prstGeom prst="rect">
            <a:avLst/>
          </a:prstGeom>
          <a:solidFill>
            <a:srgbClr val="93EAF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endParaRPr lang="de-DE" sz="1200" dirty="0"/>
          </a:p>
        </p:txBody>
      </p:sp>
      <p:sp>
        <p:nvSpPr>
          <p:cNvPr id="401" name="Freihandform 400"/>
          <p:cNvSpPr/>
          <p:nvPr/>
        </p:nvSpPr>
        <p:spPr>
          <a:xfrm>
            <a:off x="557213" y="5176838"/>
            <a:ext cx="3395662" cy="571500"/>
          </a:xfrm>
          <a:custGeom>
            <a:avLst/>
            <a:gdLst>
              <a:gd name="connsiteX0" fmla="*/ 0 w 3395662"/>
              <a:gd name="connsiteY0" fmla="*/ 557212 h 571500"/>
              <a:gd name="connsiteX1" fmla="*/ 419100 w 3395662"/>
              <a:gd name="connsiteY1" fmla="*/ 561975 h 571500"/>
              <a:gd name="connsiteX2" fmla="*/ 419100 w 3395662"/>
              <a:gd name="connsiteY2" fmla="*/ 290512 h 571500"/>
              <a:gd name="connsiteX3" fmla="*/ 576262 w 3395662"/>
              <a:gd name="connsiteY3" fmla="*/ 295275 h 571500"/>
              <a:gd name="connsiteX4" fmla="*/ 576262 w 3395662"/>
              <a:gd name="connsiteY4" fmla="*/ 0 h 571500"/>
              <a:gd name="connsiteX5" fmla="*/ 1081087 w 3395662"/>
              <a:gd name="connsiteY5" fmla="*/ 4762 h 571500"/>
              <a:gd name="connsiteX6" fmla="*/ 1081087 w 3395662"/>
              <a:gd name="connsiteY6" fmla="*/ 290512 h 571500"/>
              <a:gd name="connsiteX7" fmla="*/ 1285875 w 3395662"/>
              <a:gd name="connsiteY7" fmla="*/ 290512 h 571500"/>
              <a:gd name="connsiteX8" fmla="*/ 1290637 w 3395662"/>
              <a:gd name="connsiteY8" fmla="*/ 566737 h 571500"/>
              <a:gd name="connsiteX9" fmla="*/ 2405062 w 3395662"/>
              <a:gd name="connsiteY9" fmla="*/ 566737 h 571500"/>
              <a:gd name="connsiteX10" fmla="*/ 2395537 w 3395662"/>
              <a:gd name="connsiteY10" fmla="*/ 290512 h 571500"/>
              <a:gd name="connsiteX11" fmla="*/ 3395662 w 3395662"/>
              <a:gd name="connsiteY11" fmla="*/ 295275 h 571500"/>
              <a:gd name="connsiteX12" fmla="*/ 3395662 w 3395662"/>
              <a:gd name="connsiteY12" fmla="*/ 571500 h 571500"/>
              <a:gd name="connsiteX0" fmla="*/ 0 w 3395662"/>
              <a:gd name="connsiteY0" fmla="*/ 557212 h 571500"/>
              <a:gd name="connsiteX1" fmla="*/ 419100 w 3395662"/>
              <a:gd name="connsiteY1" fmla="*/ 561975 h 571500"/>
              <a:gd name="connsiteX2" fmla="*/ 419100 w 3395662"/>
              <a:gd name="connsiteY2" fmla="*/ 290512 h 571500"/>
              <a:gd name="connsiteX3" fmla="*/ 576262 w 3395662"/>
              <a:gd name="connsiteY3" fmla="*/ 295275 h 571500"/>
              <a:gd name="connsiteX4" fmla="*/ 576262 w 3395662"/>
              <a:gd name="connsiteY4" fmla="*/ 0 h 571500"/>
              <a:gd name="connsiteX5" fmla="*/ 1081087 w 3395662"/>
              <a:gd name="connsiteY5" fmla="*/ 4762 h 571500"/>
              <a:gd name="connsiteX6" fmla="*/ 1081087 w 3395662"/>
              <a:gd name="connsiteY6" fmla="*/ 290512 h 571500"/>
              <a:gd name="connsiteX7" fmla="*/ 1395412 w 3395662"/>
              <a:gd name="connsiteY7" fmla="*/ 290512 h 571500"/>
              <a:gd name="connsiteX8" fmla="*/ 1290637 w 3395662"/>
              <a:gd name="connsiteY8" fmla="*/ 566737 h 571500"/>
              <a:gd name="connsiteX9" fmla="*/ 2405062 w 3395662"/>
              <a:gd name="connsiteY9" fmla="*/ 566737 h 571500"/>
              <a:gd name="connsiteX10" fmla="*/ 2395537 w 3395662"/>
              <a:gd name="connsiteY10" fmla="*/ 290512 h 571500"/>
              <a:gd name="connsiteX11" fmla="*/ 3395662 w 3395662"/>
              <a:gd name="connsiteY11" fmla="*/ 295275 h 571500"/>
              <a:gd name="connsiteX12" fmla="*/ 3395662 w 3395662"/>
              <a:gd name="connsiteY12" fmla="*/ 571500 h 571500"/>
              <a:gd name="connsiteX0" fmla="*/ 0 w 3395662"/>
              <a:gd name="connsiteY0" fmla="*/ 557212 h 571500"/>
              <a:gd name="connsiteX1" fmla="*/ 419100 w 3395662"/>
              <a:gd name="connsiteY1" fmla="*/ 561975 h 571500"/>
              <a:gd name="connsiteX2" fmla="*/ 419100 w 3395662"/>
              <a:gd name="connsiteY2" fmla="*/ 290512 h 571500"/>
              <a:gd name="connsiteX3" fmla="*/ 576262 w 3395662"/>
              <a:gd name="connsiteY3" fmla="*/ 295275 h 571500"/>
              <a:gd name="connsiteX4" fmla="*/ 576262 w 3395662"/>
              <a:gd name="connsiteY4" fmla="*/ 0 h 571500"/>
              <a:gd name="connsiteX5" fmla="*/ 1081087 w 3395662"/>
              <a:gd name="connsiteY5" fmla="*/ 4762 h 571500"/>
              <a:gd name="connsiteX6" fmla="*/ 1081087 w 3395662"/>
              <a:gd name="connsiteY6" fmla="*/ 290512 h 571500"/>
              <a:gd name="connsiteX7" fmla="*/ 1395412 w 3395662"/>
              <a:gd name="connsiteY7" fmla="*/ 290512 h 571500"/>
              <a:gd name="connsiteX8" fmla="*/ 1400174 w 3395662"/>
              <a:gd name="connsiteY8" fmla="*/ 566737 h 571500"/>
              <a:gd name="connsiteX9" fmla="*/ 2405062 w 3395662"/>
              <a:gd name="connsiteY9" fmla="*/ 566737 h 571500"/>
              <a:gd name="connsiteX10" fmla="*/ 2395537 w 3395662"/>
              <a:gd name="connsiteY10" fmla="*/ 290512 h 571500"/>
              <a:gd name="connsiteX11" fmla="*/ 3395662 w 3395662"/>
              <a:gd name="connsiteY11" fmla="*/ 295275 h 571500"/>
              <a:gd name="connsiteX12" fmla="*/ 3395662 w 3395662"/>
              <a:gd name="connsiteY12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95662" h="571500">
                <a:moveTo>
                  <a:pt x="0" y="557212"/>
                </a:moveTo>
                <a:lnTo>
                  <a:pt x="419100" y="561975"/>
                </a:lnTo>
                <a:lnTo>
                  <a:pt x="419100" y="290512"/>
                </a:lnTo>
                <a:lnTo>
                  <a:pt x="576262" y="295275"/>
                </a:lnTo>
                <a:lnTo>
                  <a:pt x="576262" y="0"/>
                </a:lnTo>
                <a:lnTo>
                  <a:pt x="1081087" y="4762"/>
                </a:lnTo>
                <a:lnTo>
                  <a:pt x="1081087" y="290512"/>
                </a:lnTo>
                <a:lnTo>
                  <a:pt x="1395412" y="290512"/>
                </a:lnTo>
                <a:cubicBezTo>
                  <a:pt x="1396999" y="382587"/>
                  <a:pt x="1398587" y="474662"/>
                  <a:pt x="1400174" y="566737"/>
                </a:cubicBezTo>
                <a:lnTo>
                  <a:pt x="2405062" y="566737"/>
                </a:lnTo>
                <a:lnTo>
                  <a:pt x="2395537" y="290512"/>
                </a:lnTo>
                <a:lnTo>
                  <a:pt x="3395662" y="295275"/>
                </a:lnTo>
                <a:lnTo>
                  <a:pt x="3395662" y="5715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2" name="Rechteck 401"/>
          <p:cNvSpPr/>
          <p:nvPr/>
        </p:nvSpPr>
        <p:spPr>
          <a:xfrm>
            <a:off x="5172075" y="5465763"/>
            <a:ext cx="663575" cy="276225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E-m</a:t>
            </a:r>
            <a:endParaRPr lang="de-DE" sz="1200" dirty="0"/>
          </a:p>
        </p:txBody>
      </p:sp>
      <p:sp>
        <p:nvSpPr>
          <p:cNvPr id="404" name="Rechteck 403"/>
          <p:cNvSpPr/>
          <p:nvPr/>
        </p:nvSpPr>
        <p:spPr>
          <a:xfrm>
            <a:off x="7158038" y="5465763"/>
            <a:ext cx="996950" cy="276225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F-m</a:t>
            </a:r>
            <a:endParaRPr lang="de-DE" sz="1200" dirty="0"/>
          </a:p>
        </p:txBody>
      </p:sp>
      <p:sp>
        <p:nvSpPr>
          <p:cNvPr id="406" name="Rechteck 405"/>
          <p:cNvSpPr/>
          <p:nvPr/>
        </p:nvSpPr>
        <p:spPr>
          <a:xfrm>
            <a:off x="5838825" y="5462588"/>
            <a:ext cx="763588" cy="276225"/>
          </a:xfrm>
          <a:prstGeom prst="rect">
            <a:avLst/>
          </a:prstGeom>
          <a:solidFill>
            <a:srgbClr val="93EAF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D-m</a:t>
            </a:r>
            <a:endParaRPr lang="de-DE" sz="1200" dirty="0"/>
          </a:p>
        </p:txBody>
      </p:sp>
      <p:sp>
        <p:nvSpPr>
          <p:cNvPr id="407" name="Freihandform 406"/>
          <p:cNvSpPr/>
          <p:nvPr/>
        </p:nvSpPr>
        <p:spPr>
          <a:xfrm>
            <a:off x="4756150" y="5467350"/>
            <a:ext cx="3619500" cy="279400"/>
          </a:xfrm>
          <a:custGeom>
            <a:avLst/>
            <a:gdLst>
              <a:gd name="connsiteX0" fmla="*/ 0 w 3619500"/>
              <a:gd name="connsiteY0" fmla="*/ 266700 h 279400"/>
              <a:gd name="connsiteX1" fmla="*/ 406400 w 3619500"/>
              <a:gd name="connsiteY1" fmla="*/ 273050 h 279400"/>
              <a:gd name="connsiteX2" fmla="*/ 406400 w 3619500"/>
              <a:gd name="connsiteY2" fmla="*/ 0 h 279400"/>
              <a:gd name="connsiteX3" fmla="*/ 1854200 w 3619500"/>
              <a:gd name="connsiteY3" fmla="*/ 0 h 279400"/>
              <a:gd name="connsiteX4" fmla="*/ 1854200 w 3619500"/>
              <a:gd name="connsiteY4" fmla="*/ 279400 h 279400"/>
              <a:gd name="connsiteX5" fmla="*/ 2400300 w 3619500"/>
              <a:gd name="connsiteY5" fmla="*/ 273050 h 279400"/>
              <a:gd name="connsiteX6" fmla="*/ 2393950 w 3619500"/>
              <a:gd name="connsiteY6" fmla="*/ 0 h 279400"/>
              <a:gd name="connsiteX7" fmla="*/ 3397250 w 3619500"/>
              <a:gd name="connsiteY7" fmla="*/ 6350 h 279400"/>
              <a:gd name="connsiteX8" fmla="*/ 3390900 w 3619500"/>
              <a:gd name="connsiteY8" fmla="*/ 266700 h 279400"/>
              <a:gd name="connsiteX9" fmla="*/ 3619500 w 3619500"/>
              <a:gd name="connsiteY9" fmla="*/ 2730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19500" h="279400">
                <a:moveTo>
                  <a:pt x="0" y="266700"/>
                </a:moveTo>
                <a:lnTo>
                  <a:pt x="406400" y="273050"/>
                </a:lnTo>
                <a:lnTo>
                  <a:pt x="406400" y="0"/>
                </a:lnTo>
                <a:lnTo>
                  <a:pt x="1854200" y="0"/>
                </a:lnTo>
                <a:lnTo>
                  <a:pt x="1854200" y="279400"/>
                </a:lnTo>
                <a:lnTo>
                  <a:pt x="2400300" y="273050"/>
                </a:lnTo>
                <a:lnTo>
                  <a:pt x="2393950" y="0"/>
                </a:lnTo>
                <a:lnTo>
                  <a:pt x="3397250" y="6350"/>
                </a:lnTo>
                <a:lnTo>
                  <a:pt x="3390900" y="266700"/>
                </a:lnTo>
                <a:lnTo>
                  <a:pt x="3619500" y="2730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9" name="Freihandform 408"/>
          <p:cNvSpPr/>
          <p:nvPr/>
        </p:nvSpPr>
        <p:spPr>
          <a:xfrm>
            <a:off x="4754563" y="5470525"/>
            <a:ext cx="3605212" cy="282575"/>
          </a:xfrm>
          <a:custGeom>
            <a:avLst/>
            <a:gdLst>
              <a:gd name="connsiteX0" fmla="*/ 0 w 3604260"/>
              <a:gd name="connsiteY0" fmla="*/ 259080 h 281940"/>
              <a:gd name="connsiteX1" fmla="*/ 411480 w 3604260"/>
              <a:gd name="connsiteY1" fmla="*/ 274320 h 281940"/>
              <a:gd name="connsiteX2" fmla="*/ 403860 w 3604260"/>
              <a:gd name="connsiteY2" fmla="*/ 7620 h 281940"/>
              <a:gd name="connsiteX3" fmla="*/ 1082040 w 3604260"/>
              <a:gd name="connsiteY3" fmla="*/ 0 h 281940"/>
              <a:gd name="connsiteX4" fmla="*/ 1074420 w 3604260"/>
              <a:gd name="connsiteY4" fmla="*/ 281940 h 281940"/>
              <a:gd name="connsiteX5" fmla="*/ 1623060 w 3604260"/>
              <a:gd name="connsiteY5" fmla="*/ 281940 h 281940"/>
              <a:gd name="connsiteX6" fmla="*/ 1623060 w 3604260"/>
              <a:gd name="connsiteY6" fmla="*/ 0 h 281940"/>
              <a:gd name="connsiteX7" fmla="*/ 3406140 w 3604260"/>
              <a:gd name="connsiteY7" fmla="*/ 7620 h 281940"/>
              <a:gd name="connsiteX8" fmla="*/ 3390900 w 3604260"/>
              <a:gd name="connsiteY8" fmla="*/ 274320 h 281940"/>
              <a:gd name="connsiteX9" fmla="*/ 3604260 w 3604260"/>
              <a:gd name="connsiteY9" fmla="*/ 274320 h 281940"/>
              <a:gd name="connsiteX0" fmla="*/ 0 w 3604260"/>
              <a:gd name="connsiteY0" fmla="*/ 259080 h 281940"/>
              <a:gd name="connsiteX1" fmla="*/ 411480 w 3604260"/>
              <a:gd name="connsiteY1" fmla="*/ 274320 h 281940"/>
              <a:gd name="connsiteX2" fmla="*/ 403860 w 3604260"/>
              <a:gd name="connsiteY2" fmla="*/ 7620 h 281940"/>
              <a:gd name="connsiteX3" fmla="*/ 1082040 w 3604260"/>
              <a:gd name="connsiteY3" fmla="*/ 0 h 281940"/>
              <a:gd name="connsiteX4" fmla="*/ 1074420 w 3604260"/>
              <a:gd name="connsiteY4" fmla="*/ 281940 h 281940"/>
              <a:gd name="connsiteX5" fmla="*/ 1623060 w 3604260"/>
              <a:gd name="connsiteY5" fmla="*/ 281940 h 281940"/>
              <a:gd name="connsiteX6" fmla="*/ 1623060 w 3604260"/>
              <a:gd name="connsiteY6" fmla="*/ 0 h 281940"/>
              <a:gd name="connsiteX7" fmla="*/ 3406140 w 3604260"/>
              <a:gd name="connsiteY7" fmla="*/ 7620 h 281940"/>
              <a:gd name="connsiteX8" fmla="*/ 3405664 w 3604260"/>
              <a:gd name="connsiteY8" fmla="*/ 10478 h 281940"/>
              <a:gd name="connsiteX9" fmla="*/ 3390900 w 3604260"/>
              <a:gd name="connsiteY9" fmla="*/ 274320 h 281940"/>
              <a:gd name="connsiteX10" fmla="*/ 3604260 w 3604260"/>
              <a:gd name="connsiteY10" fmla="*/ 274320 h 28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4260" h="281940">
                <a:moveTo>
                  <a:pt x="0" y="259080"/>
                </a:moveTo>
                <a:lnTo>
                  <a:pt x="411480" y="274320"/>
                </a:lnTo>
                <a:lnTo>
                  <a:pt x="403860" y="7620"/>
                </a:lnTo>
                <a:lnTo>
                  <a:pt x="1082040" y="0"/>
                </a:lnTo>
                <a:lnTo>
                  <a:pt x="1074420" y="281940"/>
                </a:lnTo>
                <a:lnTo>
                  <a:pt x="1623060" y="281940"/>
                </a:lnTo>
                <a:lnTo>
                  <a:pt x="1623060" y="0"/>
                </a:lnTo>
                <a:lnTo>
                  <a:pt x="3406140" y="7620"/>
                </a:lnTo>
                <a:cubicBezTo>
                  <a:pt x="3405981" y="8573"/>
                  <a:pt x="3405823" y="9525"/>
                  <a:pt x="3405664" y="10478"/>
                </a:cubicBezTo>
                <a:lnTo>
                  <a:pt x="3390900" y="274320"/>
                </a:lnTo>
                <a:lnTo>
                  <a:pt x="3604260" y="27432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11" name="Rectangle 4"/>
          <p:cNvSpPr>
            <a:spLocks noChangeArrowheads="1"/>
          </p:cNvSpPr>
          <p:nvPr/>
        </p:nvSpPr>
        <p:spPr bwMode="auto">
          <a:xfrm>
            <a:off x="4572000" y="1597025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de-AT" dirty="0"/>
              <a:t>Verschiebungen von A-b und D-m möglich ohne Fertigstellungstermin zu verzögern:</a:t>
            </a:r>
          </a:p>
          <a:p>
            <a:pPr>
              <a:spcBef>
                <a:spcPct val="20000"/>
              </a:spcBef>
              <a:defRPr/>
            </a:pPr>
            <a:endParaRPr lang="de-AT" dirty="0"/>
          </a:p>
          <a:p>
            <a:pPr>
              <a:spcBef>
                <a:spcPct val="20000"/>
              </a:spcBef>
              <a:defRPr/>
            </a:pPr>
            <a:r>
              <a:rPr lang="de-AT" kern="0" dirty="0"/>
              <a:t>    Kapazitätsprofil „bohren“</a:t>
            </a:r>
          </a:p>
          <a:p>
            <a:pPr>
              <a:spcBef>
                <a:spcPct val="20000"/>
              </a:spcBef>
              <a:defRPr/>
            </a:pPr>
            <a:endParaRPr lang="de-AT" kern="0" dirty="0"/>
          </a:p>
          <a:p>
            <a:pPr>
              <a:spcBef>
                <a:spcPct val="20000"/>
              </a:spcBef>
              <a:defRPr/>
            </a:pPr>
            <a:endParaRPr lang="de-AT" kern="0" dirty="0"/>
          </a:p>
          <a:p>
            <a:pPr>
              <a:spcBef>
                <a:spcPct val="20000"/>
              </a:spcBef>
              <a:defRPr/>
            </a:pPr>
            <a:endParaRPr lang="de-AT" kern="0" dirty="0"/>
          </a:p>
          <a:p>
            <a:pPr>
              <a:spcBef>
                <a:spcPct val="20000"/>
              </a:spcBef>
              <a:defRPr/>
            </a:pPr>
            <a:endParaRPr lang="de-AT" kern="0" dirty="0"/>
          </a:p>
          <a:p>
            <a:pPr>
              <a:spcBef>
                <a:spcPct val="20000"/>
              </a:spcBef>
              <a:defRPr/>
            </a:pPr>
            <a:r>
              <a:rPr lang="de-AT" kern="0" dirty="0"/>
              <a:t>     Kapazitätsprofil „montieren“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2.59259E-6 L 0.10625 2.59259E-6 " pathEditMode="fixed" rAng="0" ptsTypes="AA">
                                      <p:cBhvr>
                                        <p:cTn id="44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167 " pathEditMode="relative" ptsTypes="AA">
                                      <p:cBhvr>
                                        <p:cTn id="48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167 " pathEditMode="relative" ptsTypes="AA">
                                      <p:cBhvr>
                                        <p:cTn id="50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25 2.59259E-6 L 0.04792 2.59259E-6 " pathEditMode="fixed" rAng="0" ptsTypes="AA">
                                      <p:cBhvr>
                                        <p:cTn id="54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25 2.59259E-6 L 0.04791 2.59259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041 0 " pathEditMode="relative" ptsTypes="AA">
                                      <p:cBhvr>
                                        <p:cTn id="108"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42 -3.7037E-6 L 0.00087 0.00024 " pathEditMode="relative" rAng="0" ptsTypes="AA">
                                      <p:cBhvr>
                                        <p:cTn id="116" dur="2000" spd="-100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271" grpId="0" animBg="1"/>
      <p:bldP spid="271" grpId="1" animBg="1"/>
      <p:bldP spid="271" grpId="2" animBg="1"/>
      <p:bldP spid="271" grpId="3" animBg="1"/>
      <p:bldP spid="272" grpId="0" animBg="1"/>
      <p:bldP spid="272" grpId="1" animBg="1"/>
      <p:bldP spid="273" grpId="0" animBg="1"/>
      <p:bldP spid="273" grpId="1" animBg="1"/>
      <p:bldP spid="395" grpId="0" animBg="1"/>
      <p:bldP spid="398" grpId="0" animBg="1"/>
      <p:bldP spid="399" grpId="0" animBg="1"/>
      <p:bldP spid="400" grpId="0" animBg="1"/>
      <p:bldP spid="402" grpId="0" animBg="1"/>
      <p:bldP spid="404" grpId="0" animBg="1"/>
      <p:bldP spid="406" grpId="0" animBg="1"/>
      <p:bldP spid="406" grpId="1" animBg="1"/>
      <p:bldP spid="406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Kapazitätsbelastungsprofile I</a:t>
            </a:r>
            <a:endParaRPr lang="de-AT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z="1800" smtClean="0"/>
              <a:t>Einplanung so, dass </a:t>
            </a:r>
            <a:r>
              <a:rPr lang="de-AT" sz="1800" i="1" smtClean="0"/>
              <a:t>alle Vorgänge frühestmöglich begonnen</a:t>
            </a:r>
            <a:r>
              <a:rPr lang="de-AT" sz="1800" smtClean="0"/>
              <a:t> werden: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0" y="1597025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AT"/>
              <a:t>Verschiebungen von A-b und D-m möglich ohne Fertigstellungstermin zu verzögern:</a:t>
            </a:r>
          </a:p>
        </p:txBody>
      </p:sp>
      <p:sp>
        <p:nvSpPr>
          <p:cNvPr id="5132" name="Rectangle 6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13" name="Object 2"/>
          <p:cNvGraphicFramePr>
            <a:graphicFrameLocks noChangeAspect="1"/>
          </p:cNvGraphicFramePr>
          <p:nvPr/>
        </p:nvGraphicFramePr>
        <p:xfrm>
          <a:off x="539750" y="2565400"/>
          <a:ext cx="3671888" cy="1617663"/>
        </p:xfrm>
        <a:graphic>
          <a:graphicData uri="http://schemas.openxmlformats.org/presentationml/2006/ole">
            <p:oleObj spid="_x0000_s5122" name="Microsoft-Zeichnung" r:id="rId3" imgW="2997200" imgH="1317625" progId="">
              <p:embed/>
            </p:oleObj>
          </a:graphicData>
        </a:graphic>
      </p:graphicFrame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287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15" name="Object 3"/>
          <p:cNvGraphicFramePr>
            <a:graphicFrameLocks noChangeAspect="1"/>
          </p:cNvGraphicFramePr>
          <p:nvPr/>
        </p:nvGraphicFramePr>
        <p:xfrm>
          <a:off x="539750" y="4387850"/>
          <a:ext cx="3671888" cy="1704975"/>
        </p:xfrm>
        <a:graphic>
          <a:graphicData uri="http://schemas.openxmlformats.org/presentationml/2006/ole">
            <p:oleObj spid="_x0000_s5123" name="Microsoft-Zeichnung" r:id="rId4" imgW="2997200" imgH="1393825" progId="">
              <p:embed/>
            </p:oleObj>
          </a:graphicData>
        </a:graphic>
      </p:graphicFrame>
      <p:sp>
        <p:nvSpPr>
          <p:cNvPr id="5134" name="Rectangle 10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17" name="Object 4"/>
          <p:cNvGraphicFramePr>
            <a:graphicFrameLocks noChangeAspect="1"/>
          </p:cNvGraphicFramePr>
          <p:nvPr/>
        </p:nvGraphicFramePr>
        <p:xfrm>
          <a:off x="4643438" y="2593975"/>
          <a:ext cx="3600450" cy="1585913"/>
        </p:xfrm>
        <a:graphic>
          <a:graphicData uri="http://schemas.openxmlformats.org/presentationml/2006/ole">
            <p:oleObj spid="_x0000_s5124" name="Microsoft-Zeichnung" r:id="rId5" imgW="2997200" imgH="1317625" progId="">
              <p:embed/>
            </p:oleObj>
          </a:graphicData>
        </a:graphic>
      </p:graphicFrame>
      <p:sp>
        <p:nvSpPr>
          <p:cNvPr id="5135" name="Rectangle 12"/>
          <p:cNvSpPr>
            <a:spLocks noChangeArrowheads="1"/>
          </p:cNvSpPr>
          <p:nvPr/>
        </p:nvSpPr>
        <p:spPr bwMode="auto">
          <a:xfrm>
            <a:off x="0" y="287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419" name="Object 5"/>
          <p:cNvGraphicFramePr>
            <a:graphicFrameLocks noChangeAspect="1"/>
          </p:cNvGraphicFramePr>
          <p:nvPr/>
        </p:nvGraphicFramePr>
        <p:xfrm>
          <a:off x="4643438" y="4408488"/>
          <a:ext cx="3600450" cy="1671637"/>
        </p:xfrm>
        <a:graphic>
          <a:graphicData uri="http://schemas.openxmlformats.org/presentationml/2006/ole">
            <p:oleObj spid="_x0000_s5125" name="Microsoft-Zeichnung" r:id="rId6" imgW="2997200" imgH="1393825" progId="">
              <p:embed/>
            </p:oleObj>
          </a:graphicData>
        </a:graphic>
      </p:graphicFrame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109913" y="2886075"/>
            <a:ext cx="1150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hlinkClick r:id="rId7" action="ppaction://hlinksldjump"/>
              </a:rPr>
              <a:t>Beispiel</a:t>
            </a:r>
            <a:endParaRPr lang="de-DE"/>
          </a:p>
        </p:txBody>
      </p:sp>
      <p:sp>
        <p:nvSpPr>
          <p:cNvPr id="17423" name="Freeform 15"/>
          <p:cNvSpPr>
            <a:spLocks/>
          </p:cNvSpPr>
          <p:nvPr/>
        </p:nvSpPr>
        <p:spPr bwMode="auto">
          <a:xfrm>
            <a:off x="647700" y="3233738"/>
            <a:ext cx="3181350" cy="844550"/>
          </a:xfrm>
          <a:custGeom>
            <a:avLst/>
            <a:gdLst>
              <a:gd name="T0" fmla="*/ 0 w 2004"/>
              <a:gd name="T1" fmla="*/ 2147483647 h 532"/>
              <a:gd name="T2" fmla="*/ 0 w 2004"/>
              <a:gd name="T3" fmla="*/ 0 h 532"/>
              <a:gd name="T4" fmla="*/ 2147483647 w 2004"/>
              <a:gd name="T5" fmla="*/ 0 h 532"/>
              <a:gd name="T6" fmla="*/ 2147483647 w 2004"/>
              <a:gd name="T7" fmla="*/ 2147483647 h 532"/>
              <a:gd name="T8" fmla="*/ 2147483647 w 2004"/>
              <a:gd name="T9" fmla="*/ 2147483647 h 532"/>
              <a:gd name="T10" fmla="*/ 2147483647 w 2004"/>
              <a:gd name="T11" fmla="*/ 2147483647 h 532"/>
              <a:gd name="T12" fmla="*/ 2147483647 w 2004"/>
              <a:gd name="T13" fmla="*/ 2147483647 h 5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4"/>
              <a:gd name="T22" fmla="*/ 0 h 532"/>
              <a:gd name="T23" fmla="*/ 2004 w 2004"/>
              <a:gd name="T24" fmla="*/ 532 h 5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4" h="532">
                <a:moveTo>
                  <a:pt x="0" y="531"/>
                </a:moveTo>
                <a:lnTo>
                  <a:pt x="0" y="0"/>
                </a:lnTo>
                <a:lnTo>
                  <a:pt x="174" y="0"/>
                </a:lnTo>
                <a:lnTo>
                  <a:pt x="174" y="177"/>
                </a:lnTo>
                <a:lnTo>
                  <a:pt x="234" y="177"/>
                </a:lnTo>
                <a:lnTo>
                  <a:pt x="234" y="528"/>
                </a:lnTo>
                <a:lnTo>
                  <a:pt x="2004" y="53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4" name="Freeform 16"/>
          <p:cNvSpPr>
            <a:spLocks/>
          </p:cNvSpPr>
          <p:nvPr/>
        </p:nvSpPr>
        <p:spPr bwMode="auto">
          <a:xfrm>
            <a:off x="4746625" y="3522663"/>
            <a:ext cx="3182938" cy="552450"/>
          </a:xfrm>
          <a:custGeom>
            <a:avLst/>
            <a:gdLst>
              <a:gd name="T0" fmla="*/ 2147483647 w 2005"/>
              <a:gd name="T1" fmla="*/ 2147483647 h 348"/>
              <a:gd name="T2" fmla="*/ 0 w 2005"/>
              <a:gd name="T3" fmla="*/ 0 h 348"/>
              <a:gd name="T4" fmla="*/ 2147483647 w 2005"/>
              <a:gd name="T5" fmla="*/ 2147483647 h 348"/>
              <a:gd name="T6" fmla="*/ 2147483647 w 2005"/>
              <a:gd name="T7" fmla="*/ 2147483647 h 348"/>
              <a:gd name="T8" fmla="*/ 2147483647 w 2005"/>
              <a:gd name="T9" fmla="*/ 2147483647 h 348"/>
              <a:gd name="T10" fmla="*/ 2147483647 w 2005"/>
              <a:gd name="T11" fmla="*/ 2147483647 h 348"/>
              <a:gd name="T12" fmla="*/ 2147483647 w 2005"/>
              <a:gd name="T13" fmla="*/ 2147483647 h 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5"/>
              <a:gd name="T22" fmla="*/ 0 h 348"/>
              <a:gd name="T23" fmla="*/ 2005 w 2005"/>
              <a:gd name="T24" fmla="*/ 348 h 3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5" h="348">
                <a:moveTo>
                  <a:pt x="1" y="347"/>
                </a:moveTo>
                <a:lnTo>
                  <a:pt x="0" y="0"/>
                </a:lnTo>
                <a:lnTo>
                  <a:pt x="174" y="1"/>
                </a:lnTo>
                <a:lnTo>
                  <a:pt x="174" y="174"/>
                </a:lnTo>
                <a:lnTo>
                  <a:pt x="463" y="174"/>
                </a:lnTo>
                <a:lnTo>
                  <a:pt x="463" y="343"/>
                </a:lnTo>
                <a:lnTo>
                  <a:pt x="2005" y="34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5" name="Freeform 17"/>
          <p:cNvSpPr>
            <a:spLocks/>
          </p:cNvSpPr>
          <p:nvPr/>
        </p:nvSpPr>
        <p:spPr bwMode="auto">
          <a:xfrm>
            <a:off x="647700" y="5324475"/>
            <a:ext cx="3179763" cy="569913"/>
          </a:xfrm>
          <a:custGeom>
            <a:avLst/>
            <a:gdLst>
              <a:gd name="T0" fmla="*/ 0 w 2003"/>
              <a:gd name="T1" fmla="*/ 2147483647 h 359"/>
              <a:gd name="T2" fmla="*/ 2147483647 w 2003"/>
              <a:gd name="T3" fmla="*/ 2147483647 h 359"/>
              <a:gd name="T4" fmla="*/ 2147483647 w 2003"/>
              <a:gd name="T5" fmla="*/ 2147483647 h 359"/>
              <a:gd name="T6" fmla="*/ 2147483647 w 2003"/>
              <a:gd name="T7" fmla="*/ 2147483647 h 359"/>
              <a:gd name="T8" fmla="*/ 2147483647 w 2003"/>
              <a:gd name="T9" fmla="*/ 0 h 359"/>
              <a:gd name="T10" fmla="*/ 2147483647 w 2003"/>
              <a:gd name="T11" fmla="*/ 0 h 359"/>
              <a:gd name="T12" fmla="*/ 2147483647 w 2003"/>
              <a:gd name="T13" fmla="*/ 2147483647 h 359"/>
              <a:gd name="T14" fmla="*/ 2147483647 w 2003"/>
              <a:gd name="T15" fmla="*/ 2147483647 h 359"/>
              <a:gd name="T16" fmla="*/ 2147483647 w 2003"/>
              <a:gd name="T17" fmla="*/ 2147483647 h 359"/>
              <a:gd name="T18" fmla="*/ 2147483647 w 2003"/>
              <a:gd name="T19" fmla="*/ 2147483647 h 359"/>
              <a:gd name="T20" fmla="*/ 2147483647 w 2003"/>
              <a:gd name="T21" fmla="*/ 2147483647 h 359"/>
              <a:gd name="T22" fmla="*/ 2147483647 w 2003"/>
              <a:gd name="T23" fmla="*/ 2147483647 h 359"/>
              <a:gd name="T24" fmla="*/ 2147483647 w 2003"/>
              <a:gd name="T25" fmla="*/ 2147483647 h 359"/>
              <a:gd name="T26" fmla="*/ 2147483647 w 2003"/>
              <a:gd name="T27" fmla="*/ 2147483647 h 3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03"/>
              <a:gd name="T43" fmla="*/ 0 h 359"/>
              <a:gd name="T44" fmla="*/ 2003 w 2003"/>
              <a:gd name="T45" fmla="*/ 359 h 3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03" h="359">
                <a:moveTo>
                  <a:pt x="0" y="359"/>
                </a:moveTo>
                <a:lnTo>
                  <a:pt x="236" y="359"/>
                </a:lnTo>
                <a:lnTo>
                  <a:pt x="237" y="180"/>
                </a:lnTo>
                <a:lnTo>
                  <a:pt x="354" y="180"/>
                </a:lnTo>
                <a:lnTo>
                  <a:pt x="350" y="0"/>
                </a:lnTo>
                <a:lnTo>
                  <a:pt x="593" y="0"/>
                </a:lnTo>
                <a:lnTo>
                  <a:pt x="593" y="183"/>
                </a:lnTo>
                <a:lnTo>
                  <a:pt x="768" y="183"/>
                </a:lnTo>
                <a:lnTo>
                  <a:pt x="767" y="357"/>
                </a:lnTo>
                <a:lnTo>
                  <a:pt x="1296" y="357"/>
                </a:lnTo>
                <a:lnTo>
                  <a:pt x="1296" y="180"/>
                </a:lnTo>
                <a:lnTo>
                  <a:pt x="1826" y="182"/>
                </a:lnTo>
                <a:lnTo>
                  <a:pt x="1826" y="357"/>
                </a:lnTo>
                <a:lnTo>
                  <a:pt x="2003" y="357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8" name="Freeform 20"/>
          <p:cNvSpPr>
            <a:spLocks/>
          </p:cNvSpPr>
          <p:nvPr/>
        </p:nvSpPr>
        <p:spPr bwMode="auto">
          <a:xfrm>
            <a:off x="4751388" y="5600700"/>
            <a:ext cx="3127375" cy="280988"/>
          </a:xfrm>
          <a:custGeom>
            <a:avLst/>
            <a:gdLst>
              <a:gd name="T0" fmla="*/ 0 w 1970"/>
              <a:gd name="T1" fmla="*/ 2147483647 h 177"/>
              <a:gd name="T2" fmla="*/ 2147483647 w 1970"/>
              <a:gd name="T3" fmla="*/ 2147483647 h 177"/>
              <a:gd name="T4" fmla="*/ 2147483647 w 1970"/>
              <a:gd name="T5" fmla="*/ 2147483647 h 177"/>
              <a:gd name="T6" fmla="*/ 2147483647 w 1970"/>
              <a:gd name="T7" fmla="*/ 2147483647 h 177"/>
              <a:gd name="T8" fmla="*/ 2147483647 w 1970"/>
              <a:gd name="T9" fmla="*/ 2147483647 h 177"/>
              <a:gd name="T10" fmla="*/ 2147483647 w 1970"/>
              <a:gd name="T11" fmla="*/ 2147483647 h 177"/>
              <a:gd name="T12" fmla="*/ 2147483647 w 1970"/>
              <a:gd name="T13" fmla="*/ 0 h 177"/>
              <a:gd name="T14" fmla="*/ 2147483647 w 1970"/>
              <a:gd name="T15" fmla="*/ 2147483647 h 177"/>
              <a:gd name="T16" fmla="*/ 2147483647 w 1970"/>
              <a:gd name="T17" fmla="*/ 2147483647 h 177"/>
              <a:gd name="T18" fmla="*/ 2147483647 w 1970"/>
              <a:gd name="T19" fmla="*/ 2147483647 h 1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70"/>
              <a:gd name="T31" fmla="*/ 0 h 177"/>
              <a:gd name="T32" fmla="*/ 1970 w 1970"/>
              <a:gd name="T33" fmla="*/ 177 h 1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70" h="177">
                <a:moveTo>
                  <a:pt x="0" y="176"/>
                </a:moveTo>
                <a:lnTo>
                  <a:pt x="229" y="176"/>
                </a:lnTo>
                <a:lnTo>
                  <a:pt x="229" y="5"/>
                </a:lnTo>
                <a:lnTo>
                  <a:pt x="979" y="3"/>
                </a:lnTo>
                <a:lnTo>
                  <a:pt x="981" y="177"/>
                </a:lnTo>
                <a:lnTo>
                  <a:pt x="1263" y="177"/>
                </a:lnTo>
                <a:lnTo>
                  <a:pt x="1263" y="0"/>
                </a:lnTo>
                <a:lnTo>
                  <a:pt x="1793" y="2"/>
                </a:lnTo>
                <a:lnTo>
                  <a:pt x="1793" y="177"/>
                </a:lnTo>
                <a:lnTo>
                  <a:pt x="1970" y="177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12" grpId="0"/>
      <p:bldP spid="17421" grpId="0"/>
      <p:bldP spid="17423" grpId="0" animBg="1"/>
      <p:bldP spid="17424" grpId="0" animBg="1"/>
      <p:bldP spid="17425" grpId="0" animBg="1"/>
      <p:bldP spid="174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Kapazitätsbelastungsprofile II</a:t>
            </a:r>
            <a:endParaRPr lang="de-AT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DE" smtClean="0"/>
              <a:t>gemeinsame Betrachtung von vielen Vorgängen und mehreren Projekten </a:t>
            </a:r>
          </a:p>
          <a:p>
            <a:pPr marL="0" indent="0" eaLnBrk="1" hangingPunct="1">
              <a:buFontTx/>
              <a:buNone/>
            </a:pPr>
            <a:r>
              <a:rPr lang="de-DE" smtClean="0">
                <a:sym typeface="Symbol" pitchFamily="18" charset="2"/>
              </a:rPr>
              <a:t></a:t>
            </a:r>
            <a:r>
              <a:rPr lang="de-DE" smtClean="0">
                <a:sym typeface="Wingdings" pitchFamily="2" charset="2"/>
              </a:rPr>
              <a:t> komplizierter Kapazitätsprofile</a:t>
            </a:r>
            <a:endParaRPr lang="de-AT" smtClean="0"/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0" y="2809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900113" y="3063875"/>
          <a:ext cx="7273925" cy="2597150"/>
        </p:xfrm>
        <a:graphic>
          <a:graphicData uri="http://schemas.openxmlformats.org/presentationml/2006/ole">
            <p:oleObj spid="_x0000_s6146" name="Microsoft-Zeichnung" r:id="rId3" imgW="4075113" imgH="1460500" progId="">
              <p:embed/>
            </p:oleObj>
          </a:graphicData>
        </a:graphic>
      </p:graphicFrame>
      <p:sp>
        <p:nvSpPr>
          <p:cNvPr id="18438" name="Freeform 6"/>
          <p:cNvSpPr>
            <a:spLocks/>
          </p:cNvSpPr>
          <p:nvPr/>
        </p:nvSpPr>
        <p:spPr bwMode="auto">
          <a:xfrm>
            <a:off x="1060450" y="4405313"/>
            <a:ext cx="6367463" cy="1092200"/>
          </a:xfrm>
          <a:custGeom>
            <a:avLst/>
            <a:gdLst>
              <a:gd name="T0" fmla="*/ 0 w 4011"/>
              <a:gd name="T1" fmla="*/ 2147483647 h 688"/>
              <a:gd name="T2" fmla="*/ 2147483647 w 4011"/>
              <a:gd name="T3" fmla="*/ 2147483647 h 688"/>
              <a:gd name="T4" fmla="*/ 2147483647 w 4011"/>
              <a:gd name="T5" fmla="*/ 2147483647 h 688"/>
              <a:gd name="T6" fmla="*/ 2147483647 w 4011"/>
              <a:gd name="T7" fmla="*/ 2147483647 h 688"/>
              <a:gd name="T8" fmla="*/ 2147483647 w 4011"/>
              <a:gd name="T9" fmla="*/ 2147483647 h 688"/>
              <a:gd name="T10" fmla="*/ 2147483647 w 4011"/>
              <a:gd name="T11" fmla="*/ 2147483647 h 688"/>
              <a:gd name="T12" fmla="*/ 2147483647 w 4011"/>
              <a:gd name="T13" fmla="*/ 0 h 688"/>
              <a:gd name="T14" fmla="*/ 2147483647 w 4011"/>
              <a:gd name="T15" fmla="*/ 0 h 688"/>
              <a:gd name="T16" fmla="*/ 2147483647 w 4011"/>
              <a:gd name="T17" fmla="*/ 2147483647 h 688"/>
              <a:gd name="T18" fmla="*/ 2147483647 w 4011"/>
              <a:gd name="T19" fmla="*/ 2147483647 h 688"/>
              <a:gd name="T20" fmla="*/ 2147483647 w 4011"/>
              <a:gd name="T21" fmla="*/ 2147483647 h 688"/>
              <a:gd name="T22" fmla="*/ 2147483647 w 4011"/>
              <a:gd name="T23" fmla="*/ 2147483647 h 6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011"/>
              <a:gd name="T37" fmla="*/ 0 h 688"/>
              <a:gd name="T38" fmla="*/ 4011 w 4011"/>
              <a:gd name="T39" fmla="*/ 688 h 68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011" h="688">
                <a:moveTo>
                  <a:pt x="0" y="263"/>
                </a:moveTo>
                <a:lnTo>
                  <a:pt x="1191" y="263"/>
                </a:lnTo>
                <a:lnTo>
                  <a:pt x="1191" y="87"/>
                </a:lnTo>
                <a:lnTo>
                  <a:pt x="1806" y="84"/>
                </a:lnTo>
                <a:lnTo>
                  <a:pt x="1806" y="341"/>
                </a:lnTo>
                <a:lnTo>
                  <a:pt x="2649" y="341"/>
                </a:lnTo>
                <a:lnTo>
                  <a:pt x="2647" y="0"/>
                </a:lnTo>
                <a:lnTo>
                  <a:pt x="2919" y="0"/>
                </a:lnTo>
                <a:lnTo>
                  <a:pt x="2919" y="263"/>
                </a:lnTo>
                <a:lnTo>
                  <a:pt x="3603" y="263"/>
                </a:lnTo>
                <a:lnTo>
                  <a:pt x="3604" y="687"/>
                </a:lnTo>
                <a:lnTo>
                  <a:pt x="4011" y="68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114550" y="413385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0000"/>
                </a:solidFill>
              </a:rPr>
              <a:t>Kapazitätsbelastungsprofil</a:t>
            </a:r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5848350" y="4229100"/>
            <a:ext cx="2314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1069975" y="4816475"/>
            <a:ext cx="6153150" cy="95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8" grpId="0" animBg="1"/>
      <p:bldP spid="18439" grpId="0"/>
      <p:bldP spid="184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Ausweg bei Überschreitung der Normalkapazität</a:t>
            </a:r>
            <a:endParaRPr lang="de-AT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1638"/>
            <a:ext cx="8229600" cy="4637087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</a:pPr>
            <a:r>
              <a:rPr lang="de-AT" i="1" smtClean="0"/>
              <a:t>Anpassung der Belastungsprofile:</a:t>
            </a:r>
          </a:p>
          <a:p>
            <a:pPr marL="381000" indent="-381000" eaLnBrk="1" hangingPunct="1">
              <a:lnSpc>
                <a:spcPct val="90000"/>
              </a:lnSpc>
              <a:buFontTx/>
              <a:buNone/>
            </a:pPr>
            <a:r>
              <a:rPr lang="de-AT" smtClean="0"/>
              <a:t>	Verschieben von Aufträgen oder Vorgängen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de-AT" smtClean="0"/>
              <a:t>möglichst im Rahmen der Pufferzeiten (d.h. nicht kritisch)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de-AT" smtClean="0"/>
              <a:t>händisch für einen erfahrenen Disponenten nicht schwierig, wenn die Kapazität insgesamt nicht sehr knapp ist. 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de-AT" smtClean="0"/>
              <a:t>wenn mehrere Aufträge angesichts sehr beschränkter Ressourcen terminlich zu planen sind </a:t>
            </a:r>
            <a:r>
              <a:rPr lang="de-AT" smtClean="0">
                <a:sym typeface="Wingdings" pitchFamily="2" charset="2"/>
              </a:rPr>
              <a:t> </a:t>
            </a:r>
            <a:r>
              <a:rPr lang="de-AT" smtClean="0"/>
              <a:t>Anwendung mathematischer Verfahren</a:t>
            </a:r>
            <a:br>
              <a:rPr lang="de-AT" smtClean="0"/>
            </a:br>
            <a:r>
              <a:rPr lang="de-AT" smtClean="0"/>
              <a:t> </a:t>
            </a:r>
          </a:p>
          <a:p>
            <a:pPr marL="381000" indent="-381000" eaLnBrk="1" hangingPunct="1">
              <a:lnSpc>
                <a:spcPct val="90000"/>
              </a:lnSpc>
            </a:pPr>
            <a:r>
              <a:rPr lang="de-AT" i="1" smtClean="0"/>
              <a:t>Fremdbezug von Leistungen</a:t>
            </a:r>
            <a:br>
              <a:rPr lang="de-AT" i="1" smtClean="0"/>
            </a:br>
            <a:endParaRPr lang="de-AT" i="1" smtClean="0"/>
          </a:p>
          <a:p>
            <a:pPr marL="381000" indent="-381000" eaLnBrk="1" hangingPunct="1">
              <a:lnSpc>
                <a:spcPct val="90000"/>
              </a:lnSpc>
            </a:pPr>
            <a:r>
              <a:rPr lang="de-AT" i="1" smtClean="0"/>
              <a:t>Anpassung der Kapazitäten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de-AT" i="1" smtClean="0"/>
              <a:t> zeitliche </a:t>
            </a:r>
            <a:r>
              <a:rPr lang="de-AT" smtClean="0"/>
              <a:t>Anpassung (Überstunden, Kurzarbeit, Urlaub)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de-AT" i="1" smtClean="0"/>
              <a:t>intensitätsmäßige </a:t>
            </a:r>
            <a:r>
              <a:rPr lang="de-AT" smtClean="0"/>
              <a:t>Anpassung (erhöhte Abnutzung)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de-AT" i="1" smtClean="0"/>
              <a:t>quantitative </a:t>
            </a:r>
            <a:r>
              <a:rPr lang="de-AT" smtClean="0"/>
              <a:t>Anpassung (z.B. alte Ersatzmaschine verwendet)</a:t>
            </a:r>
            <a:br>
              <a:rPr lang="de-AT" smtClean="0"/>
            </a:br>
            <a:endParaRPr lang="de-AT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9.2.1 BIP-Modell zur Terminplanung bei beschränkten Ressourcen</a:t>
            </a:r>
            <a:endParaRPr lang="de-AT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10000"/>
              </a:spcBef>
              <a:buFontTx/>
              <a:buNone/>
            </a:pPr>
            <a:r>
              <a:rPr lang="de-AT" b="1" dirty="0" smtClean="0"/>
              <a:t>Lösung und Modellierung des Problems über ein LP</a:t>
            </a:r>
            <a:r>
              <a:rPr lang="de-AT" dirty="0" smtClean="0"/>
              <a:t> 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de-AT" dirty="0" smtClean="0"/>
              <a:t>(BIP = </a:t>
            </a:r>
            <a:r>
              <a:rPr lang="de-AT" i="1" dirty="0" err="1" smtClean="0"/>
              <a:t>binary</a:t>
            </a:r>
            <a:r>
              <a:rPr lang="de-AT" i="1" dirty="0" smtClean="0"/>
              <a:t> integer </a:t>
            </a:r>
            <a:r>
              <a:rPr lang="de-AT" i="1" dirty="0" err="1" smtClean="0"/>
              <a:t>problem</a:t>
            </a:r>
            <a:r>
              <a:rPr lang="de-AT" dirty="0" smtClean="0"/>
              <a:t>)</a:t>
            </a:r>
          </a:p>
          <a:p>
            <a:pPr eaLnBrk="1" hangingPunct="1">
              <a:buFontTx/>
              <a:buNone/>
            </a:pPr>
            <a:endParaRPr lang="de-AT" dirty="0" smtClean="0"/>
          </a:p>
          <a:p>
            <a:pPr eaLnBrk="1" hangingPunct="1"/>
            <a:r>
              <a:rPr lang="de-AT" u="sng" dirty="0" smtClean="0"/>
              <a:t> Zielfunktion</a:t>
            </a:r>
            <a:r>
              <a:rPr lang="de-AT" dirty="0" smtClean="0"/>
              <a:t>: </a:t>
            </a:r>
            <a:br>
              <a:rPr lang="de-AT" dirty="0" smtClean="0"/>
            </a:br>
            <a:r>
              <a:rPr lang="de-AT" dirty="0" smtClean="0"/>
              <a:t>z.B. Minimierung des Fertigstellungszeitpunkt des Gesamtprojektes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u="sng" dirty="0" smtClean="0"/>
              <a:t> Nebenbedingungen</a:t>
            </a:r>
            <a:r>
              <a:rPr lang="de-AT" dirty="0" smtClean="0"/>
              <a:t>:</a:t>
            </a:r>
            <a:br>
              <a:rPr lang="de-AT" dirty="0" smtClean="0"/>
            </a:br>
            <a:r>
              <a:rPr lang="de-AT" dirty="0" smtClean="0"/>
              <a:t>	Kapazitätsbeschränkungen (Einhaltung durch Verschiebung der 	Vorgänge)</a:t>
            </a:r>
          </a:p>
          <a:p>
            <a:pPr eaLnBrk="1" hangingPunct="1"/>
            <a:r>
              <a:rPr lang="de-AT" u="sng" dirty="0" smtClean="0"/>
              <a:t> binäre Variablen</a:t>
            </a:r>
            <a:r>
              <a:rPr lang="de-AT" dirty="0" smtClean="0"/>
              <a:t>:</a:t>
            </a:r>
            <a:br>
              <a:rPr lang="de-AT" dirty="0" smtClean="0"/>
            </a:br>
            <a:endParaRPr lang="de-AT" dirty="0" smtClean="0"/>
          </a:p>
          <a:p>
            <a:pPr eaLnBrk="1" hangingPunct="1">
              <a:buFontTx/>
              <a:buNone/>
            </a:pPr>
            <a:r>
              <a:rPr lang="de-AT" dirty="0" smtClean="0"/>
              <a:t>		= 1	wenn Vorgang j zur Zeit t beendet wird; 	</a:t>
            </a:r>
            <a:br>
              <a:rPr lang="de-AT" dirty="0" smtClean="0"/>
            </a:br>
            <a:r>
              <a:rPr lang="de-AT" dirty="0" smtClean="0"/>
              <a:t> </a:t>
            </a:r>
            <a:br>
              <a:rPr lang="de-AT" dirty="0" smtClean="0"/>
            </a:br>
            <a:r>
              <a:rPr lang="de-AT" dirty="0" smtClean="0"/>
              <a:t>	= 0	sonst</a:t>
            </a:r>
          </a:p>
        </p:txBody>
      </p:sp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946150" y="5027613"/>
          <a:ext cx="414338" cy="431800"/>
        </p:xfrm>
        <a:graphic>
          <a:graphicData uri="http://schemas.openxmlformats.org/presentationml/2006/ole">
            <p:oleObj spid="_x0000_s7170" name="Formel" r:id="rId3" imgW="215806" imgH="228501" progId="Equation.3">
              <p:embed/>
            </p:oleObj>
          </a:graphicData>
        </a:graphic>
      </p:graphicFrame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946150" y="5589588"/>
          <a:ext cx="414338" cy="431800"/>
        </p:xfrm>
        <a:graphic>
          <a:graphicData uri="http://schemas.openxmlformats.org/presentationml/2006/ole">
            <p:oleObj spid="_x0000_s7171" name="Formel" r:id="rId4" imgW="215806" imgH="228501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9.2.2 Auftragsprioritäten</a:t>
            </a:r>
            <a:endParaRPr lang="de-AT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539750" algn="l"/>
              </a:tabLst>
            </a:pPr>
            <a:r>
              <a:rPr lang="de-AT" dirty="0" smtClean="0"/>
              <a:t>Praxis: oft Verwendung von Heuristiken zur Anpassung der Belastungsprofile bzw. Anpassung der Kapazitäten.</a:t>
            </a:r>
            <a:br>
              <a:rPr lang="de-AT" dirty="0" smtClean="0"/>
            </a:br>
            <a:endParaRPr lang="de-AT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539750" algn="l"/>
              </a:tabLst>
            </a:pPr>
            <a:r>
              <a:rPr lang="de-AT" u="sng" dirty="0" smtClean="0"/>
              <a:t>Verwendung von Auftragsprioritäten</a:t>
            </a:r>
            <a:r>
              <a:rPr lang="de-AT" dirty="0" smtClean="0"/>
              <a:t>:</a:t>
            </a:r>
          </a:p>
          <a:p>
            <a:pPr marL="539750" lvl="1" indent="-360363" eaLnBrk="1" hangingPunct="1">
              <a:lnSpc>
                <a:spcPct val="90000"/>
              </a:lnSpc>
              <a:buFontTx/>
              <a:buAutoNum type="arabicPeriod"/>
              <a:tabLst>
                <a:tab pos="539750" algn="l"/>
              </a:tabLst>
            </a:pPr>
            <a:r>
              <a:rPr lang="de-AT" dirty="0" smtClean="0"/>
              <a:t>Beginne mit dem Auftrag mit der </a:t>
            </a:r>
            <a:r>
              <a:rPr lang="de-AT" b="1" dirty="0" smtClean="0"/>
              <a:t>höchsten Priorität</a:t>
            </a:r>
            <a:r>
              <a:rPr lang="de-AT" dirty="0" smtClean="0"/>
              <a:t> und plane alles </a:t>
            </a:r>
            <a:r>
              <a:rPr lang="de-AT" b="1" dirty="0" smtClean="0"/>
              <a:t>frühestmöglich</a:t>
            </a:r>
            <a:r>
              <a:rPr lang="de-AT" dirty="0" smtClean="0"/>
              <a:t> ein. Sodann plane das Projekt mit der nächst niedrigeren Priorität ein, usw. </a:t>
            </a:r>
            <a:br>
              <a:rPr lang="de-AT" dirty="0" smtClean="0"/>
            </a:br>
            <a:r>
              <a:rPr lang="de-AT" dirty="0" smtClean="0"/>
              <a:t>Bei den </a:t>
            </a:r>
            <a:r>
              <a:rPr lang="de-AT" b="1" dirty="0" smtClean="0"/>
              <a:t>Vorgängen</a:t>
            </a:r>
            <a:r>
              <a:rPr lang="de-AT" dirty="0" smtClean="0"/>
              <a:t> eines Projektes wähle man unter den schon </a:t>
            </a:r>
            <a:r>
              <a:rPr lang="de-AT" dirty="0" err="1" smtClean="0"/>
              <a:t>einplanbaren</a:t>
            </a:r>
            <a:r>
              <a:rPr lang="de-AT" dirty="0" smtClean="0"/>
              <a:t> jenen mit der </a:t>
            </a:r>
            <a:r>
              <a:rPr lang="de-AT" b="1" dirty="0" smtClean="0"/>
              <a:t>längsten Dauer</a:t>
            </a:r>
            <a:r>
              <a:rPr lang="de-AT" dirty="0" smtClean="0"/>
              <a:t> (oder Anzahl Nachfolger, oder Positionsgewicht wie bei Fließbandabstimmung, etc.)</a:t>
            </a:r>
          </a:p>
          <a:p>
            <a:pPr marL="539750" lvl="1" indent="-360363" eaLnBrk="1" hangingPunct="1">
              <a:lnSpc>
                <a:spcPct val="90000"/>
              </a:lnSpc>
              <a:buFontTx/>
              <a:buAutoNum type="arabicPeriod"/>
              <a:tabLst>
                <a:tab pos="539750" algn="l"/>
              </a:tabLst>
            </a:pPr>
            <a:r>
              <a:rPr lang="de-AT" dirty="0" smtClean="0"/>
              <a:t>Bei </a:t>
            </a:r>
            <a:r>
              <a:rPr lang="de-AT" b="1" dirty="0" smtClean="0"/>
              <a:t>Überlastung</a:t>
            </a:r>
            <a:r>
              <a:rPr lang="de-AT" dirty="0" smtClean="0"/>
              <a:t> verschiebt man AG möglichst innerhalb der Pufferzeiten. Wenn dies für einzelne AG nicht möglich ist, versucht man einzelne AG gemeinsam mit vorangehenden oder nachfolgenden AG zu verschieben.</a:t>
            </a:r>
          </a:p>
          <a:p>
            <a:pPr marL="539750" lvl="1" indent="-360363" eaLnBrk="1" hangingPunct="1">
              <a:lnSpc>
                <a:spcPct val="90000"/>
              </a:lnSpc>
              <a:buFontTx/>
              <a:buAutoNum type="arabicPeriod"/>
              <a:tabLst>
                <a:tab pos="539750" algn="l"/>
              </a:tabLst>
            </a:pPr>
            <a:r>
              <a:rPr lang="de-AT" dirty="0" smtClean="0"/>
              <a:t>Wenn ein AG auf diese Weise nicht bis zu seinem SAZ eingeplant werden kann, versuche dies mit </a:t>
            </a:r>
            <a:r>
              <a:rPr lang="de-AT" b="1" dirty="0" smtClean="0"/>
              <a:t>Kapazitätsanpassungen</a:t>
            </a:r>
            <a:r>
              <a:rPr lang="de-AT" dirty="0" smtClean="0"/>
              <a:t> zu </a:t>
            </a:r>
            <a:r>
              <a:rPr lang="de-AT" b="1" dirty="0" smtClean="0"/>
              <a:t>beheben</a:t>
            </a:r>
            <a:r>
              <a:rPr lang="de-AT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Terminplanung</a:t>
            </a:r>
            <a:endParaRPr lang="de-AT" sz="28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de-AT" smtClean="0"/>
              <a:t>Die Methoden der Terminplanung sind sehr ähnlich den Methoden des</a:t>
            </a:r>
          </a:p>
          <a:p>
            <a:pPr marL="457200" indent="-457200" eaLnBrk="1" hangingPunct="1">
              <a:buFontTx/>
              <a:buNone/>
            </a:pPr>
            <a:r>
              <a:rPr lang="de-AT" smtClean="0"/>
              <a:t>Projektmanagements (Netzplantechnik) der Einzelfertigung .</a:t>
            </a:r>
          </a:p>
          <a:p>
            <a:pPr marL="457200" indent="-457200" eaLnBrk="1" hangingPunct="1">
              <a:buFontTx/>
              <a:buNone/>
            </a:pPr>
            <a:endParaRPr lang="de-AT" smtClean="0"/>
          </a:p>
          <a:p>
            <a:pPr marL="457200" indent="-457200" eaLnBrk="1" hangingPunct="1">
              <a:buFontTx/>
              <a:buNone/>
            </a:pPr>
            <a:r>
              <a:rPr lang="de-AT" sz="2400" u="sng" smtClean="0"/>
              <a:t>Kennzeichen</a:t>
            </a:r>
            <a:r>
              <a:rPr lang="de-AT" smtClean="0"/>
              <a:t>:</a:t>
            </a:r>
          </a:p>
          <a:p>
            <a:pPr marL="457200" indent="-457200" eaLnBrk="1" hangingPunct="1"/>
            <a:r>
              <a:rPr lang="de-AT" smtClean="0"/>
              <a:t>Fertigung von Einzelstücken (oder sehr geringen Stückzahlen) nach Kundenwünschen </a:t>
            </a:r>
          </a:p>
          <a:p>
            <a:pPr marL="457200" indent="-457200" eaLnBrk="1" hangingPunct="1"/>
            <a:r>
              <a:rPr lang="de-AT" smtClean="0"/>
              <a:t>Sporadische Kundenaufträge nach Angebot, Verhandlung, ....</a:t>
            </a:r>
          </a:p>
          <a:p>
            <a:pPr marL="457200" indent="-457200" eaLnBrk="1" hangingPunct="1"/>
            <a:r>
              <a:rPr lang="de-AT" smtClean="0"/>
              <a:t>oft hohe Wertigkeit und erhebliche Risiken</a:t>
            </a:r>
          </a:p>
          <a:p>
            <a:pPr marL="457200" indent="-457200" eaLnBrk="1" hangingPunct="1"/>
            <a:r>
              <a:rPr lang="de-AT" smtClean="0"/>
              <a:t>lange Durchlaufzeiten und strenger Terminrahmen</a:t>
            </a:r>
            <a:br>
              <a:rPr lang="de-AT" smtClean="0"/>
            </a:br>
            <a:endParaRPr lang="de-AT" smtClean="0"/>
          </a:p>
          <a:p>
            <a:pPr marL="457200" indent="-457200" eaLnBrk="1" hangingPunct="1">
              <a:buFontTx/>
              <a:buNone/>
            </a:pPr>
            <a:r>
              <a:rPr lang="de-AT" smtClean="0"/>
              <a:t>Basis aller Planungsüberlegungen: </a:t>
            </a:r>
            <a:r>
              <a:rPr lang="de-AT" i="1" smtClean="0"/>
              <a:t>Netzplantechnik</a:t>
            </a:r>
            <a:endParaRPr lang="de-AT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4718050" y="3305175"/>
          <a:ext cx="4029075" cy="1562100"/>
        </p:xfrm>
        <a:graphic>
          <a:graphicData uri="http://schemas.openxmlformats.org/presentationml/2006/ole">
            <p:oleObj spid="_x0000_s8194" name="Bild" r:id="rId3" imgW="3159360" imgH="1222200" progId="Word.Picture.8">
              <p:embed/>
            </p:oleObj>
          </a:graphicData>
        </a:graphic>
      </p:graphicFrame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 - Auftragsprioritäten I</a:t>
            </a:r>
            <a:endParaRPr lang="de-AT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mtClean="0"/>
              <a:t>die Projekte 1 und 2 langen in dieser Reihenfolge ein und werden daher auch in dieser Reihenfolge bearbeitet; d.h. 1 vor 2.:</a:t>
            </a:r>
          </a:p>
        </p:txBody>
      </p:sp>
      <p:sp>
        <p:nvSpPr>
          <p:cNvPr id="8200" name="Rectangle 5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395288" y="3322638"/>
            <a:ext cx="3959225" cy="1544637"/>
            <a:chOff x="249" y="2093"/>
            <a:chExt cx="2494" cy="973"/>
          </a:xfrm>
        </p:grpSpPr>
        <p:sp>
          <p:nvSpPr>
            <p:cNvPr id="8203" name="AutoShape 8"/>
            <p:cNvSpPr>
              <a:spLocks noChangeAspect="1" noChangeArrowheads="1" noTextEdit="1"/>
            </p:cNvSpPr>
            <p:nvPr/>
          </p:nvSpPr>
          <p:spPr bwMode="auto">
            <a:xfrm>
              <a:off x="249" y="2093"/>
              <a:ext cx="2494" cy="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8204" name="Rectangle 10"/>
            <p:cNvSpPr>
              <a:spLocks noChangeArrowheads="1"/>
            </p:cNvSpPr>
            <p:nvPr/>
          </p:nvSpPr>
          <p:spPr bwMode="auto">
            <a:xfrm>
              <a:off x="249" y="2098"/>
              <a:ext cx="60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 b="1">
                  <a:solidFill>
                    <a:srgbClr val="000000"/>
                  </a:solidFill>
                  <a:latin typeface="Times New Roman" pitchFamily="18" charset="0"/>
                </a:rPr>
                <a:t>Projekt 1:</a:t>
              </a:r>
              <a:endParaRPr lang="de-DE"/>
            </a:p>
          </p:txBody>
        </p:sp>
        <p:sp>
          <p:nvSpPr>
            <p:cNvPr id="8205" name="Rectangle 11"/>
            <p:cNvSpPr>
              <a:spLocks noChangeArrowheads="1"/>
            </p:cNvSpPr>
            <p:nvPr/>
          </p:nvSpPr>
          <p:spPr bwMode="auto">
            <a:xfrm>
              <a:off x="766" y="2119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06" name="Rectangle 12"/>
            <p:cNvSpPr>
              <a:spLocks noChangeArrowheads="1"/>
            </p:cNvSpPr>
            <p:nvPr/>
          </p:nvSpPr>
          <p:spPr bwMode="auto">
            <a:xfrm>
              <a:off x="254" y="2423"/>
              <a:ext cx="338" cy="1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07" name="Rectangle 13"/>
            <p:cNvSpPr>
              <a:spLocks noChangeArrowheads="1"/>
            </p:cNvSpPr>
            <p:nvPr/>
          </p:nvSpPr>
          <p:spPr bwMode="auto">
            <a:xfrm>
              <a:off x="349" y="2443"/>
              <a:ext cx="208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A1</a:t>
              </a:r>
              <a:endParaRPr lang="de-DE"/>
            </a:p>
          </p:txBody>
        </p:sp>
        <p:sp>
          <p:nvSpPr>
            <p:cNvPr id="8208" name="Rectangle 14"/>
            <p:cNvSpPr>
              <a:spLocks noChangeArrowheads="1"/>
            </p:cNvSpPr>
            <p:nvPr/>
          </p:nvSpPr>
          <p:spPr bwMode="auto">
            <a:xfrm>
              <a:off x="497" y="2462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09" name="Rectangle 15"/>
            <p:cNvSpPr>
              <a:spLocks noChangeArrowheads="1"/>
            </p:cNvSpPr>
            <p:nvPr/>
          </p:nvSpPr>
          <p:spPr bwMode="auto">
            <a:xfrm>
              <a:off x="761" y="2423"/>
              <a:ext cx="169" cy="1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10" name="Rectangle 16"/>
            <p:cNvSpPr>
              <a:spLocks noChangeArrowheads="1"/>
            </p:cNvSpPr>
            <p:nvPr/>
          </p:nvSpPr>
          <p:spPr bwMode="auto">
            <a:xfrm>
              <a:off x="815" y="2443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de-DE"/>
            </a:p>
          </p:txBody>
        </p:sp>
        <p:sp>
          <p:nvSpPr>
            <p:cNvPr id="8211" name="Rectangle 17"/>
            <p:cNvSpPr>
              <a:spLocks noChangeArrowheads="1"/>
            </p:cNvSpPr>
            <p:nvPr/>
          </p:nvSpPr>
          <p:spPr bwMode="auto">
            <a:xfrm>
              <a:off x="876" y="2462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12" name="Rectangle 18"/>
            <p:cNvSpPr>
              <a:spLocks noChangeArrowheads="1"/>
            </p:cNvSpPr>
            <p:nvPr/>
          </p:nvSpPr>
          <p:spPr bwMode="auto">
            <a:xfrm>
              <a:off x="592" y="2423"/>
              <a:ext cx="169" cy="1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13" name="Rectangle 19"/>
            <p:cNvSpPr>
              <a:spLocks noChangeArrowheads="1"/>
            </p:cNvSpPr>
            <p:nvPr/>
          </p:nvSpPr>
          <p:spPr bwMode="auto">
            <a:xfrm>
              <a:off x="646" y="2443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de-DE"/>
            </a:p>
          </p:txBody>
        </p:sp>
        <p:sp>
          <p:nvSpPr>
            <p:cNvPr id="8214" name="Rectangle 20"/>
            <p:cNvSpPr>
              <a:spLocks noChangeArrowheads="1"/>
            </p:cNvSpPr>
            <p:nvPr/>
          </p:nvSpPr>
          <p:spPr bwMode="auto">
            <a:xfrm>
              <a:off x="608" y="2567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15" name="Rectangle 21"/>
            <p:cNvSpPr>
              <a:spLocks noChangeArrowheads="1"/>
            </p:cNvSpPr>
            <p:nvPr/>
          </p:nvSpPr>
          <p:spPr bwMode="auto">
            <a:xfrm>
              <a:off x="747" y="2586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16" name="Rectangle 22"/>
            <p:cNvSpPr>
              <a:spLocks noChangeArrowheads="1"/>
            </p:cNvSpPr>
            <p:nvPr/>
          </p:nvSpPr>
          <p:spPr bwMode="auto">
            <a:xfrm>
              <a:off x="254" y="2578"/>
              <a:ext cx="169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17" name="Rectangle 23"/>
            <p:cNvSpPr>
              <a:spLocks noChangeArrowheads="1"/>
            </p:cNvSpPr>
            <p:nvPr/>
          </p:nvSpPr>
          <p:spPr bwMode="auto">
            <a:xfrm>
              <a:off x="308" y="2598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de-DE"/>
            </a:p>
          </p:txBody>
        </p:sp>
        <p:sp>
          <p:nvSpPr>
            <p:cNvPr id="8218" name="Rectangle 24"/>
            <p:cNvSpPr>
              <a:spLocks noChangeArrowheads="1"/>
            </p:cNvSpPr>
            <p:nvPr/>
          </p:nvSpPr>
          <p:spPr bwMode="auto">
            <a:xfrm>
              <a:off x="369" y="2617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19" name="Rectangle 25"/>
            <p:cNvSpPr>
              <a:spLocks noChangeArrowheads="1"/>
            </p:cNvSpPr>
            <p:nvPr/>
          </p:nvSpPr>
          <p:spPr bwMode="auto">
            <a:xfrm>
              <a:off x="761" y="2578"/>
              <a:ext cx="169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20" name="Rectangle 26"/>
            <p:cNvSpPr>
              <a:spLocks noChangeArrowheads="1"/>
            </p:cNvSpPr>
            <p:nvPr/>
          </p:nvSpPr>
          <p:spPr bwMode="auto">
            <a:xfrm>
              <a:off x="815" y="2598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de-DE"/>
            </a:p>
          </p:txBody>
        </p:sp>
        <p:sp>
          <p:nvSpPr>
            <p:cNvPr id="8221" name="Rectangle 27"/>
            <p:cNvSpPr>
              <a:spLocks noChangeArrowheads="1"/>
            </p:cNvSpPr>
            <p:nvPr/>
          </p:nvSpPr>
          <p:spPr bwMode="auto">
            <a:xfrm>
              <a:off x="876" y="2617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22" name="Rectangle 28"/>
            <p:cNvSpPr>
              <a:spLocks noChangeArrowheads="1"/>
            </p:cNvSpPr>
            <p:nvPr/>
          </p:nvSpPr>
          <p:spPr bwMode="auto">
            <a:xfrm>
              <a:off x="423" y="2578"/>
              <a:ext cx="169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23" name="Rectangle 29"/>
            <p:cNvSpPr>
              <a:spLocks noChangeArrowheads="1"/>
            </p:cNvSpPr>
            <p:nvPr/>
          </p:nvSpPr>
          <p:spPr bwMode="auto">
            <a:xfrm>
              <a:off x="477" y="2598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de-DE"/>
            </a:p>
          </p:txBody>
        </p:sp>
        <p:sp>
          <p:nvSpPr>
            <p:cNvPr id="8224" name="Rectangle 30"/>
            <p:cNvSpPr>
              <a:spLocks noChangeArrowheads="1"/>
            </p:cNvSpPr>
            <p:nvPr/>
          </p:nvSpPr>
          <p:spPr bwMode="auto">
            <a:xfrm>
              <a:off x="439" y="2722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25" name="Rectangle 31"/>
            <p:cNvSpPr>
              <a:spLocks noChangeArrowheads="1"/>
            </p:cNvSpPr>
            <p:nvPr/>
          </p:nvSpPr>
          <p:spPr bwMode="auto">
            <a:xfrm>
              <a:off x="578" y="2741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26" name="Rectangle 32"/>
            <p:cNvSpPr>
              <a:spLocks noChangeArrowheads="1"/>
            </p:cNvSpPr>
            <p:nvPr/>
          </p:nvSpPr>
          <p:spPr bwMode="auto">
            <a:xfrm>
              <a:off x="592" y="2578"/>
              <a:ext cx="169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27" name="Rectangle 33"/>
            <p:cNvSpPr>
              <a:spLocks noChangeArrowheads="1"/>
            </p:cNvSpPr>
            <p:nvPr/>
          </p:nvSpPr>
          <p:spPr bwMode="auto">
            <a:xfrm>
              <a:off x="646" y="2598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de-DE"/>
            </a:p>
          </p:txBody>
        </p:sp>
        <p:sp>
          <p:nvSpPr>
            <p:cNvPr id="8228" name="Rectangle 34"/>
            <p:cNvSpPr>
              <a:spLocks noChangeArrowheads="1"/>
            </p:cNvSpPr>
            <p:nvPr/>
          </p:nvSpPr>
          <p:spPr bwMode="auto">
            <a:xfrm>
              <a:off x="608" y="2722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29" name="Rectangle 35"/>
            <p:cNvSpPr>
              <a:spLocks noChangeArrowheads="1"/>
            </p:cNvSpPr>
            <p:nvPr/>
          </p:nvSpPr>
          <p:spPr bwMode="auto">
            <a:xfrm>
              <a:off x="747" y="2741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30" name="Rectangle 36"/>
            <p:cNvSpPr>
              <a:spLocks noChangeArrowheads="1"/>
            </p:cNvSpPr>
            <p:nvPr/>
          </p:nvSpPr>
          <p:spPr bwMode="auto">
            <a:xfrm>
              <a:off x="1155" y="2097"/>
              <a:ext cx="339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1" name="Rectangle 37"/>
            <p:cNvSpPr>
              <a:spLocks noChangeArrowheads="1"/>
            </p:cNvSpPr>
            <p:nvPr/>
          </p:nvSpPr>
          <p:spPr bwMode="auto">
            <a:xfrm>
              <a:off x="1255" y="2117"/>
              <a:ext cx="20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B1</a:t>
              </a:r>
              <a:endParaRPr lang="de-DE"/>
            </a:p>
          </p:txBody>
        </p:sp>
        <p:sp>
          <p:nvSpPr>
            <p:cNvPr id="8232" name="Rectangle 38"/>
            <p:cNvSpPr>
              <a:spLocks noChangeArrowheads="1"/>
            </p:cNvSpPr>
            <p:nvPr/>
          </p:nvSpPr>
          <p:spPr bwMode="auto">
            <a:xfrm>
              <a:off x="1395" y="2136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33" name="Rectangle 39"/>
            <p:cNvSpPr>
              <a:spLocks noChangeArrowheads="1"/>
            </p:cNvSpPr>
            <p:nvPr/>
          </p:nvSpPr>
          <p:spPr bwMode="auto">
            <a:xfrm>
              <a:off x="1662" y="2097"/>
              <a:ext cx="170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" name="Rectangle 40"/>
            <p:cNvSpPr>
              <a:spLocks noChangeArrowheads="1"/>
            </p:cNvSpPr>
            <p:nvPr/>
          </p:nvSpPr>
          <p:spPr bwMode="auto">
            <a:xfrm>
              <a:off x="1718" y="2117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7</a:t>
              </a:r>
              <a:endParaRPr lang="de-DE"/>
            </a:p>
          </p:txBody>
        </p:sp>
        <p:sp>
          <p:nvSpPr>
            <p:cNvPr id="8235" name="Rectangle 41"/>
            <p:cNvSpPr>
              <a:spLocks noChangeArrowheads="1"/>
            </p:cNvSpPr>
            <p:nvPr/>
          </p:nvSpPr>
          <p:spPr bwMode="auto">
            <a:xfrm>
              <a:off x="1778" y="2136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36" name="Rectangle 42"/>
            <p:cNvSpPr>
              <a:spLocks noChangeArrowheads="1"/>
            </p:cNvSpPr>
            <p:nvPr/>
          </p:nvSpPr>
          <p:spPr bwMode="auto">
            <a:xfrm>
              <a:off x="1493" y="2097"/>
              <a:ext cx="170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7" name="Rectangle 43"/>
            <p:cNvSpPr>
              <a:spLocks noChangeArrowheads="1"/>
            </p:cNvSpPr>
            <p:nvPr/>
          </p:nvSpPr>
          <p:spPr bwMode="auto">
            <a:xfrm>
              <a:off x="1549" y="2117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de-DE"/>
            </a:p>
          </p:txBody>
        </p:sp>
        <p:sp>
          <p:nvSpPr>
            <p:cNvPr id="8238" name="Rectangle 44"/>
            <p:cNvSpPr>
              <a:spLocks noChangeArrowheads="1"/>
            </p:cNvSpPr>
            <p:nvPr/>
          </p:nvSpPr>
          <p:spPr bwMode="auto">
            <a:xfrm>
              <a:off x="1510" y="2241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39" name="Rectangle 45"/>
            <p:cNvSpPr>
              <a:spLocks noChangeArrowheads="1"/>
            </p:cNvSpPr>
            <p:nvPr/>
          </p:nvSpPr>
          <p:spPr bwMode="auto">
            <a:xfrm>
              <a:off x="1649" y="2260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40" name="Rectangle 46"/>
            <p:cNvSpPr>
              <a:spLocks noChangeArrowheads="1"/>
            </p:cNvSpPr>
            <p:nvPr/>
          </p:nvSpPr>
          <p:spPr bwMode="auto">
            <a:xfrm>
              <a:off x="1155" y="2253"/>
              <a:ext cx="170" cy="1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41" name="Rectangle 47"/>
            <p:cNvSpPr>
              <a:spLocks noChangeArrowheads="1"/>
            </p:cNvSpPr>
            <p:nvPr/>
          </p:nvSpPr>
          <p:spPr bwMode="auto">
            <a:xfrm>
              <a:off x="1210" y="2274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de-DE"/>
            </a:p>
          </p:txBody>
        </p:sp>
        <p:sp>
          <p:nvSpPr>
            <p:cNvPr id="8242" name="Rectangle 48"/>
            <p:cNvSpPr>
              <a:spLocks noChangeArrowheads="1"/>
            </p:cNvSpPr>
            <p:nvPr/>
          </p:nvSpPr>
          <p:spPr bwMode="auto">
            <a:xfrm>
              <a:off x="1271" y="2293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43" name="Rectangle 49"/>
            <p:cNvSpPr>
              <a:spLocks noChangeArrowheads="1"/>
            </p:cNvSpPr>
            <p:nvPr/>
          </p:nvSpPr>
          <p:spPr bwMode="auto">
            <a:xfrm>
              <a:off x="1662" y="2253"/>
              <a:ext cx="170" cy="1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44" name="Rectangle 50"/>
            <p:cNvSpPr>
              <a:spLocks noChangeArrowheads="1"/>
            </p:cNvSpPr>
            <p:nvPr/>
          </p:nvSpPr>
          <p:spPr bwMode="auto">
            <a:xfrm>
              <a:off x="1718" y="2274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9</a:t>
              </a:r>
              <a:endParaRPr lang="de-DE"/>
            </a:p>
          </p:txBody>
        </p:sp>
        <p:sp>
          <p:nvSpPr>
            <p:cNvPr id="8245" name="Rectangle 51"/>
            <p:cNvSpPr>
              <a:spLocks noChangeArrowheads="1"/>
            </p:cNvSpPr>
            <p:nvPr/>
          </p:nvSpPr>
          <p:spPr bwMode="auto">
            <a:xfrm>
              <a:off x="1778" y="2293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46" name="Rectangle 52"/>
            <p:cNvSpPr>
              <a:spLocks noChangeArrowheads="1"/>
            </p:cNvSpPr>
            <p:nvPr/>
          </p:nvSpPr>
          <p:spPr bwMode="auto">
            <a:xfrm>
              <a:off x="1324" y="2253"/>
              <a:ext cx="170" cy="1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47" name="Rectangle 53"/>
            <p:cNvSpPr>
              <a:spLocks noChangeArrowheads="1"/>
            </p:cNvSpPr>
            <p:nvPr/>
          </p:nvSpPr>
          <p:spPr bwMode="auto">
            <a:xfrm>
              <a:off x="1379" y="2274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de-DE"/>
            </a:p>
          </p:txBody>
        </p:sp>
        <p:sp>
          <p:nvSpPr>
            <p:cNvPr id="8248" name="Rectangle 54"/>
            <p:cNvSpPr>
              <a:spLocks noChangeArrowheads="1"/>
            </p:cNvSpPr>
            <p:nvPr/>
          </p:nvSpPr>
          <p:spPr bwMode="auto">
            <a:xfrm>
              <a:off x="1341" y="2397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49" name="Rectangle 55"/>
            <p:cNvSpPr>
              <a:spLocks noChangeArrowheads="1"/>
            </p:cNvSpPr>
            <p:nvPr/>
          </p:nvSpPr>
          <p:spPr bwMode="auto">
            <a:xfrm>
              <a:off x="1480" y="2416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50" name="Rectangle 56"/>
            <p:cNvSpPr>
              <a:spLocks noChangeArrowheads="1"/>
            </p:cNvSpPr>
            <p:nvPr/>
          </p:nvSpPr>
          <p:spPr bwMode="auto">
            <a:xfrm>
              <a:off x="1493" y="2253"/>
              <a:ext cx="170" cy="1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51" name="Rectangle 57"/>
            <p:cNvSpPr>
              <a:spLocks noChangeArrowheads="1"/>
            </p:cNvSpPr>
            <p:nvPr/>
          </p:nvSpPr>
          <p:spPr bwMode="auto">
            <a:xfrm>
              <a:off x="1549" y="2274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de-DE"/>
            </a:p>
          </p:txBody>
        </p:sp>
        <p:sp>
          <p:nvSpPr>
            <p:cNvPr id="8252" name="Rectangle 58"/>
            <p:cNvSpPr>
              <a:spLocks noChangeArrowheads="1"/>
            </p:cNvSpPr>
            <p:nvPr/>
          </p:nvSpPr>
          <p:spPr bwMode="auto">
            <a:xfrm>
              <a:off x="1510" y="2397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53" name="Rectangle 59"/>
            <p:cNvSpPr>
              <a:spLocks noChangeArrowheads="1"/>
            </p:cNvSpPr>
            <p:nvPr/>
          </p:nvSpPr>
          <p:spPr bwMode="auto">
            <a:xfrm>
              <a:off x="1649" y="2416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54" name="Rectangle 60"/>
            <p:cNvSpPr>
              <a:spLocks noChangeArrowheads="1"/>
            </p:cNvSpPr>
            <p:nvPr/>
          </p:nvSpPr>
          <p:spPr bwMode="auto">
            <a:xfrm>
              <a:off x="1155" y="2747"/>
              <a:ext cx="339" cy="15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55" name="Rectangle 61"/>
            <p:cNvSpPr>
              <a:spLocks noChangeArrowheads="1"/>
            </p:cNvSpPr>
            <p:nvPr/>
          </p:nvSpPr>
          <p:spPr bwMode="auto">
            <a:xfrm>
              <a:off x="1255" y="2768"/>
              <a:ext cx="20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C1</a:t>
              </a:r>
              <a:endParaRPr lang="de-DE"/>
            </a:p>
          </p:txBody>
        </p:sp>
        <p:sp>
          <p:nvSpPr>
            <p:cNvPr id="8256" name="Rectangle 62"/>
            <p:cNvSpPr>
              <a:spLocks noChangeArrowheads="1"/>
            </p:cNvSpPr>
            <p:nvPr/>
          </p:nvSpPr>
          <p:spPr bwMode="auto">
            <a:xfrm>
              <a:off x="1396" y="2787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57" name="Rectangle 63"/>
            <p:cNvSpPr>
              <a:spLocks noChangeArrowheads="1"/>
            </p:cNvSpPr>
            <p:nvPr/>
          </p:nvSpPr>
          <p:spPr bwMode="auto">
            <a:xfrm>
              <a:off x="1662" y="2747"/>
              <a:ext cx="170" cy="15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58" name="Rectangle 64"/>
            <p:cNvSpPr>
              <a:spLocks noChangeArrowheads="1"/>
            </p:cNvSpPr>
            <p:nvPr/>
          </p:nvSpPr>
          <p:spPr bwMode="auto">
            <a:xfrm>
              <a:off x="1718" y="2768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9</a:t>
              </a:r>
              <a:endParaRPr lang="de-DE"/>
            </a:p>
          </p:txBody>
        </p:sp>
        <p:sp>
          <p:nvSpPr>
            <p:cNvPr id="8259" name="Rectangle 65"/>
            <p:cNvSpPr>
              <a:spLocks noChangeArrowheads="1"/>
            </p:cNvSpPr>
            <p:nvPr/>
          </p:nvSpPr>
          <p:spPr bwMode="auto">
            <a:xfrm>
              <a:off x="1778" y="2787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60" name="Rectangle 66"/>
            <p:cNvSpPr>
              <a:spLocks noChangeArrowheads="1"/>
            </p:cNvSpPr>
            <p:nvPr/>
          </p:nvSpPr>
          <p:spPr bwMode="auto">
            <a:xfrm>
              <a:off x="1493" y="2747"/>
              <a:ext cx="170" cy="15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61" name="Rectangle 67"/>
            <p:cNvSpPr>
              <a:spLocks noChangeArrowheads="1"/>
            </p:cNvSpPr>
            <p:nvPr/>
          </p:nvSpPr>
          <p:spPr bwMode="auto">
            <a:xfrm>
              <a:off x="1549" y="2768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de-DE"/>
            </a:p>
          </p:txBody>
        </p:sp>
        <p:sp>
          <p:nvSpPr>
            <p:cNvPr id="8262" name="Rectangle 68"/>
            <p:cNvSpPr>
              <a:spLocks noChangeArrowheads="1"/>
            </p:cNvSpPr>
            <p:nvPr/>
          </p:nvSpPr>
          <p:spPr bwMode="auto">
            <a:xfrm>
              <a:off x="1510" y="2892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63" name="Rectangle 69"/>
            <p:cNvSpPr>
              <a:spLocks noChangeArrowheads="1"/>
            </p:cNvSpPr>
            <p:nvPr/>
          </p:nvSpPr>
          <p:spPr bwMode="auto">
            <a:xfrm>
              <a:off x="1649" y="2911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64" name="Rectangle 70"/>
            <p:cNvSpPr>
              <a:spLocks noChangeArrowheads="1"/>
            </p:cNvSpPr>
            <p:nvPr/>
          </p:nvSpPr>
          <p:spPr bwMode="auto">
            <a:xfrm>
              <a:off x="1155" y="2902"/>
              <a:ext cx="170" cy="15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65" name="Rectangle 71"/>
            <p:cNvSpPr>
              <a:spLocks noChangeArrowheads="1"/>
            </p:cNvSpPr>
            <p:nvPr/>
          </p:nvSpPr>
          <p:spPr bwMode="auto">
            <a:xfrm>
              <a:off x="1210" y="2923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de-DE"/>
            </a:p>
          </p:txBody>
        </p:sp>
        <p:sp>
          <p:nvSpPr>
            <p:cNvPr id="8266" name="Rectangle 72"/>
            <p:cNvSpPr>
              <a:spLocks noChangeArrowheads="1"/>
            </p:cNvSpPr>
            <p:nvPr/>
          </p:nvSpPr>
          <p:spPr bwMode="auto">
            <a:xfrm>
              <a:off x="1271" y="2942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67" name="Rectangle 73"/>
            <p:cNvSpPr>
              <a:spLocks noChangeArrowheads="1"/>
            </p:cNvSpPr>
            <p:nvPr/>
          </p:nvSpPr>
          <p:spPr bwMode="auto">
            <a:xfrm>
              <a:off x="1662" y="2902"/>
              <a:ext cx="170" cy="15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68" name="Rectangle 74"/>
            <p:cNvSpPr>
              <a:spLocks noChangeArrowheads="1"/>
            </p:cNvSpPr>
            <p:nvPr/>
          </p:nvSpPr>
          <p:spPr bwMode="auto">
            <a:xfrm>
              <a:off x="1718" y="2923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9</a:t>
              </a:r>
              <a:endParaRPr lang="de-DE"/>
            </a:p>
          </p:txBody>
        </p:sp>
        <p:sp>
          <p:nvSpPr>
            <p:cNvPr id="8269" name="Rectangle 75"/>
            <p:cNvSpPr>
              <a:spLocks noChangeArrowheads="1"/>
            </p:cNvSpPr>
            <p:nvPr/>
          </p:nvSpPr>
          <p:spPr bwMode="auto">
            <a:xfrm>
              <a:off x="1778" y="2942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70" name="Rectangle 76"/>
            <p:cNvSpPr>
              <a:spLocks noChangeArrowheads="1"/>
            </p:cNvSpPr>
            <p:nvPr/>
          </p:nvSpPr>
          <p:spPr bwMode="auto">
            <a:xfrm>
              <a:off x="1324" y="2902"/>
              <a:ext cx="170" cy="15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71" name="Rectangle 77"/>
            <p:cNvSpPr>
              <a:spLocks noChangeArrowheads="1"/>
            </p:cNvSpPr>
            <p:nvPr/>
          </p:nvSpPr>
          <p:spPr bwMode="auto">
            <a:xfrm>
              <a:off x="1379" y="2923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de-DE"/>
            </a:p>
          </p:txBody>
        </p:sp>
        <p:sp>
          <p:nvSpPr>
            <p:cNvPr id="8272" name="Rectangle 78"/>
            <p:cNvSpPr>
              <a:spLocks noChangeArrowheads="1"/>
            </p:cNvSpPr>
            <p:nvPr/>
          </p:nvSpPr>
          <p:spPr bwMode="auto">
            <a:xfrm>
              <a:off x="1341" y="3047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73" name="Rectangle 79"/>
            <p:cNvSpPr>
              <a:spLocks noChangeArrowheads="1"/>
            </p:cNvSpPr>
            <p:nvPr/>
          </p:nvSpPr>
          <p:spPr bwMode="auto">
            <a:xfrm>
              <a:off x="1480" y="3066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74" name="Rectangle 80"/>
            <p:cNvSpPr>
              <a:spLocks noChangeArrowheads="1"/>
            </p:cNvSpPr>
            <p:nvPr/>
          </p:nvSpPr>
          <p:spPr bwMode="auto">
            <a:xfrm>
              <a:off x="1493" y="2902"/>
              <a:ext cx="170" cy="15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75" name="Rectangle 81"/>
            <p:cNvSpPr>
              <a:spLocks noChangeArrowheads="1"/>
            </p:cNvSpPr>
            <p:nvPr/>
          </p:nvSpPr>
          <p:spPr bwMode="auto">
            <a:xfrm>
              <a:off x="1549" y="2923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de-DE"/>
            </a:p>
          </p:txBody>
        </p:sp>
        <p:sp>
          <p:nvSpPr>
            <p:cNvPr id="8276" name="Rectangle 82"/>
            <p:cNvSpPr>
              <a:spLocks noChangeArrowheads="1"/>
            </p:cNvSpPr>
            <p:nvPr/>
          </p:nvSpPr>
          <p:spPr bwMode="auto">
            <a:xfrm>
              <a:off x="1510" y="3047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77" name="Rectangle 83"/>
            <p:cNvSpPr>
              <a:spLocks noChangeArrowheads="1"/>
            </p:cNvSpPr>
            <p:nvPr/>
          </p:nvSpPr>
          <p:spPr bwMode="auto">
            <a:xfrm>
              <a:off x="1649" y="3066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78" name="Rectangle 84"/>
            <p:cNvSpPr>
              <a:spLocks noChangeArrowheads="1"/>
            </p:cNvSpPr>
            <p:nvPr/>
          </p:nvSpPr>
          <p:spPr bwMode="auto">
            <a:xfrm>
              <a:off x="2057" y="2423"/>
              <a:ext cx="338" cy="1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79" name="Rectangle 85"/>
            <p:cNvSpPr>
              <a:spLocks noChangeArrowheads="1"/>
            </p:cNvSpPr>
            <p:nvPr/>
          </p:nvSpPr>
          <p:spPr bwMode="auto">
            <a:xfrm>
              <a:off x="2152" y="2443"/>
              <a:ext cx="208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D1</a:t>
              </a:r>
              <a:endParaRPr lang="de-DE"/>
            </a:p>
          </p:txBody>
        </p:sp>
        <p:sp>
          <p:nvSpPr>
            <p:cNvPr id="8280" name="Rectangle 86"/>
            <p:cNvSpPr>
              <a:spLocks noChangeArrowheads="1"/>
            </p:cNvSpPr>
            <p:nvPr/>
          </p:nvSpPr>
          <p:spPr bwMode="auto">
            <a:xfrm>
              <a:off x="2300" y="2462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81" name="Rectangle 87"/>
            <p:cNvSpPr>
              <a:spLocks noChangeArrowheads="1"/>
            </p:cNvSpPr>
            <p:nvPr/>
          </p:nvSpPr>
          <p:spPr bwMode="auto">
            <a:xfrm>
              <a:off x="2564" y="2423"/>
              <a:ext cx="171" cy="1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82" name="Rectangle 88"/>
            <p:cNvSpPr>
              <a:spLocks noChangeArrowheads="1"/>
            </p:cNvSpPr>
            <p:nvPr/>
          </p:nvSpPr>
          <p:spPr bwMode="auto">
            <a:xfrm>
              <a:off x="2588" y="2443"/>
              <a:ext cx="1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16</a:t>
              </a:r>
              <a:endParaRPr lang="de-DE"/>
            </a:p>
          </p:txBody>
        </p:sp>
        <p:sp>
          <p:nvSpPr>
            <p:cNvPr id="8283" name="Rectangle 89"/>
            <p:cNvSpPr>
              <a:spLocks noChangeArrowheads="1"/>
            </p:cNvSpPr>
            <p:nvPr/>
          </p:nvSpPr>
          <p:spPr bwMode="auto">
            <a:xfrm>
              <a:off x="2709" y="2462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84" name="Rectangle 90"/>
            <p:cNvSpPr>
              <a:spLocks noChangeArrowheads="1"/>
            </p:cNvSpPr>
            <p:nvPr/>
          </p:nvSpPr>
          <p:spPr bwMode="auto">
            <a:xfrm>
              <a:off x="2395" y="2423"/>
              <a:ext cx="169" cy="1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85" name="Rectangle 91"/>
            <p:cNvSpPr>
              <a:spLocks noChangeArrowheads="1"/>
            </p:cNvSpPr>
            <p:nvPr/>
          </p:nvSpPr>
          <p:spPr bwMode="auto">
            <a:xfrm>
              <a:off x="2450" y="2443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9</a:t>
              </a:r>
              <a:endParaRPr lang="de-DE"/>
            </a:p>
          </p:txBody>
        </p:sp>
        <p:sp>
          <p:nvSpPr>
            <p:cNvPr id="8286" name="Rectangle 92"/>
            <p:cNvSpPr>
              <a:spLocks noChangeArrowheads="1"/>
            </p:cNvSpPr>
            <p:nvPr/>
          </p:nvSpPr>
          <p:spPr bwMode="auto">
            <a:xfrm>
              <a:off x="2411" y="2567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87" name="Rectangle 93"/>
            <p:cNvSpPr>
              <a:spLocks noChangeArrowheads="1"/>
            </p:cNvSpPr>
            <p:nvPr/>
          </p:nvSpPr>
          <p:spPr bwMode="auto">
            <a:xfrm>
              <a:off x="2550" y="2586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88" name="Rectangle 94"/>
            <p:cNvSpPr>
              <a:spLocks noChangeArrowheads="1"/>
            </p:cNvSpPr>
            <p:nvPr/>
          </p:nvSpPr>
          <p:spPr bwMode="auto">
            <a:xfrm>
              <a:off x="2057" y="2578"/>
              <a:ext cx="169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89" name="Rectangle 95"/>
            <p:cNvSpPr>
              <a:spLocks noChangeArrowheads="1"/>
            </p:cNvSpPr>
            <p:nvPr/>
          </p:nvSpPr>
          <p:spPr bwMode="auto">
            <a:xfrm>
              <a:off x="2111" y="2598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7</a:t>
              </a:r>
              <a:endParaRPr lang="de-DE"/>
            </a:p>
          </p:txBody>
        </p:sp>
        <p:sp>
          <p:nvSpPr>
            <p:cNvPr id="8290" name="Rectangle 96"/>
            <p:cNvSpPr>
              <a:spLocks noChangeArrowheads="1"/>
            </p:cNvSpPr>
            <p:nvPr/>
          </p:nvSpPr>
          <p:spPr bwMode="auto">
            <a:xfrm>
              <a:off x="2172" y="2617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91" name="Rectangle 97"/>
            <p:cNvSpPr>
              <a:spLocks noChangeArrowheads="1"/>
            </p:cNvSpPr>
            <p:nvPr/>
          </p:nvSpPr>
          <p:spPr bwMode="auto">
            <a:xfrm>
              <a:off x="2564" y="2578"/>
              <a:ext cx="171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92" name="Rectangle 98"/>
            <p:cNvSpPr>
              <a:spLocks noChangeArrowheads="1"/>
            </p:cNvSpPr>
            <p:nvPr/>
          </p:nvSpPr>
          <p:spPr bwMode="auto">
            <a:xfrm>
              <a:off x="2588" y="2598"/>
              <a:ext cx="1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16</a:t>
              </a:r>
              <a:endParaRPr lang="de-DE"/>
            </a:p>
          </p:txBody>
        </p:sp>
        <p:sp>
          <p:nvSpPr>
            <p:cNvPr id="8293" name="Rectangle 99"/>
            <p:cNvSpPr>
              <a:spLocks noChangeArrowheads="1"/>
            </p:cNvSpPr>
            <p:nvPr/>
          </p:nvSpPr>
          <p:spPr bwMode="auto">
            <a:xfrm>
              <a:off x="2709" y="2617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94" name="Rectangle 100"/>
            <p:cNvSpPr>
              <a:spLocks noChangeArrowheads="1"/>
            </p:cNvSpPr>
            <p:nvPr/>
          </p:nvSpPr>
          <p:spPr bwMode="auto">
            <a:xfrm>
              <a:off x="2226" y="2578"/>
              <a:ext cx="169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95" name="Rectangle 101"/>
            <p:cNvSpPr>
              <a:spLocks noChangeArrowheads="1"/>
            </p:cNvSpPr>
            <p:nvPr/>
          </p:nvSpPr>
          <p:spPr bwMode="auto">
            <a:xfrm>
              <a:off x="2280" y="2598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de-DE"/>
            </a:p>
          </p:txBody>
        </p:sp>
        <p:sp>
          <p:nvSpPr>
            <p:cNvPr id="8296" name="Rectangle 102"/>
            <p:cNvSpPr>
              <a:spLocks noChangeArrowheads="1"/>
            </p:cNvSpPr>
            <p:nvPr/>
          </p:nvSpPr>
          <p:spPr bwMode="auto">
            <a:xfrm>
              <a:off x="2242" y="2722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97" name="Rectangle 103"/>
            <p:cNvSpPr>
              <a:spLocks noChangeArrowheads="1"/>
            </p:cNvSpPr>
            <p:nvPr/>
          </p:nvSpPr>
          <p:spPr bwMode="auto">
            <a:xfrm>
              <a:off x="2381" y="2741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298" name="Rectangle 104"/>
            <p:cNvSpPr>
              <a:spLocks noChangeArrowheads="1"/>
            </p:cNvSpPr>
            <p:nvPr/>
          </p:nvSpPr>
          <p:spPr bwMode="auto">
            <a:xfrm>
              <a:off x="2395" y="2578"/>
              <a:ext cx="169" cy="15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99" name="Rectangle 105"/>
            <p:cNvSpPr>
              <a:spLocks noChangeArrowheads="1"/>
            </p:cNvSpPr>
            <p:nvPr/>
          </p:nvSpPr>
          <p:spPr bwMode="auto">
            <a:xfrm>
              <a:off x="2450" y="2598"/>
              <a:ext cx="11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9</a:t>
              </a:r>
              <a:endParaRPr lang="de-DE"/>
            </a:p>
          </p:txBody>
        </p:sp>
        <p:sp>
          <p:nvSpPr>
            <p:cNvPr id="8300" name="Rectangle 106"/>
            <p:cNvSpPr>
              <a:spLocks noChangeArrowheads="1"/>
            </p:cNvSpPr>
            <p:nvPr/>
          </p:nvSpPr>
          <p:spPr bwMode="auto">
            <a:xfrm>
              <a:off x="2411" y="2722"/>
              <a:ext cx="8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301" name="Rectangle 107"/>
            <p:cNvSpPr>
              <a:spLocks noChangeArrowheads="1"/>
            </p:cNvSpPr>
            <p:nvPr/>
          </p:nvSpPr>
          <p:spPr bwMode="auto">
            <a:xfrm>
              <a:off x="2550" y="2741"/>
              <a:ext cx="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8302" name="Freeform 108"/>
            <p:cNvSpPr>
              <a:spLocks noEditPoints="1"/>
            </p:cNvSpPr>
            <p:nvPr/>
          </p:nvSpPr>
          <p:spPr bwMode="auto">
            <a:xfrm>
              <a:off x="925" y="2253"/>
              <a:ext cx="231" cy="259"/>
            </a:xfrm>
            <a:custGeom>
              <a:avLst/>
              <a:gdLst>
                <a:gd name="T0" fmla="*/ 2 w 231"/>
                <a:gd name="T1" fmla="*/ 251 h 259"/>
                <a:gd name="T2" fmla="*/ 207 w 231"/>
                <a:gd name="T3" fmla="*/ 19 h 259"/>
                <a:gd name="T4" fmla="*/ 208 w 231"/>
                <a:gd name="T5" fmla="*/ 18 h 259"/>
                <a:gd name="T6" fmla="*/ 210 w 231"/>
                <a:gd name="T7" fmla="*/ 17 h 259"/>
                <a:gd name="T8" fmla="*/ 213 w 231"/>
                <a:gd name="T9" fmla="*/ 17 h 259"/>
                <a:gd name="T10" fmla="*/ 214 w 231"/>
                <a:gd name="T11" fmla="*/ 18 h 259"/>
                <a:gd name="T12" fmla="*/ 215 w 231"/>
                <a:gd name="T13" fmla="*/ 21 h 259"/>
                <a:gd name="T14" fmla="*/ 215 w 231"/>
                <a:gd name="T15" fmla="*/ 22 h 259"/>
                <a:gd name="T16" fmla="*/ 215 w 231"/>
                <a:gd name="T17" fmla="*/ 24 h 259"/>
                <a:gd name="T18" fmla="*/ 214 w 231"/>
                <a:gd name="T19" fmla="*/ 25 h 259"/>
                <a:gd name="T20" fmla="*/ 9 w 231"/>
                <a:gd name="T21" fmla="*/ 258 h 259"/>
                <a:gd name="T22" fmla="*/ 8 w 231"/>
                <a:gd name="T23" fmla="*/ 259 h 259"/>
                <a:gd name="T24" fmla="*/ 5 w 231"/>
                <a:gd name="T25" fmla="*/ 259 h 259"/>
                <a:gd name="T26" fmla="*/ 3 w 231"/>
                <a:gd name="T27" fmla="*/ 259 h 259"/>
                <a:gd name="T28" fmla="*/ 2 w 231"/>
                <a:gd name="T29" fmla="*/ 258 h 259"/>
                <a:gd name="T30" fmla="*/ 0 w 231"/>
                <a:gd name="T31" fmla="*/ 257 h 259"/>
                <a:gd name="T32" fmla="*/ 0 w 231"/>
                <a:gd name="T33" fmla="*/ 254 h 259"/>
                <a:gd name="T34" fmla="*/ 0 w 231"/>
                <a:gd name="T35" fmla="*/ 253 h 259"/>
                <a:gd name="T36" fmla="*/ 2 w 231"/>
                <a:gd name="T37" fmla="*/ 251 h 259"/>
                <a:gd name="T38" fmla="*/ 2 w 231"/>
                <a:gd name="T39" fmla="*/ 251 h 259"/>
                <a:gd name="T40" fmla="*/ 189 w 231"/>
                <a:gd name="T41" fmla="*/ 16 h 259"/>
                <a:gd name="T42" fmla="*/ 231 w 231"/>
                <a:gd name="T43" fmla="*/ 0 h 259"/>
                <a:gd name="T44" fmla="*/ 219 w 231"/>
                <a:gd name="T45" fmla="*/ 44 h 259"/>
                <a:gd name="T46" fmla="*/ 189 w 231"/>
                <a:gd name="T47" fmla="*/ 16 h 2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1"/>
                <a:gd name="T73" fmla="*/ 0 h 259"/>
                <a:gd name="T74" fmla="*/ 231 w 231"/>
                <a:gd name="T75" fmla="*/ 259 h 2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1" h="259">
                  <a:moveTo>
                    <a:pt x="2" y="251"/>
                  </a:moveTo>
                  <a:lnTo>
                    <a:pt x="207" y="19"/>
                  </a:lnTo>
                  <a:lnTo>
                    <a:pt x="208" y="18"/>
                  </a:lnTo>
                  <a:lnTo>
                    <a:pt x="210" y="17"/>
                  </a:lnTo>
                  <a:lnTo>
                    <a:pt x="213" y="17"/>
                  </a:lnTo>
                  <a:lnTo>
                    <a:pt x="214" y="18"/>
                  </a:lnTo>
                  <a:lnTo>
                    <a:pt x="215" y="21"/>
                  </a:lnTo>
                  <a:lnTo>
                    <a:pt x="215" y="22"/>
                  </a:lnTo>
                  <a:lnTo>
                    <a:pt x="215" y="24"/>
                  </a:lnTo>
                  <a:lnTo>
                    <a:pt x="214" y="25"/>
                  </a:lnTo>
                  <a:lnTo>
                    <a:pt x="9" y="258"/>
                  </a:lnTo>
                  <a:lnTo>
                    <a:pt x="8" y="259"/>
                  </a:lnTo>
                  <a:lnTo>
                    <a:pt x="5" y="259"/>
                  </a:lnTo>
                  <a:lnTo>
                    <a:pt x="3" y="259"/>
                  </a:lnTo>
                  <a:lnTo>
                    <a:pt x="2" y="258"/>
                  </a:lnTo>
                  <a:lnTo>
                    <a:pt x="0" y="257"/>
                  </a:lnTo>
                  <a:lnTo>
                    <a:pt x="0" y="254"/>
                  </a:lnTo>
                  <a:lnTo>
                    <a:pt x="0" y="253"/>
                  </a:lnTo>
                  <a:lnTo>
                    <a:pt x="2" y="251"/>
                  </a:lnTo>
                  <a:close/>
                  <a:moveTo>
                    <a:pt x="189" y="16"/>
                  </a:moveTo>
                  <a:lnTo>
                    <a:pt x="231" y="0"/>
                  </a:lnTo>
                  <a:lnTo>
                    <a:pt x="219" y="44"/>
                  </a:lnTo>
                  <a:lnTo>
                    <a:pt x="189" y="1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8303" name="Freeform 109"/>
            <p:cNvSpPr>
              <a:spLocks noEditPoints="1"/>
            </p:cNvSpPr>
            <p:nvPr/>
          </p:nvSpPr>
          <p:spPr bwMode="auto">
            <a:xfrm>
              <a:off x="927" y="2659"/>
              <a:ext cx="229" cy="245"/>
            </a:xfrm>
            <a:custGeom>
              <a:avLst/>
              <a:gdLst>
                <a:gd name="T0" fmla="*/ 7 w 229"/>
                <a:gd name="T1" fmla="*/ 0 h 245"/>
                <a:gd name="T2" fmla="*/ 212 w 229"/>
                <a:gd name="T3" fmla="*/ 219 h 245"/>
                <a:gd name="T4" fmla="*/ 205 w 229"/>
                <a:gd name="T5" fmla="*/ 225 h 245"/>
                <a:gd name="T6" fmla="*/ 0 w 229"/>
                <a:gd name="T7" fmla="*/ 7 h 245"/>
                <a:gd name="T8" fmla="*/ 7 w 229"/>
                <a:gd name="T9" fmla="*/ 0 h 245"/>
                <a:gd name="T10" fmla="*/ 216 w 229"/>
                <a:gd name="T11" fmla="*/ 201 h 245"/>
                <a:gd name="T12" fmla="*/ 229 w 229"/>
                <a:gd name="T13" fmla="*/ 245 h 245"/>
                <a:gd name="T14" fmla="*/ 187 w 229"/>
                <a:gd name="T15" fmla="*/ 229 h 245"/>
                <a:gd name="T16" fmla="*/ 216 w 229"/>
                <a:gd name="T17" fmla="*/ 201 h 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9"/>
                <a:gd name="T28" fmla="*/ 0 h 245"/>
                <a:gd name="T29" fmla="*/ 229 w 229"/>
                <a:gd name="T30" fmla="*/ 245 h 2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9" h="245">
                  <a:moveTo>
                    <a:pt x="7" y="0"/>
                  </a:moveTo>
                  <a:lnTo>
                    <a:pt x="212" y="219"/>
                  </a:lnTo>
                  <a:lnTo>
                    <a:pt x="205" y="225"/>
                  </a:lnTo>
                  <a:lnTo>
                    <a:pt x="0" y="7"/>
                  </a:lnTo>
                  <a:lnTo>
                    <a:pt x="7" y="0"/>
                  </a:lnTo>
                  <a:close/>
                  <a:moveTo>
                    <a:pt x="216" y="201"/>
                  </a:moveTo>
                  <a:lnTo>
                    <a:pt x="229" y="245"/>
                  </a:lnTo>
                  <a:lnTo>
                    <a:pt x="187" y="229"/>
                  </a:lnTo>
                  <a:lnTo>
                    <a:pt x="216" y="201"/>
                  </a:lnTo>
                  <a:close/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8304" name="Freeform 110"/>
            <p:cNvSpPr>
              <a:spLocks noEditPoints="1"/>
            </p:cNvSpPr>
            <p:nvPr/>
          </p:nvSpPr>
          <p:spPr bwMode="auto">
            <a:xfrm>
              <a:off x="1826" y="2247"/>
              <a:ext cx="231" cy="260"/>
            </a:xfrm>
            <a:custGeom>
              <a:avLst/>
              <a:gdLst>
                <a:gd name="T0" fmla="*/ 10 w 231"/>
                <a:gd name="T1" fmla="*/ 2 h 260"/>
                <a:gd name="T2" fmla="*/ 215 w 231"/>
                <a:gd name="T3" fmla="*/ 235 h 260"/>
                <a:gd name="T4" fmla="*/ 217 w 231"/>
                <a:gd name="T5" fmla="*/ 236 h 260"/>
                <a:gd name="T6" fmla="*/ 217 w 231"/>
                <a:gd name="T7" fmla="*/ 239 h 260"/>
                <a:gd name="T8" fmla="*/ 217 w 231"/>
                <a:gd name="T9" fmla="*/ 240 h 260"/>
                <a:gd name="T10" fmla="*/ 215 w 231"/>
                <a:gd name="T11" fmla="*/ 241 h 260"/>
                <a:gd name="T12" fmla="*/ 213 w 231"/>
                <a:gd name="T13" fmla="*/ 242 h 260"/>
                <a:gd name="T14" fmla="*/ 212 w 231"/>
                <a:gd name="T15" fmla="*/ 243 h 260"/>
                <a:gd name="T16" fmla="*/ 209 w 231"/>
                <a:gd name="T17" fmla="*/ 242 h 260"/>
                <a:gd name="T18" fmla="*/ 208 w 231"/>
                <a:gd name="T19" fmla="*/ 241 h 260"/>
                <a:gd name="T20" fmla="*/ 2 w 231"/>
                <a:gd name="T21" fmla="*/ 8 h 260"/>
                <a:gd name="T22" fmla="*/ 0 w 231"/>
                <a:gd name="T23" fmla="*/ 7 h 260"/>
                <a:gd name="T24" fmla="*/ 0 w 231"/>
                <a:gd name="T25" fmla="*/ 5 h 260"/>
                <a:gd name="T26" fmla="*/ 2 w 231"/>
                <a:gd name="T27" fmla="*/ 4 h 260"/>
                <a:gd name="T28" fmla="*/ 3 w 231"/>
                <a:gd name="T29" fmla="*/ 2 h 260"/>
                <a:gd name="T30" fmla="*/ 4 w 231"/>
                <a:gd name="T31" fmla="*/ 1 h 260"/>
                <a:gd name="T32" fmla="*/ 6 w 231"/>
                <a:gd name="T33" fmla="*/ 0 h 260"/>
                <a:gd name="T34" fmla="*/ 8 w 231"/>
                <a:gd name="T35" fmla="*/ 1 h 260"/>
                <a:gd name="T36" fmla="*/ 10 w 231"/>
                <a:gd name="T37" fmla="*/ 2 h 260"/>
                <a:gd name="T38" fmla="*/ 10 w 231"/>
                <a:gd name="T39" fmla="*/ 2 h 260"/>
                <a:gd name="T40" fmla="*/ 220 w 231"/>
                <a:gd name="T41" fmla="*/ 217 h 260"/>
                <a:gd name="T42" fmla="*/ 231 w 231"/>
                <a:gd name="T43" fmla="*/ 260 h 260"/>
                <a:gd name="T44" fmla="*/ 190 w 231"/>
                <a:gd name="T45" fmla="*/ 243 h 260"/>
                <a:gd name="T46" fmla="*/ 220 w 231"/>
                <a:gd name="T47" fmla="*/ 217 h 2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1"/>
                <a:gd name="T73" fmla="*/ 0 h 260"/>
                <a:gd name="T74" fmla="*/ 231 w 231"/>
                <a:gd name="T75" fmla="*/ 260 h 2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1" h="260">
                  <a:moveTo>
                    <a:pt x="10" y="2"/>
                  </a:moveTo>
                  <a:lnTo>
                    <a:pt x="215" y="235"/>
                  </a:lnTo>
                  <a:lnTo>
                    <a:pt x="217" y="236"/>
                  </a:lnTo>
                  <a:lnTo>
                    <a:pt x="217" y="239"/>
                  </a:lnTo>
                  <a:lnTo>
                    <a:pt x="217" y="240"/>
                  </a:lnTo>
                  <a:lnTo>
                    <a:pt x="215" y="241"/>
                  </a:lnTo>
                  <a:lnTo>
                    <a:pt x="213" y="242"/>
                  </a:lnTo>
                  <a:lnTo>
                    <a:pt x="212" y="243"/>
                  </a:lnTo>
                  <a:lnTo>
                    <a:pt x="209" y="242"/>
                  </a:lnTo>
                  <a:lnTo>
                    <a:pt x="208" y="241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0" y="2"/>
                  </a:lnTo>
                  <a:close/>
                  <a:moveTo>
                    <a:pt x="220" y="217"/>
                  </a:moveTo>
                  <a:lnTo>
                    <a:pt x="231" y="260"/>
                  </a:lnTo>
                  <a:lnTo>
                    <a:pt x="190" y="243"/>
                  </a:lnTo>
                  <a:lnTo>
                    <a:pt x="220" y="217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8305" name="Freeform 111"/>
            <p:cNvSpPr>
              <a:spLocks noEditPoints="1"/>
            </p:cNvSpPr>
            <p:nvPr/>
          </p:nvSpPr>
          <p:spPr bwMode="auto">
            <a:xfrm>
              <a:off x="1828" y="2663"/>
              <a:ext cx="229" cy="244"/>
            </a:xfrm>
            <a:custGeom>
              <a:avLst/>
              <a:gdLst>
                <a:gd name="T0" fmla="*/ 0 w 229"/>
                <a:gd name="T1" fmla="*/ 237 h 244"/>
                <a:gd name="T2" fmla="*/ 205 w 229"/>
                <a:gd name="T3" fmla="*/ 18 h 244"/>
                <a:gd name="T4" fmla="*/ 212 w 229"/>
                <a:gd name="T5" fmla="*/ 25 h 244"/>
                <a:gd name="T6" fmla="*/ 7 w 229"/>
                <a:gd name="T7" fmla="*/ 244 h 244"/>
                <a:gd name="T8" fmla="*/ 0 w 229"/>
                <a:gd name="T9" fmla="*/ 237 h 244"/>
                <a:gd name="T10" fmla="*/ 187 w 229"/>
                <a:gd name="T11" fmla="*/ 15 h 244"/>
                <a:gd name="T12" fmla="*/ 229 w 229"/>
                <a:gd name="T13" fmla="*/ 0 h 244"/>
                <a:gd name="T14" fmla="*/ 217 w 229"/>
                <a:gd name="T15" fmla="*/ 43 h 244"/>
                <a:gd name="T16" fmla="*/ 187 w 229"/>
                <a:gd name="T17" fmla="*/ 15 h 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9"/>
                <a:gd name="T28" fmla="*/ 0 h 244"/>
                <a:gd name="T29" fmla="*/ 229 w 229"/>
                <a:gd name="T30" fmla="*/ 244 h 2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9" h="244">
                  <a:moveTo>
                    <a:pt x="0" y="237"/>
                  </a:moveTo>
                  <a:lnTo>
                    <a:pt x="205" y="18"/>
                  </a:lnTo>
                  <a:lnTo>
                    <a:pt x="212" y="25"/>
                  </a:lnTo>
                  <a:lnTo>
                    <a:pt x="7" y="244"/>
                  </a:lnTo>
                  <a:lnTo>
                    <a:pt x="0" y="237"/>
                  </a:lnTo>
                  <a:close/>
                  <a:moveTo>
                    <a:pt x="187" y="15"/>
                  </a:moveTo>
                  <a:lnTo>
                    <a:pt x="229" y="0"/>
                  </a:lnTo>
                  <a:lnTo>
                    <a:pt x="217" y="43"/>
                  </a:lnTo>
                  <a:lnTo>
                    <a:pt x="187" y="15"/>
                  </a:lnTo>
                  <a:close/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360363" y="3068638"/>
          <a:ext cx="5003800" cy="1770062"/>
        </p:xfrm>
        <a:graphic>
          <a:graphicData uri="http://schemas.openxmlformats.org/presentationml/2006/ole">
            <p:oleObj spid="_x0000_s9218" name="Bild" r:id="rId3" imgW="3771900" imgH="1335024" progId="Word.Picture.8">
              <p:embed/>
            </p:oleObj>
          </a:graphicData>
        </a:graphic>
      </p:graphicFrame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 - Auftragsprioritäten II</a:t>
            </a:r>
            <a:endParaRPr lang="de-AT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mtClean="0"/>
              <a:t>Wenn die Projekte frühestmöglich begonnen werden, lauten die entsprechenden </a:t>
            </a:r>
            <a:r>
              <a:rPr lang="de-AT" u="sng" smtClean="0"/>
              <a:t>Gantt-Diagramme</a:t>
            </a:r>
            <a:r>
              <a:rPr lang="de-AT" smtClean="0"/>
              <a:t>:</a:t>
            </a: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2828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5508625" y="3117850"/>
          <a:ext cx="3240088" cy="1679575"/>
        </p:xfrm>
        <a:graphic>
          <a:graphicData uri="http://schemas.openxmlformats.org/presentationml/2006/ole">
            <p:oleObj spid="_x0000_s9219" name="Bild" r:id="rId4" imgW="2615184" imgH="1353312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1714500"/>
          </a:xfrm>
        </p:spPr>
        <p:txBody>
          <a:bodyPr/>
          <a:lstStyle/>
          <a:p>
            <a:pPr marL="357188" indent="-357188" eaLnBrk="1" hangingPunct="1">
              <a:buFontTx/>
              <a:buNone/>
            </a:pPr>
            <a:r>
              <a:rPr lang="de-AT" b="1" smtClean="0"/>
              <a:t>jeder Vorgang</a:t>
            </a:r>
            <a:r>
              <a:rPr lang="de-AT" smtClean="0"/>
              <a:t> (pro ZE):</a:t>
            </a:r>
          </a:p>
          <a:p>
            <a:pPr marL="357188" indent="-357188" eaLnBrk="1" hangingPunct="1"/>
            <a:r>
              <a:rPr lang="de-AT" smtClean="0"/>
              <a:t>beansprucht eine Kapazitätseinheit (1 Arbeitskraft) </a:t>
            </a:r>
          </a:p>
          <a:p>
            <a:pPr marL="357188" indent="-357188" eaLnBrk="1" hangingPunct="1"/>
            <a:r>
              <a:rPr lang="de-AT" smtClean="0"/>
              <a:t>insgesamt stehen (pro ZE) 3 Kapazitätseinheiten zur Verfügung</a:t>
            </a:r>
          </a:p>
          <a:p>
            <a:pPr marL="357188" indent="-357188" eaLnBrk="1" hangingPunct="1"/>
            <a:r>
              <a:rPr lang="de-AT" smtClean="0"/>
              <a:t>Zunächst wird Projekt 1 Kapazität zugewiesen, dann Projekt 2</a:t>
            </a:r>
          </a:p>
          <a:p>
            <a:pPr marL="357188" indent="-357188" eaLnBrk="1" hangingPunct="1">
              <a:buFontTx/>
              <a:buNone/>
            </a:pPr>
            <a:endParaRPr lang="de-AT" smtClean="0"/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 – Auftragsprioritäten III</a:t>
            </a:r>
            <a:endParaRPr lang="de-AT" smtClean="0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568325" y="4889500"/>
            <a:ext cx="5337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rot="5400000" flipH="1" flipV="1">
            <a:off x="-40481" y="4280694"/>
            <a:ext cx="12160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rot="5400000">
            <a:off x="728663" y="4924425"/>
            <a:ext cx="714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rot="5400000">
            <a:off x="952500" y="4924425"/>
            <a:ext cx="714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rot="5400000">
            <a:off x="1584326" y="4892675"/>
            <a:ext cx="14446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rot="5400000">
            <a:off x="2677319" y="4890294"/>
            <a:ext cx="2159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468313" y="5424488"/>
            <a:ext cx="822960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7188" indent="-357188">
              <a:spcBef>
                <a:spcPct val="20000"/>
              </a:spcBef>
              <a:defRPr/>
            </a:pPr>
            <a:endParaRPr lang="de-AT" sz="2000" kern="0" dirty="0">
              <a:latin typeface="+mn-lt"/>
            </a:endParaRPr>
          </a:p>
          <a:p>
            <a:pPr marL="357188" indent="-357188">
              <a:spcBef>
                <a:spcPct val="20000"/>
              </a:spcBef>
              <a:buFontTx/>
              <a:buChar char="•"/>
              <a:defRPr/>
            </a:pPr>
            <a:r>
              <a:rPr lang="de-AT" sz="2000" kern="0" dirty="0">
                <a:latin typeface="+mn-lt"/>
              </a:rPr>
              <a:t>geht sich zunächst gut aus</a:t>
            </a:r>
          </a:p>
          <a:p>
            <a:pPr marL="357188" indent="-357188">
              <a:spcBef>
                <a:spcPct val="20000"/>
              </a:spcBef>
              <a:defRPr/>
            </a:pPr>
            <a:endParaRPr lang="de-AT" sz="2000" kern="0" dirty="0">
              <a:latin typeface="+mn-lt"/>
            </a:endParaRPr>
          </a:p>
        </p:txBody>
      </p:sp>
      <p:cxnSp>
        <p:nvCxnSpPr>
          <p:cNvPr id="50" name="Gerade Verbindung 49"/>
          <p:cNvCxnSpPr/>
          <p:nvPr/>
        </p:nvCxnSpPr>
        <p:spPr>
          <a:xfrm rot="5400000">
            <a:off x="1174750" y="4929188"/>
            <a:ext cx="7143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 rot="5400000">
            <a:off x="1400175" y="4924425"/>
            <a:ext cx="714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 rot="5400000">
            <a:off x="1848644" y="4920457"/>
            <a:ext cx="7302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 rot="5400000">
            <a:off x="2072481" y="4920457"/>
            <a:ext cx="7302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 rot="5400000">
            <a:off x="2295525" y="4924425"/>
            <a:ext cx="714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Gerade Verbindung 58"/>
          <p:cNvCxnSpPr/>
          <p:nvPr/>
        </p:nvCxnSpPr>
        <p:spPr>
          <a:xfrm rot="5400000">
            <a:off x="2520156" y="4920457"/>
            <a:ext cx="7302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 rot="5400000">
            <a:off x="2981325" y="4916488"/>
            <a:ext cx="7143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Gerade Verbindung 70"/>
          <p:cNvCxnSpPr/>
          <p:nvPr/>
        </p:nvCxnSpPr>
        <p:spPr>
          <a:xfrm rot="5400000">
            <a:off x="3205163" y="4916488"/>
            <a:ext cx="714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/>
        </p:nvCxnSpPr>
        <p:spPr>
          <a:xfrm rot="5400000">
            <a:off x="3836987" y="4884738"/>
            <a:ext cx="14446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 rot="5400000">
            <a:off x="4929982" y="4882356"/>
            <a:ext cx="2159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Gerade Verbindung 73"/>
          <p:cNvCxnSpPr/>
          <p:nvPr/>
        </p:nvCxnSpPr>
        <p:spPr>
          <a:xfrm rot="5400000">
            <a:off x="3426619" y="4920457"/>
            <a:ext cx="7302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/>
        </p:nvCxnSpPr>
        <p:spPr>
          <a:xfrm rot="5400000">
            <a:off x="3652838" y="4916488"/>
            <a:ext cx="714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Gerade Verbindung 75"/>
          <p:cNvCxnSpPr/>
          <p:nvPr/>
        </p:nvCxnSpPr>
        <p:spPr>
          <a:xfrm rot="5400000">
            <a:off x="4102100" y="4911725"/>
            <a:ext cx="714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Gerade Verbindung 76"/>
          <p:cNvCxnSpPr/>
          <p:nvPr/>
        </p:nvCxnSpPr>
        <p:spPr>
          <a:xfrm rot="5400000">
            <a:off x="4325938" y="4911725"/>
            <a:ext cx="714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Gerade Verbindung 77"/>
          <p:cNvCxnSpPr/>
          <p:nvPr/>
        </p:nvCxnSpPr>
        <p:spPr>
          <a:xfrm rot="5400000">
            <a:off x="4548188" y="4916488"/>
            <a:ext cx="714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 rot="5400000">
            <a:off x="4773613" y="4911725"/>
            <a:ext cx="714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Rechteck 85"/>
          <p:cNvSpPr/>
          <p:nvPr/>
        </p:nvSpPr>
        <p:spPr>
          <a:xfrm>
            <a:off x="568325" y="4600575"/>
            <a:ext cx="866775" cy="276225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dirty="0"/>
              <a:t>A1</a:t>
            </a:r>
            <a:endParaRPr lang="de-DE" sz="1200" dirty="0"/>
          </a:p>
        </p:txBody>
      </p:sp>
      <p:sp>
        <p:nvSpPr>
          <p:cNvPr id="87" name="Rechteck 86"/>
          <p:cNvSpPr/>
          <p:nvPr/>
        </p:nvSpPr>
        <p:spPr>
          <a:xfrm>
            <a:off x="1435100" y="4600575"/>
            <a:ext cx="1120775" cy="276225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dirty="0"/>
              <a:t>C1</a:t>
            </a:r>
            <a:endParaRPr lang="de-DE" sz="1200" dirty="0"/>
          </a:p>
        </p:txBody>
      </p:sp>
      <p:sp>
        <p:nvSpPr>
          <p:cNvPr id="88" name="Rechteck 87"/>
          <p:cNvSpPr/>
          <p:nvPr/>
        </p:nvSpPr>
        <p:spPr>
          <a:xfrm>
            <a:off x="1435100" y="4313238"/>
            <a:ext cx="673100" cy="277812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B1</a:t>
            </a:r>
            <a:endParaRPr lang="de-DE" sz="1200" dirty="0"/>
          </a:p>
        </p:txBody>
      </p:sp>
      <p:sp>
        <p:nvSpPr>
          <p:cNvPr id="89" name="Rechteck 88"/>
          <p:cNvSpPr/>
          <p:nvPr/>
        </p:nvSpPr>
        <p:spPr>
          <a:xfrm>
            <a:off x="2562225" y="4600575"/>
            <a:ext cx="1582738" cy="276225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D1</a:t>
            </a:r>
            <a:endParaRPr lang="de-DE" sz="1200" dirty="0"/>
          </a:p>
        </p:txBody>
      </p:sp>
      <p:sp>
        <p:nvSpPr>
          <p:cNvPr id="90" name="Rechteck 89"/>
          <p:cNvSpPr/>
          <p:nvPr/>
        </p:nvSpPr>
        <p:spPr>
          <a:xfrm>
            <a:off x="569913" y="4041775"/>
            <a:ext cx="417512" cy="276225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A2</a:t>
            </a:r>
            <a:endParaRPr lang="de-DE" sz="1200" dirty="0"/>
          </a:p>
        </p:txBody>
      </p:sp>
      <p:sp>
        <p:nvSpPr>
          <p:cNvPr id="24612" name="Line 8"/>
          <p:cNvSpPr>
            <a:spLocks noChangeShapeType="1"/>
          </p:cNvSpPr>
          <p:nvPr/>
        </p:nvSpPr>
        <p:spPr bwMode="auto">
          <a:xfrm flipV="1">
            <a:off x="590550" y="4021138"/>
            <a:ext cx="5743575" cy="47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4613" name="Textfeld 92"/>
          <p:cNvSpPr txBox="1">
            <a:spLocks noChangeArrowheads="1"/>
          </p:cNvSpPr>
          <p:nvPr/>
        </p:nvSpPr>
        <p:spPr bwMode="auto">
          <a:xfrm>
            <a:off x="5121275" y="3698875"/>
            <a:ext cx="156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/>
              <a:t>Kapazitätsgrenze</a:t>
            </a:r>
            <a:endParaRPr lang="de-DE" sz="1400"/>
          </a:p>
        </p:txBody>
      </p:sp>
      <p:sp>
        <p:nvSpPr>
          <p:cNvPr id="24614" name="Textfeld 95"/>
          <p:cNvSpPr txBox="1">
            <a:spLocks noChangeArrowheads="1"/>
          </p:cNvSpPr>
          <p:nvPr/>
        </p:nvSpPr>
        <p:spPr bwMode="auto">
          <a:xfrm>
            <a:off x="5905500" y="4881563"/>
            <a:ext cx="48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/>
              <a:t>Zeit</a:t>
            </a:r>
            <a:endParaRPr lang="de-DE" sz="1400"/>
          </a:p>
        </p:txBody>
      </p:sp>
      <p:sp>
        <p:nvSpPr>
          <p:cNvPr id="24615" name="Textfeld 96"/>
          <p:cNvSpPr txBox="1">
            <a:spLocks noChangeArrowheads="1"/>
          </p:cNvSpPr>
          <p:nvPr/>
        </p:nvSpPr>
        <p:spPr bwMode="auto">
          <a:xfrm>
            <a:off x="1514475" y="4948238"/>
            <a:ext cx="2619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100"/>
              <a:t>5</a:t>
            </a:r>
            <a:endParaRPr lang="de-DE" sz="1400"/>
          </a:p>
        </p:txBody>
      </p:sp>
      <p:sp>
        <p:nvSpPr>
          <p:cNvPr id="24616" name="Textfeld 97"/>
          <p:cNvSpPr txBox="1">
            <a:spLocks noChangeArrowheads="1"/>
          </p:cNvSpPr>
          <p:nvPr/>
        </p:nvSpPr>
        <p:spPr bwMode="auto">
          <a:xfrm>
            <a:off x="2624138" y="4989513"/>
            <a:ext cx="3413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100"/>
              <a:t>10</a:t>
            </a:r>
            <a:endParaRPr lang="de-DE" sz="1400"/>
          </a:p>
        </p:txBody>
      </p:sp>
      <p:sp>
        <p:nvSpPr>
          <p:cNvPr id="24617" name="Textfeld 98"/>
          <p:cNvSpPr txBox="1">
            <a:spLocks noChangeArrowheads="1"/>
          </p:cNvSpPr>
          <p:nvPr/>
        </p:nvSpPr>
        <p:spPr bwMode="auto">
          <a:xfrm>
            <a:off x="3738563" y="4960938"/>
            <a:ext cx="3413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100"/>
              <a:t>15</a:t>
            </a:r>
            <a:endParaRPr lang="de-DE" sz="1400"/>
          </a:p>
        </p:txBody>
      </p:sp>
      <p:sp>
        <p:nvSpPr>
          <p:cNvPr id="24618" name="Textfeld 99"/>
          <p:cNvSpPr txBox="1">
            <a:spLocks noChangeArrowheads="1"/>
          </p:cNvSpPr>
          <p:nvPr/>
        </p:nvSpPr>
        <p:spPr bwMode="auto">
          <a:xfrm>
            <a:off x="4867275" y="4999038"/>
            <a:ext cx="3429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100"/>
              <a:t>20</a:t>
            </a:r>
            <a:endParaRPr lang="de-DE" sz="1400"/>
          </a:p>
        </p:txBody>
      </p:sp>
      <p:sp>
        <p:nvSpPr>
          <p:cNvPr id="101" name="Rechteck 100"/>
          <p:cNvSpPr/>
          <p:nvPr/>
        </p:nvSpPr>
        <p:spPr>
          <a:xfrm>
            <a:off x="571500" y="4316413"/>
            <a:ext cx="611188" cy="277812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B2</a:t>
            </a:r>
            <a:endParaRPr lang="de-DE" sz="1200" dirty="0"/>
          </a:p>
        </p:txBody>
      </p:sp>
      <p:sp>
        <p:nvSpPr>
          <p:cNvPr id="102" name="Rechteck 101"/>
          <p:cNvSpPr/>
          <p:nvPr/>
        </p:nvSpPr>
        <p:spPr>
          <a:xfrm>
            <a:off x="1435100" y="4041775"/>
            <a:ext cx="671513" cy="276225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C2</a:t>
            </a:r>
            <a:endParaRPr lang="de-DE" sz="1200" dirty="0"/>
          </a:p>
        </p:txBody>
      </p:sp>
      <p:sp>
        <p:nvSpPr>
          <p:cNvPr id="24621" name="Textfeld 102"/>
          <p:cNvSpPr txBox="1">
            <a:spLocks noChangeArrowheads="1"/>
          </p:cNvSpPr>
          <p:nvPr/>
        </p:nvSpPr>
        <p:spPr bwMode="auto">
          <a:xfrm>
            <a:off x="50800" y="3098800"/>
            <a:ext cx="107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/>
              <a:t>Kapazitäts-</a:t>
            </a:r>
          </a:p>
          <a:p>
            <a:r>
              <a:rPr lang="de-AT" sz="1400"/>
              <a:t>belastung</a:t>
            </a:r>
            <a:endParaRPr lang="de-DE" sz="1400"/>
          </a:p>
        </p:txBody>
      </p:sp>
      <p:sp>
        <p:nvSpPr>
          <p:cNvPr id="104" name="Rechteck 103"/>
          <p:cNvSpPr/>
          <p:nvPr/>
        </p:nvSpPr>
        <p:spPr>
          <a:xfrm>
            <a:off x="1182688" y="4316413"/>
            <a:ext cx="252412" cy="277812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C2</a:t>
            </a:r>
            <a:endParaRPr lang="de-DE" sz="1200" dirty="0"/>
          </a:p>
        </p:txBody>
      </p:sp>
      <p:sp>
        <p:nvSpPr>
          <p:cNvPr id="105" name="Rechteck 104"/>
          <p:cNvSpPr/>
          <p:nvPr/>
        </p:nvSpPr>
        <p:spPr>
          <a:xfrm>
            <a:off x="2106613" y="4313238"/>
            <a:ext cx="671512" cy="277812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D2</a:t>
            </a:r>
            <a:endParaRPr lang="de-DE" sz="1200" dirty="0"/>
          </a:p>
        </p:txBody>
      </p:sp>
      <p:sp>
        <p:nvSpPr>
          <p:cNvPr id="24624" name="Textfeld 105"/>
          <p:cNvSpPr txBox="1">
            <a:spLocks noChangeArrowheads="1"/>
          </p:cNvSpPr>
          <p:nvPr/>
        </p:nvSpPr>
        <p:spPr bwMode="auto">
          <a:xfrm>
            <a:off x="436563" y="4948238"/>
            <a:ext cx="2619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100"/>
              <a:t>0</a:t>
            </a:r>
            <a:endParaRPr lang="de-DE" sz="1400"/>
          </a:p>
        </p:txBody>
      </p:sp>
      <p:sp>
        <p:nvSpPr>
          <p:cNvPr id="107" name="Freihandform 106"/>
          <p:cNvSpPr/>
          <p:nvPr/>
        </p:nvSpPr>
        <p:spPr>
          <a:xfrm>
            <a:off x="558800" y="4038600"/>
            <a:ext cx="5283200" cy="850900"/>
          </a:xfrm>
          <a:custGeom>
            <a:avLst/>
            <a:gdLst>
              <a:gd name="connsiteX0" fmla="*/ 0 w 5283200"/>
              <a:gd name="connsiteY0" fmla="*/ 838200 h 850900"/>
              <a:gd name="connsiteX1" fmla="*/ 12700 w 5283200"/>
              <a:gd name="connsiteY1" fmla="*/ 12700 h 850900"/>
              <a:gd name="connsiteX2" fmla="*/ 431800 w 5283200"/>
              <a:gd name="connsiteY2" fmla="*/ 0 h 850900"/>
              <a:gd name="connsiteX3" fmla="*/ 431800 w 5283200"/>
              <a:gd name="connsiteY3" fmla="*/ 279400 h 850900"/>
              <a:gd name="connsiteX4" fmla="*/ 876300 w 5283200"/>
              <a:gd name="connsiteY4" fmla="*/ 279400 h 850900"/>
              <a:gd name="connsiteX5" fmla="*/ 889000 w 5283200"/>
              <a:gd name="connsiteY5" fmla="*/ 12700 h 850900"/>
              <a:gd name="connsiteX6" fmla="*/ 1562100 w 5283200"/>
              <a:gd name="connsiteY6" fmla="*/ 0 h 850900"/>
              <a:gd name="connsiteX7" fmla="*/ 1562100 w 5283200"/>
              <a:gd name="connsiteY7" fmla="*/ 279400 h 850900"/>
              <a:gd name="connsiteX8" fmla="*/ 2222500 w 5283200"/>
              <a:gd name="connsiteY8" fmla="*/ 292100 h 850900"/>
              <a:gd name="connsiteX9" fmla="*/ 2222500 w 5283200"/>
              <a:gd name="connsiteY9" fmla="*/ 558800 h 850900"/>
              <a:gd name="connsiteX10" fmla="*/ 3581400 w 5283200"/>
              <a:gd name="connsiteY10" fmla="*/ 558800 h 850900"/>
              <a:gd name="connsiteX11" fmla="*/ 3581400 w 5283200"/>
              <a:gd name="connsiteY11" fmla="*/ 838200 h 850900"/>
              <a:gd name="connsiteX12" fmla="*/ 5283200 w 5283200"/>
              <a:gd name="connsiteY12" fmla="*/ 850900 h 850900"/>
              <a:gd name="connsiteX0" fmla="*/ 0 w 5283200"/>
              <a:gd name="connsiteY0" fmla="*/ 838200 h 850900"/>
              <a:gd name="connsiteX1" fmla="*/ 12700 w 5283200"/>
              <a:gd name="connsiteY1" fmla="*/ 12700 h 850900"/>
              <a:gd name="connsiteX2" fmla="*/ 431800 w 5283200"/>
              <a:gd name="connsiteY2" fmla="*/ 0 h 850900"/>
              <a:gd name="connsiteX3" fmla="*/ 431800 w 5283200"/>
              <a:gd name="connsiteY3" fmla="*/ 279400 h 850900"/>
              <a:gd name="connsiteX4" fmla="*/ 876300 w 5283200"/>
              <a:gd name="connsiteY4" fmla="*/ 279400 h 850900"/>
              <a:gd name="connsiteX5" fmla="*/ 889000 w 5283200"/>
              <a:gd name="connsiteY5" fmla="*/ 12700 h 850900"/>
              <a:gd name="connsiteX6" fmla="*/ 1562100 w 5283200"/>
              <a:gd name="connsiteY6" fmla="*/ 0 h 850900"/>
              <a:gd name="connsiteX7" fmla="*/ 1562100 w 5283200"/>
              <a:gd name="connsiteY7" fmla="*/ 279400 h 850900"/>
              <a:gd name="connsiteX8" fmla="*/ 2222500 w 5283200"/>
              <a:gd name="connsiteY8" fmla="*/ 292100 h 850900"/>
              <a:gd name="connsiteX9" fmla="*/ 2222500 w 5283200"/>
              <a:gd name="connsiteY9" fmla="*/ 558800 h 850900"/>
              <a:gd name="connsiteX10" fmla="*/ 3581400 w 5283200"/>
              <a:gd name="connsiteY10" fmla="*/ 558800 h 850900"/>
              <a:gd name="connsiteX11" fmla="*/ 3581400 w 5283200"/>
              <a:gd name="connsiteY11" fmla="*/ 838200 h 850900"/>
              <a:gd name="connsiteX12" fmla="*/ 5283200 w 5283200"/>
              <a:gd name="connsiteY12" fmla="*/ 850900 h 850900"/>
              <a:gd name="connsiteX0" fmla="*/ 0 w 5283200"/>
              <a:gd name="connsiteY0" fmla="*/ 838200 h 850900"/>
              <a:gd name="connsiteX1" fmla="*/ 12700 w 5283200"/>
              <a:gd name="connsiteY1" fmla="*/ 12700 h 850900"/>
              <a:gd name="connsiteX2" fmla="*/ 431800 w 5283200"/>
              <a:gd name="connsiteY2" fmla="*/ 0 h 850900"/>
              <a:gd name="connsiteX3" fmla="*/ 431800 w 5283200"/>
              <a:gd name="connsiteY3" fmla="*/ 279400 h 850900"/>
              <a:gd name="connsiteX4" fmla="*/ 876300 w 5283200"/>
              <a:gd name="connsiteY4" fmla="*/ 279400 h 850900"/>
              <a:gd name="connsiteX5" fmla="*/ 889000 w 5283200"/>
              <a:gd name="connsiteY5" fmla="*/ 12700 h 850900"/>
              <a:gd name="connsiteX6" fmla="*/ 1562100 w 5283200"/>
              <a:gd name="connsiteY6" fmla="*/ 0 h 850900"/>
              <a:gd name="connsiteX7" fmla="*/ 1562100 w 5283200"/>
              <a:gd name="connsiteY7" fmla="*/ 279400 h 850900"/>
              <a:gd name="connsiteX8" fmla="*/ 2222500 w 5283200"/>
              <a:gd name="connsiteY8" fmla="*/ 292100 h 850900"/>
              <a:gd name="connsiteX9" fmla="*/ 2222500 w 5283200"/>
              <a:gd name="connsiteY9" fmla="*/ 558800 h 850900"/>
              <a:gd name="connsiteX10" fmla="*/ 3581400 w 5283200"/>
              <a:gd name="connsiteY10" fmla="*/ 558800 h 850900"/>
              <a:gd name="connsiteX11" fmla="*/ 3581400 w 5283200"/>
              <a:gd name="connsiteY11" fmla="*/ 838200 h 850900"/>
              <a:gd name="connsiteX12" fmla="*/ 5283200 w 5283200"/>
              <a:gd name="connsiteY12" fmla="*/ 85090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83200" h="850900">
                <a:moveTo>
                  <a:pt x="0" y="838200"/>
                </a:moveTo>
                <a:lnTo>
                  <a:pt x="12700" y="12700"/>
                </a:lnTo>
                <a:lnTo>
                  <a:pt x="431800" y="0"/>
                </a:lnTo>
                <a:lnTo>
                  <a:pt x="431800" y="279400"/>
                </a:lnTo>
                <a:lnTo>
                  <a:pt x="876300" y="279400"/>
                </a:lnTo>
                <a:lnTo>
                  <a:pt x="889000" y="12700"/>
                </a:lnTo>
                <a:lnTo>
                  <a:pt x="1562100" y="0"/>
                </a:lnTo>
                <a:lnTo>
                  <a:pt x="1562100" y="279400"/>
                </a:lnTo>
                <a:lnTo>
                  <a:pt x="2222500" y="292100"/>
                </a:lnTo>
                <a:lnTo>
                  <a:pt x="2222500" y="558800"/>
                </a:lnTo>
                <a:lnTo>
                  <a:pt x="3581400" y="558800"/>
                </a:lnTo>
                <a:lnTo>
                  <a:pt x="3581400" y="838200"/>
                </a:lnTo>
                <a:lnTo>
                  <a:pt x="5283200" y="8509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  <p:bldP spid="86" grpId="0" animBg="1"/>
      <p:bldP spid="87" grpId="0" animBg="1"/>
      <p:bldP spid="88" grpId="0" animBg="1"/>
      <p:bldP spid="89" grpId="0" animBg="1"/>
      <p:bldP spid="90" grpId="0" animBg="1"/>
      <p:bldP spid="101" grpId="0" animBg="1"/>
      <p:bldP spid="102" grpId="0" animBg="1"/>
      <p:bldP spid="104" grpId="0" animBg="1"/>
      <p:bldP spid="10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 - Auftragsprioritäten IV</a:t>
            </a:r>
            <a:endParaRPr lang="de-AT" smtClean="0"/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62500" cy="4525963"/>
          </a:xfrm>
        </p:spPr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dirty="0" smtClean="0"/>
              <a:t> Eintritt eines </a:t>
            </a:r>
            <a:r>
              <a:rPr lang="de-AT" b="1" dirty="0" smtClean="0"/>
              <a:t>dritten Projekts</a:t>
            </a:r>
            <a:r>
              <a:rPr lang="de-AT" dirty="0" smtClean="0"/>
              <a:t> als 	</a:t>
            </a:r>
            <a:r>
              <a:rPr lang="de-AT" i="1" dirty="0" smtClean="0"/>
              <a:t>Eilauftrag</a:t>
            </a:r>
            <a:r>
              <a:rPr lang="de-AT" dirty="0" smtClean="0"/>
              <a:t> </a:t>
            </a:r>
            <a:r>
              <a:rPr lang="de-AT" dirty="0" smtClean="0">
                <a:solidFill>
                  <a:schemeClr val="hlink"/>
                </a:solidFill>
              </a:rPr>
              <a:t>zum Zeitpunkt 1</a:t>
            </a:r>
          </a:p>
          <a:p>
            <a:pPr eaLnBrk="1" hangingPunct="1"/>
            <a:r>
              <a:rPr lang="de-AT" dirty="0" smtClean="0"/>
              <a:t> höhere Priorität (vorrangig bearbeitet)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dirty="0" smtClean="0"/>
              <a:t> Fertigstellung aller gerade in 	Bearbeitung befindlichen Vorgänge bei 	Projekt 1 und 2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dirty="0" smtClean="0">
                <a:solidFill>
                  <a:schemeClr val="hlink"/>
                </a:solidFill>
              </a:rPr>
              <a:t> frühester Beginn von Projekt 3 zum 	Zeitpunkt 3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0" y="3114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468313" y="4508500"/>
          <a:ext cx="5111750" cy="1184275"/>
        </p:xfrm>
        <a:graphic>
          <a:graphicData uri="http://schemas.openxmlformats.org/presentationml/2006/ole">
            <p:oleObj spid="_x0000_s10242" name="Bild" r:id="rId3" imgW="3142488" imgH="728472" progId="Word.Picture.8">
              <p:embed/>
            </p:oleObj>
          </a:graphicData>
        </a:graphic>
      </p:graphicFrame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5724525" y="1628775"/>
            <a:ext cx="29511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000" b="1">
                <a:cs typeface="Times New Roman" pitchFamily="18" charset="0"/>
              </a:rPr>
              <a:t>Kapazitätsbelastungen</a:t>
            </a:r>
            <a:r>
              <a:rPr lang="de-AT" sz="2000">
                <a:cs typeface="Times New Roman" pitchFamily="18" charset="0"/>
              </a:rPr>
              <a:t> durch die einzelnen Vorgänge: </a:t>
            </a:r>
            <a:r>
              <a:rPr lang="de-AT" sz="2000">
                <a:solidFill>
                  <a:srgbClr val="FF0000"/>
                </a:solidFill>
                <a:cs typeface="Times New Roman" pitchFamily="18" charset="0"/>
              </a:rPr>
              <a:t>Projekt 3 ist aufwändiger </a:t>
            </a:r>
            <a:br>
              <a:rPr lang="de-AT" sz="2000">
                <a:solidFill>
                  <a:srgbClr val="FF0000"/>
                </a:solidFill>
                <a:cs typeface="Times New Roman" pitchFamily="18" charset="0"/>
              </a:rPr>
            </a:br>
            <a:r>
              <a:rPr lang="de-AT" sz="2000">
                <a:solidFill>
                  <a:srgbClr val="FF0000"/>
                </a:solidFill>
                <a:cs typeface="Times New Roman" pitchFamily="18" charset="0"/>
              </a:rPr>
              <a:t>(2 Kapazitätseinheiten)</a:t>
            </a:r>
            <a:endParaRPr lang="de-AT" sz="2000">
              <a:solidFill>
                <a:srgbClr val="FF0000"/>
              </a:solidFill>
            </a:endParaRPr>
          </a:p>
        </p:txBody>
      </p:sp>
      <p:graphicFrame>
        <p:nvGraphicFramePr>
          <p:cNvPr id="25719" name="Group 119"/>
          <p:cNvGraphicFramePr>
            <a:graphicFrameLocks noGrp="1"/>
          </p:cNvGraphicFramePr>
          <p:nvPr/>
        </p:nvGraphicFramePr>
        <p:xfrm>
          <a:off x="3335338" y="2652713"/>
          <a:ext cx="534987" cy="1554163"/>
        </p:xfrm>
        <a:graphic>
          <a:graphicData uri="http://schemas.openxmlformats.org/drawingml/2006/table">
            <a:tbl>
              <a:tblPr/>
              <a:tblGrid>
                <a:gridCol w="534987"/>
              </a:tblGrid>
              <a:tr h="155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819" name="Group 219"/>
          <p:cNvGraphicFramePr>
            <a:graphicFrameLocks noGrp="1"/>
          </p:cNvGraphicFramePr>
          <p:nvPr/>
        </p:nvGraphicFramePr>
        <p:xfrm>
          <a:off x="5867400" y="3656013"/>
          <a:ext cx="2449513" cy="2008823"/>
        </p:xfrm>
        <a:graphic>
          <a:graphicData uri="http://schemas.openxmlformats.org/drawingml/2006/table">
            <a:tbl>
              <a:tblPr/>
              <a:tblGrid>
                <a:gridCol w="1009650"/>
                <a:gridCol w="503238"/>
                <a:gridCol w="504825"/>
                <a:gridCol w="431800"/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Projekt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209161" cy="504825"/>
          </a:xfrm>
        </p:spPr>
        <p:txBody>
          <a:bodyPr/>
          <a:lstStyle/>
          <a:p>
            <a:pPr eaLnBrk="1" hangingPunct="1"/>
            <a:r>
              <a:rPr lang="de-DE" dirty="0" smtClean="0"/>
              <a:t>Beispiel – Auftragsprioritäten V</a:t>
            </a:r>
            <a:endParaRPr lang="de-AT" dirty="0" smtClean="0"/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353177" cy="4319587"/>
          </a:xfrm>
        </p:spPr>
        <p:txBody>
          <a:bodyPr/>
          <a:lstStyle/>
          <a:p>
            <a:pPr marL="360363" indent="-360363" eaLnBrk="1" hangingPunct="1">
              <a:buFontTx/>
              <a:buNone/>
            </a:pPr>
            <a:r>
              <a:rPr lang="de-AT" dirty="0" smtClean="0"/>
              <a:t>Lösung bei Einplanung von Vorgängen nach den Regeln: </a:t>
            </a:r>
          </a:p>
          <a:p>
            <a:pPr marL="360363" indent="-360363" eaLnBrk="1" hangingPunct="1"/>
            <a:r>
              <a:rPr lang="de-AT" dirty="0" smtClean="0"/>
              <a:t>„Projekt 3 vor Projekt 1“ und </a:t>
            </a:r>
          </a:p>
          <a:p>
            <a:pPr marL="360363" indent="-360363" eaLnBrk="1" hangingPunct="1"/>
            <a:r>
              <a:rPr lang="de-AT" dirty="0" smtClean="0"/>
              <a:t>„Projekt 1 vor Projekt 2“ sowie</a:t>
            </a:r>
          </a:p>
          <a:p>
            <a:pPr marL="360363" indent="-360363" eaLnBrk="1" hangingPunct="1"/>
            <a:r>
              <a:rPr lang="de-AT" dirty="0" smtClean="0"/>
              <a:t>vorrangige Einplanung der längeren Vorgänge wenn sie zum gleichen Projekt gehören</a:t>
            </a:r>
          </a:p>
        </p:txBody>
      </p:sp>
      <p:sp>
        <p:nvSpPr>
          <p:cNvPr id="25607" name="Rectangle 5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23850" y="5270500"/>
            <a:ext cx="8280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spcBef>
                <a:spcPct val="20000"/>
              </a:spcBef>
              <a:buFont typeface="Wingdings" pitchFamily="2" charset="2"/>
              <a:buChar char="à"/>
            </a:pPr>
            <a:r>
              <a:rPr lang="de-DE">
                <a:sym typeface="Wingdings" pitchFamily="2" charset="2"/>
              </a:rPr>
              <a:t>Einhaltung der Kapazitätsgrenzen</a:t>
            </a:r>
          </a:p>
          <a:p>
            <a:pPr marL="360363" indent="-360363">
              <a:spcBef>
                <a:spcPct val="20000"/>
              </a:spcBef>
              <a:buFont typeface="Wingdings" pitchFamily="2" charset="2"/>
              <a:buChar char="à"/>
            </a:pPr>
            <a:r>
              <a:rPr lang="de-DE"/>
              <a:t>keine Sicherstellung, dass es sich um eine „optimale“  Ressourcenbelegung handelt</a:t>
            </a:r>
            <a:endParaRPr lang="de-AT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568325" y="4889500"/>
            <a:ext cx="5337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rot="5400000" flipH="1" flipV="1">
            <a:off x="-40481" y="4280694"/>
            <a:ext cx="12160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rot="5400000">
            <a:off x="728663" y="4924425"/>
            <a:ext cx="714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rot="5400000">
            <a:off x="952500" y="4924425"/>
            <a:ext cx="714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rot="5400000">
            <a:off x="1584326" y="4892675"/>
            <a:ext cx="14446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rot="5400000">
            <a:off x="2677319" y="4890294"/>
            <a:ext cx="2159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rot="5400000">
            <a:off x="1174750" y="4929188"/>
            <a:ext cx="7143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rot="5400000">
            <a:off x="1400175" y="4924425"/>
            <a:ext cx="714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rot="5400000">
            <a:off x="1848644" y="4920457"/>
            <a:ext cx="7302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rot="5400000">
            <a:off x="2072481" y="4920457"/>
            <a:ext cx="7302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rot="5400000">
            <a:off x="2295525" y="4924425"/>
            <a:ext cx="714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rot="5400000">
            <a:off x="2520156" y="4920457"/>
            <a:ext cx="7302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rot="5400000">
            <a:off x="2981325" y="4916488"/>
            <a:ext cx="7143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rot="5400000">
            <a:off x="3205163" y="4916488"/>
            <a:ext cx="714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rot="5400000">
            <a:off x="3836987" y="4884738"/>
            <a:ext cx="14446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rot="5400000">
            <a:off x="4929982" y="4882356"/>
            <a:ext cx="2159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rot="5400000">
            <a:off x="3426619" y="4920457"/>
            <a:ext cx="7302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rot="5400000">
            <a:off x="3652838" y="4916488"/>
            <a:ext cx="714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rot="5400000">
            <a:off x="4102100" y="4911725"/>
            <a:ext cx="714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rot="5400000">
            <a:off x="4325938" y="4911725"/>
            <a:ext cx="714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rot="5400000">
            <a:off x="4548188" y="4916488"/>
            <a:ext cx="714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rot="5400000">
            <a:off x="4773613" y="4911725"/>
            <a:ext cx="714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/>
        </p:nvSpPr>
        <p:spPr>
          <a:xfrm>
            <a:off x="568325" y="4600575"/>
            <a:ext cx="866775" cy="276225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dirty="0"/>
              <a:t>A1</a:t>
            </a:r>
            <a:endParaRPr lang="de-DE" sz="1200" dirty="0"/>
          </a:p>
        </p:txBody>
      </p:sp>
      <p:sp>
        <p:nvSpPr>
          <p:cNvPr id="33" name="Rechteck 32"/>
          <p:cNvSpPr/>
          <p:nvPr/>
        </p:nvSpPr>
        <p:spPr>
          <a:xfrm>
            <a:off x="1465263" y="4032250"/>
            <a:ext cx="1120775" cy="276225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dirty="0"/>
              <a:t>C1</a:t>
            </a:r>
            <a:endParaRPr lang="de-DE" sz="1200" dirty="0"/>
          </a:p>
        </p:txBody>
      </p:sp>
      <p:sp>
        <p:nvSpPr>
          <p:cNvPr id="35" name="Rechteck 34"/>
          <p:cNvSpPr/>
          <p:nvPr/>
        </p:nvSpPr>
        <p:spPr>
          <a:xfrm>
            <a:off x="3463925" y="4616450"/>
            <a:ext cx="1344613" cy="277813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D1</a:t>
            </a:r>
            <a:endParaRPr lang="de-DE" sz="1200" dirty="0"/>
          </a:p>
        </p:txBody>
      </p:sp>
      <p:sp>
        <p:nvSpPr>
          <p:cNvPr id="36" name="Rechteck 35"/>
          <p:cNvSpPr/>
          <p:nvPr/>
        </p:nvSpPr>
        <p:spPr>
          <a:xfrm>
            <a:off x="569913" y="4041775"/>
            <a:ext cx="417512" cy="276225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A2</a:t>
            </a:r>
            <a:endParaRPr lang="de-DE" sz="1200" dirty="0"/>
          </a:p>
        </p:txBody>
      </p:sp>
      <p:sp>
        <p:nvSpPr>
          <p:cNvPr id="25635" name="Line 8"/>
          <p:cNvSpPr>
            <a:spLocks noChangeShapeType="1"/>
          </p:cNvSpPr>
          <p:nvPr/>
        </p:nvSpPr>
        <p:spPr bwMode="auto">
          <a:xfrm flipV="1">
            <a:off x="590550" y="4021138"/>
            <a:ext cx="5743575" cy="47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5636" name="Textfeld 37"/>
          <p:cNvSpPr txBox="1">
            <a:spLocks noChangeArrowheads="1"/>
          </p:cNvSpPr>
          <p:nvPr/>
        </p:nvSpPr>
        <p:spPr bwMode="auto">
          <a:xfrm>
            <a:off x="5121275" y="3698875"/>
            <a:ext cx="156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/>
              <a:t>Kapazitätsgrenze</a:t>
            </a:r>
            <a:endParaRPr lang="de-DE" sz="1400"/>
          </a:p>
        </p:txBody>
      </p:sp>
      <p:sp>
        <p:nvSpPr>
          <p:cNvPr id="25637" name="Textfeld 38"/>
          <p:cNvSpPr txBox="1">
            <a:spLocks noChangeArrowheads="1"/>
          </p:cNvSpPr>
          <p:nvPr/>
        </p:nvSpPr>
        <p:spPr bwMode="auto">
          <a:xfrm>
            <a:off x="5905500" y="4881563"/>
            <a:ext cx="48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/>
              <a:t>Zeit</a:t>
            </a:r>
            <a:endParaRPr lang="de-DE" sz="1400"/>
          </a:p>
        </p:txBody>
      </p:sp>
      <p:sp>
        <p:nvSpPr>
          <p:cNvPr id="25638" name="Textfeld 39"/>
          <p:cNvSpPr txBox="1">
            <a:spLocks noChangeArrowheads="1"/>
          </p:cNvSpPr>
          <p:nvPr/>
        </p:nvSpPr>
        <p:spPr bwMode="auto">
          <a:xfrm>
            <a:off x="1514475" y="4948238"/>
            <a:ext cx="2619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100"/>
              <a:t>5</a:t>
            </a:r>
            <a:endParaRPr lang="de-DE" sz="1400"/>
          </a:p>
        </p:txBody>
      </p:sp>
      <p:sp>
        <p:nvSpPr>
          <p:cNvPr id="25639" name="Textfeld 40"/>
          <p:cNvSpPr txBox="1">
            <a:spLocks noChangeArrowheads="1"/>
          </p:cNvSpPr>
          <p:nvPr/>
        </p:nvSpPr>
        <p:spPr bwMode="auto">
          <a:xfrm>
            <a:off x="2624138" y="4989513"/>
            <a:ext cx="3413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100"/>
              <a:t>10</a:t>
            </a:r>
            <a:endParaRPr lang="de-DE" sz="1400"/>
          </a:p>
        </p:txBody>
      </p:sp>
      <p:sp>
        <p:nvSpPr>
          <p:cNvPr id="25640" name="Textfeld 41"/>
          <p:cNvSpPr txBox="1">
            <a:spLocks noChangeArrowheads="1"/>
          </p:cNvSpPr>
          <p:nvPr/>
        </p:nvSpPr>
        <p:spPr bwMode="auto">
          <a:xfrm>
            <a:off x="3738563" y="4960938"/>
            <a:ext cx="3413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100"/>
              <a:t>15</a:t>
            </a:r>
            <a:endParaRPr lang="de-DE" sz="1400"/>
          </a:p>
        </p:txBody>
      </p:sp>
      <p:sp>
        <p:nvSpPr>
          <p:cNvPr id="25641" name="Textfeld 42"/>
          <p:cNvSpPr txBox="1">
            <a:spLocks noChangeArrowheads="1"/>
          </p:cNvSpPr>
          <p:nvPr/>
        </p:nvSpPr>
        <p:spPr bwMode="auto">
          <a:xfrm>
            <a:off x="4867275" y="4999038"/>
            <a:ext cx="3429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100"/>
              <a:t>20</a:t>
            </a:r>
            <a:endParaRPr lang="de-DE" sz="1400"/>
          </a:p>
        </p:txBody>
      </p:sp>
      <p:sp>
        <p:nvSpPr>
          <p:cNvPr id="44" name="Rechteck 43"/>
          <p:cNvSpPr/>
          <p:nvPr/>
        </p:nvSpPr>
        <p:spPr>
          <a:xfrm>
            <a:off x="571500" y="4316413"/>
            <a:ext cx="611188" cy="277812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B2</a:t>
            </a:r>
            <a:endParaRPr lang="de-DE" sz="1200" dirty="0"/>
          </a:p>
        </p:txBody>
      </p:sp>
      <p:sp>
        <p:nvSpPr>
          <p:cNvPr id="45" name="Rechteck 44"/>
          <p:cNvSpPr/>
          <p:nvPr/>
        </p:nvSpPr>
        <p:spPr>
          <a:xfrm>
            <a:off x="3462338" y="4340225"/>
            <a:ext cx="898525" cy="276225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C2</a:t>
            </a:r>
            <a:endParaRPr lang="de-DE" sz="1200" dirty="0"/>
          </a:p>
        </p:txBody>
      </p:sp>
      <p:sp>
        <p:nvSpPr>
          <p:cNvPr id="25644" name="Textfeld 45"/>
          <p:cNvSpPr txBox="1">
            <a:spLocks noChangeArrowheads="1"/>
          </p:cNvSpPr>
          <p:nvPr/>
        </p:nvSpPr>
        <p:spPr bwMode="auto">
          <a:xfrm>
            <a:off x="50800" y="3098800"/>
            <a:ext cx="107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/>
              <a:t>Kapazitäts-</a:t>
            </a:r>
          </a:p>
          <a:p>
            <a:r>
              <a:rPr lang="de-AT" sz="1400"/>
              <a:t>belastung</a:t>
            </a:r>
            <a:endParaRPr lang="de-DE" sz="1400"/>
          </a:p>
        </p:txBody>
      </p:sp>
      <p:sp>
        <p:nvSpPr>
          <p:cNvPr id="48" name="Rechteck 47"/>
          <p:cNvSpPr/>
          <p:nvPr/>
        </p:nvSpPr>
        <p:spPr>
          <a:xfrm>
            <a:off x="4360863" y="4340225"/>
            <a:ext cx="447675" cy="276225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D2</a:t>
            </a:r>
            <a:endParaRPr lang="de-DE" sz="1200" dirty="0"/>
          </a:p>
        </p:txBody>
      </p:sp>
      <p:sp>
        <p:nvSpPr>
          <p:cNvPr id="25646" name="Textfeld 48"/>
          <p:cNvSpPr txBox="1">
            <a:spLocks noChangeArrowheads="1"/>
          </p:cNvSpPr>
          <p:nvPr/>
        </p:nvSpPr>
        <p:spPr bwMode="auto">
          <a:xfrm>
            <a:off x="436563" y="4948238"/>
            <a:ext cx="2619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100"/>
              <a:t>0</a:t>
            </a:r>
            <a:endParaRPr lang="de-DE" sz="1400"/>
          </a:p>
        </p:txBody>
      </p:sp>
      <p:sp>
        <p:nvSpPr>
          <p:cNvPr id="54" name="Freihandform 53"/>
          <p:cNvSpPr/>
          <p:nvPr/>
        </p:nvSpPr>
        <p:spPr>
          <a:xfrm>
            <a:off x="1182688" y="4040188"/>
            <a:ext cx="704850" cy="844550"/>
          </a:xfrm>
          <a:custGeom>
            <a:avLst/>
            <a:gdLst>
              <a:gd name="connsiteX0" fmla="*/ 0 w 704850"/>
              <a:gd name="connsiteY0" fmla="*/ 542925 h 844550"/>
              <a:gd name="connsiteX1" fmla="*/ 6350 w 704850"/>
              <a:gd name="connsiteY1" fmla="*/ 0 h 844550"/>
              <a:gd name="connsiteX2" fmla="*/ 476250 w 704850"/>
              <a:gd name="connsiteY2" fmla="*/ 3175 h 844550"/>
              <a:gd name="connsiteX3" fmla="*/ 479425 w 704850"/>
              <a:gd name="connsiteY3" fmla="*/ 269875 h 844550"/>
              <a:gd name="connsiteX4" fmla="*/ 698500 w 704850"/>
              <a:gd name="connsiteY4" fmla="*/ 269875 h 844550"/>
              <a:gd name="connsiteX5" fmla="*/ 704850 w 704850"/>
              <a:gd name="connsiteY5" fmla="*/ 841375 h 844550"/>
              <a:gd name="connsiteX6" fmla="*/ 257175 w 704850"/>
              <a:gd name="connsiteY6" fmla="*/ 844550 h 844550"/>
              <a:gd name="connsiteX7" fmla="*/ 257175 w 704850"/>
              <a:gd name="connsiteY7" fmla="*/ 546100 h 844550"/>
              <a:gd name="connsiteX8" fmla="*/ 0 w 704850"/>
              <a:gd name="connsiteY8" fmla="*/ 542925 h 844550"/>
              <a:gd name="connsiteX0" fmla="*/ 0 w 704850"/>
              <a:gd name="connsiteY0" fmla="*/ 542925 h 844550"/>
              <a:gd name="connsiteX1" fmla="*/ 6350 w 704850"/>
              <a:gd name="connsiteY1" fmla="*/ 0 h 844550"/>
              <a:gd name="connsiteX2" fmla="*/ 476250 w 704850"/>
              <a:gd name="connsiteY2" fmla="*/ 3175 h 844550"/>
              <a:gd name="connsiteX3" fmla="*/ 479425 w 704850"/>
              <a:gd name="connsiteY3" fmla="*/ 269875 h 844550"/>
              <a:gd name="connsiteX4" fmla="*/ 276220 w 704850"/>
              <a:gd name="connsiteY4" fmla="*/ 256822 h 844550"/>
              <a:gd name="connsiteX5" fmla="*/ 698500 w 704850"/>
              <a:gd name="connsiteY5" fmla="*/ 269875 h 844550"/>
              <a:gd name="connsiteX6" fmla="*/ 704850 w 704850"/>
              <a:gd name="connsiteY6" fmla="*/ 841375 h 844550"/>
              <a:gd name="connsiteX7" fmla="*/ 257175 w 704850"/>
              <a:gd name="connsiteY7" fmla="*/ 844550 h 844550"/>
              <a:gd name="connsiteX8" fmla="*/ 257175 w 704850"/>
              <a:gd name="connsiteY8" fmla="*/ 546100 h 844550"/>
              <a:gd name="connsiteX9" fmla="*/ 0 w 704850"/>
              <a:gd name="connsiteY9" fmla="*/ 542925 h 844550"/>
              <a:gd name="connsiteX0" fmla="*/ 0 w 704850"/>
              <a:gd name="connsiteY0" fmla="*/ 542925 h 844550"/>
              <a:gd name="connsiteX1" fmla="*/ 6350 w 704850"/>
              <a:gd name="connsiteY1" fmla="*/ 0 h 844550"/>
              <a:gd name="connsiteX2" fmla="*/ 287326 w 704850"/>
              <a:gd name="connsiteY2" fmla="*/ 3175 h 844550"/>
              <a:gd name="connsiteX3" fmla="*/ 479425 w 704850"/>
              <a:gd name="connsiteY3" fmla="*/ 269875 h 844550"/>
              <a:gd name="connsiteX4" fmla="*/ 276220 w 704850"/>
              <a:gd name="connsiteY4" fmla="*/ 256822 h 844550"/>
              <a:gd name="connsiteX5" fmla="*/ 698500 w 704850"/>
              <a:gd name="connsiteY5" fmla="*/ 269875 h 844550"/>
              <a:gd name="connsiteX6" fmla="*/ 704850 w 704850"/>
              <a:gd name="connsiteY6" fmla="*/ 841375 h 844550"/>
              <a:gd name="connsiteX7" fmla="*/ 257175 w 704850"/>
              <a:gd name="connsiteY7" fmla="*/ 844550 h 844550"/>
              <a:gd name="connsiteX8" fmla="*/ 257175 w 704850"/>
              <a:gd name="connsiteY8" fmla="*/ 546100 h 844550"/>
              <a:gd name="connsiteX9" fmla="*/ 0 w 704850"/>
              <a:gd name="connsiteY9" fmla="*/ 542925 h 844550"/>
              <a:gd name="connsiteX0" fmla="*/ 0 w 704850"/>
              <a:gd name="connsiteY0" fmla="*/ 542925 h 844550"/>
              <a:gd name="connsiteX1" fmla="*/ 6350 w 704850"/>
              <a:gd name="connsiteY1" fmla="*/ 0 h 844550"/>
              <a:gd name="connsiteX2" fmla="*/ 287326 w 704850"/>
              <a:gd name="connsiteY2" fmla="*/ 3175 h 844550"/>
              <a:gd name="connsiteX3" fmla="*/ 479425 w 704850"/>
              <a:gd name="connsiteY3" fmla="*/ 269875 h 844550"/>
              <a:gd name="connsiteX4" fmla="*/ 276220 w 704850"/>
              <a:gd name="connsiteY4" fmla="*/ 256822 h 844550"/>
              <a:gd name="connsiteX5" fmla="*/ 276221 w 704850"/>
              <a:gd name="connsiteY5" fmla="*/ 259680 h 844550"/>
              <a:gd name="connsiteX6" fmla="*/ 698500 w 704850"/>
              <a:gd name="connsiteY6" fmla="*/ 269875 h 844550"/>
              <a:gd name="connsiteX7" fmla="*/ 704850 w 704850"/>
              <a:gd name="connsiteY7" fmla="*/ 841375 h 844550"/>
              <a:gd name="connsiteX8" fmla="*/ 257175 w 704850"/>
              <a:gd name="connsiteY8" fmla="*/ 844550 h 844550"/>
              <a:gd name="connsiteX9" fmla="*/ 257175 w 704850"/>
              <a:gd name="connsiteY9" fmla="*/ 546100 h 844550"/>
              <a:gd name="connsiteX10" fmla="*/ 0 w 704850"/>
              <a:gd name="connsiteY10" fmla="*/ 542925 h 844550"/>
              <a:gd name="connsiteX0" fmla="*/ 0 w 704850"/>
              <a:gd name="connsiteY0" fmla="*/ 542925 h 844550"/>
              <a:gd name="connsiteX1" fmla="*/ 6350 w 704850"/>
              <a:gd name="connsiteY1" fmla="*/ 0 h 844550"/>
              <a:gd name="connsiteX2" fmla="*/ 287326 w 704850"/>
              <a:gd name="connsiteY2" fmla="*/ 3175 h 844550"/>
              <a:gd name="connsiteX3" fmla="*/ 479425 w 704850"/>
              <a:gd name="connsiteY3" fmla="*/ 269875 h 844550"/>
              <a:gd name="connsiteX4" fmla="*/ 276220 w 704850"/>
              <a:gd name="connsiteY4" fmla="*/ 256822 h 844550"/>
              <a:gd name="connsiteX5" fmla="*/ 698500 w 704850"/>
              <a:gd name="connsiteY5" fmla="*/ 269875 h 844550"/>
              <a:gd name="connsiteX6" fmla="*/ 704850 w 704850"/>
              <a:gd name="connsiteY6" fmla="*/ 841375 h 844550"/>
              <a:gd name="connsiteX7" fmla="*/ 257175 w 704850"/>
              <a:gd name="connsiteY7" fmla="*/ 844550 h 844550"/>
              <a:gd name="connsiteX8" fmla="*/ 257175 w 704850"/>
              <a:gd name="connsiteY8" fmla="*/ 546100 h 844550"/>
              <a:gd name="connsiteX9" fmla="*/ 0 w 704850"/>
              <a:gd name="connsiteY9" fmla="*/ 542925 h 844550"/>
              <a:gd name="connsiteX0" fmla="*/ 0 w 704850"/>
              <a:gd name="connsiteY0" fmla="*/ 542925 h 844550"/>
              <a:gd name="connsiteX1" fmla="*/ 6350 w 704850"/>
              <a:gd name="connsiteY1" fmla="*/ 0 h 844550"/>
              <a:gd name="connsiteX2" fmla="*/ 287326 w 704850"/>
              <a:gd name="connsiteY2" fmla="*/ 3175 h 844550"/>
              <a:gd name="connsiteX3" fmla="*/ 276220 w 704850"/>
              <a:gd name="connsiteY3" fmla="*/ 256822 h 844550"/>
              <a:gd name="connsiteX4" fmla="*/ 698500 w 704850"/>
              <a:gd name="connsiteY4" fmla="*/ 269875 h 844550"/>
              <a:gd name="connsiteX5" fmla="*/ 704850 w 704850"/>
              <a:gd name="connsiteY5" fmla="*/ 841375 h 844550"/>
              <a:gd name="connsiteX6" fmla="*/ 257175 w 704850"/>
              <a:gd name="connsiteY6" fmla="*/ 844550 h 844550"/>
              <a:gd name="connsiteX7" fmla="*/ 257175 w 704850"/>
              <a:gd name="connsiteY7" fmla="*/ 546100 h 844550"/>
              <a:gd name="connsiteX8" fmla="*/ 0 w 704850"/>
              <a:gd name="connsiteY8" fmla="*/ 542925 h 844550"/>
              <a:gd name="connsiteX0" fmla="*/ 0 w 704850"/>
              <a:gd name="connsiteY0" fmla="*/ 542925 h 844550"/>
              <a:gd name="connsiteX1" fmla="*/ 6350 w 704850"/>
              <a:gd name="connsiteY1" fmla="*/ 0 h 844550"/>
              <a:gd name="connsiteX2" fmla="*/ 287326 w 704850"/>
              <a:gd name="connsiteY2" fmla="*/ 3175 h 844550"/>
              <a:gd name="connsiteX3" fmla="*/ 276220 w 704850"/>
              <a:gd name="connsiteY3" fmla="*/ 256822 h 844550"/>
              <a:gd name="connsiteX4" fmla="*/ 698500 w 704850"/>
              <a:gd name="connsiteY4" fmla="*/ 269875 h 844550"/>
              <a:gd name="connsiteX5" fmla="*/ 704850 w 704850"/>
              <a:gd name="connsiteY5" fmla="*/ 841375 h 844550"/>
              <a:gd name="connsiteX6" fmla="*/ 257175 w 704850"/>
              <a:gd name="connsiteY6" fmla="*/ 844550 h 844550"/>
              <a:gd name="connsiteX7" fmla="*/ 257175 w 704850"/>
              <a:gd name="connsiteY7" fmla="*/ 546100 h 844550"/>
              <a:gd name="connsiteX8" fmla="*/ 0 w 704850"/>
              <a:gd name="connsiteY8" fmla="*/ 542925 h 844550"/>
              <a:gd name="connsiteX0" fmla="*/ 0 w 704850"/>
              <a:gd name="connsiteY0" fmla="*/ 542925 h 844550"/>
              <a:gd name="connsiteX1" fmla="*/ 6350 w 704850"/>
              <a:gd name="connsiteY1" fmla="*/ 0 h 844550"/>
              <a:gd name="connsiteX2" fmla="*/ 287326 w 704850"/>
              <a:gd name="connsiteY2" fmla="*/ 3175 h 844550"/>
              <a:gd name="connsiteX3" fmla="*/ 276220 w 704850"/>
              <a:gd name="connsiteY3" fmla="*/ 256822 h 844550"/>
              <a:gd name="connsiteX4" fmla="*/ 698500 w 704850"/>
              <a:gd name="connsiteY4" fmla="*/ 269875 h 844550"/>
              <a:gd name="connsiteX5" fmla="*/ 704850 w 704850"/>
              <a:gd name="connsiteY5" fmla="*/ 841375 h 844550"/>
              <a:gd name="connsiteX6" fmla="*/ 257175 w 704850"/>
              <a:gd name="connsiteY6" fmla="*/ 844550 h 844550"/>
              <a:gd name="connsiteX7" fmla="*/ 257175 w 704850"/>
              <a:gd name="connsiteY7" fmla="*/ 546100 h 844550"/>
              <a:gd name="connsiteX8" fmla="*/ 0 w 704850"/>
              <a:gd name="connsiteY8" fmla="*/ 542925 h 8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850" h="844550">
                <a:moveTo>
                  <a:pt x="0" y="542925"/>
                </a:moveTo>
                <a:cubicBezTo>
                  <a:pt x="2117" y="361950"/>
                  <a:pt x="4233" y="180975"/>
                  <a:pt x="6350" y="0"/>
                </a:cubicBezTo>
                <a:lnTo>
                  <a:pt x="287326" y="3175"/>
                </a:lnTo>
                <a:lnTo>
                  <a:pt x="276220" y="256822"/>
                </a:lnTo>
                <a:lnTo>
                  <a:pt x="698500" y="269875"/>
                </a:lnTo>
                <a:cubicBezTo>
                  <a:pt x="700617" y="460375"/>
                  <a:pt x="702733" y="650875"/>
                  <a:pt x="704850" y="841375"/>
                </a:cubicBezTo>
                <a:lnTo>
                  <a:pt x="257175" y="844550"/>
                </a:lnTo>
                <a:lnTo>
                  <a:pt x="257175" y="546100"/>
                </a:lnTo>
                <a:lnTo>
                  <a:pt x="0" y="542925"/>
                </a:lnTo>
                <a:close/>
              </a:path>
            </a:pathLst>
          </a:custGeom>
          <a:solidFill>
            <a:srgbClr val="FFE285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dirty="0">
                <a:solidFill>
                  <a:schemeClr val="tx1"/>
                </a:solidFill>
              </a:rPr>
              <a:t>A3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1884363" y="4313238"/>
            <a:ext cx="446087" cy="573087"/>
          </a:xfrm>
          <a:prstGeom prst="rect">
            <a:avLst/>
          </a:prstGeom>
          <a:solidFill>
            <a:srgbClr val="FFE28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B3</a:t>
            </a:r>
            <a:endParaRPr lang="de-DE" sz="1200" dirty="0"/>
          </a:p>
        </p:txBody>
      </p:sp>
      <p:sp>
        <p:nvSpPr>
          <p:cNvPr id="56" name="Rechteck 55"/>
          <p:cNvSpPr/>
          <p:nvPr/>
        </p:nvSpPr>
        <p:spPr>
          <a:xfrm>
            <a:off x="2332038" y="4314825"/>
            <a:ext cx="1131887" cy="573088"/>
          </a:xfrm>
          <a:prstGeom prst="rect">
            <a:avLst/>
          </a:prstGeom>
          <a:solidFill>
            <a:srgbClr val="FFE28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C3</a:t>
            </a:r>
            <a:endParaRPr lang="de-DE" sz="1200" dirty="0"/>
          </a:p>
        </p:txBody>
      </p:sp>
      <p:sp>
        <p:nvSpPr>
          <p:cNvPr id="57" name="Rechteck 56"/>
          <p:cNvSpPr/>
          <p:nvPr/>
        </p:nvSpPr>
        <p:spPr>
          <a:xfrm>
            <a:off x="3241675" y="4037013"/>
            <a:ext cx="230188" cy="276225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D1</a:t>
            </a:r>
            <a:endParaRPr lang="de-DE" sz="1200" dirty="0"/>
          </a:p>
        </p:txBody>
      </p:sp>
      <p:sp>
        <p:nvSpPr>
          <p:cNvPr id="59" name="Rechteck 58"/>
          <p:cNvSpPr/>
          <p:nvPr/>
        </p:nvSpPr>
        <p:spPr>
          <a:xfrm>
            <a:off x="4808538" y="4616450"/>
            <a:ext cx="230187" cy="277813"/>
          </a:xfrm>
          <a:prstGeom prst="rect">
            <a:avLst/>
          </a:prstGeom>
          <a:solidFill>
            <a:srgbClr val="FFAFAF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D2</a:t>
            </a:r>
            <a:endParaRPr lang="de-DE" sz="1200" dirty="0"/>
          </a:p>
        </p:txBody>
      </p:sp>
      <p:sp>
        <p:nvSpPr>
          <p:cNvPr id="34" name="Rechteck 33"/>
          <p:cNvSpPr/>
          <p:nvPr/>
        </p:nvSpPr>
        <p:spPr>
          <a:xfrm>
            <a:off x="2590800" y="4037013"/>
            <a:ext cx="650875" cy="276225"/>
          </a:xfrm>
          <a:prstGeom prst="rect">
            <a:avLst/>
          </a:prstGeom>
          <a:solidFill>
            <a:srgbClr val="BEE395"/>
          </a:solidFill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de-AT" sz="1200" dirty="0"/>
              <a:t>B1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32" grpId="0" animBg="1"/>
      <p:bldP spid="33" grpId="0" animBg="1"/>
      <p:bldP spid="35" grpId="0" animBg="1"/>
      <p:bldP spid="36" grpId="0" animBg="1"/>
      <p:bldP spid="44" grpId="0" animBg="1"/>
      <p:bldP spid="45" grpId="0" animBg="1"/>
      <p:bldP spid="48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9.1 Netzplantechnik zur Terminplanung</a:t>
            </a:r>
            <a:endParaRPr lang="de-AT" sz="2800" dirty="0" smtClean="0"/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>
              <a:buFontTx/>
              <a:buNone/>
            </a:pPr>
            <a:endParaRPr lang="de-DE" smtClean="0"/>
          </a:p>
          <a:p>
            <a:pPr marL="381000" indent="-381000" eaLnBrk="1" hangingPunct="1">
              <a:buFontTx/>
              <a:buNone/>
            </a:pPr>
            <a:r>
              <a:rPr lang="de-DE" sz="2400" u="sng" smtClean="0"/>
              <a:t>Vorgangsweise</a:t>
            </a:r>
            <a:r>
              <a:rPr lang="de-DE" smtClean="0"/>
              <a:t>:</a:t>
            </a:r>
          </a:p>
          <a:p>
            <a:pPr marL="381000" indent="-381000" eaLnBrk="1" hangingPunct="1">
              <a:buFontTx/>
              <a:buNone/>
            </a:pPr>
            <a:endParaRPr lang="de-AT" smtClean="0"/>
          </a:p>
          <a:p>
            <a:pPr marL="381000" indent="-381000" eaLnBrk="1" hangingPunct="1"/>
            <a:r>
              <a:rPr lang="de-AT" smtClean="0"/>
              <a:t>Aufspaltung eines Projektes in einzelne (wesentliche) Vorgänge (Meilensteine)</a:t>
            </a:r>
            <a:br>
              <a:rPr lang="de-AT" smtClean="0"/>
            </a:br>
            <a:endParaRPr lang="de-AT" smtClean="0"/>
          </a:p>
          <a:p>
            <a:pPr marL="381000" indent="-381000" eaLnBrk="1" hangingPunct="1"/>
            <a:r>
              <a:rPr lang="de-AT" smtClean="0"/>
              <a:t>Darstellung in Netzplan (Graph)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hlinkClick r:id="rId2" action="ppaction://hlinksldjump"/>
              </a:rPr>
              <a:t/>
            </a:r>
            <a:br>
              <a:rPr lang="de-DE" dirty="0" smtClean="0">
                <a:hlinkClick r:id="rId2" action="ppaction://hlinksldjump"/>
              </a:rPr>
            </a:br>
            <a:r>
              <a:rPr lang="de-DE" dirty="0" smtClean="0">
                <a:hlinkClick r:id="rId2" action="ppaction://hlinksldjump"/>
              </a:rPr>
              <a:t>Beispiel I</a:t>
            </a:r>
            <a:endParaRPr lang="de-AT" dirty="0" smtClean="0"/>
          </a:p>
        </p:txBody>
      </p:sp>
      <p:graphicFrame>
        <p:nvGraphicFramePr>
          <p:cNvPr id="30169" name="Group 47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25600"/>
        </p:xfrm>
        <a:graphic>
          <a:graphicData uri="http://schemas.openxmlformats.org/drawingml/2006/table">
            <a:tbl>
              <a:tblPr/>
              <a:tblGrid>
                <a:gridCol w="2386013"/>
                <a:gridCol w="1728787"/>
                <a:gridCol w="936625"/>
                <a:gridCol w="1655763"/>
                <a:gridCol w="1522412"/>
              </a:tblGrid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Tätigkeit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Bezeichnung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Dauer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Vorgänger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Nachfolger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Teil A bohren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A-b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Teil B bohren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B-b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Teil C bohren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C-b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Teil A stanzen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A-s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A-b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Teil D aus A und B montieren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D-m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A-s, B-b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Teil E aus B und C montieren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E-m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B-b, C-b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Teil E galvanisieren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E-g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E-m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Teil F aus D und E montieren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F-m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E-g, D-m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989" name="Text Box 293"/>
          <p:cNvSpPr txBox="1">
            <a:spLocks noChangeArrowheads="1"/>
          </p:cNvSpPr>
          <p:nvPr/>
        </p:nvSpPr>
        <p:spPr bwMode="auto">
          <a:xfrm>
            <a:off x="7596188" y="198913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A-s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29990" name="Text Box 294"/>
          <p:cNvSpPr txBox="1">
            <a:spLocks noChangeArrowheads="1"/>
          </p:cNvSpPr>
          <p:nvPr/>
        </p:nvSpPr>
        <p:spPr bwMode="auto">
          <a:xfrm>
            <a:off x="7596188" y="306228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D-m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29991" name="Text Box 295"/>
          <p:cNvSpPr txBox="1">
            <a:spLocks noChangeArrowheads="1"/>
          </p:cNvSpPr>
          <p:nvPr/>
        </p:nvSpPr>
        <p:spPr bwMode="auto">
          <a:xfrm>
            <a:off x="7596188" y="3567113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F-m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29992" name="Text Box 296"/>
          <p:cNvSpPr txBox="1">
            <a:spLocks noChangeArrowheads="1"/>
          </p:cNvSpPr>
          <p:nvPr/>
        </p:nvSpPr>
        <p:spPr bwMode="auto">
          <a:xfrm>
            <a:off x="7596188" y="4221163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E-g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29993" name="Text Box 297"/>
          <p:cNvSpPr txBox="1">
            <a:spLocks noChangeArrowheads="1"/>
          </p:cNvSpPr>
          <p:nvPr/>
        </p:nvSpPr>
        <p:spPr bwMode="auto">
          <a:xfrm>
            <a:off x="7596188" y="472440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F-m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29994" name="Text Box 298"/>
          <p:cNvSpPr txBox="1">
            <a:spLocks noChangeArrowheads="1"/>
          </p:cNvSpPr>
          <p:nvPr/>
        </p:nvSpPr>
        <p:spPr bwMode="auto">
          <a:xfrm>
            <a:off x="7308850" y="2349500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D-m, E-m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29995" name="Text Box 299"/>
          <p:cNvSpPr txBox="1">
            <a:spLocks noChangeArrowheads="1"/>
          </p:cNvSpPr>
          <p:nvPr/>
        </p:nvSpPr>
        <p:spPr bwMode="auto">
          <a:xfrm>
            <a:off x="7596188" y="2708275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E-m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29996" name="Text Box 300"/>
          <p:cNvSpPr txBox="1">
            <a:spLocks noChangeArrowheads="1"/>
          </p:cNvSpPr>
          <p:nvPr/>
        </p:nvSpPr>
        <p:spPr bwMode="auto">
          <a:xfrm>
            <a:off x="7740650" y="52292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-</a:t>
            </a:r>
            <a:endParaRPr lang="de-AT" b="1">
              <a:solidFill>
                <a:srgbClr val="00CCFF"/>
              </a:solidFill>
            </a:endParaRPr>
          </a:p>
        </p:txBody>
      </p:sp>
      <p:sp>
        <p:nvSpPr>
          <p:cNvPr id="30170" name="Text Box 474"/>
          <p:cNvSpPr txBox="1">
            <a:spLocks noChangeArrowheads="1"/>
          </p:cNvSpPr>
          <p:nvPr/>
        </p:nvSpPr>
        <p:spPr bwMode="auto">
          <a:xfrm>
            <a:off x="1042988" y="5805488"/>
            <a:ext cx="662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FF"/>
                </a:solidFill>
              </a:rPr>
              <a:t>Man muss Vorgänger </a:t>
            </a:r>
            <a:r>
              <a:rPr lang="de-DE" b="1" i="1">
                <a:solidFill>
                  <a:srgbClr val="00CCFF"/>
                </a:solidFill>
              </a:rPr>
              <a:t>oder</a:t>
            </a:r>
            <a:r>
              <a:rPr lang="de-DE" b="1">
                <a:solidFill>
                  <a:srgbClr val="00CCFF"/>
                </a:solidFill>
              </a:rPr>
              <a:t> Nachfolger angeben </a:t>
            </a:r>
            <a:endParaRPr lang="de-AT" b="1">
              <a:solidFill>
                <a:srgbClr val="00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89" grpId="0"/>
      <p:bldP spid="29990" grpId="0"/>
      <p:bldP spid="29991" grpId="0"/>
      <p:bldP spid="29992" grpId="0"/>
      <p:bldP spid="29993" grpId="0"/>
      <p:bldP spid="29994" grpId="0"/>
      <p:bldP spid="29995" grpId="0"/>
      <p:bldP spid="29996" grpId="0"/>
      <p:bldP spid="30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Darstellungen</a:t>
            </a:r>
            <a:endParaRPr lang="de-AT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mtClean="0"/>
              <a:t>Jeder Tätigkeit (jedem Vorgang) ist eine </a:t>
            </a:r>
            <a:r>
              <a:rPr lang="de-AT" b="1" i="1" smtClean="0"/>
              <a:t>Dauer</a:t>
            </a:r>
            <a:r>
              <a:rPr lang="de-AT" smtClean="0"/>
              <a:t> zugeordnet, die im einfachsten Fall deterministisch gegeben (und bekannt) ist. </a:t>
            </a:r>
          </a:p>
          <a:p>
            <a:pPr marL="0" indent="0" eaLnBrk="1" hangingPunct="1">
              <a:buFontTx/>
              <a:buNone/>
            </a:pPr>
            <a:r>
              <a:rPr lang="de-AT" smtClean="0"/>
              <a:t>Für manche Tätigkeiten sind </a:t>
            </a:r>
            <a:r>
              <a:rPr lang="de-AT" b="1" i="1" smtClean="0"/>
              <a:t>Vorgänger-Nachfolger-Beziehungen</a:t>
            </a:r>
            <a:r>
              <a:rPr lang="de-AT" smtClean="0"/>
              <a:t> zu beachten, die im einfachsten Fall lauten: </a:t>
            </a:r>
          </a:p>
          <a:p>
            <a:pPr marL="0" indent="0" eaLnBrk="1" hangingPunct="1"/>
            <a:r>
              <a:rPr lang="de-AT" smtClean="0"/>
              <a:t>  X ist Vorgänger von Y</a:t>
            </a:r>
            <a:br>
              <a:rPr lang="de-AT" smtClean="0"/>
            </a:br>
            <a:r>
              <a:rPr lang="de-AT" smtClean="0"/>
              <a:t>   </a:t>
            </a:r>
            <a:r>
              <a:rPr lang="de-AT" smtClean="0">
                <a:sym typeface="Symbol" pitchFamily="18" charset="2"/>
              </a:rPr>
              <a:t></a:t>
            </a:r>
            <a:r>
              <a:rPr lang="de-AT" smtClean="0">
                <a:sym typeface="Wingdings" pitchFamily="2" charset="2"/>
              </a:rPr>
              <a:t> </a:t>
            </a:r>
            <a:r>
              <a:rPr lang="de-AT" smtClean="0"/>
              <a:t>Vorgang X muss abgeschlossen sein, bevor Y beginnen kann</a:t>
            </a:r>
          </a:p>
          <a:p>
            <a:pPr marL="0" indent="0" eaLnBrk="1" hangingPunct="1">
              <a:buFontTx/>
              <a:buNone/>
            </a:pPr>
            <a:endParaRPr lang="de-AT" smtClean="0"/>
          </a:p>
          <a:p>
            <a:pPr marL="0" indent="0" eaLnBrk="1" hangingPunct="1">
              <a:buFontTx/>
              <a:buNone/>
            </a:pPr>
            <a:r>
              <a:rPr lang="de-AT" b="1" u="sng" smtClean="0"/>
              <a:t>Darstellung</a:t>
            </a:r>
            <a:r>
              <a:rPr lang="de-AT" smtClean="0"/>
              <a:t> der Vorgänger-Nachfolger-Beziehungen in </a:t>
            </a:r>
            <a:r>
              <a:rPr lang="de-AT" b="1" smtClean="0"/>
              <a:t>Graph</a:t>
            </a:r>
            <a:r>
              <a:rPr lang="de-AT" smtClean="0"/>
              <a:t> </a:t>
            </a:r>
          </a:p>
          <a:p>
            <a:pPr marL="0" indent="0" eaLnBrk="1" hangingPunct="1">
              <a:buFontTx/>
              <a:buNone/>
            </a:pPr>
            <a:endParaRPr lang="de-AT" smtClean="0"/>
          </a:p>
          <a:p>
            <a:pPr marL="0" indent="0" eaLnBrk="1" hangingPunct="1">
              <a:buFontTx/>
              <a:buNone/>
            </a:pPr>
            <a:r>
              <a:rPr lang="de-AT" u="sng" smtClean="0"/>
              <a:t>zwei verschiedene </a:t>
            </a:r>
            <a:r>
              <a:rPr lang="de-AT" b="1" u="sng" smtClean="0"/>
              <a:t>Ansätze</a:t>
            </a:r>
            <a:r>
              <a:rPr lang="de-AT" smtClean="0"/>
              <a:t>:</a:t>
            </a:r>
          </a:p>
          <a:p>
            <a:pPr marL="882650" lvl="1" indent="-342900" eaLnBrk="1" hangingPunct="1"/>
            <a:r>
              <a:rPr lang="de-DE" smtClean="0"/>
              <a:t>  Vorgangspfeilnetz</a:t>
            </a:r>
          </a:p>
          <a:p>
            <a:pPr marL="882650" lvl="1" indent="-342900" eaLnBrk="1" hangingPunct="1"/>
            <a:r>
              <a:rPr lang="de-DE" smtClean="0"/>
              <a:t>  Vorgangsknotennetz</a:t>
            </a:r>
            <a:endParaRPr lang="de-AT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9.1.1 Vorgangspfeilnetz</a:t>
            </a:r>
            <a:endParaRPr lang="de-AT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AT" dirty="0" smtClean="0"/>
              <a:t> historisch älterer Ansatz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dirty="0" smtClean="0"/>
              <a:t> auch </a:t>
            </a:r>
            <a:r>
              <a:rPr lang="de-AT" b="1" dirty="0" smtClean="0"/>
              <a:t>CPM</a:t>
            </a:r>
            <a:r>
              <a:rPr lang="de-AT" dirty="0" smtClean="0"/>
              <a:t> (</a:t>
            </a:r>
            <a:r>
              <a:rPr lang="de-AT" dirty="0" err="1" smtClean="0"/>
              <a:t>critical</a:t>
            </a:r>
            <a:r>
              <a:rPr lang="de-AT" dirty="0" smtClean="0"/>
              <a:t> </a:t>
            </a:r>
            <a:r>
              <a:rPr lang="de-AT" dirty="0" err="1" smtClean="0"/>
              <a:t>path</a:t>
            </a:r>
            <a:r>
              <a:rPr lang="de-AT" dirty="0" smtClean="0"/>
              <a:t> </a:t>
            </a:r>
            <a:r>
              <a:rPr lang="de-AT" dirty="0" err="1" smtClean="0"/>
              <a:t>method</a:t>
            </a:r>
            <a:r>
              <a:rPr lang="de-AT" dirty="0" smtClean="0"/>
              <a:t>, AOA = </a:t>
            </a:r>
            <a:r>
              <a:rPr lang="de-AT" dirty="0" err="1" smtClean="0"/>
              <a:t>activity</a:t>
            </a:r>
            <a:r>
              <a:rPr lang="de-AT" dirty="0" smtClean="0"/>
              <a:t> on </a:t>
            </a:r>
            <a:r>
              <a:rPr lang="de-AT" dirty="0" err="1" smtClean="0"/>
              <a:t>arc</a:t>
            </a:r>
            <a:r>
              <a:rPr lang="de-AT" dirty="0" smtClean="0"/>
              <a:t>) genannt (wobei 	CPM auch noch andere Bedeutungen hat) </a:t>
            </a:r>
          </a:p>
          <a:p>
            <a:pPr eaLnBrk="1" hangingPunct="1"/>
            <a:r>
              <a:rPr lang="de-AT" dirty="0" smtClean="0"/>
              <a:t> Vorgänge werden über </a:t>
            </a:r>
            <a:r>
              <a:rPr lang="de-AT" b="1" dirty="0" smtClean="0"/>
              <a:t>Pfeile</a:t>
            </a:r>
            <a:r>
              <a:rPr lang="de-AT" dirty="0" smtClean="0"/>
              <a:t> abgebildet 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dirty="0" smtClean="0"/>
              <a:t> Knoten entsprechen den Zuständen bzw. Fertigstellungsereignissen    	der einzelnen Vorgänge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>
              <a:buFontTx/>
              <a:buNone/>
            </a:pPr>
            <a:endParaRPr lang="de-AT" dirty="0" smtClean="0"/>
          </a:p>
          <a:p>
            <a:pPr eaLnBrk="1" hangingPunct="1">
              <a:buFont typeface="Symbol" pitchFamily="18" charset="2"/>
              <a:buChar char="Þ"/>
            </a:pPr>
            <a:r>
              <a:rPr lang="de-AT" dirty="0" smtClean="0"/>
              <a:t> gewisse Nachteile</a:t>
            </a:r>
          </a:p>
          <a:p>
            <a:pPr eaLnBrk="1" hangingPunct="1">
              <a:buFont typeface="Symbol" pitchFamily="18" charset="2"/>
              <a:buChar char="Þ"/>
            </a:pPr>
            <a:r>
              <a:rPr lang="de-DE" dirty="0" smtClean="0"/>
              <a:t> Verdrängung durch Vorgangsknotennetz</a:t>
            </a:r>
            <a:endParaRPr lang="de-AT" dirty="0" smtClean="0"/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2627313" y="4262165"/>
          <a:ext cx="3816350" cy="534987"/>
        </p:xfrm>
        <a:graphic>
          <a:graphicData uri="http://schemas.openxmlformats.org/presentationml/2006/ole">
            <p:oleObj spid="_x0000_s1026" name="Bild" r:id="rId3" imgW="2014728" imgH="28956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9.1.2 Vorgangsknotennetz</a:t>
            </a:r>
            <a:endParaRPr lang="de-AT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AT" dirty="0" smtClean="0"/>
              <a:t> neuerer Ansatz</a:t>
            </a:r>
          </a:p>
          <a:p>
            <a:pPr eaLnBrk="1" hangingPunct="1"/>
            <a:r>
              <a:rPr lang="de-AT" dirty="0" smtClean="0"/>
              <a:t> auch </a:t>
            </a:r>
            <a:r>
              <a:rPr lang="de-AT" b="1" dirty="0" smtClean="0"/>
              <a:t>MPM</a:t>
            </a:r>
            <a:r>
              <a:rPr lang="de-AT" dirty="0" smtClean="0"/>
              <a:t> (</a:t>
            </a:r>
            <a:r>
              <a:rPr lang="de-AT" i="1" dirty="0" smtClean="0"/>
              <a:t>Metra-Potential-Methode</a:t>
            </a:r>
            <a:r>
              <a:rPr lang="de-AT" dirty="0" smtClean="0"/>
              <a:t>, AON, </a:t>
            </a:r>
            <a:r>
              <a:rPr lang="de-AT" dirty="0" err="1" smtClean="0"/>
              <a:t>activity</a:t>
            </a:r>
            <a:r>
              <a:rPr lang="de-AT" dirty="0" smtClean="0"/>
              <a:t> on </a:t>
            </a:r>
            <a:r>
              <a:rPr lang="de-AT" dirty="0" err="1" smtClean="0"/>
              <a:t>node</a:t>
            </a:r>
            <a:r>
              <a:rPr lang="de-AT" dirty="0" smtClean="0"/>
              <a:t>) genannt </a:t>
            </a:r>
          </a:p>
          <a:p>
            <a:pPr eaLnBrk="1" hangingPunct="1"/>
            <a:r>
              <a:rPr lang="de-AT" dirty="0" smtClean="0"/>
              <a:t> bildet die Vorgänge als </a:t>
            </a:r>
            <a:r>
              <a:rPr lang="de-AT" b="1" dirty="0" smtClean="0"/>
              <a:t>Knoten</a:t>
            </a:r>
            <a:r>
              <a:rPr lang="de-AT" dirty="0" smtClean="0"/>
              <a:t> ab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dirty="0" smtClean="0"/>
              <a:t> (gerichteten) Kanten entsprechen den Verknüpfungen der Vorgänge     	(Vorgänger-Nachfolger-Relationen)</a:t>
            </a:r>
          </a:p>
          <a:p>
            <a:pPr eaLnBrk="1" hangingPunct="1"/>
            <a:r>
              <a:rPr lang="de-AT" dirty="0" smtClean="0"/>
              <a:t> Verschiedene </a:t>
            </a:r>
            <a:r>
              <a:rPr lang="de-AT" dirty="0" err="1" smtClean="0"/>
              <a:t>darstellungen</a:t>
            </a:r>
            <a:r>
              <a:rPr lang="de-AT" dirty="0" smtClean="0"/>
              <a:t> der Knoten: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971550" y="4579938"/>
          <a:ext cx="2447925" cy="852487"/>
        </p:xfrm>
        <a:graphic>
          <a:graphicData uri="http://schemas.openxmlformats.org/presentationml/2006/ole">
            <p:oleObj spid="_x0000_s2050" name="Bild" r:id="rId3" imgW="1167384" imgH="399288" progId="Word.Picture.8">
              <p:embed/>
            </p:oleObj>
          </a:graphicData>
        </a:graphic>
      </p:graphicFrame>
      <p:sp>
        <p:nvSpPr>
          <p:cNvPr id="2058" name="Rectangle 7"/>
          <p:cNvSpPr>
            <a:spLocks noChangeArrowheads="1"/>
          </p:cNvSpPr>
          <p:nvPr/>
        </p:nvSpPr>
        <p:spPr bwMode="auto">
          <a:xfrm>
            <a:off x="0" y="2981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5362575" y="4148138"/>
          <a:ext cx="1873250" cy="1614487"/>
        </p:xfrm>
        <a:graphic>
          <a:graphicData uri="http://schemas.openxmlformats.org/presentationml/2006/ole">
            <p:oleObj spid="_x0000_s2051" name="Bild" r:id="rId4" imgW="897636" imgH="758952" progId="Word.Picture.8">
              <p:embed/>
            </p:oleObj>
          </a:graphicData>
        </a:graphic>
      </p:graphicFrame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140200" y="4868863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oder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(1) Vorwärtsrechnung</a:t>
            </a:r>
            <a:endParaRPr lang="de-AT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AT" u="sng" dirty="0" smtClean="0"/>
              <a:t>Ermittlung von</a:t>
            </a:r>
            <a:r>
              <a:rPr lang="de-AT" dirty="0" smtClean="0"/>
              <a:t>: </a:t>
            </a:r>
          </a:p>
          <a:p>
            <a:pPr eaLnBrk="1" hangingPunct="1"/>
            <a:r>
              <a:rPr lang="de-AT" dirty="0" smtClean="0">
                <a:solidFill>
                  <a:schemeClr val="folHlink"/>
                </a:solidFill>
              </a:rPr>
              <a:t> FAZ</a:t>
            </a:r>
            <a:r>
              <a:rPr lang="de-AT" dirty="0" smtClean="0"/>
              <a:t>	...	</a:t>
            </a:r>
            <a:r>
              <a:rPr lang="de-AT" dirty="0" err="1" smtClean="0">
                <a:solidFill>
                  <a:schemeClr val="folHlink"/>
                </a:solidFill>
              </a:rPr>
              <a:t>frühest</a:t>
            </a:r>
            <a:r>
              <a:rPr lang="de-AT" dirty="0" smtClean="0">
                <a:solidFill>
                  <a:schemeClr val="folHlink"/>
                </a:solidFill>
              </a:rPr>
              <a:t> möglicher</a:t>
            </a:r>
            <a:r>
              <a:rPr lang="de-AT" dirty="0" smtClean="0"/>
              <a:t> Anfangszeitpunkt und</a:t>
            </a:r>
          </a:p>
          <a:p>
            <a:pPr eaLnBrk="1" hangingPunct="1"/>
            <a:r>
              <a:rPr lang="de-AT" dirty="0" smtClean="0">
                <a:solidFill>
                  <a:schemeClr val="folHlink"/>
                </a:solidFill>
              </a:rPr>
              <a:t> FEZ</a:t>
            </a:r>
            <a:r>
              <a:rPr lang="de-AT" dirty="0" smtClean="0"/>
              <a:t>	...	</a:t>
            </a:r>
            <a:r>
              <a:rPr lang="de-AT" dirty="0" err="1" smtClean="0">
                <a:solidFill>
                  <a:schemeClr val="folHlink"/>
                </a:solidFill>
              </a:rPr>
              <a:t>frühest</a:t>
            </a:r>
            <a:r>
              <a:rPr lang="de-AT" dirty="0" smtClean="0">
                <a:solidFill>
                  <a:schemeClr val="folHlink"/>
                </a:solidFill>
              </a:rPr>
              <a:t> möglicher</a:t>
            </a:r>
            <a:r>
              <a:rPr lang="de-AT" dirty="0" smtClean="0"/>
              <a:t> Endzeitpunkt</a:t>
            </a:r>
          </a:p>
          <a:p>
            <a:pPr eaLnBrk="1" hangingPunct="1">
              <a:buFontTx/>
              <a:buNone/>
            </a:pPr>
            <a:r>
              <a:rPr lang="de-DE" dirty="0" smtClean="0"/>
              <a:t>Vorwärtsrechnung:</a:t>
            </a:r>
            <a:r>
              <a:rPr lang="de-AT" dirty="0" smtClean="0"/>
              <a:t> von links (Start) nach rechts (Ende), wobei</a:t>
            </a:r>
            <a:br>
              <a:rPr lang="de-AT" dirty="0" smtClean="0"/>
            </a:br>
            <a:endParaRPr lang="de-AT" dirty="0" smtClean="0"/>
          </a:p>
          <a:p>
            <a:pPr eaLnBrk="1" hangingPunct="1"/>
            <a:r>
              <a:rPr lang="de-AT" b="1" dirty="0" smtClean="0">
                <a:solidFill>
                  <a:schemeClr val="folHlink"/>
                </a:solidFill>
              </a:rPr>
              <a:t> FEZ</a:t>
            </a:r>
            <a:r>
              <a:rPr lang="de-AT" b="1" dirty="0" smtClean="0"/>
              <a:t> = </a:t>
            </a:r>
            <a:r>
              <a:rPr lang="de-AT" b="1" dirty="0" smtClean="0">
                <a:solidFill>
                  <a:schemeClr val="folHlink"/>
                </a:solidFill>
              </a:rPr>
              <a:t>FAZ</a:t>
            </a:r>
            <a:r>
              <a:rPr lang="de-AT" b="1" dirty="0" smtClean="0"/>
              <a:t> + D</a:t>
            </a:r>
          </a:p>
          <a:p>
            <a:pPr eaLnBrk="1" hangingPunct="1"/>
            <a:r>
              <a:rPr lang="de-AT" dirty="0" smtClean="0">
                <a:solidFill>
                  <a:schemeClr val="folHlink"/>
                </a:solidFill>
              </a:rPr>
              <a:t> FAZ</a:t>
            </a:r>
            <a:r>
              <a:rPr lang="de-AT" dirty="0" smtClean="0"/>
              <a:t> = </a:t>
            </a:r>
            <a:r>
              <a:rPr lang="de-AT" i="1" dirty="0" smtClean="0"/>
              <a:t>Maximum</a:t>
            </a:r>
            <a:r>
              <a:rPr lang="de-AT" dirty="0" smtClean="0"/>
              <a:t> der </a:t>
            </a:r>
            <a:r>
              <a:rPr lang="de-AT" dirty="0" smtClean="0">
                <a:solidFill>
                  <a:schemeClr val="folHlink"/>
                </a:solidFill>
              </a:rPr>
              <a:t>FEZ</a:t>
            </a:r>
            <a:r>
              <a:rPr lang="de-AT" dirty="0" smtClean="0"/>
              <a:t> aller (unmittelbaren) Vorgänger </a:t>
            </a:r>
            <a:endParaRPr lang="de-AT" dirty="0" smtClean="0">
              <a:sym typeface="Symbol" pitchFamily="18" charset="2"/>
            </a:endParaRPr>
          </a:p>
          <a:p>
            <a:pPr eaLnBrk="1" hangingPunct="1"/>
            <a:r>
              <a:rPr lang="de-AT" dirty="0" smtClean="0">
                <a:sym typeface="Symbol" pitchFamily="18" charset="2"/>
              </a:rPr>
              <a:t> </a:t>
            </a:r>
            <a:r>
              <a:rPr lang="de-AT" dirty="0" smtClean="0"/>
              <a:t> FEZ des letzten Knotens = kürzeste </a:t>
            </a:r>
            <a:r>
              <a:rPr lang="de-AT" u="sng" dirty="0" smtClean="0"/>
              <a:t>Projektlänge</a:t>
            </a:r>
            <a:r>
              <a:rPr lang="de-AT" dirty="0" smtClean="0"/>
              <a:t>, frühester Fertigungszeitpunkt des Auftrages </a:t>
            </a:r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539552" y="5248746"/>
          <a:ext cx="2451100" cy="844550"/>
        </p:xfrm>
        <a:graphic>
          <a:graphicData uri="http://schemas.openxmlformats.org/presentationml/2006/ole">
            <p:oleObj spid="_x0000_s3074" name="Bild" r:id="rId3" imgW="1167840" imgH="399240" progId="Word.Picture.8">
              <p:embed/>
            </p:oleObj>
          </a:graphicData>
        </a:graphic>
      </p:graphicFrame>
      <p:sp>
        <p:nvSpPr>
          <p:cNvPr id="3081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380288" y="5157788"/>
            <a:ext cx="1150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hlinkClick r:id="rId4" action="ppaction://hlinksldjump"/>
              </a:rPr>
              <a:t>Beispiel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(2) Rückwärtsrechnung</a:t>
            </a:r>
            <a:endParaRPr lang="de-AT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AT" u="sng" dirty="0" smtClean="0"/>
              <a:t>Ermittlung von</a:t>
            </a:r>
            <a:r>
              <a:rPr lang="de-AT" dirty="0" smtClean="0"/>
              <a:t>: </a:t>
            </a:r>
          </a:p>
          <a:p>
            <a:pPr eaLnBrk="1" hangingPunct="1"/>
            <a:r>
              <a:rPr lang="de-AT" dirty="0" smtClean="0">
                <a:solidFill>
                  <a:srgbClr val="FF0000"/>
                </a:solidFill>
              </a:rPr>
              <a:t> SAZ</a:t>
            </a:r>
            <a:r>
              <a:rPr lang="de-AT" dirty="0" smtClean="0"/>
              <a:t>	...	</a:t>
            </a:r>
            <a:r>
              <a:rPr lang="de-AT" dirty="0" err="1" smtClean="0">
                <a:solidFill>
                  <a:srgbClr val="FF0000"/>
                </a:solidFill>
              </a:rPr>
              <a:t>spätest</a:t>
            </a:r>
            <a:r>
              <a:rPr lang="de-AT" dirty="0" smtClean="0">
                <a:solidFill>
                  <a:srgbClr val="FF0000"/>
                </a:solidFill>
              </a:rPr>
              <a:t> zulässiger</a:t>
            </a:r>
            <a:r>
              <a:rPr lang="de-AT" dirty="0" smtClean="0"/>
              <a:t> Anfangszeitpunkt und </a:t>
            </a:r>
          </a:p>
          <a:p>
            <a:pPr eaLnBrk="1" hangingPunct="1"/>
            <a:r>
              <a:rPr lang="de-AT" dirty="0" smtClean="0">
                <a:solidFill>
                  <a:srgbClr val="FF0000"/>
                </a:solidFill>
              </a:rPr>
              <a:t> SEZ</a:t>
            </a:r>
            <a:r>
              <a:rPr lang="de-AT" dirty="0" smtClean="0"/>
              <a:t>	...	</a:t>
            </a:r>
            <a:r>
              <a:rPr lang="de-AT" dirty="0" err="1" smtClean="0">
                <a:solidFill>
                  <a:srgbClr val="FF0000"/>
                </a:solidFill>
              </a:rPr>
              <a:t>spätest</a:t>
            </a:r>
            <a:r>
              <a:rPr lang="de-AT" dirty="0" smtClean="0">
                <a:solidFill>
                  <a:srgbClr val="FF0000"/>
                </a:solidFill>
              </a:rPr>
              <a:t> zulässiger</a:t>
            </a:r>
            <a:r>
              <a:rPr lang="de-AT" dirty="0" smtClean="0"/>
              <a:t> Endzeitpunkt </a:t>
            </a:r>
          </a:p>
          <a:p>
            <a:pPr eaLnBrk="1" hangingPunct="1">
              <a:buFontTx/>
              <a:buNone/>
            </a:pPr>
            <a:r>
              <a:rPr lang="de-AT" dirty="0" smtClean="0"/>
              <a:t>Rückrechnung: </a:t>
            </a:r>
          </a:p>
          <a:p>
            <a:pPr eaLnBrk="1" hangingPunct="1">
              <a:buFontTx/>
              <a:buNone/>
            </a:pPr>
            <a:r>
              <a:rPr lang="de-AT" dirty="0" smtClean="0"/>
              <a:t>vom Projektende von rechts (Ende) nach links (Start), wobei</a:t>
            </a:r>
          </a:p>
          <a:p>
            <a:pPr eaLnBrk="1" hangingPunct="1">
              <a:buFontTx/>
              <a:buNone/>
            </a:pPr>
            <a:endParaRPr lang="de-AT" dirty="0" smtClean="0"/>
          </a:p>
          <a:p>
            <a:pPr eaLnBrk="1" hangingPunct="1"/>
            <a:r>
              <a:rPr lang="de-AT" b="1" dirty="0" smtClean="0">
                <a:solidFill>
                  <a:srgbClr val="FF0000"/>
                </a:solidFill>
              </a:rPr>
              <a:t> SAZ</a:t>
            </a:r>
            <a:r>
              <a:rPr lang="de-AT" b="1" dirty="0" smtClean="0"/>
              <a:t> = </a:t>
            </a:r>
            <a:r>
              <a:rPr lang="de-AT" b="1" dirty="0" smtClean="0">
                <a:solidFill>
                  <a:srgbClr val="FF0000"/>
                </a:solidFill>
              </a:rPr>
              <a:t>SEZ</a:t>
            </a:r>
            <a:r>
              <a:rPr lang="de-AT" b="1" dirty="0" smtClean="0"/>
              <a:t> – D</a:t>
            </a:r>
          </a:p>
          <a:p>
            <a:pPr eaLnBrk="1" hangingPunct="1"/>
            <a:r>
              <a:rPr lang="de-AT" dirty="0" smtClean="0">
                <a:solidFill>
                  <a:srgbClr val="FF0000"/>
                </a:solidFill>
              </a:rPr>
              <a:t> SEZ</a:t>
            </a:r>
            <a:r>
              <a:rPr lang="de-AT" dirty="0" smtClean="0"/>
              <a:t> = </a:t>
            </a:r>
            <a:r>
              <a:rPr lang="de-AT" i="1" dirty="0" smtClean="0"/>
              <a:t>Minimum</a:t>
            </a:r>
            <a:r>
              <a:rPr lang="de-AT" dirty="0" smtClean="0"/>
              <a:t> der </a:t>
            </a:r>
            <a:r>
              <a:rPr lang="de-AT" dirty="0" smtClean="0">
                <a:solidFill>
                  <a:srgbClr val="FF0000"/>
                </a:solidFill>
              </a:rPr>
              <a:t>SAZ</a:t>
            </a:r>
            <a:r>
              <a:rPr lang="de-AT" dirty="0" smtClean="0"/>
              <a:t> aller (unmittelbaren) Nachfolger </a:t>
            </a:r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0" y="3171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683568" y="5151338"/>
          <a:ext cx="2524125" cy="869950"/>
        </p:xfrm>
        <a:graphic>
          <a:graphicData uri="http://schemas.openxmlformats.org/presentationml/2006/ole">
            <p:oleObj spid="_x0000_s4098" name="Bild" r:id="rId3" imgW="1167840" imgH="399240" progId="Word.Picture.8">
              <p:embed/>
            </p:oleObj>
          </a:graphicData>
        </a:graphic>
      </p:graphicFrame>
      <p:sp>
        <p:nvSpPr>
          <p:cNvPr id="4105" name="Text Box 6"/>
          <p:cNvSpPr txBox="1">
            <a:spLocks noChangeArrowheads="1"/>
          </p:cNvSpPr>
          <p:nvPr/>
        </p:nvSpPr>
        <p:spPr bwMode="auto">
          <a:xfrm>
            <a:off x="7380288" y="5157788"/>
            <a:ext cx="1150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hlinkClick r:id="rId4" action="ppaction://hlinksldjump"/>
              </a:rPr>
              <a:t>Beispiel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911</Words>
  <Application>Microsoft Office PowerPoint</Application>
  <PresentationFormat>Bildschirmpräsentation (4:3)</PresentationFormat>
  <Paragraphs>427</Paragraphs>
  <Slides>24</Slides>
  <Notes>0</Notes>
  <HiddenSlides>1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Vorlage_6</vt:lpstr>
      <vt:lpstr>Bild</vt:lpstr>
      <vt:lpstr>Microsoft-Zeichnung</vt:lpstr>
      <vt:lpstr>Formel</vt:lpstr>
      <vt:lpstr>Kapitel 9</vt:lpstr>
      <vt:lpstr>Terminplanung</vt:lpstr>
      <vt:lpstr>9.1 Netzplantechnik zur Terminplanung</vt:lpstr>
      <vt:lpstr> Beispiel I</vt:lpstr>
      <vt:lpstr>Darstellungen</vt:lpstr>
      <vt:lpstr>9.1.1 Vorgangspfeilnetz</vt:lpstr>
      <vt:lpstr>9.1.2 Vorgangsknotennetz</vt:lpstr>
      <vt:lpstr>(1) Vorwärtsrechnung</vt:lpstr>
      <vt:lpstr>(2) Rückwärtsrechnung</vt:lpstr>
      <vt:lpstr>(3) Gesamtpuffer</vt:lpstr>
      <vt:lpstr>Beispiel II</vt:lpstr>
      <vt:lpstr>Erweiterungen</vt:lpstr>
      <vt:lpstr>9.2 Kapazitätsplanung</vt:lpstr>
      <vt:lpstr>Kapazitätsbelastungsprofile I</vt:lpstr>
      <vt:lpstr>Kapazitätsbelastungsprofile I</vt:lpstr>
      <vt:lpstr>Kapazitätsbelastungsprofile II</vt:lpstr>
      <vt:lpstr>Ausweg bei Überschreitung der Normalkapazität</vt:lpstr>
      <vt:lpstr> 9.2.1 BIP-Modell zur Terminplanung bei beschränkten Ressourcen</vt:lpstr>
      <vt:lpstr>9.2.2 Auftragsprioritäten</vt:lpstr>
      <vt:lpstr>Beispiel - Auftragsprioritäten I</vt:lpstr>
      <vt:lpstr>Beispiel - Auftragsprioritäten II</vt:lpstr>
      <vt:lpstr>Beispiel – Auftragsprioritäten III</vt:lpstr>
      <vt:lpstr>Beispiel - Auftragsprioritäten IV</vt:lpstr>
      <vt:lpstr>Beispiel – Auftragsprioritäten V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Carina</cp:lastModifiedBy>
  <cp:revision>17</cp:revision>
  <dcterms:created xsi:type="dcterms:W3CDTF">2011-04-28T12:25:33Z</dcterms:created>
  <dcterms:modified xsi:type="dcterms:W3CDTF">2011-05-26T07:20:59Z</dcterms:modified>
</cp:coreProperties>
</file>