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0.wmf"/><Relationship Id="rId5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1.wmf"/><Relationship Id="rId1" Type="http://schemas.openxmlformats.org/officeDocument/2006/relationships/image" Target="../media/image13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27.11.2012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slide" Target="slide10.x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slide" Target="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Losgrößenplanung</a:t>
            </a:r>
            <a:endParaRPr lang="de-AT" sz="3600" b="1" dirty="0" smtClean="0"/>
          </a:p>
          <a:p>
            <a:pPr>
              <a:buNone/>
            </a:pPr>
            <a:endParaRPr lang="de-AT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8 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Notationen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	</a:t>
            </a:r>
            <a:r>
              <a:rPr lang="de-AT" sz="2200" dirty="0" smtClean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q*	</a:t>
            </a:r>
            <a:r>
              <a:rPr lang="de-AT" sz="2200" dirty="0" smtClean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D	</a:t>
            </a:r>
            <a:r>
              <a:rPr lang="de-AT" sz="2200" dirty="0" smtClean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s	</a:t>
            </a:r>
            <a:r>
              <a:rPr lang="de-AT" sz="2200" dirty="0" smtClean="0"/>
              <a:t>...	Fixkosten einer Bestellung </a:t>
            </a:r>
            <a:br>
              <a:rPr lang="de-AT" sz="2200" dirty="0" smtClean="0"/>
            </a:br>
            <a:r>
              <a:rPr lang="de-AT" sz="2200" dirty="0" smtClean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h	</a:t>
            </a:r>
            <a:r>
              <a:rPr lang="de-AT" sz="2200" dirty="0" smtClean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Kostenbestandteile</a:t>
            </a:r>
            <a:endParaRPr lang="de-AT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Bestellkosten pro Jahr:</a:t>
            </a:r>
            <a:endParaRPr lang="de-AT" dirty="0" smtClean="0"/>
          </a:p>
          <a:p>
            <a:pPr marL="457200" indent="-457200" eaLnBrk="1" hangingPunct="1">
              <a:buNone/>
            </a:pPr>
            <a:r>
              <a:rPr lang="de-AT" dirty="0" smtClean="0"/>
              <a:t>      </a:t>
            </a:r>
            <a:r>
              <a:rPr lang="de-AT" sz="2000" dirty="0" smtClean="0">
                <a:sym typeface="Symbol" pitchFamily="18" charset="2"/>
              </a:rPr>
              <a:t></a:t>
            </a:r>
            <a:r>
              <a:rPr lang="de-AT" sz="2000" dirty="0" smtClean="0"/>
              <a:t> Anzahl der Bestellungen </a:t>
            </a:r>
            <a:r>
              <a:rPr lang="de-AT" sz="2000" dirty="0" smtClean="0">
                <a:sym typeface="Symbol" pitchFamily="18" charset="2"/>
              </a:rPr>
              <a:t></a:t>
            </a:r>
            <a:r>
              <a:rPr lang="de-AT" sz="2000" dirty="0" smtClean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p:oleObj spid="_x0000_s2050" name="Formel" r:id="rId3" imgW="469696" imgH="431613" progId="Equation.3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400" b="1" dirty="0" smtClean="0"/>
              <a:t>Lagerhaltungskosten </a:t>
            </a:r>
            <a:r>
              <a:rPr lang="de-AT" sz="2400" b="1" dirty="0"/>
              <a:t>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4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4" action="ppaction://hlinksldjump"/>
              </a:rPr>
              <a:t>.</a:t>
            </a:r>
            <a:r>
              <a:rPr lang="de-AT" sz="2000" dirty="0">
                <a:hlinkClick r:id="rId4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p:oleObj spid="_x0000_s2051" name="Formel" r:id="rId5" imgW="444307" imgH="393529" progId="Equation.3">
              <p:embed/>
            </p:oleObj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Gesamtkosten, </a:t>
            </a:r>
            <a:r>
              <a:rPr lang="de-AT" smtClean="0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3. optimale Bestellmenge: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optimalen Bestellmenge </a:t>
            </a:r>
            <a:r>
              <a:rPr lang="de-AT" sz="2000" i="1" dirty="0" smtClean="0"/>
              <a:t>q*</a:t>
            </a:r>
            <a:r>
              <a:rPr lang="de-AT" sz="2000" dirty="0" smtClean="0"/>
              <a:t> findet man durch Nullsetzung der ersten Ableitung der Gesamtkosten pro Jahr (total </a:t>
            </a:r>
            <a:r>
              <a:rPr lang="de-AT" sz="2000" dirty="0" err="1" smtClean="0"/>
              <a:t>costs</a:t>
            </a:r>
            <a:r>
              <a:rPr lang="de-AT" sz="2000" dirty="0" smtClean="0"/>
              <a:t>, </a:t>
            </a:r>
            <a:r>
              <a:rPr lang="de-AT" sz="2000" i="1" dirty="0" smtClean="0"/>
              <a:t>TC</a:t>
            </a:r>
            <a:r>
              <a:rPr lang="de-AT" sz="2000" dirty="0" smtClean="0"/>
              <a:t>).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		</a:t>
            </a:r>
            <a:endParaRPr lang="de-AT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p:oleObj spid="_x0000_s49154" name="Formel" r:id="rId4" imgW="419040" imgH="20304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p:oleObj spid="_x0000_s49155" name="Formel" r:id="rId5" imgW="761669" imgH="418918" progId="Equation.3">
              <p:embed/>
            </p:oleObj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p:oleObj spid="_x0000_s49156" name="Formel" r:id="rId6" imgW="533169" imgH="418918" progId="Equation.3">
              <p:embed/>
            </p:oleObj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p:oleObj spid="_x0000_s49157" name="Formel" r:id="rId7" imgW="685800" imgH="419100" progId="Equation.3">
              <p:embed/>
            </p:oleObj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p:oleObj spid="_x0000_s49158" name="Formel" r:id="rId8" imgW="165028" imgH="228501" progId="Equation.3">
              <p:embed/>
            </p:oleObj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p:oleObj spid="_x0000_s49159" name="Formel" r:id="rId9" imgW="609336" imgH="431613" progId="Equation.3">
              <p:embed/>
            </p:oleObj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 smtClean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Bestellhäufigkeit, Bestellintervall</a:t>
            </a:r>
            <a:endParaRPr lang="de-AT" dirty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4. Anzahl der Bestellungen pro Zeiteinheit: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>
                <a:sym typeface="Symbol" pitchFamily="18" charset="2"/>
              </a:rPr>
              <a:t>    </a:t>
            </a:r>
            <a:r>
              <a:rPr lang="de-AT" sz="1800" dirty="0" smtClean="0">
                <a:sym typeface="Symbol" pitchFamily="18" charset="2"/>
              </a:rPr>
              <a:t></a:t>
            </a:r>
            <a:r>
              <a:rPr lang="de-AT" sz="1800" dirty="0" smtClean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</a:t>
            </a:r>
            <a:endParaRPr lang="de-AT" sz="2000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p:oleObj spid="_x0000_s4098" name="Formel" r:id="rId3" imgW="508000" imgH="431800" progId="Equation.3">
              <p:embed/>
            </p:oleObj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p:oleObj spid="_x0000_s4099" name="Formel" r:id="rId4" imgW="457002" imgH="393529" progId="Equation.3">
              <p:embed/>
            </p:oleObj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p:oleObj spid="_x0000_s4100" name="Formel" r:id="rId5" imgW="1536480" imgH="393480" progId="Equation.3">
              <p:embed/>
            </p:oleObj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p:oleObj spid="_x0000_s4101" name="Formel" r:id="rId6" imgW="736560" imgH="622080" progId="Equation.3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p:oleObj spid="_x0000_s4102" name="Formel" r:id="rId7" imgW="583920" imgH="444240" progId="Equation.3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p:oleObj spid="_x0000_s4103" name="Formel" r:id="rId8" imgW="583920" imgH="444240" progId="Equation.3">
              <p:embed/>
            </p:oleObj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</a:t>
            </a:r>
            <a:endParaRPr lang="de-AT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6. optimale Gesamtkosten: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 smtClean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</a:t>
            </a:r>
            <a:endParaRPr lang="de-AT" sz="2000" dirty="0" smtClean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p:oleObj spid="_x0000_s5126" name="Formel" r:id="rId3" imgW="431613" imgH="203112" progId="Equation.3">
                <p:embed/>
              </p:oleObj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p:oleObj spid="_x0000_s5127" name="Formel" r:id="rId4" imgW="761669" imgH="418918" progId="Equation.3">
                <p:embed/>
              </p:oleObj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p:oleObj spid="_x0000_s5124" name="Formel" r:id="rId5" imgW="165028" imgH="228501" progId="Equation.3">
                <p:embed/>
              </p:oleObj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p:oleObj spid="_x0000_s5125" name="Formel" r:id="rId6" imgW="609336" imgH="431613" progId="Equation.3">
                <p:embed/>
              </p:oleObj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p:oleObj spid="_x0000_s5122" name="Formel" r:id="rId7" imgW="495000" imgH="203040" progId="Equation.3">
              <p:embed/>
            </p:oleObj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p:oleObj spid="_x0000_s5123" name="Formel" r:id="rId8" imgW="609480" imgH="228600" progId="Equation.3">
              <p:embed/>
            </p:oleObj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30350"/>
            <a:ext cx="8064500" cy="4584700"/>
          </a:xfrm>
          <a:noFill/>
        </p:spPr>
      </p:pic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7245350" y="4522788"/>
          <a:ext cx="709613" cy="650875"/>
        </p:xfrm>
        <a:graphic>
          <a:graphicData uri="http://schemas.openxmlformats.org/presentationml/2006/ole">
            <p:oleObj spid="_x0000_s6146" name="Formel" r:id="rId4" imgW="457200" imgH="419040" progId="Equation.3">
              <p:embed/>
            </p:oleObj>
          </a:graphicData>
        </a:graphic>
      </p:graphicFrame>
      <p:sp>
        <p:nvSpPr>
          <p:cNvPr id="67590" name="Freeform 6"/>
          <p:cNvSpPr>
            <a:spLocks/>
          </p:cNvSpPr>
          <p:nvPr/>
        </p:nvSpPr>
        <p:spPr bwMode="auto">
          <a:xfrm>
            <a:off x="2387600" y="3536950"/>
            <a:ext cx="2959100" cy="1289050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4" h="812">
                <a:moveTo>
                  <a:pt x="0" y="0"/>
                </a:moveTo>
                <a:cubicBezTo>
                  <a:pt x="17" y="28"/>
                  <a:pt x="48" y="101"/>
                  <a:pt x="104" y="168"/>
                </a:cubicBezTo>
                <a:cubicBezTo>
                  <a:pt x="160" y="235"/>
                  <a:pt x="233" y="325"/>
                  <a:pt x="336" y="400"/>
                </a:cubicBezTo>
                <a:cubicBezTo>
                  <a:pt x="439" y="475"/>
                  <a:pt x="579" y="555"/>
                  <a:pt x="724" y="616"/>
                </a:cubicBezTo>
                <a:cubicBezTo>
                  <a:pt x="869" y="677"/>
                  <a:pt x="1018" y="731"/>
                  <a:pt x="1208" y="764"/>
                </a:cubicBezTo>
                <a:cubicBezTo>
                  <a:pt x="1398" y="797"/>
                  <a:pt x="1637" y="806"/>
                  <a:pt x="1864" y="812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2393950" y="4387850"/>
            <a:ext cx="2940050" cy="704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004175" y="3983038"/>
          <a:ext cx="750888" cy="665162"/>
        </p:xfrm>
        <a:graphic>
          <a:graphicData uri="http://schemas.openxmlformats.org/presentationml/2006/ole">
            <p:oleObj spid="_x0000_s6147" name="Formel" r:id="rId5" imgW="444307" imgH="393529" progId="Equation.3">
              <p:embed/>
            </p:oleObj>
          </a:graphicData>
        </a:graphic>
      </p:graphicFrame>
      <p:sp>
        <p:nvSpPr>
          <p:cNvPr id="67594" name="Freeform 10"/>
          <p:cNvSpPr>
            <a:spLocks/>
          </p:cNvSpPr>
          <p:nvPr/>
        </p:nvSpPr>
        <p:spPr bwMode="auto">
          <a:xfrm>
            <a:off x="2317750" y="2868613"/>
            <a:ext cx="3009900" cy="1003300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6" h="632">
                <a:moveTo>
                  <a:pt x="0" y="0"/>
                </a:moveTo>
                <a:cubicBezTo>
                  <a:pt x="26" y="34"/>
                  <a:pt x="74" y="126"/>
                  <a:pt x="156" y="205"/>
                </a:cubicBezTo>
                <a:cubicBezTo>
                  <a:pt x="238" y="284"/>
                  <a:pt x="372" y="410"/>
                  <a:pt x="492" y="477"/>
                </a:cubicBezTo>
                <a:cubicBezTo>
                  <a:pt x="612" y="544"/>
                  <a:pt x="747" y="586"/>
                  <a:pt x="876" y="609"/>
                </a:cubicBezTo>
                <a:cubicBezTo>
                  <a:pt x="1005" y="632"/>
                  <a:pt x="1143" y="631"/>
                  <a:pt x="1264" y="613"/>
                </a:cubicBezTo>
                <a:cubicBezTo>
                  <a:pt x="1385" y="595"/>
                  <a:pt x="1499" y="548"/>
                  <a:pt x="1604" y="501"/>
                </a:cubicBezTo>
                <a:cubicBezTo>
                  <a:pt x="1709" y="454"/>
                  <a:pt x="1835" y="365"/>
                  <a:pt x="1896" y="32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771900" y="5657850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51038" y="1711325"/>
            <a:ext cx="109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latin typeface="Times New Roman" pitchFamily="18" charset="0"/>
              </a:rPr>
              <a:t>pro Jahr</a:t>
            </a:r>
          </a:p>
        </p:txBody>
      </p:sp>
      <p:sp>
        <p:nvSpPr>
          <p:cNvPr id="67597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7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</a:t>
            </a:r>
            <a:r>
              <a:rPr lang="de-AT" dirty="0" smtClean="0"/>
              <a:t>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5" grpId="0" animBg="1"/>
      <p:bldP spid="67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Klassische Losgröße 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Der Nettobedarf eines Produktes mit den </a:t>
            </a:r>
            <a:r>
              <a:rPr lang="de-AT" u="sng" smtClean="0"/>
              <a:t>Rüstkosten</a:t>
            </a:r>
            <a:r>
              <a:rPr lang="de-AT" smtClean="0"/>
              <a:t> (</a:t>
            </a:r>
            <a:r>
              <a:rPr lang="de-AT" b="1" i="1" smtClean="0"/>
              <a:t>s</a:t>
            </a:r>
            <a:r>
              <a:rPr lang="de-AT" smtClean="0"/>
              <a:t>) von </a:t>
            </a:r>
            <a:r>
              <a:rPr lang="de-AT" b="1" smtClean="0"/>
              <a:t>200</a:t>
            </a:r>
            <a:r>
              <a:rPr lang="de-AT" smtClean="0"/>
              <a:t> und den </a:t>
            </a:r>
            <a:r>
              <a:rPr lang="de-AT" u="sng" smtClean="0"/>
              <a:t>Lagerkosten</a:t>
            </a:r>
            <a:r>
              <a:rPr lang="de-AT" smtClean="0"/>
              <a:t> (</a:t>
            </a:r>
            <a:r>
              <a:rPr lang="de-AT" b="1" i="1" smtClean="0"/>
              <a:t>h</a:t>
            </a:r>
            <a:r>
              <a:rPr lang="de-AT" smtClean="0"/>
              <a:t>) von </a:t>
            </a:r>
            <a:r>
              <a:rPr lang="de-AT" b="1" smtClean="0"/>
              <a:t>1</a:t>
            </a:r>
            <a:r>
              <a:rPr lang="de-AT" smtClean="0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 smtClean="0"/>
              <a:t>D</a:t>
            </a:r>
            <a:r>
              <a:rPr lang="de-AT" smtClean="0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</a:t>
            </a:r>
            <a:endParaRPr lang="de-AT" dirty="0" smtClean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a) Wie lautet die optimale klassische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p:oleObj spid="_x0000_s7170" name="Formel" r:id="rId3" imgW="165028" imgH="228501" progId="Equation.3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p:oleObj spid="_x0000_s7171" name="Formel" r:id="rId4" imgW="609336" imgH="431613" progId="Equation.3">
              <p:embed/>
            </p:oleObj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p:oleObj spid="_x0000_s7172" name="Formel" r:id="rId5" imgW="850680" imgH="444240" progId="Equation.3">
              <p:embed/>
            </p:oleObj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p:oleObj spid="_x0000_s7173" name="Formel" r:id="rId6" imgW="317160" imgH="228600" progId="Equation.3">
              <p:embed/>
            </p:oleObj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p:oleObj spid="_x0000_s7174" name="Formel" r:id="rId7" imgW="723600" imgH="444240" progId="Equation.3">
              <p:embed/>
            </p:oleObj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p:oleObj spid="_x0000_s7175" name="Formel" r:id="rId8" imgW="901440" imgH="444240" progId="Equation.3">
              <p:embed/>
            </p:oleObj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p:oleObj spid="_x0000_s7176" name="Formel" r:id="rId9" imgW="393480" imgH="253800" progId="Equation.3">
              <p:embed/>
            </p:oleObj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p:oleObj spid="_x0000_s7177" name="Formel" r:id="rId10" imgW="165028" imgH="228501" progId="Equation.3">
              <p:embed/>
            </p:oleObj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p:oleObj spid="_x0000_s7178" name="Formel" r:id="rId11" imgW="165028" imgH="228501" progId="Equation.3">
              <p:embed/>
            </p:oleObj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III</a:t>
            </a:r>
            <a:endParaRPr lang="de-AT" dirty="0" smtClean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Fortsetzung b)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p:oleObj spid="_x0000_s8194" name="Formel" r:id="rId3" imgW="317160" imgH="228600" progId="Equation.3">
              <p:embed/>
            </p:oleObj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p:oleObj spid="_x0000_s8195" name="Formel" r:id="rId4" imgW="723600" imgH="44424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p:oleObj spid="_x0000_s8196" name="Formel" r:id="rId5" imgW="927000" imgH="444240" progId="Equation.3">
              <p:embed/>
            </p:oleObj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p:oleObj spid="_x0000_s8197" name="Formel" r:id="rId6" imgW="406080" imgH="253800" progId="Equation.3">
              <p:embed/>
            </p:oleObj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p:oleObj spid="_x0000_s8198" name="Formel" r:id="rId7" imgW="165028" imgH="228501" progId="Equation.3">
              <p:embed/>
            </p:oleObj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p:oleObj spid="_x0000_s8199" name="Formel" r:id="rId8" imgW="165028" imgH="228501" progId="Equation.3">
              <p:embed/>
            </p:oleObj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p:oleObj spid="_x0000_s8200" name="Formel" r:id="rId9" imgW="317160" imgH="228600" progId="Equation.3">
              <p:embed/>
            </p:oleObj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p:oleObj spid="_x0000_s8201" name="Formel" r:id="rId10" imgW="165028" imgH="228501" progId="Equation.3">
              <p:embed/>
            </p:oleObj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p:oleObj spid="_x0000_s8202" name="Formel" r:id="rId11" imgW="609336" imgH="431613" progId="Equation.3">
              <p:embed/>
            </p:oleObj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p:oleObj spid="_x0000_s8203" name="Formel" r:id="rId12" imgW="1041120" imgH="444240" progId="Equation.3">
              <p:embed/>
            </p:oleObj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Eigenschaften der optimalen </a:t>
            </a:r>
            <a:r>
              <a:rPr lang="de-DE" dirty="0" err="1" smtClean="0"/>
              <a:t>Losgröße</a:t>
            </a: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dirty="0" smtClean="0">
                <a:hlinkClick r:id="rId3" action="ppaction://hlinksldjump"/>
              </a:rPr>
              <a:t>Lagerkostenzuwachs = marginale Rüstkostenersparnis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			=   0,  also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Grenzkostenverfahren von </a:t>
            </a:r>
            <a:r>
              <a:rPr lang="de-AT" sz="2000" dirty="0" err="1" smtClean="0"/>
              <a:t>Groff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</a:t>
            </a:r>
            <a:br>
              <a:rPr lang="de-AT" sz="2000" dirty="0" smtClean="0"/>
            </a:br>
            <a:r>
              <a:rPr lang="de-AT" sz="2000" dirty="0" smtClean="0"/>
              <a:t>  sind die Durchschnittskosten </a:t>
            </a:r>
            <a:r>
              <a:rPr lang="de-AT" sz="2000" i="1" dirty="0" smtClean="0"/>
              <a:t>pro Zeiteinheit</a:t>
            </a:r>
            <a:r>
              <a:rPr lang="de-AT" sz="2000" dirty="0" smtClean="0"/>
              <a:t> </a:t>
            </a:r>
            <a:r>
              <a:rPr lang="de-AT" sz="2000" b="1" dirty="0" smtClean="0"/>
              <a:t>minimal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</a:t>
            </a:r>
            <a:r>
              <a:rPr lang="de-AT" sz="2000" dirty="0" err="1" smtClean="0"/>
              <a:t>Silver</a:t>
            </a:r>
            <a:r>
              <a:rPr lang="de-AT" sz="2000" dirty="0" smtClean="0"/>
              <a:t> – </a:t>
            </a:r>
            <a:r>
              <a:rPr lang="de-AT" sz="2000" dirty="0" err="1" smtClean="0"/>
              <a:t>Meal</a:t>
            </a:r>
            <a:r>
              <a:rPr lang="de-AT" sz="2000" dirty="0" smtClean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p:oleObj spid="_x0000_s9218" name="Formel" r:id="rId4" imgW="165028" imgH="228501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p:oleObj spid="_x0000_s9219" name="Formel" r:id="rId5" imgW="165028" imgH="228501" progId="Equation.3">
              <p:embed/>
            </p:oleObj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p:oleObj spid="_x0000_s9220" name="Formel" r:id="rId6" imgW="533169" imgH="418918" progId="Equation.3">
              <p:embed/>
            </p:oleObj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p:oleObj spid="_x0000_s9221" name="Formel" r:id="rId7" imgW="799920" imgH="419040" progId="Equation.3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p:oleObj spid="_x0000_s9222" name="Formel" r:id="rId8" imgW="634725" imgH="418918" progId="Equation.3">
              <p:embed/>
            </p:oleObj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Losgrößenplanung</a:t>
            </a:r>
            <a:endParaRPr lang="de-AT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</a:t>
            </a:r>
            <a:r>
              <a:rPr lang="de-AT" dirty="0" smtClean="0"/>
              <a:t> (</a:t>
            </a:r>
            <a:r>
              <a:rPr lang="de-AT" i="1" dirty="0" err="1" smtClean="0"/>
              <a:t>lot</a:t>
            </a:r>
            <a:r>
              <a:rPr lang="de-AT" dirty="0" smtClean="0"/>
              <a:t>) = Menge eines Produktes, die ohne Unterbrechung gefertigt 	wird</a:t>
            </a:r>
            <a:endParaRPr lang="de-AT" b="1" dirty="0" smtClean="0"/>
          </a:p>
          <a:p>
            <a:pPr eaLnBrk="1" hangingPunct="1"/>
            <a:r>
              <a:rPr lang="de-AT" b="1" dirty="0" smtClean="0"/>
              <a:t> </a:t>
            </a:r>
            <a:r>
              <a:rPr lang="de-AT" b="1" dirty="0" err="1" smtClean="0"/>
              <a:t>Losgröße</a:t>
            </a:r>
            <a:r>
              <a:rPr lang="de-AT" dirty="0" smtClean="0"/>
              <a:t> (</a:t>
            </a:r>
            <a:r>
              <a:rPr lang="de-AT" i="1" dirty="0" err="1" smtClean="0"/>
              <a:t>lotsize</a:t>
            </a:r>
            <a:r>
              <a:rPr lang="de-AT" dirty="0" smtClean="0"/>
              <a:t>) = Größe des Loses</a:t>
            </a:r>
          </a:p>
          <a:p>
            <a:pPr eaLnBrk="1" hangingPunct="1"/>
            <a:endParaRPr lang="de-AT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Losgrößenplanung </a:t>
            </a:r>
            <a:r>
              <a:rPr lang="de-AT" dirty="0" smtClean="0"/>
              <a:t>(</a:t>
            </a:r>
            <a:r>
              <a:rPr lang="de-AT" i="1" dirty="0" err="1" smtClean="0"/>
              <a:t>lotsizing</a:t>
            </a:r>
            <a:r>
              <a:rPr lang="de-AT" dirty="0" smtClean="0"/>
              <a:t>) </a:t>
            </a:r>
            <a:br>
              <a:rPr lang="de-AT" dirty="0" smtClean="0"/>
            </a:br>
            <a:r>
              <a:rPr lang="de-AT" dirty="0" smtClean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 smtClean="0"/>
              <a:t> Zusammenfassung zu größeren Losen  </a:t>
            </a:r>
            <a:br>
              <a:rPr lang="de-AT" dirty="0" smtClean="0"/>
            </a:br>
            <a:r>
              <a:rPr lang="de-AT" dirty="0" smtClean="0"/>
              <a:t>   </a:t>
            </a:r>
            <a:r>
              <a:rPr lang="de-AT" dirty="0" smtClean="0">
                <a:sym typeface="Symbol" pitchFamily="18" charset="2"/>
              </a:rPr>
              <a:t>  Vorproduktion auf Lager für spätere Perioden  </a:t>
            </a:r>
            <a:br>
              <a:rPr lang="de-AT" dirty="0" smtClean="0">
                <a:sym typeface="Symbol" pitchFamily="18" charset="2"/>
              </a:rPr>
            </a:br>
            <a:r>
              <a:rPr lang="de-AT" dirty="0" smtClean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8.3 Deterministische, </a:t>
            </a:r>
            <a:r>
              <a:rPr lang="de-DE" b="1" dirty="0" smtClean="0"/>
              <a:t>dynamische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Ein-Produktmodelle I</a:t>
            </a:r>
            <a:endParaRPr lang="de-AT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AT" sz="2000" b="1" dirty="0" smtClean="0"/>
              <a:t>dynamisches Lagerhaltungsproblem</a:t>
            </a:r>
            <a:r>
              <a:rPr lang="de-AT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u="sng" dirty="0" smtClean="0"/>
              <a:t>Standardproblem</a:t>
            </a:r>
            <a:r>
              <a:rPr lang="de-AT" sz="2000" dirty="0" smtClean="0"/>
              <a:t> : </a:t>
            </a:r>
            <a:r>
              <a:rPr lang="de-AT" sz="2000" b="1" dirty="0" smtClean="0"/>
              <a:t>Wagner-</a:t>
            </a:r>
            <a:r>
              <a:rPr lang="de-AT" sz="2000" b="1" dirty="0" err="1" smtClean="0"/>
              <a:t>Whitin</a:t>
            </a:r>
            <a:r>
              <a:rPr lang="de-AT" sz="2000" b="1" dirty="0" smtClean="0"/>
              <a:t> (WW) Problem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Deterministische, dynamische </a:t>
            </a:r>
            <a:br>
              <a:rPr lang="de-DE" dirty="0" smtClean="0"/>
            </a:br>
            <a:r>
              <a:rPr lang="de-DE" dirty="0" smtClean="0"/>
              <a:t>Ein-Produktmodelle II</a:t>
            </a:r>
            <a:endParaRPr lang="de-AT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 smtClean="0"/>
              <a:t>Annahmen</a:t>
            </a:r>
            <a:r>
              <a:rPr lang="de-AT" sz="2000" dirty="0" smtClean="0"/>
              <a:t>:</a:t>
            </a:r>
          </a:p>
          <a:p>
            <a:pPr eaLnBrk="1" hangingPunct="1"/>
            <a:r>
              <a:rPr lang="de-AT" sz="2000" dirty="0" smtClean="0"/>
              <a:t> ein einheitliches Produkt</a:t>
            </a:r>
            <a:endParaRPr lang="de-AT" sz="2000" b="1" dirty="0" smtClean="0"/>
          </a:p>
          <a:p>
            <a:pPr eaLnBrk="1" hangingPunct="1"/>
            <a:r>
              <a:rPr lang="de-AT" sz="2000" b="1" dirty="0" smtClean="0"/>
              <a:t> Absatz  zeitlich nicht mehr konstant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Produktionszeit wird vernachlässigt, Lagerzugänge in ganzen Losen</a:t>
            </a:r>
          </a:p>
          <a:p>
            <a:pPr eaLnBrk="1" hangingPunct="1"/>
            <a:r>
              <a:rPr lang="de-AT" sz="2000" dirty="0" smtClean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 smtClean="0"/>
              <a:t> keine Mengenrabatte</a:t>
            </a:r>
          </a:p>
          <a:p>
            <a:pPr eaLnBrk="1" hangingPunct="1"/>
            <a:r>
              <a:rPr lang="de-AT" sz="2000" dirty="0" smtClean="0"/>
              <a:t> keine Fehlmengen erlaubt - durch rechtzeitiges Bestellen vermieden</a:t>
            </a:r>
          </a:p>
          <a:p>
            <a:pPr eaLnBrk="1" hangingPunct="1"/>
            <a:r>
              <a:rPr lang="de-AT" sz="2000" dirty="0" smtClean="0"/>
              <a:t> keine Kapazitätsbeschränkungen bezüglich </a:t>
            </a:r>
            <a:r>
              <a:rPr lang="de-AT" sz="2000" dirty="0" err="1" smtClean="0"/>
              <a:t>Losgröße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variablen Kosten: Rüst- und Lagerhaltungskosten</a:t>
            </a:r>
          </a:p>
          <a:p>
            <a:pPr eaLnBrk="1" hangingPunct="1"/>
            <a:r>
              <a:rPr lang="de-AT" sz="2000" dirty="0" smtClean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Notationen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d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Absatz (Nachfrage) </a:t>
            </a:r>
            <a:r>
              <a:rPr lang="de-AT" sz="2000" i="1" smtClean="0"/>
              <a:t>in Periode t</a:t>
            </a:r>
            <a:r>
              <a:rPr lang="de-AT" sz="2000" smtClean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q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Losgröße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c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i="1" baseline="-25000" smtClean="0"/>
              <a:t>  </a:t>
            </a:r>
            <a:r>
              <a:rPr lang="de-AT" sz="2000" smtClean="0"/>
              <a:t>... variable Produktionskosten pro Stück in Periode t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S</a:t>
            </a:r>
            <a:r>
              <a:rPr lang="de-AT" sz="2000" i="1" smtClean="0"/>
              <a:t>  .</a:t>
            </a:r>
            <a:r>
              <a:rPr lang="de-AT" sz="2000" smtClean="0"/>
              <a:t>.. Auflagekosten (Bestell-/Rüstkosten) je Produktionslos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h</a:t>
            </a:r>
            <a:r>
              <a:rPr lang="de-AT" sz="2000" i="1" smtClean="0"/>
              <a:t>  .</a:t>
            </a:r>
            <a:r>
              <a:rPr lang="de-AT" sz="2000" smtClean="0"/>
              <a:t>.. Lagerkostensatz pro Stück und Periode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T</a:t>
            </a:r>
            <a:r>
              <a:rPr lang="de-AT" sz="2000" i="1" smtClean="0"/>
              <a:t>  .</a:t>
            </a:r>
            <a:r>
              <a:rPr lang="de-AT" sz="2000" smtClean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</a:t>
            </a:r>
            <a:endParaRPr lang="de-AT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smtClean="0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Periodenbedarfen einer oder mehrerer „benachbarter“ Perioden bestehen.</a:t>
            </a:r>
            <a:endParaRPr lang="de-AT" sz="1000" smtClean="0"/>
          </a:p>
          <a:p>
            <a:pPr marL="274638" indent="-274638" eaLnBrk="1" hangingPunct="1">
              <a:buFontTx/>
              <a:buNone/>
            </a:pPr>
            <a:endParaRPr lang="de-AT" sz="1200" b="1" smtClean="0"/>
          </a:p>
          <a:p>
            <a:pPr marL="274638" indent="-274638" eaLnBrk="1" hangingPunct="1">
              <a:buFontTx/>
              <a:buNone/>
            </a:pPr>
            <a:r>
              <a:rPr lang="de-AT" b="1" smtClean="0"/>
              <a:t>Begründung:</a:t>
            </a:r>
            <a:r>
              <a:rPr lang="de-AT" smtClean="0"/>
              <a:t> </a:t>
            </a:r>
          </a:p>
          <a:p>
            <a:pPr marL="274638" indent="-274638" eaLnBrk="1" hangingPunct="1"/>
            <a:r>
              <a:rPr lang="de-AT" sz="2000" smtClean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smtClean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smtClean="0"/>
              <a:t>Zusammenfassen des Bedarfs der Periode 1</a:t>
            </a:r>
          </a:p>
          <a:p>
            <a:pPr marL="830263" lvl="1" eaLnBrk="1" hangingPunct="1"/>
            <a:r>
              <a:rPr lang="de-AT" sz="1800" smtClean="0"/>
              <a:t>Zusammenfassen des Bedarfs der Perioden 1 und 2</a:t>
            </a:r>
          </a:p>
          <a:p>
            <a:pPr marL="830263" lvl="1" eaLnBrk="1" hangingPunct="1"/>
            <a:r>
              <a:rPr lang="de-AT" sz="1800" smtClean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II</a:t>
            </a:r>
            <a:endParaRPr lang="de-AT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 smtClean="0"/>
              <a:t> Dieses Problem kann optimal gelöst werden </a:t>
            </a:r>
            <a:br>
              <a:rPr lang="de-AT" dirty="0" smtClean="0"/>
            </a:br>
            <a:r>
              <a:rPr lang="de-AT" dirty="0" smtClean="0"/>
              <a:t>     (WW-Verfahren, dynamische Optimierung  </a:t>
            </a:r>
            <a:r>
              <a:rPr lang="de-AT" dirty="0" smtClean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u="sng" dirty="0" smtClean="0"/>
              <a:t>Praxis</a:t>
            </a:r>
            <a:r>
              <a:rPr lang="de-AT" dirty="0" smtClean="0"/>
              <a:t>: meist Verwendung von einfachen 			       			 	  			   			    	  Entscheidungsregeln (</a:t>
            </a:r>
            <a:r>
              <a:rPr lang="de-AT" i="1" dirty="0" smtClean="0"/>
              <a:t>Heuristiken</a:t>
            </a:r>
            <a:r>
              <a:rPr lang="de-AT" dirty="0" smtClean="0"/>
              <a:t>) </a:t>
            </a:r>
            <a:r>
              <a:rPr lang="de-AT" dirty="0" smtClean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 smtClean="0"/>
              <a:t> Heuristiken</a:t>
            </a:r>
            <a:r>
              <a:rPr lang="de-AT" dirty="0" smtClean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 smtClean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Heuristiken</a:t>
            </a:r>
            <a:endParaRPr lang="de-AT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 smtClean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 smtClean="0"/>
              <a:t>Die ‚besten‘</a:t>
            </a:r>
            <a:r>
              <a:rPr lang="de-AT" dirty="0" smtClean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Silver</a:t>
            </a:r>
            <a:r>
              <a:rPr lang="de-DE" sz="2000" dirty="0" smtClean="0"/>
              <a:t> – </a:t>
            </a:r>
            <a:r>
              <a:rPr lang="de-DE" sz="2000" dirty="0" err="1" smtClean="0"/>
              <a:t>Meal</a:t>
            </a:r>
            <a:r>
              <a:rPr lang="de-DE" sz="2000" dirty="0" smtClean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Groff</a:t>
            </a:r>
            <a:r>
              <a:rPr lang="de-DE" sz="2000" dirty="0" smtClean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in der Literatur findet man auch (und diese sind teilweise auch in der Praxis beliebt): „</a:t>
            </a:r>
            <a:r>
              <a:rPr lang="de-DE" sz="2000" dirty="0" err="1" smtClean="0"/>
              <a:t>part-period</a:t>
            </a:r>
            <a:r>
              <a:rPr lang="de-DE" sz="2000" dirty="0" smtClean="0"/>
              <a:t>“ und „gleitende wirtschaftliche </a:t>
            </a:r>
            <a:r>
              <a:rPr lang="de-DE" sz="2000" dirty="0" err="1" smtClean="0"/>
              <a:t>Losgröße</a:t>
            </a:r>
            <a:r>
              <a:rPr lang="de-DE" sz="2000" dirty="0" smtClean="0"/>
              <a:t>“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optimale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Übertragung dieser Idee auf </a:t>
            </a:r>
            <a:r>
              <a:rPr lang="de-AT" sz="2000" b="1" dirty="0" smtClean="0"/>
              <a:t>dynamischen</a:t>
            </a:r>
            <a:r>
              <a:rPr lang="de-AT" sz="2000" dirty="0" smtClean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 smtClean="0"/>
              <a:t> erweitere die Losreichweite </a:t>
            </a:r>
            <a:br>
              <a:rPr lang="de-AT" sz="2000" dirty="0" smtClean="0"/>
            </a:br>
            <a:r>
              <a:rPr lang="de-AT" sz="2000" dirty="0" smtClean="0"/>
              <a:t>   (d.h. nehme die Bedarfsmenge der nächsten Periode dazu), </a:t>
            </a:r>
            <a:br>
              <a:rPr lang="de-AT" sz="2000" dirty="0" smtClean="0"/>
            </a:br>
            <a:r>
              <a:rPr lang="de-AT" sz="2000" dirty="0" smtClean="0"/>
              <a:t>   solange </a:t>
            </a:r>
            <a:r>
              <a:rPr lang="de-AT" sz="2000" i="1" dirty="0" smtClean="0"/>
              <a:t>die Durchschnittskosten pro Zeiteinheit</a:t>
            </a:r>
            <a:r>
              <a:rPr lang="de-AT" sz="2000" dirty="0" smtClean="0"/>
              <a:t> </a:t>
            </a:r>
            <a:r>
              <a:rPr lang="de-AT" sz="2000" i="1" dirty="0" smtClean="0"/>
              <a:t>sinken</a:t>
            </a:r>
            <a:r>
              <a:rPr lang="de-AT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						</a:t>
            </a:r>
            <a:r>
              <a:rPr lang="de-AT" sz="2000" i="1" dirty="0" smtClean="0">
                <a:latin typeface="Times New Roman" pitchFamily="18" charset="0"/>
              </a:rPr>
              <a:t>j </a:t>
            </a:r>
            <a:r>
              <a:rPr lang="de-AT" sz="2000" i="1" dirty="0" smtClean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 smtClean="0">
                <a:latin typeface="Times New Roman" pitchFamily="18" charset="0"/>
              </a:rPr>
              <a:t>τ</a:t>
            </a:r>
            <a:r>
              <a:rPr lang="de-AT" sz="2000" dirty="0" smtClean="0">
                <a:latin typeface="Times New Roman" pitchFamily="18" charset="0"/>
              </a:rPr>
              <a:t> </a:t>
            </a:r>
            <a:endParaRPr lang="de-AT" sz="20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</a:t>
            </a:r>
            <a:r>
              <a:rPr lang="de-AT" sz="2000" i="1" dirty="0" smtClean="0">
                <a:sym typeface="Symbol" pitchFamily="18" charset="2"/>
              </a:rPr>
              <a:t></a:t>
            </a:r>
            <a:r>
              <a:rPr lang="de-AT" sz="2000" dirty="0" smtClean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p:oleObj spid="_x0000_s10242" r:id="rId3" imgW="2374900" imgH="457200" progId="">
              <p:embed/>
            </p:oleObj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Dynamische Losgrößenheuristiken</a:t>
            </a:r>
            <a:endParaRPr lang="de-AT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Der </a:t>
            </a:r>
            <a:r>
              <a:rPr lang="de-AT" sz="2000" u="sng" dirty="0" smtClean="0"/>
              <a:t>Bedarf</a:t>
            </a:r>
            <a:r>
              <a:rPr lang="de-AT" sz="2000" dirty="0" smtClean="0"/>
              <a:t> eines Produktes beträgt in den nächsten fünf Wochen: 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20, 40, 20, 30 und 20 Einheiten. 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</a:t>
            </a:r>
            <a:r>
              <a:rPr lang="de-AT" sz="2000" u="sng" dirty="0" smtClean="0"/>
              <a:t>bestellfixen Kosten</a:t>
            </a:r>
            <a:r>
              <a:rPr lang="de-AT" sz="2000" dirty="0" smtClean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 smtClean="0"/>
              <a:t>Lagerkosten</a:t>
            </a:r>
            <a:r>
              <a:rPr lang="de-AT" sz="2000" dirty="0" smtClean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Wie lauten die Losgrößen nach dem Verfahren von </a:t>
            </a:r>
            <a:r>
              <a:rPr lang="de-AT" sz="2000" b="1" dirty="0" err="1" smtClean="0"/>
              <a:t>Silver</a:t>
            </a:r>
            <a:r>
              <a:rPr lang="de-AT" sz="2000" b="1" dirty="0" smtClean="0"/>
              <a:t> und </a:t>
            </a:r>
            <a:r>
              <a:rPr lang="de-AT" sz="2000" b="1" dirty="0" err="1" smtClean="0"/>
              <a:t>Meal</a:t>
            </a: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bzw. nach dem Verfahren nach </a:t>
            </a:r>
            <a:r>
              <a:rPr lang="de-DE" sz="2000" b="1" dirty="0" err="1" smtClean="0"/>
              <a:t>Groff</a:t>
            </a:r>
            <a:r>
              <a:rPr lang="de-DE" sz="2000" dirty="0" smtClean="0"/>
              <a:t>?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218487" cy="3884615"/>
        </p:xfrm>
        <a:graphic>
          <a:graphicData uri="http://schemas.openxmlformats.org/drawingml/2006/table">
            <a:tbl>
              <a:tblPr/>
              <a:tblGrid>
                <a:gridCol w="1182687"/>
                <a:gridCol w="1793875"/>
                <a:gridCol w="4689475"/>
                <a:gridCol w="55245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bis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900113" y="2557463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 = </a:t>
            </a:r>
            <a:r>
              <a:rPr lang="de-DE"/>
              <a:t>1</a:t>
            </a:r>
            <a:endParaRPr lang="de-AT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908175" y="25574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908175" y="40703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908175" y="30622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908175" y="35671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672013" y="25796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3498850" y="2995613"/>
          <a:ext cx="1001713" cy="506412"/>
        </p:xfrm>
        <a:graphic>
          <a:graphicData uri="http://schemas.openxmlformats.org/presentationml/2006/ole">
            <p:oleObj spid="_x0000_s11266" name="Formel" r:id="rId3" imgW="698400" imgH="393480" progId="Equation.3">
              <p:embed/>
            </p:oleObj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4643438" y="2968625"/>
          <a:ext cx="1223962" cy="549275"/>
        </p:xfrm>
        <a:graphic>
          <a:graphicData uri="http://schemas.openxmlformats.org/presentationml/2006/ole">
            <p:oleObj spid="_x0000_s11267" name="Formel" r:id="rId4" imgW="876240" imgH="393480" progId="Equation.3">
              <p:embed/>
            </p:oleObj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5867400" y="3062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55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3492500" y="3500438"/>
          <a:ext cx="1820863" cy="506412"/>
        </p:xfrm>
        <a:graphic>
          <a:graphicData uri="http://schemas.openxmlformats.org/presentationml/2006/ole">
            <p:oleObj spid="_x0000_s11268" name="Formel" r:id="rId5" imgW="1269720" imgH="393480" progId="Equation.3">
              <p:embed/>
            </p:oleObj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364163" y="3471863"/>
          <a:ext cx="1349375" cy="549275"/>
        </p:xfrm>
        <a:graphic>
          <a:graphicData uri="http://schemas.openxmlformats.org/presentationml/2006/ole">
            <p:oleObj spid="_x0000_s11269" name="Formel" r:id="rId6" imgW="965160" imgH="393480" progId="Equation.3">
              <p:embed/>
            </p:oleObj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6732588" y="35734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3563938" y="4005263"/>
          <a:ext cx="2641600" cy="506412"/>
        </p:xfrm>
        <a:graphic>
          <a:graphicData uri="http://schemas.openxmlformats.org/presentationml/2006/ole">
            <p:oleObj spid="_x0000_s11270" name="Formel" r:id="rId7" imgW="1841400" imgH="393480" progId="Equation.3">
              <p:embed/>
            </p:oleObj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227763" y="3976688"/>
          <a:ext cx="1331912" cy="549275"/>
        </p:xfrm>
        <a:graphic>
          <a:graphicData uri="http://schemas.openxmlformats.org/presentationml/2006/ole">
            <p:oleObj spid="_x0000_s11271" name="Formel" r:id="rId8" imgW="952200" imgH="393480" progId="Equation.3">
              <p:embed/>
            </p:oleObj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7667625" y="40767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205788" y="4119563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947738" y="4578350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ym typeface="Symbol" pitchFamily="18" charset="2"/>
              </a:rPr>
              <a:t> = </a:t>
            </a:r>
            <a:r>
              <a:rPr lang="de-DE"/>
              <a:t>4</a:t>
            </a:r>
            <a:endParaRPr lang="de-AT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908175" y="45815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3563938" y="4508500"/>
          <a:ext cx="1038225" cy="506413"/>
        </p:xfrm>
        <a:graphic>
          <a:graphicData uri="http://schemas.openxmlformats.org/presentationml/2006/ole">
            <p:oleObj spid="_x0000_s11272" name="Formel" r:id="rId9" imgW="723600" imgH="393480" progId="Equation.3">
              <p:embed/>
            </p:oleObj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4643438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1336" name="Text Box 172"/>
          <p:cNvSpPr txBox="1">
            <a:spLocks noChangeArrowheads="1"/>
          </p:cNvSpPr>
          <p:nvPr/>
        </p:nvSpPr>
        <p:spPr bwMode="auto">
          <a:xfrm>
            <a:off x="5157788" y="5892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27824" name="Object 176"/>
          <p:cNvGraphicFramePr>
            <a:graphicFrameLocks noChangeAspect="1"/>
          </p:cNvGraphicFramePr>
          <p:nvPr/>
        </p:nvGraphicFramePr>
        <p:xfrm>
          <a:off x="455613" y="5729288"/>
          <a:ext cx="385762" cy="431800"/>
        </p:xfrm>
        <a:graphic>
          <a:graphicData uri="http://schemas.openxmlformats.org/presentationml/2006/ole">
            <p:oleObj spid="_x0000_s11273" name="Formel" r:id="rId10" imgW="165028" imgH="228501" progId="Equation.3">
              <p:embed/>
            </p:oleObj>
          </a:graphicData>
        </a:graphic>
      </p:graphicFrame>
      <p:sp>
        <p:nvSpPr>
          <p:cNvPr id="27825" name="Text Box 177"/>
          <p:cNvSpPr txBox="1">
            <a:spLocks noChangeArrowheads="1"/>
          </p:cNvSpPr>
          <p:nvPr/>
        </p:nvSpPr>
        <p:spPr bwMode="auto">
          <a:xfrm>
            <a:off x="692150" y="5780088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 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3995738" y="5761038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2*S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2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*2*</a:t>
            </a:r>
            <a:r>
              <a:rPr lang="de-DE" sz="2000" i="1"/>
              <a:t>d</a:t>
            </a:r>
            <a:r>
              <a:rPr lang="de-DE" sz="2000" baseline="-25000"/>
              <a:t>3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5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900988" y="57483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451725" y="40703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375025" y="57324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/>
        </p:nvGraphicFramePr>
        <p:xfrm>
          <a:off x="3551238" y="2492375"/>
          <a:ext cx="1001712" cy="506413"/>
        </p:xfrm>
        <a:graphic>
          <a:graphicData uri="http://schemas.openxmlformats.org/presentationml/2006/ole">
            <p:oleObj spid="_x0000_s11274" name="Formel" r:id="rId11" imgW="698400" imgH="393480" progId="Equation.3">
              <p:embed/>
            </p:oleObj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908175" y="5072063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 &amp; 5</a:t>
            </a:r>
            <a:endParaRPr lang="de-AT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3575050" y="5014913"/>
          <a:ext cx="984250" cy="506412"/>
        </p:xfrm>
        <a:graphic>
          <a:graphicData uri="http://schemas.openxmlformats.org/presentationml/2006/ole">
            <p:oleObj spid="_x0000_s11275" name="Formel" r:id="rId12" imgW="685800" imgH="393480" progId="Equation.3">
              <p:embed/>
            </p:oleObj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4711700" y="4987925"/>
          <a:ext cx="1223963" cy="549275"/>
        </p:xfrm>
        <a:graphic>
          <a:graphicData uri="http://schemas.openxmlformats.org/presentationml/2006/ole">
            <p:oleObj spid="_x0000_s11276" name="Formel" r:id="rId13" imgW="876240" imgH="393480" progId="Equation.3">
              <p:embed/>
            </p:oleObj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5935663" y="50815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45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25" grpId="0"/>
      <p:bldP spid="27837" grpId="0"/>
      <p:bldP spid="27838" grpId="0"/>
      <p:bldP spid="27839" grpId="0"/>
      <p:bldP spid="27840" grpId="0"/>
      <p:bldP spid="27862" grpId="0"/>
      <p:bldP spid="278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Groff - Heuristik</a:t>
            </a:r>
            <a:endParaRPr lang="de-AT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/>
              <a:t>optimale Losgröße</a:t>
            </a:r>
            <a:r>
              <a:rPr lang="de-AT" sz="2000"/>
              <a:t> im EOQ Modell	 	</a:t>
            </a:r>
            <a:endParaRPr lang="de-AT" sz="2000" i="1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/>
              <a:t>Marginale Rüstkostenersparnis = Marginaler Lagerkostenzuwachs.</a:t>
            </a:r>
            <a:br>
              <a:rPr lang="de-AT" sz="2000" i="1"/>
            </a:b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/>
              <a:t>Übertragung dieser Idee auf </a:t>
            </a:r>
            <a:r>
              <a:rPr lang="de-AT" sz="2000" b="1"/>
              <a:t>dynamischen</a:t>
            </a:r>
            <a:r>
              <a:rPr lang="de-AT" sz="200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erweitere die Losreichweite, solange die</a:t>
            </a:r>
            <a:r>
              <a:rPr lang="de-AT" sz="2000" i="1"/>
              <a:t> Grenz-Lagerkosten kleiner als die Grenz-Rüstkosten</a:t>
            </a:r>
            <a:r>
              <a:rPr lang="de-AT" sz="2000"/>
              <a:t> sind:</a:t>
            </a:r>
          </a:p>
          <a:p>
            <a:pPr>
              <a:spcBef>
                <a:spcPct val="20000"/>
              </a:spcBef>
            </a:pP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Die </a:t>
            </a:r>
            <a:r>
              <a:rPr lang="de-AT" sz="2000" b="1"/>
              <a:t>Losreichweite</a:t>
            </a:r>
            <a:r>
              <a:rPr lang="de-AT" sz="2000"/>
              <a:t> </a:t>
            </a:r>
            <a:r>
              <a:rPr lang="de-AT" sz="2000">
                <a:sym typeface="Symbol" pitchFamily="18" charset="2"/>
              </a:rPr>
              <a:t></a:t>
            </a:r>
            <a:r>
              <a:rPr lang="de-AT" sz="200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p:oleObj spid="_x0000_s12290" name="Formel" r:id="rId3" imgW="1256755" imgH="393529" progId="Equation.3">
              <p:embed/>
            </p:oleObj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Losgrößenplanung</a:t>
            </a:r>
            <a:endParaRPr lang="de-A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 smtClean="0"/>
          </a:p>
          <a:p>
            <a:pPr eaLnBrk="1" hangingPunct="1"/>
            <a:r>
              <a:rPr lang="de-AT" sz="1800" i="1" dirty="0" smtClean="0"/>
              <a:t>  deterministische</a:t>
            </a:r>
            <a:r>
              <a:rPr lang="de-AT" sz="1800" dirty="0" smtClean="0"/>
              <a:t> Modelle (Nachfrage wird als bekannt vorausgesetzt) vs.</a:t>
            </a: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 smtClean="0"/>
              <a:t>  stochastische</a:t>
            </a:r>
            <a:r>
              <a:rPr lang="de-AT" sz="1800" dirty="0" smtClean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statische</a:t>
            </a:r>
            <a:r>
              <a:rPr lang="de-AT" sz="1800" dirty="0" smtClean="0"/>
              <a:t> Modelle (konstante Nachfrage – </a:t>
            </a:r>
            <a:r>
              <a:rPr lang="de-AT" sz="1800" i="1" dirty="0" smtClean="0"/>
              <a:t>eine</a:t>
            </a:r>
            <a:r>
              <a:rPr lang="de-AT" sz="1800" dirty="0" smtClean="0"/>
              <a:t> </a:t>
            </a:r>
            <a:r>
              <a:rPr lang="de-AT" sz="1800" i="1" dirty="0" smtClean="0"/>
              <a:t>typische</a:t>
            </a:r>
            <a:r>
              <a:rPr lang="de-AT" sz="1800" dirty="0" smtClean="0"/>
              <a:t> Bestellperiode)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dynamische</a:t>
            </a:r>
            <a:r>
              <a:rPr lang="de-AT" sz="1800" dirty="0" smtClean="0"/>
              <a:t> Modelle (Nachfrage variiert mit der Zeit)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Ein</a:t>
            </a:r>
            <a:r>
              <a:rPr lang="de-AT" sz="1800" dirty="0" smtClean="0"/>
              <a:t>-Produktmodelle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Mehr</a:t>
            </a:r>
            <a:r>
              <a:rPr lang="de-AT" sz="1800" dirty="0" smtClean="0"/>
              <a:t>-Produktmodelle, wobei hier zu unterscheiden ist: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600" dirty="0" smtClean="0"/>
              <a:t>- mit unabhängigem Bedarf (aber z.B. gemeinsamer Kapazitätsbeschränkung)</a:t>
            </a:r>
            <a:br>
              <a:rPr lang="de-AT" sz="1600" dirty="0" smtClean="0"/>
            </a:br>
            <a:r>
              <a:rPr lang="de-AT" sz="1600" dirty="0" smtClean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Rechte Seite (Rüst- / Lagerkosten) = </a:t>
            </a:r>
            <a:endParaRPr lang="de-AT" sz="2000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p:oleObj spid="_x0000_s13314" name="Formel" r:id="rId3" imgW="304560" imgH="393480" progId="Equation.3">
              <p:embed/>
            </p:oleObj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468313" y="2205038"/>
          <a:ext cx="8207375" cy="3208338"/>
        </p:xfrm>
        <a:graphic>
          <a:graphicData uri="http://schemas.openxmlformats.org/drawingml/2006/table">
            <a:tbl>
              <a:tblPr/>
              <a:tblGrid>
                <a:gridCol w="1071562"/>
                <a:gridCol w="1519238"/>
                <a:gridCol w="504825"/>
                <a:gridCol w="1295400"/>
                <a:gridCol w="720725"/>
                <a:gridCol w="1655762"/>
                <a:gridCol w="720725"/>
                <a:gridCol w="71913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28675" y="29972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52638" y="46243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51050" y="42719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51050" y="38258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51050" y="33940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52638" y="2997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28675" y="46323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059113" y="29972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059113" y="33940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059113" y="3832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059113" y="4249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060700" y="46243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3995738" y="38258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399573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39957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3995738" y="4235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3995738" y="46323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0752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0752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075238" y="3811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075238" y="4243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075238" y="46529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2690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56325" y="34004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26150" y="3825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26150" y="42640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269038" y="4624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235825" y="29972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235825" y="38179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235825" y="33940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235825" y="42497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235825" y="46529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148638" y="4278313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8818" name="Object 146"/>
          <p:cNvGraphicFramePr>
            <a:graphicFrameLocks noChangeAspect="1"/>
          </p:cNvGraphicFramePr>
          <p:nvPr/>
        </p:nvGraphicFramePr>
        <p:xfrm>
          <a:off x="479425" y="5721350"/>
          <a:ext cx="385763" cy="431800"/>
        </p:xfrm>
        <a:graphic>
          <a:graphicData uri="http://schemas.openxmlformats.org/presentationml/2006/ole">
            <p:oleObj spid="_x0000_s13315" name="Formel" r:id="rId4" imgW="165028" imgH="228501" progId="Equation.3">
              <p:embed/>
            </p:oleObj>
          </a:graphicData>
        </a:graphic>
      </p:graphicFrame>
      <p:sp>
        <p:nvSpPr>
          <p:cNvPr id="28819" name="Text Box 147"/>
          <p:cNvSpPr txBox="1">
            <a:spLocks noChangeArrowheads="1"/>
          </p:cNvSpPr>
          <p:nvPr/>
        </p:nvSpPr>
        <p:spPr bwMode="auto">
          <a:xfrm>
            <a:off x="1055688" y="57562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 </a:t>
            </a:r>
            <a:r>
              <a:rPr lang="en-US" sz="2000" b="1">
                <a:solidFill>
                  <a:srgbClr val="9900CC"/>
                </a:solidFill>
              </a:rPr>
              <a:t>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8820" name="Text Box 148"/>
          <p:cNvSpPr txBox="1">
            <a:spLocks noChangeArrowheads="1"/>
          </p:cNvSpPr>
          <p:nvPr/>
        </p:nvSpPr>
        <p:spPr bwMode="auto">
          <a:xfrm>
            <a:off x="6397625" y="56102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sp>
        <p:nvSpPr>
          <p:cNvPr id="28821" name="Text Box 149"/>
          <p:cNvSpPr txBox="1">
            <a:spLocks noChangeArrowheads="1"/>
          </p:cNvSpPr>
          <p:nvPr/>
        </p:nvSpPr>
        <p:spPr bwMode="auto">
          <a:xfrm>
            <a:off x="7059613" y="564673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52638" y="5019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046413" y="50212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10025" y="50244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091113" y="50101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172200" y="50006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235825" y="50196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19" grpId="0"/>
      <p:bldP spid="28820" grpId="0"/>
      <p:bldP spid="28821" grpId="0"/>
      <p:bldP spid="28843" grpId="0"/>
      <p:bldP spid="28844" grpId="0"/>
      <p:bldP spid="28845" grpId="0"/>
      <p:bldP spid="28846" grpId="0"/>
      <p:bldP spid="28847" grpId="0"/>
      <p:bldP spid="288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p:oleObj spid="_x0000_s14338" name="Microsoft-Zeichnung" r:id="rId3" imgW="5605463" imgH="3703638" progId="">
              <p:embed/>
            </p:oleObj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Beispiel: </a:t>
            </a:r>
            <a:r>
              <a:rPr lang="de-AT" sz="2800" dirty="0" smtClean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Bedarf an Vorprodukt (2) hat damit sporadischen Charakter; die             Wahl der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 Deterministische Ein-Produktmodelle 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Wir betrachten </a:t>
            </a:r>
            <a:r>
              <a:rPr lang="de-AT" sz="2000" b="1" dirty="0" smtClean="0"/>
              <a:t>nur ein Produkt</a:t>
            </a:r>
            <a:r>
              <a:rPr lang="de-AT" sz="2000" dirty="0" smtClean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>
                <a:sym typeface="Wingdings" pitchFamily="2" charset="2"/>
              </a:rPr>
              <a:t> Annahme</a:t>
            </a:r>
            <a:r>
              <a:rPr lang="de-AT" sz="2000" dirty="0" smtClean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/>
              <a:t> die Situation kann durch mehrere unabhängige </a:t>
            </a:r>
            <a:br>
              <a:rPr lang="de-AT" sz="2000" dirty="0" smtClean="0"/>
            </a:br>
            <a:r>
              <a:rPr lang="de-AT" sz="2000" dirty="0" smtClean="0"/>
              <a:t>     </a:t>
            </a:r>
            <a:r>
              <a:rPr lang="de-AT" sz="2000" b="1" dirty="0" err="1" smtClean="0"/>
              <a:t>Einprodukt</a:t>
            </a:r>
            <a:r>
              <a:rPr lang="de-AT" sz="2000" b="1" dirty="0" smtClean="0"/>
              <a:t>-Lagerhaltungsmodelle</a:t>
            </a:r>
            <a:r>
              <a:rPr lang="de-AT" sz="2000" dirty="0" smtClean="0"/>
              <a:t> beschrieben werden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</a:t>
            </a:r>
            <a:r>
              <a:rPr lang="de-AT" sz="1800" dirty="0" smtClean="0">
                <a:hlinkClick r:id="rId2" action="ppaction://hlinksldjump"/>
              </a:rPr>
              <a:t>mehrstufiger Produktion</a:t>
            </a:r>
            <a:r>
              <a:rPr lang="de-AT" sz="1800" dirty="0" smtClean="0"/>
              <a:t>!</a:t>
            </a:r>
            <a:endParaRPr lang="de-AT" sz="1800" u="sng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Deterministische Ein-Produktmodelle II</a:t>
            </a:r>
            <a:endParaRPr lang="de-AT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 smtClean="0"/>
              <a:t>  Fehlmengen</a:t>
            </a:r>
            <a:r>
              <a:rPr lang="de-AT" sz="2000" dirty="0" smtClean="0"/>
              <a:t> - nicht erlaubt,</a:t>
            </a:r>
            <a:br>
              <a:rPr lang="de-AT" sz="2000" dirty="0" smtClean="0"/>
            </a:br>
            <a:r>
              <a:rPr lang="de-AT" sz="2000" dirty="0" smtClean="0"/>
              <a:t>	 Fehlmenge = „negatives Lager“, nicht befriedigte Nachfrage. </a:t>
            </a:r>
          </a:p>
          <a:p>
            <a:pPr eaLnBrk="1" hangingPunct="1"/>
            <a:r>
              <a:rPr lang="de-AT" sz="2000" b="1" dirty="0" smtClean="0"/>
              <a:t>  Annahme</a:t>
            </a:r>
            <a:r>
              <a:rPr lang="de-AT" sz="2000" dirty="0" smtClean="0"/>
              <a:t>: Lieferung beansprucht keine Zeit </a:t>
            </a:r>
          </a:p>
          <a:p>
            <a:pPr eaLnBrk="1" hangingPunct="1"/>
            <a:r>
              <a:rPr lang="de-AT" sz="2000" dirty="0" smtClean="0"/>
              <a:t>  Die relevanten </a:t>
            </a:r>
            <a:r>
              <a:rPr lang="de-AT" sz="2000" b="1" i="1" dirty="0" smtClean="0"/>
              <a:t>Kosten</a:t>
            </a:r>
            <a:r>
              <a:rPr lang="de-AT" sz="2000" dirty="0" smtClean="0"/>
              <a:t> bestehen aus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s 	</a:t>
            </a:r>
            <a:r>
              <a:rPr lang="de-AT" sz="2000" dirty="0" smtClean="0"/>
              <a:t>...Rüstkosten (bei Produktion) bzw. bestellfixe Kosten 		   (bei Bestellung)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c </a:t>
            </a:r>
            <a:r>
              <a:rPr lang="de-AT" sz="2000" dirty="0" smtClean="0"/>
              <a:t>	...variable Produktions- bzw. Bestellkosten pro Stück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h </a:t>
            </a:r>
            <a:r>
              <a:rPr lang="de-AT" sz="2000" dirty="0" smtClean="0"/>
              <a:t>	...Lagerkosten pro Einheit und pro Zeiteinheit</a:t>
            </a:r>
          </a:p>
          <a:p>
            <a:pPr eaLnBrk="1" hangingPunct="1"/>
            <a:r>
              <a:rPr lang="de-AT" sz="2000" b="1" dirty="0" smtClean="0"/>
              <a:t>  Bekannt: Nachfrage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t</a:t>
            </a:r>
            <a:r>
              <a:rPr lang="de-AT" sz="2000" dirty="0" smtClean="0"/>
              <a:t> zu jedem Zeitpunkt </a:t>
            </a:r>
            <a:r>
              <a:rPr lang="de-AT" sz="2000" i="1" dirty="0" smtClean="0"/>
              <a:t>t </a:t>
            </a:r>
            <a:r>
              <a:rPr lang="de-AT" sz="2000" dirty="0" smtClean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(= grobe Vereinfachung, da bestenfalls Schätzwerte vorliegen und  	diese Schätzungen um so unzuverlässiger sind, je weiter </a:t>
            </a:r>
            <a:r>
              <a:rPr lang="de-AT" sz="2000" i="1" dirty="0" smtClean="0"/>
              <a:t>t</a:t>
            </a:r>
            <a:r>
              <a:rPr lang="de-AT" sz="2000" dirty="0" smtClean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 </a:t>
            </a:r>
            <a:r>
              <a:rPr lang="de-DE" sz="2800" b="1" dirty="0" smtClean="0"/>
              <a:t>statische</a:t>
            </a:r>
            <a:r>
              <a:rPr lang="de-DE" sz="2800" dirty="0" smtClean="0"/>
              <a:t> Ein-Produktmodelle I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Statisch </a:t>
            </a:r>
            <a:r>
              <a:rPr lang="de-AT" sz="1900" b="1" smtClean="0">
                <a:sym typeface="Symbol" pitchFamily="18" charset="2"/>
              </a:rPr>
              <a:t></a:t>
            </a:r>
            <a:r>
              <a:rPr lang="de-AT" sz="1900" b="1" smtClean="0"/>
              <a:t> </a:t>
            </a:r>
            <a:r>
              <a:rPr lang="de-AT" sz="1900" smtClean="0"/>
              <a:t>Annahme, dass der Bedarf in jeder Periode </a:t>
            </a:r>
            <a:r>
              <a:rPr lang="de-AT" sz="1900" i="1" smtClean="0"/>
              <a:t>t </a:t>
            </a:r>
            <a:r>
              <a:rPr lang="de-AT" sz="1900" smtClean="0"/>
              <a:t>gleich ist: </a:t>
            </a:r>
            <a:r>
              <a:rPr lang="de-AT" sz="1900" i="1" smtClean="0"/>
              <a:t>d</a:t>
            </a:r>
            <a:r>
              <a:rPr lang="de-AT" sz="1900" i="1" baseline="-25000" smtClean="0"/>
              <a:t>t</a:t>
            </a:r>
            <a:r>
              <a:rPr lang="de-AT" sz="1900" smtClean="0"/>
              <a:t> = </a:t>
            </a:r>
            <a:r>
              <a:rPr lang="de-AT" sz="1900" i="1" smtClean="0"/>
              <a:t>d</a:t>
            </a:r>
            <a:r>
              <a:rPr lang="de-AT" sz="1900" smtClean="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Standardproblem =  „</a:t>
            </a:r>
            <a:r>
              <a:rPr lang="de-AT" sz="1900" b="1" smtClean="0"/>
              <a:t>Klassisches Losgrößenmodell</a:t>
            </a:r>
            <a:r>
              <a:rPr lang="de-AT" sz="1900" smtClean="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			    „</a:t>
            </a:r>
            <a:r>
              <a:rPr lang="de-AT" sz="1900" b="1" i="1" smtClean="0"/>
              <a:t>E</a:t>
            </a:r>
            <a:r>
              <a:rPr lang="de-AT" sz="1900" i="1" smtClean="0"/>
              <a:t>conomic </a:t>
            </a:r>
            <a:r>
              <a:rPr lang="de-AT" sz="1900" b="1" i="1" smtClean="0"/>
              <a:t>O</a:t>
            </a:r>
            <a:r>
              <a:rPr lang="de-AT" sz="1900" i="1" smtClean="0"/>
              <a:t>rder </a:t>
            </a:r>
            <a:r>
              <a:rPr lang="de-AT" sz="1900" b="1" i="1" smtClean="0"/>
              <a:t>Q</a:t>
            </a:r>
            <a:r>
              <a:rPr lang="de-AT" sz="1900" i="1" smtClean="0"/>
              <a:t>uantity</a:t>
            </a:r>
            <a:r>
              <a:rPr lang="de-AT" sz="1900" smtClean="0"/>
              <a:t> model“ (</a:t>
            </a:r>
            <a:r>
              <a:rPr lang="de-AT" sz="1900" i="1" smtClean="0"/>
              <a:t>EOQ</a:t>
            </a:r>
            <a:r>
              <a:rPr lang="de-AT" sz="1900" smtClean="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Annahmen</a:t>
            </a:r>
            <a:r>
              <a:rPr lang="de-AT" sz="1900" smtClean="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ein einheitliches Produkt</a:t>
            </a:r>
            <a:endParaRPr lang="de-AT" sz="1900" b="1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 smtClean="0"/>
              <a:t>gleichmäßiger kontinuierlicher Absatz:  </a:t>
            </a:r>
            <a:r>
              <a:rPr lang="de-AT" sz="1900" b="1" i="1" smtClean="0"/>
              <a:t>d</a:t>
            </a:r>
            <a:r>
              <a:rPr lang="de-AT" sz="1900" b="1" smtClean="0"/>
              <a:t> Stück pro Zeiteinheit</a:t>
            </a:r>
            <a:endParaRPr lang="de-AT" sz="1900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Deterministische, statische Ein-Produktmodelle II</a:t>
            </a:r>
            <a:endParaRPr lang="de-AT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 smtClean="0"/>
              <a:t>Losgröße</a:t>
            </a:r>
            <a:r>
              <a:rPr lang="de-AT" sz="2000" b="1" dirty="0" smtClean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In statischen Modellen wird es natürlich sinnvoll sein, </a:t>
            </a:r>
            <a:r>
              <a:rPr lang="de-AT" sz="2000" b="1" dirty="0" smtClean="0"/>
              <a:t>in regelmäßigen Abständen immer die gleiche Menge (</a:t>
            </a:r>
            <a:r>
              <a:rPr lang="de-AT" sz="2000" b="1" dirty="0" err="1" smtClean="0"/>
              <a:t>Losgröße</a:t>
            </a:r>
            <a:r>
              <a:rPr lang="de-AT" sz="2000" b="1" dirty="0" smtClean="0"/>
              <a:t>) </a:t>
            </a:r>
            <a:r>
              <a:rPr lang="de-AT" sz="2000" dirty="0" smtClean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b="1" dirty="0" smtClean="0"/>
              <a:t>Zielsetzung: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so wählen, dass ein </a:t>
            </a:r>
            <a:r>
              <a:rPr lang="de-AT" sz="2000" b="1" dirty="0" smtClean="0"/>
              <a:t>Abgleich </a:t>
            </a:r>
            <a:r>
              <a:rPr lang="de-AT" sz="2000" dirty="0" smtClean="0"/>
              <a:t>von</a:t>
            </a:r>
            <a:r>
              <a:rPr lang="de-AT" sz="2000" b="1" dirty="0" smtClean="0"/>
              <a:t> Rüst- </a:t>
            </a:r>
            <a:r>
              <a:rPr lang="de-AT" sz="2000" dirty="0" smtClean="0"/>
              <a:t>und</a:t>
            </a:r>
            <a:r>
              <a:rPr lang="de-AT" sz="2000" b="1" dirty="0" smtClean="0"/>
              <a:t> 	         Lagerkosten </a:t>
            </a:r>
            <a:r>
              <a:rPr lang="de-AT" sz="2000" dirty="0" smtClean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Entwicklung des Lagerbestandes im klassischen Losgrößenmodell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p:oleObj spid="_x0000_s1026" r:id="rId3" imgW="6632448" imgH="3017520" progId="">
              <p:embed/>
            </p:oleObj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4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pic>
        <p:nvPicPr>
          <p:cNvPr id="235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8" y="1530350"/>
            <a:ext cx="8064500" cy="4584700"/>
          </a:xfr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1194</Words>
  <Application>Microsoft Office PowerPoint</Application>
  <PresentationFormat>Bildschirmpräsentation (4:3)</PresentationFormat>
  <Paragraphs>392</Paragraphs>
  <Slides>31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Vorlage_6</vt:lpstr>
      <vt:lpstr>Formel</vt:lpstr>
      <vt:lpstr>Microsoft-Zeichnung</vt:lpstr>
      <vt:lpstr>Kapitel 8 </vt:lpstr>
      <vt:lpstr>Losgrößenplanung</vt:lpstr>
      <vt:lpstr>Losgrößenplanung</vt:lpstr>
      <vt:lpstr>8.1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8.3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- Verfahren</vt:lpstr>
      <vt:lpstr>Groff - Heuristik</vt:lpstr>
      <vt:lpstr> Beispiel: Groff - Verfahren</vt:lpstr>
      <vt:lpstr>Beispiel: mehrstufige Produktion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29</cp:revision>
  <dcterms:created xsi:type="dcterms:W3CDTF">2011-04-28T12:25:33Z</dcterms:created>
  <dcterms:modified xsi:type="dcterms:W3CDTF">2012-11-27T10:58:31Z</dcterms:modified>
</cp:coreProperties>
</file>