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CA7B-E220-41F4-A7E4-44D35FC5522D}" type="datetimeFigureOut">
              <a:rPr lang="de-AT" smtClean="0"/>
              <a:pPr/>
              <a:t>22.11.2011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66CFF-FAD4-45C9-A1F5-1E1C1F334DC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41C01-1FCC-4753-AC17-415781061A35}" type="slidenum">
              <a:rPr lang="de-AT"/>
              <a:pPr/>
              <a:t>15</a:t>
            </a:fld>
            <a:endParaRPr lang="de-A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BA6C-C173-421B-BAE4-BAAD8D0E3948}" type="slidenum">
              <a:rPr lang="de-AT"/>
              <a:pPr/>
              <a:t>16</a:t>
            </a:fld>
            <a:endParaRPr lang="de-A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E7432-752E-438B-AA48-A64278AB710D}" type="slidenum">
              <a:rPr lang="de-AT"/>
              <a:pPr/>
              <a:t>17</a:t>
            </a:fld>
            <a:endParaRPr lang="de-A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9735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97352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39341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1987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44518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25344"/>
            <a:ext cx="2895600" cy="196850"/>
          </a:xfrm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3497263" y="66770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705600" y="66770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544518"/>
            <a:ext cx="2895600" cy="196850"/>
          </a:xfrm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43799"/>
            <a:ext cx="2133600" cy="196850"/>
          </a:xfrm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smtClean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275856" y="6237312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866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3497263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525344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7/</a:t>
            </a:r>
            <a:fld id="{8A190C3B-80F2-47FC-BE11-E8F0518DE4D2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7864" y="6525344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16.x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7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827584" y="3105835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3600" b="1" dirty="0" smtClean="0"/>
              <a:t>Materialbedarfsplanung </a:t>
            </a:r>
          </a:p>
          <a:p>
            <a:pPr eaLnBrk="1" hangingPunct="1">
              <a:buFontTx/>
              <a:buNone/>
            </a:pPr>
            <a:r>
              <a:rPr lang="de-DE" sz="3600" b="1" dirty="0" smtClean="0"/>
              <a:t>(MRP)</a:t>
            </a:r>
            <a:endParaRPr lang="de-AT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52" name="Group 1248"/>
          <p:cNvGraphicFramePr>
            <a:graphicFrameLocks noGrp="1"/>
          </p:cNvGraphicFramePr>
          <p:nvPr>
            <p:ph sz="quarter" idx="3"/>
          </p:nvPr>
        </p:nvGraphicFramePr>
        <p:xfrm>
          <a:off x="4648200" y="1689100"/>
          <a:ext cx="4038600" cy="4589463"/>
        </p:xfrm>
        <a:graphic>
          <a:graphicData uri="http://schemas.openxmlformats.org/drawingml/2006/table">
            <a:tbl>
              <a:tblPr/>
              <a:tblGrid>
                <a:gridCol w="1114425"/>
                <a:gridCol w="1730375"/>
                <a:gridCol w="11938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Produkt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verwendet in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Anzahl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4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01824"/>
            <a:ext cx="8579296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7.1.2 Teilverwendungsnachweis in Tabellenform</a:t>
            </a:r>
            <a:endParaRPr lang="de-AT" sz="2800" dirty="0" smtClean="0"/>
          </a:p>
        </p:txBody>
      </p:sp>
      <p:sp>
        <p:nvSpPr>
          <p:cNvPr id="72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i="1" dirty="0" smtClean="0"/>
              <a:t>Synthetische</a:t>
            </a:r>
            <a:r>
              <a:rPr lang="de-AT" sz="2000" dirty="0" smtClean="0"/>
              <a:t> Betrachtungsweise: 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„wofür wird ein Produkt verwendet?“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sym typeface="Wingdings" pitchFamily="2" charset="2"/>
              </a:rPr>
              <a:t> Mit Hilfe des Graphen!</a:t>
            </a:r>
            <a:endParaRPr lang="de-AT" sz="2000" dirty="0" smtClean="0"/>
          </a:p>
        </p:txBody>
      </p:sp>
      <p:sp>
        <p:nvSpPr>
          <p:cNvPr id="7132" name="Text Box 988"/>
          <p:cNvSpPr txBox="1">
            <a:spLocks noChangeArrowheads="1"/>
          </p:cNvSpPr>
          <p:nvPr/>
        </p:nvSpPr>
        <p:spPr bwMode="auto">
          <a:xfrm>
            <a:off x="6492875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33" name="Text Box 989"/>
          <p:cNvSpPr txBox="1">
            <a:spLocks noChangeArrowheads="1"/>
          </p:cNvSpPr>
          <p:nvPr/>
        </p:nvSpPr>
        <p:spPr bwMode="auto">
          <a:xfrm>
            <a:off x="6491288" y="35560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7134" name="Text Box 990"/>
          <p:cNvSpPr txBox="1">
            <a:spLocks noChangeArrowheads="1"/>
          </p:cNvSpPr>
          <p:nvPr/>
        </p:nvSpPr>
        <p:spPr bwMode="auto">
          <a:xfrm>
            <a:off x="6491288" y="32273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5" name="Text Box 991"/>
          <p:cNvSpPr txBox="1">
            <a:spLocks noChangeArrowheads="1"/>
          </p:cNvSpPr>
          <p:nvPr/>
        </p:nvSpPr>
        <p:spPr bwMode="auto">
          <a:xfrm>
            <a:off x="6491288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2</a:t>
            </a:r>
            <a:endParaRPr lang="de-AT" sz="1400"/>
          </a:p>
        </p:txBody>
      </p:sp>
      <p:sp>
        <p:nvSpPr>
          <p:cNvPr id="7136" name="Text Box 992"/>
          <p:cNvSpPr txBox="1">
            <a:spLocks noChangeArrowheads="1"/>
          </p:cNvSpPr>
          <p:nvPr/>
        </p:nvSpPr>
        <p:spPr bwMode="auto">
          <a:xfrm>
            <a:off x="7958138" y="32210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7" name="Text Box 993"/>
          <p:cNvSpPr txBox="1">
            <a:spLocks noChangeArrowheads="1"/>
          </p:cNvSpPr>
          <p:nvPr/>
        </p:nvSpPr>
        <p:spPr bwMode="auto">
          <a:xfrm>
            <a:off x="6502400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7138" name="Text Box 994"/>
          <p:cNvSpPr txBox="1">
            <a:spLocks noChangeArrowheads="1"/>
          </p:cNvSpPr>
          <p:nvPr/>
        </p:nvSpPr>
        <p:spPr bwMode="auto">
          <a:xfrm>
            <a:off x="7956550" y="3532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7139" name="Text Box 995"/>
          <p:cNvSpPr txBox="1">
            <a:spLocks noChangeArrowheads="1"/>
          </p:cNvSpPr>
          <p:nvPr/>
        </p:nvSpPr>
        <p:spPr bwMode="auto">
          <a:xfrm>
            <a:off x="7958138" y="44196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2</a:t>
            </a:r>
            <a:endParaRPr lang="de-AT" sz="1400"/>
          </a:p>
        </p:txBody>
      </p:sp>
      <p:sp>
        <p:nvSpPr>
          <p:cNvPr id="7140" name="Text Box 996"/>
          <p:cNvSpPr txBox="1">
            <a:spLocks noChangeArrowheads="1"/>
          </p:cNvSpPr>
          <p:nvPr/>
        </p:nvSpPr>
        <p:spPr bwMode="auto">
          <a:xfrm>
            <a:off x="7956550" y="38290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FF0000"/>
                </a:solidFill>
              </a:rPr>
              <a:t>1</a:t>
            </a:r>
            <a:endParaRPr lang="de-AT" sz="1400"/>
          </a:p>
        </p:txBody>
      </p:sp>
      <p:sp>
        <p:nvSpPr>
          <p:cNvPr id="7141" name="Text Box 997"/>
          <p:cNvSpPr txBox="1">
            <a:spLocks noChangeArrowheads="1"/>
          </p:cNvSpPr>
          <p:nvPr/>
        </p:nvSpPr>
        <p:spPr bwMode="auto">
          <a:xfrm>
            <a:off x="7956550" y="566102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7142" name="Text Box 998"/>
          <p:cNvSpPr txBox="1">
            <a:spLocks noChangeArrowheads="1"/>
          </p:cNvSpPr>
          <p:nvPr/>
        </p:nvSpPr>
        <p:spPr bwMode="auto">
          <a:xfrm>
            <a:off x="7942263" y="2924175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9900CC"/>
                </a:solidFill>
              </a:rPr>
              <a:t>1</a:t>
            </a:r>
            <a:endParaRPr lang="de-AT" sz="1400"/>
          </a:p>
        </p:txBody>
      </p:sp>
      <p:sp>
        <p:nvSpPr>
          <p:cNvPr id="7143" name="Text Box 999"/>
          <p:cNvSpPr txBox="1">
            <a:spLocks noChangeArrowheads="1"/>
          </p:cNvSpPr>
          <p:nvPr/>
        </p:nvSpPr>
        <p:spPr bwMode="auto">
          <a:xfrm>
            <a:off x="7956550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1</a:t>
            </a:r>
            <a:endParaRPr lang="de-AT" sz="1400"/>
          </a:p>
        </p:txBody>
      </p:sp>
      <p:sp>
        <p:nvSpPr>
          <p:cNvPr id="7144" name="Text Box 1000"/>
          <p:cNvSpPr txBox="1">
            <a:spLocks noChangeArrowheads="1"/>
          </p:cNvSpPr>
          <p:nvPr/>
        </p:nvSpPr>
        <p:spPr bwMode="auto">
          <a:xfrm>
            <a:off x="6484938" y="413226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hlink"/>
                </a:solidFill>
              </a:rPr>
              <a:t>3</a:t>
            </a:r>
            <a:endParaRPr lang="de-AT" sz="1400"/>
          </a:p>
        </p:txBody>
      </p:sp>
      <p:sp>
        <p:nvSpPr>
          <p:cNvPr id="7145" name="Text Box 1001"/>
          <p:cNvSpPr txBox="1">
            <a:spLocks noChangeArrowheads="1"/>
          </p:cNvSpPr>
          <p:nvPr/>
        </p:nvSpPr>
        <p:spPr bwMode="auto">
          <a:xfrm>
            <a:off x="6486525" y="44211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chemeClr val="accent2"/>
                </a:solidFill>
              </a:rPr>
              <a:t>4</a:t>
            </a:r>
            <a:endParaRPr lang="de-AT" sz="1400"/>
          </a:p>
        </p:txBody>
      </p:sp>
      <p:sp>
        <p:nvSpPr>
          <p:cNvPr id="22744" name="Text Box 1240"/>
          <p:cNvSpPr txBox="1">
            <a:spLocks noChangeArrowheads="1"/>
          </p:cNvSpPr>
          <p:nvPr/>
        </p:nvSpPr>
        <p:spPr bwMode="auto">
          <a:xfrm>
            <a:off x="6502400" y="593248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22745" name="Text Box 1241"/>
          <p:cNvSpPr txBox="1">
            <a:spLocks noChangeArrowheads="1"/>
          </p:cNvSpPr>
          <p:nvPr/>
        </p:nvSpPr>
        <p:spPr bwMode="auto">
          <a:xfrm>
            <a:off x="6502400" y="56451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-</a:t>
            </a:r>
            <a:endParaRPr lang="de-AT" sz="1400"/>
          </a:p>
        </p:txBody>
      </p:sp>
      <p:sp>
        <p:nvSpPr>
          <p:cNvPr id="22746" name="Text Box 1242"/>
          <p:cNvSpPr txBox="1">
            <a:spLocks noChangeArrowheads="1"/>
          </p:cNvSpPr>
          <p:nvPr/>
        </p:nvSpPr>
        <p:spPr bwMode="auto">
          <a:xfrm>
            <a:off x="6500813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9</a:t>
            </a:r>
            <a:endParaRPr lang="de-AT" sz="1400"/>
          </a:p>
        </p:txBody>
      </p:sp>
      <p:sp>
        <p:nvSpPr>
          <p:cNvPr id="22747" name="Text Box 1243"/>
          <p:cNvSpPr txBox="1">
            <a:spLocks noChangeArrowheads="1"/>
          </p:cNvSpPr>
          <p:nvPr/>
        </p:nvSpPr>
        <p:spPr bwMode="auto">
          <a:xfrm>
            <a:off x="6502400" y="5053013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4</a:t>
            </a:r>
            <a:endParaRPr lang="de-AT" sz="1400"/>
          </a:p>
        </p:txBody>
      </p:sp>
      <p:sp>
        <p:nvSpPr>
          <p:cNvPr id="22748" name="Text Box 1244"/>
          <p:cNvSpPr txBox="1">
            <a:spLocks noChangeArrowheads="1"/>
          </p:cNvSpPr>
          <p:nvPr/>
        </p:nvSpPr>
        <p:spPr bwMode="auto">
          <a:xfrm>
            <a:off x="7956550" y="5037138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>
                <a:solidFill>
                  <a:srgbClr val="00CC00"/>
                </a:solidFill>
              </a:rPr>
              <a:t>3</a:t>
            </a:r>
            <a:endParaRPr lang="de-AT" sz="1400">
              <a:solidFill>
                <a:srgbClr val="00CC00"/>
              </a:solidFill>
            </a:endParaRPr>
          </a:p>
        </p:txBody>
      </p:sp>
      <p:sp>
        <p:nvSpPr>
          <p:cNvPr id="22749" name="Text Box 1245"/>
          <p:cNvSpPr txBox="1">
            <a:spLocks noChangeArrowheads="1"/>
          </p:cNvSpPr>
          <p:nvPr/>
        </p:nvSpPr>
        <p:spPr bwMode="auto">
          <a:xfrm>
            <a:off x="7956550" y="59324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50" name="Text Box 1246"/>
          <p:cNvSpPr txBox="1">
            <a:spLocks noChangeArrowheads="1"/>
          </p:cNvSpPr>
          <p:nvPr/>
        </p:nvSpPr>
        <p:spPr bwMode="auto">
          <a:xfrm>
            <a:off x="7958138" y="472440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6</a:t>
            </a:r>
            <a:endParaRPr lang="de-AT" sz="1400"/>
          </a:p>
        </p:txBody>
      </p:sp>
      <p:sp>
        <p:nvSpPr>
          <p:cNvPr id="22751" name="Text Box 1247"/>
          <p:cNvSpPr txBox="1">
            <a:spLocks noChangeArrowheads="1"/>
          </p:cNvSpPr>
          <p:nvPr/>
        </p:nvSpPr>
        <p:spPr bwMode="auto">
          <a:xfrm>
            <a:off x="7958138" y="53403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grpSp>
        <p:nvGrpSpPr>
          <p:cNvPr id="2" name="Group 1271"/>
          <p:cNvGrpSpPr>
            <a:grpSpLocks/>
          </p:cNvGrpSpPr>
          <p:nvPr/>
        </p:nvGrpSpPr>
        <p:grpSpPr bwMode="auto">
          <a:xfrm>
            <a:off x="338138" y="3317875"/>
            <a:ext cx="4100512" cy="2219325"/>
            <a:chOff x="341" y="2090"/>
            <a:chExt cx="3159" cy="1742"/>
          </a:xfrm>
        </p:grpSpPr>
        <p:graphicFrame>
          <p:nvGraphicFramePr>
            <p:cNvPr id="7170" name="Object 1250"/>
            <p:cNvGraphicFramePr>
              <a:graphicFrameLocks noChangeAspect="1"/>
            </p:cNvGraphicFramePr>
            <p:nvPr/>
          </p:nvGraphicFramePr>
          <p:xfrm>
            <a:off x="341" y="2090"/>
            <a:ext cx="3159" cy="1742"/>
          </p:xfrm>
          <a:graphic>
            <a:graphicData uri="http://schemas.openxmlformats.org/presentationml/2006/ole">
              <p:oleObj spid="_x0000_s7170" name="Microsoft-Zeichnung" r:id="rId3" imgW="5435600" imgH="2997200" progId="">
                <p:embed/>
              </p:oleObj>
            </a:graphicData>
          </a:graphic>
        </p:graphicFrame>
        <p:sp>
          <p:nvSpPr>
            <p:cNvPr id="7265" name="Line 1251"/>
            <p:cNvSpPr>
              <a:spLocks noChangeShapeType="1"/>
            </p:cNvSpPr>
            <p:nvPr/>
          </p:nvSpPr>
          <p:spPr bwMode="auto">
            <a:xfrm flipV="1">
              <a:off x="702" y="2296"/>
              <a:ext cx="210" cy="17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6" name="Line 1252"/>
            <p:cNvSpPr>
              <a:spLocks noChangeShapeType="1"/>
            </p:cNvSpPr>
            <p:nvPr/>
          </p:nvSpPr>
          <p:spPr bwMode="auto">
            <a:xfrm flipH="1" flipV="1">
              <a:off x="1022" y="2289"/>
              <a:ext cx="216" cy="184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7" name="Line 1253"/>
            <p:cNvSpPr>
              <a:spLocks noChangeShapeType="1"/>
            </p:cNvSpPr>
            <p:nvPr/>
          </p:nvSpPr>
          <p:spPr bwMode="auto">
            <a:xfrm flipV="1">
              <a:off x="660" y="2625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8" name="Line 1254"/>
            <p:cNvSpPr>
              <a:spLocks noChangeShapeType="1"/>
            </p:cNvSpPr>
            <p:nvPr/>
          </p:nvSpPr>
          <p:spPr bwMode="auto">
            <a:xfrm flipV="1">
              <a:off x="1101" y="2939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69" name="Line 1255"/>
            <p:cNvSpPr>
              <a:spLocks noChangeShapeType="1"/>
            </p:cNvSpPr>
            <p:nvPr/>
          </p:nvSpPr>
          <p:spPr bwMode="auto">
            <a:xfrm flipV="1">
              <a:off x="2163" y="2894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0" name="Line 1256"/>
            <p:cNvSpPr>
              <a:spLocks noChangeShapeType="1"/>
            </p:cNvSpPr>
            <p:nvPr/>
          </p:nvSpPr>
          <p:spPr bwMode="auto">
            <a:xfrm flipV="1">
              <a:off x="2607" y="3207"/>
              <a:ext cx="1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1" name="Line 1257"/>
            <p:cNvSpPr>
              <a:spLocks noChangeShapeType="1"/>
            </p:cNvSpPr>
            <p:nvPr/>
          </p:nvSpPr>
          <p:spPr bwMode="auto">
            <a:xfrm flipV="1">
              <a:off x="1144" y="2619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2" name="Line 1258"/>
            <p:cNvSpPr>
              <a:spLocks noChangeShapeType="1"/>
            </p:cNvSpPr>
            <p:nvPr/>
          </p:nvSpPr>
          <p:spPr bwMode="auto">
            <a:xfrm flipV="1">
              <a:off x="2209" y="2572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3" name="Line 1259"/>
            <p:cNvSpPr>
              <a:spLocks noChangeShapeType="1"/>
            </p:cNvSpPr>
            <p:nvPr/>
          </p:nvSpPr>
          <p:spPr bwMode="auto">
            <a:xfrm flipV="1">
              <a:off x="2648" y="2887"/>
              <a:ext cx="99" cy="15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4" name="Line 1260"/>
            <p:cNvSpPr>
              <a:spLocks noChangeShapeType="1"/>
            </p:cNvSpPr>
            <p:nvPr/>
          </p:nvSpPr>
          <p:spPr bwMode="auto">
            <a:xfrm flipH="1" flipV="1">
              <a:off x="1326" y="2605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5" name="Line 1261"/>
            <p:cNvSpPr>
              <a:spLocks noChangeShapeType="1"/>
            </p:cNvSpPr>
            <p:nvPr/>
          </p:nvSpPr>
          <p:spPr bwMode="auto">
            <a:xfrm flipH="1" flipV="1">
              <a:off x="2389" y="2561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6" name="Line 1262"/>
            <p:cNvSpPr>
              <a:spLocks noChangeShapeType="1"/>
            </p:cNvSpPr>
            <p:nvPr/>
          </p:nvSpPr>
          <p:spPr bwMode="auto">
            <a:xfrm flipH="1" flipV="1">
              <a:off x="2830" y="2872"/>
              <a:ext cx="132" cy="1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7" name="Line 1263"/>
            <p:cNvSpPr>
              <a:spLocks noChangeShapeType="1"/>
            </p:cNvSpPr>
            <p:nvPr/>
          </p:nvSpPr>
          <p:spPr bwMode="auto">
            <a:xfrm flipV="1">
              <a:off x="476" y="2914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8" name="Line 1264"/>
            <p:cNvSpPr>
              <a:spLocks noChangeShapeType="1"/>
            </p:cNvSpPr>
            <p:nvPr/>
          </p:nvSpPr>
          <p:spPr bwMode="auto">
            <a:xfrm flipV="1">
              <a:off x="923" y="3222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79" name="Line 1265"/>
            <p:cNvSpPr>
              <a:spLocks noChangeShapeType="1"/>
            </p:cNvSpPr>
            <p:nvPr/>
          </p:nvSpPr>
          <p:spPr bwMode="auto">
            <a:xfrm flipV="1">
              <a:off x="1986" y="3180"/>
              <a:ext cx="130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0" name="Line 1266"/>
            <p:cNvSpPr>
              <a:spLocks noChangeShapeType="1"/>
            </p:cNvSpPr>
            <p:nvPr/>
          </p:nvSpPr>
          <p:spPr bwMode="auto">
            <a:xfrm flipV="1">
              <a:off x="2430" y="3490"/>
              <a:ext cx="127" cy="17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1" name="Line 1267"/>
            <p:cNvSpPr>
              <a:spLocks noChangeShapeType="1"/>
            </p:cNvSpPr>
            <p:nvPr/>
          </p:nvSpPr>
          <p:spPr bwMode="auto">
            <a:xfrm flipH="1" flipV="1">
              <a:off x="696" y="2924"/>
              <a:ext cx="102" cy="158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2" name="Line 1268"/>
            <p:cNvSpPr>
              <a:spLocks noChangeShapeType="1"/>
            </p:cNvSpPr>
            <p:nvPr/>
          </p:nvSpPr>
          <p:spPr bwMode="auto">
            <a:xfrm flipH="1" flipV="1">
              <a:off x="1144" y="3232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3" name="Line 1269"/>
            <p:cNvSpPr>
              <a:spLocks noChangeShapeType="1"/>
            </p:cNvSpPr>
            <p:nvPr/>
          </p:nvSpPr>
          <p:spPr bwMode="auto">
            <a:xfrm flipH="1" flipV="1">
              <a:off x="2205" y="3187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7284" name="Line 1270"/>
            <p:cNvSpPr>
              <a:spLocks noChangeShapeType="1"/>
            </p:cNvSpPr>
            <p:nvPr/>
          </p:nvSpPr>
          <p:spPr bwMode="auto">
            <a:xfrm flipH="1" flipV="1">
              <a:off x="2648" y="3498"/>
              <a:ext cx="98" cy="161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2" grpId="0" autoUpdateAnimBg="0"/>
      <p:bldP spid="7133" grpId="0" autoUpdateAnimBg="0"/>
      <p:bldP spid="7134" grpId="0" autoUpdateAnimBg="0"/>
      <p:bldP spid="7135" grpId="0" autoUpdateAnimBg="0"/>
      <p:bldP spid="7136" grpId="0" autoUpdateAnimBg="0"/>
      <p:bldP spid="7137" grpId="0" autoUpdateAnimBg="0"/>
      <p:bldP spid="7138" grpId="0" autoUpdateAnimBg="0"/>
      <p:bldP spid="7139" grpId="0" autoUpdateAnimBg="0"/>
      <p:bldP spid="7140" grpId="0" autoUpdateAnimBg="0"/>
      <p:bldP spid="7141" grpId="0" autoUpdateAnimBg="0"/>
      <p:bldP spid="7142" grpId="0" autoUpdateAnimBg="0"/>
      <p:bldP spid="7143" grpId="0" autoUpdateAnimBg="0"/>
      <p:bldP spid="7144" grpId="0" autoUpdateAnimBg="0"/>
      <p:bldP spid="7145" grpId="0" autoUpdateAnimBg="0"/>
      <p:bldP spid="22744" grpId="0" autoUpdateAnimBg="0"/>
      <p:bldP spid="22745" grpId="0" autoUpdateAnimBg="0"/>
      <p:bldP spid="22746" grpId="0" autoUpdateAnimBg="0"/>
      <p:bldP spid="22747" grpId="0" autoUpdateAnimBg="0"/>
      <p:bldP spid="22748" grpId="0" autoUpdateAnimBg="0"/>
      <p:bldP spid="22749" grpId="0" autoUpdateAnimBg="0"/>
      <p:bldP spid="22750" grpId="0" autoUpdateAnimBg="0"/>
      <p:bldP spid="22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7.1.5 Baukastenstücklisten</a:t>
            </a:r>
            <a:endParaRPr lang="de-AT" sz="2800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sz="2000" b="1" dirty="0" smtClean="0"/>
              <a:t> Bausteine</a:t>
            </a:r>
            <a:r>
              <a:rPr lang="de-AT" sz="2000" dirty="0" smtClean="0"/>
              <a:t>, aus denen die </a:t>
            </a:r>
            <a:r>
              <a:rPr lang="de-AT" sz="2000" dirty="0" err="1" smtClean="0"/>
              <a:t>Erzeugnisstruktur</a:t>
            </a:r>
            <a:r>
              <a:rPr lang="de-AT" sz="2000" dirty="0" smtClean="0"/>
              <a:t> besteht</a:t>
            </a:r>
          </a:p>
          <a:p>
            <a:pPr eaLnBrk="1" hangingPunct="1"/>
            <a:r>
              <a:rPr lang="de-AT" sz="2000" dirty="0" smtClean="0"/>
              <a:t> auch in Tabellenform möglich </a:t>
            </a:r>
          </a:p>
          <a:p>
            <a:pPr eaLnBrk="1" hangingPunct="1"/>
            <a:r>
              <a:rPr lang="de-AT" sz="2000" i="1" dirty="0" smtClean="0"/>
              <a:t> Analytische</a:t>
            </a:r>
            <a:r>
              <a:rPr lang="de-AT" sz="2000" dirty="0" smtClean="0"/>
              <a:t> Betrachtungsweise: „woraus besteht ein Produkt?“</a:t>
            </a:r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692275" y="3213100"/>
          <a:ext cx="5688013" cy="2435225"/>
        </p:xfrm>
        <a:graphic>
          <a:graphicData uri="http://schemas.openxmlformats.org/presentationml/2006/ole">
            <p:oleObj spid="_x0000_s8194" name="Microsoft-Zeichnung" r:id="rId3" imgW="4368800" imgH="185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7.1.7 Mengenübersichtsstücklisten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80000">
              <a:tabLst>
                <a:tab pos="180000" algn="l"/>
              </a:tabLst>
            </a:pPr>
            <a:r>
              <a:rPr lang="de-AT" dirty="0" smtClean="0">
                <a:solidFill>
                  <a:schemeClr val="hlink"/>
                </a:solidFill>
                <a:sym typeface="Symbol" pitchFamily="18" charset="2"/>
              </a:rPr>
              <a:t> Direktbedarfskoeffizient</a:t>
            </a:r>
            <a:r>
              <a:rPr lang="de-AT" dirty="0" smtClean="0"/>
              <a:t> </a:t>
            </a:r>
            <a:r>
              <a:rPr lang="de-AT" i="1" dirty="0" err="1" smtClean="0">
                <a:solidFill>
                  <a:schemeClr val="hlink"/>
                </a:solidFill>
              </a:rPr>
              <a:t>a</a:t>
            </a:r>
            <a:r>
              <a:rPr lang="de-AT" i="1" baseline="-25000" dirty="0" err="1" smtClean="0">
                <a:solidFill>
                  <a:schemeClr val="hlink"/>
                </a:solidFill>
              </a:rPr>
              <a:t>ij</a:t>
            </a:r>
            <a:r>
              <a:rPr lang="de-AT" i="1" dirty="0" smtClean="0"/>
              <a:t> ... </a:t>
            </a:r>
            <a:r>
              <a:rPr lang="de-AT" dirty="0" smtClean="0"/>
              <a:t>wie viele Einheiten des betreffenden     	Rohstoffs oder Zwischen-</a:t>
            </a:r>
            <a:r>
              <a:rPr lang="de-AT" dirty="0" err="1" smtClean="0"/>
              <a:t>produkts</a:t>
            </a:r>
            <a:r>
              <a:rPr lang="de-AT" dirty="0" smtClean="0"/>
              <a:t> </a:t>
            </a:r>
            <a:r>
              <a:rPr lang="de-AT" i="1" dirty="0" smtClean="0">
                <a:solidFill>
                  <a:schemeClr val="hlink"/>
                </a:solidFill>
              </a:rPr>
              <a:t>i</a:t>
            </a:r>
            <a:r>
              <a:rPr lang="de-AT" dirty="0" smtClean="0"/>
              <a:t> werden </a:t>
            </a:r>
            <a:r>
              <a:rPr lang="de-AT" u="sng" dirty="0" smtClean="0"/>
              <a:t>direkt</a:t>
            </a:r>
            <a:r>
              <a:rPr lang="de-AT" dirty="0" smtClean="0"/>
              <a:t> zur Produktion einer  	Einheit des anderen Zwischen- oder Endprodukts </a:t>
            </a:r>
            <a:r>
              <a:rPr lang="de-AT" i="1" dirty="0" smtClean="0">
                <a:solidFill>
                  <a:schemeClr val="hlink"/>
                </a:solidFill>
              </a:rPr>
              <a:t>j</a:t>
            </a:r>
            <a:r>
              <a:rPr lang="de-AT" i="1" dirty="0" smtClean="0"/>
              <a:t> </a:t>
            </a:r>
            <a:r>
              <a:rPr lang="de-AT" dirty="0" smtClean="0"/>
              <a:t>benötigt?</a:t>
            </a:r>
          </a:p>
          <a:p>
            <a:endParaRPr lang="de-AT" dirty="0" smtClean="0"/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Frage: </a:t>
            </a:r>
            <a:r>
              <a:rPr lang="de-AT" dirty="0" err="1" smtClean="0"/>
              <a:t>wieviel</a:t>
            </a:r>
            <a:r>
              <a:rPr lang="de-AT" dirty="0" smtClean="0"/>
              <a:t> wird von einem Einzelteil (oder Zwischenprodukt)  	</a:t>
            </a:r>
            <a:r>
              <a:rPr lang="de-AT" b="1" i="1" dirty="0" smtClean="0"/>
              <a:t>insgesamt</a:t>
            </a:r>
            <a:r>
              <a:rPr lang="de-AT" dirty="0" smtClean="0"/>
              <a:t> (direkt oder über ein anderes Produkt) benötigt, um eine 	Einheit eines Endproduktes (oder allg. eines Zwischen- oder 	Endproduktes) herzustellen?</a:t>
            </a:r>
          </a:p>
          <a:p>
            <a:pPr defTabSz="180000">
              <a:tabLst>
                <a:tab pos="180000" algn="l"/>
              </a:tabLst>
            </a:pPr>
            <a:r>
              <a:rPr lang="de-AT" dirty="0" smtClean="0"/>
              <a:t> Betrachte alle Wege von einem Knoten zu einem anderen Knoten und 	summiere die </a:t>
            </a:r>
            <a:r>
              <a:rPr lang="de-AT" i="1" dirty="0" smtClean="0"/>
              <a:t>insgesamt</a:t>
            </a:r>
            <a:r>
              <a:rPr lang="de-AT" dirty="0" smtClean="0"/>
              <a:t> benötigten Mengen auf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</a:t>
            </a:r>
            <a:r>
              <a:rPr lang="de-AT" dirty="0" smtClean="0"/>
              <a:t>Verflechtungs- bzw. Gesamtbedarfskoeffizient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bilden die </a:t>
            </a:r>
            <a:r>
              <a:rPr lang="de-AT" dirty="0" smtClean="0"/>
              <a:t>Verflechtungs- bzw. Gesamtbedarfsmatrix </a:t>
            </a:r>
            <a:br>
              <a:rPr lang="de-AT" dirty="0" smtClean="0"/>
            </a:br>
            <a:r>
              <a:rPr lang="de-AT" dirty="0" smtClean="0">
                <a:sym typeface="Symbol" pitchFamily="18" charset="2"/>
              </a:rPr>
              <a:t>  Spalten sind</a:t>
            </a:r>
            <a:r>
              <a:rPr lang="de-AT" dirty="0" smtClean="0"/>
              <a:t> </a:t>
            </a:r>
            <a:r>
              <a:rPr lang="de-AT" b="1" i="1" dirty="0" smtClean="0"/>
              <a:t>Mengenübersichtsstücklisten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7.1.7 Mengenübersichtsstücklisten (I)</a:t>
            </a:r>
            <a:endParaRPr lang="de-AT" sz="2800" dirty="0" smtClean="0"/>
          </a:p>
        </p:txBody>
      </p:sp>
      <p:sp>
        <p:nvSpPr>
          <p:cNvPr id="9223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4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5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42126" name="Group 142"/>
          <p:cNvGraphicFramePr>
            <a:graphicFrameLocks noGrp="1"/>
          </p:cNvGraphicFramePr>
          <p:nvPr>
            <p:ph idx="1"/>
          </p:nvPr>
        </p:nvGraphicFramePr>
        <p:xfrm>
          <a:off x="544513" y="2535238"/>
          <a:ext cx="8256905" cy="3964623"/>
        </p:xfrm>
        <a:graphic>
          <a:graphicData uri="http://schemas.openxmlformats.org/drawingml/2006/table">
            <a:tbl>
              <a:tblPr/>
              <a:tblGrid>
                <a:gridCol w="1739900"/>
                <a:gridCol w="1784350"/>
                <a:gridCol w="427037"/>
                <a:gridCol w="325438"/>
                <a:gridCol w="1135062"/>
                <a:gridCol w="2636838"/>
                <a:gridCol w="208280"/>
              </a:tblGrid>
              <a:tr h="3048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1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Endprodukt 8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Vorprod.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Gesamtbedarf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Vorprod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83" name="Text Box 99"/>
          <p:cNvSpPr txBox="1">
            <a:spLocks noChangeArrowheads="1"/>
          </p:cNvSpPr>
          <p:nvPr/>
        </p:nvSpPr>
        <p:spPr bwMode="auto">
          <a:xfrm>
            <a:off x="2459038" y="33543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FF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4" name="Text Box 100"/>
          <p:cNvSpPr txBox="1">
            <a:spLocks noChangeArrowheads="1"/>
          </p:cNvSpPr>
          <p:nvPr/>
        </p:nvSpPr>
        <p:spPr bwMode="auto">
          <a:xfrm>
            <a:off x="2471738" y="37226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5" name="Text Box 101"/>
          <p:cNvSpPr txBox="1">
            <a:spLocks noChangeArrowheads="1"/>
          </p:cNvSpPr>
          <p:nvPr/>
        </p:nvSpPr>
        <p:spPr bwMode="auto">
          <a:xfrm>
            <a:off x="2460625" y="41465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rgbClr val="FF0000"/>
                </a:solidFill>
              </a:rPr>
              <a:t>3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2473325" y="45402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 = </a:t>
            </a:r>
            <a:r>
              <a:rPr lang="de-DE" b="1">
                <a:solidFill>
                  <a:schemeClr val="hlink"/>
                </a:solidFill>
              </a:rPr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2266950" y="4938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chemeClr val="accent2"/>
                </a:solidFill>
              </a:rPr>
              <a:t>2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9319" name="Rectangle 104"/>
          <p:cNvSpPr>
            <a:spLocks noChangeArrowheads="1"/>
          </p:cNvSpPr>
          <p:nvPr/>
        </p:nvSpPr>
        <p:spPr bwMode="auto">
          <a:xfrm>
            <a:off x="4648200" y="1993900"/>
            <a:ext cx="3987800" cy="4229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320" name="Text Box 105"/>
          <p:cNvSpPr txBox="1">
            <a:spLocks noChangeArrowheads="1"/>
          </p:cNvSpPr>
          <p:nvPr/>
        </p:nvSpPr>
        <p:spPr bwMode="auto">
          <a:xfrm>
            <a:off x="503238" y="1533525"/>
            <a:ext cx="84185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AT"/>
              <a:t>Betrachte alle Wege von einem Knoten zu einem anderen Knoten und summiere die </a:t>
            </a:r>
            <a:r>
              <a:rPr lang="de-AT" i="1"/>
              <a:t>insgesamt</a:t>
            </a:r>
            <a:r>
              <a:rPr lang="de-AT"/>
              <a:t> benötigten Mengen auf  </a:t>
            </a:r>
            <a:r>
              <a:rPr lang="de-AT">
                <a:sym typeface="Symbol" pitchFamily="18" charset="2"/>
              </a:rPr>
              <a:t> </a:t>
            </a:r>
            <a:r>
              <a:rPr lang="de-AT"/>
              <a:t> Mengenübersichtsstücklisten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de-AT"/>
          </a:p>
        </p:txBody>
      </p:sp>
      <p:graphicFrame>
        <p:nvGraphicFramePr>
          <p:cNvPr id="9218" name="Object 106"/>
          <p:cNvGraphicFramePr>
            <a:graphicFrameLocks noChangeAspect="1"/>
          </p:cNvGraphicFramePr>
          <p:nvPr/>
        </p:nvGraphicFramePr>
        <p:xfrm>
          <a:off x="5189538" y="2293938"/>
          <a:ext cx="2263775" cy="3744912"/>
        </p:xfrm>
        <a:graphic>
          <a:graphicData uri="http://schemas.openxmlformats.org/presentationml/2006/ole">
            <p:oleObj spid="_x0000_s9218" name="Bild" r:id="rId3" imgW="1267968" imgH="2093976" progId="Word.Picture.8">
              <p:embed/>
            </p:oleObj>
          </a:graphicData>
        </a:graphic>
      </p:graphicFrame>
      <p:sp>
        <p:nvSpPr>
          <p:cNvPr id="9321" name="Line 107"/>
          <p:cNvSpPr>
            <a:spLocks noChangeShapeType="1"/>
          </p:cNvSpPr>
          <p:nvPr/>
        </p:nvSpPr>
        <p:spPr bwMode="auto">
          <a:xfrm flipV="1">
            <a:off x="5597525" y="27416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2" name="Line 108"/>
          <p:cNvSpPr>
            <a:spLocks noChangeShapeType="1"/>
          </p:cNvSpPr>
          <p:nvPr/>
        </p:nvSpPr>
        <p:spPr bwMode="auto">
          <a:xfrm flipV="1">
            <a:off x="5637213" y="51895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3" name="Line 109"/>
          <p:cNvSpPr>
            <a:spLocks noChangeShapeType="1"/>
          </p:cNvSpPr>
          <p:nvPr/>
        </p:nvSpPr>
        <p:spPr bwMode="auto">
          <a:xfrm flipV="1">
            <a:off x="5653088" y="37703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4" name="Line 110"/>
          <p:cNvSpPr>
            <a:spLocks noChangeShapeType="1"/>
          </p:cNvSpPr>
          <p:nvPr/>
        </p:nvSpPr>
        <p:spPr bwMode="auto">
          <a:xfrm flipV="1">
            <a:off x="6245225" y="2709863"/>
            <a:ext cx="360363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5" name="Line 111"/>
          <p:cNvSpPr>
            <a:spLocks noChangeShapeType="1"/>
          </p:cNvSpPr>
          <p:nvPr/>
        </p:nvSpPr>
        <p:spPr bwMode="auto">
          <a:xfrm flipH="1" flipV="1">
            <a:off x="6245225" y="51895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6" name="Line 112"/>
          <p:cNvSpPr>
            <a:spLocks noChangeShapeType="1"/>
          </p:cNvSpPr>
          <p:nvPr/>
        </p:nvSpPr>
        <p:spPr bwMode="auto">
          <a:xfrm flipH="1" flipV="1">
            <a:off x="5678488" y="45259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7" name="Line 113"/>
          <p:cNvSpPr>
            <a:spLocks noChangeShapeType="1"/>
          </p:cNvSpPr>
          <p:nvPr/>
        </p:nvSpPr>
        <p:spPr bwMode="auto">
          <a:xfrm flipH="1" flipV="1">
            <a:off x="6292850" y="37814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8" name="Line 114"/>
          <p:cNvSpPr>
            <a:spLocks noChangeShapeType="1"/>
          </p:cNvSpPr>
          <p:nvPr/>
        </p:nvSpPr>
        <p:spPr bwMode="auto">
          <a:xfrm flipV="1">
            <a:off x="6805613" y="3430588"/>
            <a:ext cx="360362" cy="2087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29" name="Line 115"/>
          <p:cNvSpPr>
            <a:spLocks noChangeShapeType="1"/>
          </p:cNvSpPr>
          <p:nvPr/>
        </p:nvSpPr>
        <p:spPr bwMode="auto">
          <a:xfrm flipV="1">
            <a:off x="6389688" y="3302000"/>
            <a:ext cx="647700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0" name="Line 116"/>
          <p:cNvSpPr>
            <a:spLocks noChangeShapeType="1"/>
          </p:cNvSpPr>
          <p:nvPr/>
        </p:nvSpPr>
        <p:spPr bwMode="auto">
          <a:xfrm flipH="1" flipV="1">
            <a:off x="6805613" y="2654300"/>
            <a:ext cx="360362" cy="431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1" name="Line 117"/>
          <p:cNvSpPr>
            <a:spLocks noChangeShapeType="1"/>
          </p:cNvSpPr>
          <p:nvPr/>
        </p:nvSpPr>
        <p:spPr bwMode="auto">
          <a:xfrm flipH="1" flipV="1">
            <a:off x="5726113" y="27257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32" name="Text Box 118"/>
          <p:cNvSpPr txBox="1">
            <a:spLocks noChangeArrowheads="1"/>
          </p:cNvSpPr>
          <p:nvPr/>
        </p:nvSpPr>
        <p:spPr bwMode="auto">
          <a:xfrm>
            <a:off x="7893050" y="42386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9333" name="Text Box 119"/>
          <p:cNvSpPr txBox="1">
            <a:spLocks noChangeArrowheads="1"/>
          </p:cNvSpPr>
          <p:nvPr/>
        </p:nvSpPr>
        <p:spPr bwMode="auto">
          <a:xfrm>
            <a:off x="693261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9334" name="Text Box 120"/>
          <p:cNvSpPr txBox="1">
            <a:spLocks noChangeArrowheads="1"/>
          </p:cNvSpPr>
          <p:nvPr/>
        </p:nvSpPr>
        <p:spPr bwMode="auto">
          <a:xfrm>
            <a:off x="6461125" y="3182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5" name="Text Box 121"/>
          <p:cNvSpPr txBox="1">
            <a:spLocks noChangeArrowheads="1"/>
          </p:cNvSpPr>
          <p:nvPr/>
        </p:nvSpPr>
        <p:spPr bwMode="auto">
          <a:xfrm>
            <a:off x="5510213" y="51831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36" name="Text Box 122"/>
          <p:cNvSpPr txBox="1">
            <a:spLocks noChangeArrowheads="1"/>
          </p:cNvSpPr>
          <p:nvPr/>
        </p:nvSpPr>
        <p:spPr bwMode="auto">
          <a:xfrm>
            <a:off x="5821363" y="45259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7" name="Text Box 123"/>
          <p:cNvSpPr txBox="1">
            <a:spLocks noChangeArrowheads="1"/>
          </p:cNvSpPr>
          <p:nvPr/>
        </p:nvSpPr>
        <p:spPr bwMode="auto">
          <a:xfrm>
            <a:off x="6805613" y="2797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8" name="Text Box 124"/>
          <p:cNvSpPr txBox="1">
            <a:spLocks noChangeArrowheads="1"/>
          </p:cNvSpPr>
          <p:nvPr/>
        </p:nvSpPr>
        <p:spPr bwMode="auto">
          <a:xfrm>
            <a:off x="6173788" y="29019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39" name="Text Box 125"/>
          <p:cNvSpPr txBox="1">
            <a:spLocks noChangeArrowheads="1"/>
          </p:cNvSpPr>
          <p:nvPr/>
        </p:nvSpPr>
        <p:spPr bwMode="auto">
          <a:xfrm>
            <a:off x="6373813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0" name="Text Box 126"/>
          <p:cNvSpPr txBox="1">
            <a:spLocks noChangeArrowheads="1"/>
          </p:cNvSpPr>
          <p:nvPr/>
        </p:nvSpPr>
        <p:spPr bwMode="auto">
          <a:xfrm>
            <a:off x="5613400" y="37973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1" name="Text Box 127"/>
          <p:cNvSpPr txBox="1">
            <a:spLocks noChangeArrowheads="1"/>
          </p:cNvSpPr>
          <p:nvPr/>
        </p:nvSpPr>
        <p:spPr bwMode="auto">
          <a:xfrm>
            <a:off x="5868988" y="29416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9342" name="Text Box 128"/>
          <p:cNvSpPr txBox="1">
            <a:spLocks noChangeArrowheads="1"/>
          </p:cNvSpPr>
          <p:nvPr/>
        </p:nvSpPr>
        <p:spPr bwMode="auto">
          <a:xfrm>
            <a:off x="5332413" y="3373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9343" name="Freeform 129"/>
          <p:cNvSpPr>
            <a:spLocks/>
          </p:cNvSpPr>
          <p:nvPr/>
        </p:nvSpPr>
        <p:spPr bwMode="auto">
          <a:xfrm>
            <a:off x="5726113" y="22939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9344" name="Text Box 130"/>
          <p:cNvSpPr txBox="1">
            <a:spLocks noChangeArrowheads="1"/>
          </p:cNvSpPr>
          <p:nvPr/>
        </p:nvSpPr>
        <p:spPr bwMode="auto">
          <a:xfrm>
            <a:off x="6373813" y="5181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42115" name="Text Box 131"/>
          <p:cNvSpPr txBox="1">
            <a:spLocks noChangeArrowheads="1"/>
          </p:cNvSpPr>
          <p:nvPr/>
        </p:nvSpPr>
        <p:spPr bwMode="auto">
          <a:xfrm>
            <a:off x="1100138" y="33416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FF"/>
                </a:solidFill>
              </a:rPr>
              <a:t>2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6" name="Text Box 132"/>
          <p:cNvSpPr txBox="1">
            <a:spLocks noChangeArrowheads="1"/>
          </p:cNvSpPr>
          <p:nvPr/>
        </p:nvSpPr>
        <p:spPr bwMode="auto">
          <a:xfrm>
            <a:off x="1100138" y="37353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3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7" name="Text Box 133"/>
          <p:cNvSpPr txBox="1">
            <a:spLocks noChangeArrowheads="1"/>
          </p:cNvSpPr>
          <p:nvPr/>
        </p:nvSpPr>
        <p:spPr bwMode="auto">
          <a:xfrm>
            <a:off x="1112838" y="41290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4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8" name="Text Box 134"/>
          <p:cNvSpPr txBox="1">
            <a:spLocks noChangeArrowheads="1"/>
          </p:cNvSpPr>
          <p:nvPr/>
        </p:nvSpPr>
        <p:spPr bwMode="auto">
          <a:xfrm>
            <a:off x="1112838" y="45354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hlink"/>
                </a:solidFill>
              </a:rPr>
              <a:t>5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19" name="Text Box 135"/>
          <p:cNvSpPr txBox="1">
            <a:spLocks noChangeArrowheads="1"/>
          </p:cNvSpPr>
          <p:nvPr/>
        </p:nvSpPr>
        <p:spPr bwMode="auto">
          <a:xfrm>
            <a:off x="1125538" y="4929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6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0" name="Text Box 136"/>
          <p:cNvSpPr txBox="1">
            <a:spLocks noChangeArrowheads="1"/>
          </p:cNvSpPr>
          <p:nvPr/>
        </p:nvSpPr>
        <p:spPr bwMode="auto">
          <a:xfrm>
            <a:off x="1125538" y="5310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7</a:t>
            </a:r>
            <a:endParaRPr lang="de-AT" b="1">
              <a:solidFill>
                <a:srgbClr val="FF00FF"/>
              </a:solidFill>
            </a:endParaRPr>
          </a:p>
        </p:txBody>
      </p:sp>
      <p:sp>
        <p:nvSpPr>
          <p:cNvPr id="42121" name="Text Box 137"/>
          <p:cNvSpPr txBox="1">
            <a:spLocks noChangeArrowheads="1"/>
          </p:cNvSpPr>
          <p:nvPr/>
        </p:nvSpPr>
        <p:spPr bwMode="auto">
          <a:xfrm>
            <a:off x="2266950" y="53197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FF00FF"/>
                </a:solidFill>
              </a:rPr>
              <a:t>2</a:t>
            </a:r>
            <a:r>
              <a:rPr lang="de-DE" b="1"/>
              <a:t> + </a:t>
            </a:r>
            <a:r>
              <a:rPr lang="de-DE" b="1">
                <a:solidFill>
                  <a:srgbClr val="00CC00"/>
                </a:solidFill>
              </a:rPr>
              <a:t>3</a:t>
            </a:r>
            <a:r>
              <a:rPr lang="de-DE" b="1"/>
              <a:t>*</a:t>
            </a:r>
            <a:r>
              <a:rPr lang="de-DE" b="1">
                <a:solidFill>
                  <a:srgbClr val="FF0000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chemeClr val="folHlink"/>
                </a:solidFill>
              </a:rPr>
              <a:t>1</a:t>
            </a:r>
            <a:r>
              <a:rPr lang="de-DE" b="1"/>
              <a:t>*</a:t>
            </a:r>
            <a:r>
              <a:rPr lang="de-DE" b="1">
                <a:solidFill>
                  <a:srgbClr val="9900CC"/>
                </a:solidFill>
              </a:rPr>
              <a:t>1</a:t>
            </a:r>
            <a:r>
              <a:rPr lang="de-DE" b="1"/>
              <a:t>= </a:t>
            </a:r>
            <a:r>
              <a:rPr lang="de-DE" b="1">
                <a:solidFill>
                  <a:srgbClr val="00CC00"/>
                </a:solidFill>
              </a:rPr>
              <a:t>9</a:t>
            </a:r>
            <a:endParaRPr lang="de-AT" b="1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3" grpId="0"/>
      <p:bldP spid="42084" grpId="0"/>
      <p:bldP spid="42085" grpId="0"/>
      <p:bldP spid="42086" grpId="0"/>
      <p:bldP spid="42087" grpId="0"/>
      <p:bldP spid="42115" grpId="0" autoUpdateAnimBg="0"/>
      <p:bldP spid="42116" grpId="0" autoUpdateAnimBg="0"/>
      <p:bldP spid="42117" grpId="0" autoUpdateAnimBg="0"/>
      <p:bldP spid="42118" grpId="0" autoUpdateAnimBg="0"/>
      <p:bldP spid="42119" grpId="0" autoUpdateAnimBg="0"/>
      <p:bldP spid="42120" grpId="0" autoUpdateAnimBg="0"/>
      <p:bldP spid="421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7.1.7 Mengenübersichtsstücklisten (II)</a:t>
            </a:r>
            <a:endParaRPr lang="de-AT" sz="2800" dirty="0" smtClean="0"/>
          </a:p>
        </p:txBody>
      </p:sp>
      <p:sp>
        <p:nvSpPr>
          <p:cNvPr id="10247" name="Line 3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4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5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6"/>
          <p:cNvSpPr>
            <a:spLocks noChangeShapeType="1"/>
          </p:cNvSpPr>
          <p:nvPr/>
        </p:nvSpPr>
        <p:spPr bwMode="auto">
          <a:xfrm>
            <a:off x="5934075" y="1271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Rectangle 7"/>
          <p:cNvGrpSpPr>
            <a:grpSpLocks noGrp="1" noRot="1"/>
          </p:cNvGrpSpPr>
          <p:nvPr>
            <p:ph idx="1"/>
          </p:nvPr>
        </p:nvGrpSpPr>
        <p:grpSpPr bwMode="auto">
          <a:xfrm>
            <a:off x="465138" y="1820863"/>
            <a:ext cx="8221662" cy="3984625"/>
            <a:chOff x="287" y="1071"/>
            <a:chExt cx="5185" cy="2492"/>
          </a:xfrm>
        </p:grpSpPr>
        <p:sp>
          <p:nvSpPr>
            <p:cNvPr id="10285" name="Rectangle 8"/>
            <p:cNvSpPr>
              <a:spLocks noChangeArrowheads="1"/>
            </p:cNvSpPr>
            <p:nvPr/>
          </p:nvSpPr>
          <p:spPr bwMode="auto">
            <a:xfrm>
              <a:off x="5357" y="3314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6" name="Rectangle 9"/>
            <p:cNvSpPr>
              <a:spLocks noChangeArrowheads="1"/>
            </p:cNvSpPr>
            <p:nvPr/>
          </p:nvSpPr>
          <p:spPr bwMode="auto">
            <a:xfrm>
              <a:off x="3696" y="3314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7" name="Rectangle 10"/>
            <p:cNvSpPr>
              <a:spLocks noChangeArrowheads="1"/>
            </p:cNvSpPr>
            <p:nvPr/>
          </p:nvSpPr>
          <p:spPr bwMode="auto">
            <a:xfrm>
              <a:off x="2980" y="3314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8" name="Rectangle 11"/>
            <p:cNvSpPr>
              <a:spLocks noChangeArrowheads="1"/>
            </p:cNvSpPr>
            <p:nvPr/>
          </p:nvSpPr>
          <p:spPr bwMode="auto">
            <a:xfrm>
              <a:off x="2648" y="3314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89" name="Rectangle 12"/>
            <p:cNvSpPr>
              <a:spLocks noChangeArrowheads="1"/>
            </p:cNvSpPr>
            <p:nvPr/>
          </p:nvSpPr>
          <p:spPr bwMode="auto">
            <a:xfrm>
              <a:off x="2507" y="3314"/>
              <a:ext cx="14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0" name="Rectangle 13"/>
            <p:cNvSpPr>
              <a:spLocks noChangeArrowheads="1"/>
            </p:cNvSpPr>
            <p:nvPr/>
          </p:nvSpPr>
          <p:spPr bwMode="auto">
            <a:xfrm>
              <a:off x="1383" y="3314"/>
              <a:ext cx="11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1" name="Rectangle 14"/>
            <p:cNvSpPr>
              <a:spLocks noChangeArrowheads="1"/>
            </p:cNvSpPr>
            <p:nvPr/>
          </p:nvSpPr>
          <p:spPr bwMode="auto">
            <a:xfrm>
              <a:off x="287" y="3314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2" name="Rectangle 15"/>
            <p:cNvSpPr>
              <a:spLocks noChangeArrowheads="1"/>
            </p:cNvSpPr>
            <p:nvPr/>
          </p:nvSpPr>
          <p:spPr bwMode="auto">
            <a:xfrm>
              <a:off x="5357" y="3065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3" name="Rectangle 16"/>
            <p:cNvSpPr>
              <a:spLocks noChangeArrowheads="1"/>
            </p:cNvSpPr>
            <p:nvPr/>
          </p:nvSpPr>
          <p:spPr bwMode="auto">
            <a:xfrm>
              <a:off x="3696" y="3065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4" name="Rectangle 17"/>
            <p:cNvSpPr>
              <a:spLocks noChangeArrowheads="1"/>
            </p:cNvSpPr>
            <p:nvPr/>
          </p:nvSpPr>
          <p:spPr bwMode="auto">
            <a:xfrm>
              <a:off x="2980" y="3065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295" name="Rectangle 18"/>
            <p:cNvSpPr>
              <a:spLocks noChangeArrowheads="1"/>
            </p:cNvSpPr>
            <p:nvPr/>
          </p:nvSpPr>
          <p:spPr bwMode="auto">
            <a:xfrm>
              <a:off x="2648" y="3065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6" name="Rectangle 19"/>
            <p:cNvSpPr>
              <a:spLocks noChangeArrowheads="1"/>
            </p:cNvSpPr>
            <p:nvPr/>
          </p:nvSpPr>
          <p:spPr bwMode="auto">
            <a:xfrm>
              <a:off x="1383" y="3065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297" name="Rectangle 20"/>
            <p:cNvSpPr>
              <a:spLocks noChangeArrowheads="1"/>
            </p:cNvSpPr>
            <p:nvPr/>
          </p:nvSpPr>
          <p:spPr bwMode="auto">
            <a:xfrm>
              <a:off x="287" y="3065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/>
            </a:p>
          </p:txBody>
        </p:sp>
        <p:sp>
          <p:nvSpPr>
            <p:cNvPr id="10298" name="Rectangle 21"/>
            <p:cNvSpPr>
              <a:spLocks noChangeArrowheads="1"/>
            </p:cNvSpPr>
            <p:nvPr/>
          </p:nvSpPr>
          <p:spPr bwMode="auto">
            <a:xfrm>
              <a:off x="5357" y="2816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299" name="Rectangle 22"/>
            <p:cNvSpPr>
              <a:spLocks noChangeArrowheads="1"/>
            </p:cNvSpPr>
            <p:nvPr/>
          </p:nvSpPr>
          <p:spPr bwMode="auto">
            <a:xfrm>
              <a:off x="3696" y="2816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0" name="Rectangle 23"/>
            <p:cNvSpPr>
              <a:spLocks noChangeArrowheads="1"/>
            </p:cNvSpPr>
            <p:nvPr/>
          </p:nvSpPr>
          <p:spPr bwMode="auto">
            <a:xfrm>
              <a:off x="2980" y="2816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1" name="Rectangle 24"/>
            <p:cNvSpPr>
              <a:spLocks noChangeArrowheads="1"/>
            </p:cNvSpPr>
            <p:nvPr/>
          </p:nvSpPr>
          <p:spPr bwMode="auto">
            <a:xfrm>
              <a:off x="2648" y="2816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2" name="Rectangle 25"/>
            <p:cNvSpPr>
              <a:spLocks noChangeArrowheads="1"/>
            </p:cNvSpPr>
            <p:nvPr/>
          </p:nvSpPr>
          <p:spPr bwMode="auto">
            <a:xfrm>
              <a:off x="1383" y="2816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9</a:t>
              </a:r>
              <a:endParaRPr lang="de-AT"/>
            </a:p>
          </p:txBody>
        </p:sp>
        <p:sp>
          <p:nvSpPr>
            <p:cNvPr id="10303" name="Rectangle 26"/>
            <p:cNvSpPr>
              <a:spLocks noChangeArrowheads="1"/>
            </p:cNvSpPr>
            <p:nvPr/>
          </p:nvSpPr>
          <p:spPr bwMode="auto">
            <a:xfrm>
              <a:off x="287" y="2816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7</a:t>
              </a:r>
              <a:endParaRPr lang="de-AT"/>
            </a:p>
          </p:txBody>
        </p:sp>
        <p:sp>
          <p:nvSpPr>
            <p:cNvPr id="10304" name="Rectangle 27"/>
            <p:cNvSpPr>
              <a:spLocks noChangeArrowheads="1"/>
            </p:cNvSpPr>
            <p:nvPr/>
          </p:nvSpPr>
          <p:spPr bwMode="auto">
            <a:xfrm>
              <a:off x="5357" y="2567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05" name="Rectangle 28"/>
            <p:cNvSpPr>
              <a:spLocks noChangeArrowheads="1"/>
            </p:cNvSpPr>
            <p:nvPr/>
          </p:nvSpPr>
          <p:spPr bwMode="auto">
            <a:xfrm>
              <a:off x="3696" y="2567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6" name="Rectangle 29"/>
            <p:cNvSpPr>
              <a:spLocks noChangeArrowheads="1"/>
            </p:cNvSpPr>
            <p:nvPr/>
          </p:nvSpPr>
          <p:spPr bwMode="auto">
            <a:xfrm>
              <a:off x="2980" y="2567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7" name="Rectangle 30"/>
            <p:cNvSpPr>
              <a:spLocks noChangeArrowheads="1"/>
            </p:cNvSpPr>
            <p:nvPr/>
          </p:nvSpPr>
          <p:spPr bwMode="auto">
            <a:xfrm>
              <a:off x="2648" y="2567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08" name="Rectangle 31"/>
            <p:cNvSpPr>
              <a:spLocks noChangeArrowheads="1"/>
            </p:cNvSpPr>
            <p:nvPr/>
          </p:nvSpPr>
          <p:spPr bwMode="auto">
            <a:xfrm>
              <a:off x="1383" y="2567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09" name="Rectangle 32"/>
            <p:cNvSpPr>
              <a:spLocks noChangeArrowheads="1"/>
            </p:cNvSpPr>
            <p:nvPr/>
          </p:nvSpPr>
          <p:spPr bwMode="auto">
            <a:xfrm>
              <a:off x="287" y="2567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6</a:t>
              </a:r>
              <a:endParaRPr lang="de-AT"/>
            </a:p>
          </p:txBody>
        </p:sp>
        <p:sp>
          <p:nvSpPr>
            <p:cNvPr id="10310" name="Rectangle 33"/>
            <p:cNvSpPr>
              <a:spLocks noChangeArrowheads="1"/>
            </p:cNvSpPr>
            <p:nvPr/>
          </p:nvSpPr>
          <p:spPr bwMode="auto">
            <a:xfrm>
              <a:off x="5357" y="2318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1" name="Rectangle 34"/>
            <p:cNvSpPr>
              <a:spLocks noChangeArrowheads="1"/>
            </p:cNvSpPr>
            <p:nvPr/>
          </p:nvSpPr>
          <p:spPr bwMode="auto">
            <a:xfrm>
              <a:off x="3696" y="2318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2" name="Rectangle 35"/>
            <p:cNvSpPr>
              <a:spLocks noChangeArrowheads="1"/>
            </p:cNvSpPr>
            <p:nvPr/>
          </p:nvSpPr>
          <p:spPr bwMode="auto">
            <a:xfrm>
              <a:off x="2980" y="2318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3" name="Rectangle 36"/>
            <p:cNvSpPr>
              <a:spLocks noChangeArrowheads="1"/>
            </p:cNvSpPr>
            <p:nvPr/>
          </p:nvSpPr>
          <p:spPr bwMode="auto">
            <a:xfrm>
              <a:off x="2648" y="2318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4" name="Rectangle 37"/>
            <p:cNvSpPr>
              <a:spLocks noChangeArrowheads="1"/>
            </p:cNvSpPr>
            <p:nvPr/>
          </p:nvSpPr>
          <p:spPr bwMode="auto">
            <a:xfrm>
              <a:off x="1383" y="2318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15" name="Rectangle 38"/>
            <p:cNvSpPr>
              <a:spLocks noChangeArrowheads="1"/>
            </p:cNvSpPr>
            <p:nvPr/>
          </p:nvSpPr>
          <p:spPr bwMode="auto">
            <a:xfrm>
              <a:off x="287" y="2318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5</a:t>
              </a:r>
              <a:endParaRPr lang="de-AT"/>
            </a:p>
          </p:txBody>
        </p:sp>
        <p:sp>
          <p:nvSpPr>
            <p:cNvPr id="10316" name="Rectangle 39"/>
            <p:cNvSpPr>
              <a:spLocks noChangeArrowheads="1"/>
            </p:cNvSpPr>
            <p:nvPr/>
          </p:nvSpPr>
          <p:spPr bwMode="auto">
            <a:xfrm>
              <a:off x="5357" y="20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17" name="Rectangle 40"/>
            <p:cNvSpPr>
              <a:spLocks noChangeArrowheads="1"/>
            </p:cNvSpPr>
            <p:nvPr/>
          </p:nvSpPr>
          <p:spPr bwMode="auto">
            <a:xfrm>
              <a:off x="3696" y="20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18" name="Rectangle 41"/>
            <p:cNvSpPr>
              <a:spLocks noChangeArrowheads="1"/>
            </p:cNvSpPr>
            <p:nvPr/>
          </p:nvSpPr>
          <p:spPr bwMode="auto">
            <a:xfrm>
              <a:off x="2980" y="20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19" name="Rectangle 42"/>
            <p:cNvSpPr>
              <a:spLocks noChangeArrowheads="1"/>
            </p:cNvSpPr>
            <p:nvPr/>
          </p:nvSpPr>
          <p:spPr bwMode="auto">
            <a:xfrm>
              <a:off x="2648" y="20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0" name="Rectangle 43"/>
            <p:cNvSpPr>
              <a:spLocks noChangeArrowheads="1"/>
            </p:cNvSpPr>
            <p:nvPr/>
          </p:nvSpPr>
          <p:spPr bwMode="auto">
            <a:xfrm>
              <a:off x="1383" y="20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1" name="Rectangle 44"/>
            <p:cNvSpPr>
              <a:spLocks noChangeArrowheads="1"/>
            </p:cNvSpPr>
            <p:nvPr/>
          </p:nvSpPr>
          <p:spPr bwMode="auto">
            <a:xfrm>
              <a:off x="287" y="20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4</a:t>
              </a:r>
              <a:endParaRPr lang="de-AT"/>
            </a:p>
          </p:txBody>
        </p:sp>
        <p:sp>
          <p:nvSpPr>
            <p:cNvPr id="10322" name="Rectangle 45"/>
            <p:cNvSpPr>
              <a:spLocks noChangeArrowheads="1"/>
            </p:cNvSpPr>
            <p:nvPr/>
          </p:nvSpPr>
          <p:spPr bwMode="auto">
            <a:xfrm>
              <a:off x="5357" y="1818"/>
              <a:ext cx="11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3" name="Rectangle 46"/>
            <p:cNvSpPr>
              <a:spLocks noChangeArrowheads="1"/>
            </p:cNvSpPr>
            <p:nvPr/>
          </p:nvSpPr>
          <p:spPr bwMode="auto">
            <a:xfrm>
              <a:off x="3696" y="1818"/>
              <a:ext cx="166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4" name="Rectangle 47"/>
            <p:cNvSpPr>
              <a:spLocks noChangeArrowheads="1"/>
            </p:cNvSpPr>
            <p:nvPr/>
          </p:nvSpPr>
          <p:spPr bwMode="auto">
            <a:xfrm>
              <a:off x="2980" y="1818"/>
              <a:ext cx="71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5" name="Rectangle 48"/>
            <p:cNvSpPr>
              <a:spLocks noChangeArrowheads="1"/>
            </p:cNvSpPr>
            <p:nvPr/>
          </p:nvSpPr>
          <p:spPr bwMode="auto">
            <a:xfrm>
              <a:off x="2648" y="1818"/>
              <a:ext cx="33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26" name="Rectangle 49"/>
            <p:cNvSpPr>
              <a:spLocks noChangeArrowheads="1"/>
            </p:cNvSpPr>
            <p:nvPr/>
          </p:nvSpPr>
          <p:spPr bwMode="auto">
            <a:xfrm>
              <a:off x="1383" y="1818"/>
              <a:ext cx="126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1</a:t>
              </a:r>
              <a:endParaRPr lang="de-AT"/>
            </a:p>
          </p:txBody>
        </p:sp>
        <p:sp>
          <p:nvSpPr>
            <p:cNvPr id="10327" name="Rectangle 50"/>
            <p:cNvSpPr>
              <a:spLocks noChangeArrowheads="1"/>
            </p:cNvSpPr>
            <p:nvPr/>
          </p:nvSpPr>
          <p:spPr bwMode="auto">
            <a:xfrm>
              <a:off x="287" y="1818"/>
              <a:ext cx="109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28" name="Rectangle 51"/>
            <p:cNvSpPr>
              <a:spLocks noChangeArrowheads="1"/>
            </p:cNvSpPr>
            <p:nvPr/>
          </p:nvSpPr>
          <p:spPr bwMode="auto">
            <a:xfrm>
              <a:off x="5357" y="1569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29" name="Rectangle 52"/>
            <p:cNvSpPr>
              <a:spLocks noChangeArrowheads="1"/>
            </p:cNvSpPr>
            <p:nvPr/>
          </p:nvSpPr>
          <p:spPr bwMode="auto">
            <a:xfrm>
              <a:off x="3696" y="1569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0" name="Rectangle 53"/>
            <p:cNvSpPr>
              <a:spLocks noChangeArrowheads="1"/>
            </p:cNvSpPr>
            <p:nvPr/>
          </p:nvSpPr>
          <p:spPr bwMode="auto">
            <a:xfrm>
              <a:off x="2980" y="1569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1" name="Rectangle 54"/>
            <p:cNvSpPr>
              <a:spLocks noChangeArrowheads="1"/>
            </p:cNvSpPr>
            <p:nvPr/>
          </p:nvSpPr>
          <p:spPr bwMode="auto">
            <a:xfrm>
              <a:off x="2648" y="1569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2" name="Rectangle 55"/>
            <p:cNvSpPr>
              <a:spLocks noChangeArrowheads="1"/>
            </p:cNvSpPr>
            <p:nvPr/>
          </p:nvSpPr>
          <p:spPr bwMode="auto">
            <a:xfrm>
              <a:off x="1383" y="1569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3</a:t>
              </a:r>
              <a:endParaRPr lang="de-AT"/>
            </a:p>
          </p:txBody>
        </p:sp>
        <p:sp>
          <p:nvSpPr>
            <p:cNvPr id="10333" name="Rectangle 56"/>
            <p:cNvSpPr>
              <a:spLocks noChangeArrowheads="1"/>
            </p:cNvSpPr>
            <p:nvPr/>
          </p:nvSpPr>
          <p:spPr bwMode="auto">
            <a:xfrm>
              <a:off x="287" y="1569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2</a:t>
              </a:r>
              <a:endParaRPr lang="de-AT"/>
            </a:p>
          </p:txBody>
        </p:sp>
        <p:sp>
          <p:nvSpPr>
            <p:cNvPr id="10334" name="Rectangle 57"/>
            <p:cNvSpPr>
              <a:spLocks noChangeArrowheads="1"/>
            </p:cNvSpPr>
            <p:nvPr/>
          </p:nvSpPr>
          <p:spPr bwMode="auto">
            <a:xfrm>
              <a:off x="5357" y="1320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35" name="Rectangle 58"/>
            <p:cNvSpPr>
              <a:spLocks noChangeArrowheads="1"/>
            </p:cNvSpPr>
            <p:nvPr/>
          </p:nvSpPr>
          <p:spPr bwMode="auto">
            <a:xfrm>
              <a:off x="3696" y="1320"/>
              <a:ext cx="16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6" name="Rectangle 59"/>
            <p:cNvSpPr>
              <a:spLocks noChangeArrowheads="1"/>
            </p:cNvSpPr>
            <p:nvPr/>
          </p:nvSpPr>
          <p:spPr bwMode="auto">
            <a:xfrm>
              <a:off x="2980" y="1320"/>
              <a:ext cx="71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37" name="Rectangle 60"/>
            <p:cNvSpPr>
              <a:spLocks noChangeArrowheads="1"/>
            </p:cNvSpPr>
            <p:nvPr/>
          </p:nvSpPr>
          <p:spPr bwMode="auto">
            <a:xfrm>
              <a:off x="2648" y="1320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38" name="Rectangle 61"/>
            <p:cNvSpPr>
              <a:spLocks noChangeArrowheads="1"/>
            </p:cNvSpPr>
            <p:nvPr/>
          </p:nvSpPr>
          <p:spPr bwMode="auto">
            <a:xfrm>
              <a:off x="1383" y="1320"/>
              <a:ext cx="126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Menge</a:t>
              </a:r>
              <a:endParaRPr lang="de-AT"/>
            </a:p>
          </p:txBody>
        </p:sp>
        <p:sp>
          <p:nvSpPr>
            <p:cNvPr id="10339" name="Rectangle 62"/>
            <p:cNvSpPr>
              <a:spLocks noChangeArrowheads="1"/>
            </p:cNvSpPr>
            <p:nvPr/>
          </p:nvSpPr>
          <p:spPr bwMode="auto">
            <a:xfrm>
              <a:off x="287" y="1320"/>
              <a:ext cx="10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>
                  <a:cs typeface="Arial" charset="0"/>
                </a:rPr>
                <a:t>Vorprod.</a:t>
              </a:r>
              <a:endParaRPr lang="de-AT"/>
            </a:p>
          </p:txBody>
        </p:sp>
        <p:sp>
          <p:nvSpPr>
            <p:cNvPr id="10340" name="Rectangle 63"/>
            <p:cNvSpPr>
              <a:spLocks noChangeArrowheads="1"/>
            </p:cNvSpPr>
            <p:nvPr/>
          </p:nvSpPr>
          <p:spPr bwMode="auto">
            <a:xfrm>
              <a:off x="5357" y="1071"/>
              <a:ext cx="11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de-DE" sz="2000"/>
            </a:p>
          </p:txBody>
        </p:sp>
        <p:sp>
          <p:nvSpPr>
            <p:cNvPr id="10341" name="Rectangle 64"/>
            <p:cNvSpPr>
              <a:spLocks noChangeArrowheads="1"/>
            </p:cNvSpPr>
            <p:nvPr/>
          </p:nvSpPr>
          <p:spPr bwMode="auto">
            <a:xfrm>
              <a:off x="2980" y="1071"/>
              <a:ext cx="237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8</a:t>
              </a:r>
              <a:endParaRPr lang="de-AT" b="1"/>
            </a:p>
          </p:txBody>
        </p:sp>
        <p:sp>
          <p:nvSpPr>
            <p:cNvPr id="10342" name="Rectangle 65"/>
            <p:cNvSpPr>
              <a:spLocks noChangeArrowheads="1"/>
            </p:cNvSpPr>
            <p:nvPr/>
          </p:nvSpPr>
          <p:spPr bwMode="auto">
            <a:xfrm>
              <a:off x="2648" y="1071"/>
              <a:ext cx="3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fontAlgn="t"/>
              <a:r>
                <a:rPr lang="de-AT">
                  <a:cs typeface="Arial" charset="0"/>
                </a:rPr>
                <a:t> </a:t>
              </a:r>
              <a:endParaRPr lang="de-AT"/>
            </a:p>
          </p:txBody>
        </p:sp>
        <p:sp>
          <p:nvSpPr>
            <p:cNvPr id="10343" name="Rectangle 66"/>
            <p:cNvSpPr>
              <a:spLocks noChangeArrowheads="1"/>
            </p:cNvSpPr>
            <p:nvPr/>
          </p:nvSpPr>
          <p:spPr bwMode="auto">
            <a:xfrm>
              <a:off x="287" y="1071"/>
              <a:ext cx="236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/>
              <a:r>
                <a:rPr lang="de-AT" b="1">
                  <a:cs typeface="Arial" charset="0"/>
                </a:rPr>
                <a:t>Endprodukt 1</a:t>
              </a:r>
              <a:endParaRPr lang="de-AT" b="1"/>
            </a:p>
          </p:txBody>
        </p:sp>
        <p:sp>
          <p:nvSpPr>
            <p:cNvPr id="10344" name="Line 67"/>
            <p:cNvSpPr>
              <a:spLocks noChangeShapeType="1"/>
            </p:cNvSpPr>
            <p:nvPr/>
          </p:nvSpPr>
          <p:spPr bwMode="auto">
            <a:xfrm>
              <a:off x="287" y="1071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5" name="Line 68"/>
            <p:cNvSpPr>
              <a:spLocks noChangeShapeType="1"/>
            </p:cNvSpPr>
            <p:nvPr/>
          </p:nvSpPr>
          <p:spPr bwMode="auto">
            <a:xfrm>
              <a:off x="287" y="3563"/>
              <a:ext cx="518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6" name="Line 69"/>
            <p:cNvSpPr>
              <a:spLocks noChangeShapeType="1"/>
            </p:cNvSpPr>
            <p:nvPr/>
          </p:nvSpPr>
          <p:spPr bwMode="auto">
            <a:xfrm>
              <a:off x="287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7" name="Line 70"/>
            <p:cNvSpPr>
              <a:spLocks noChangeShapeType="1"/>
            </p:cNvSpPr>
            <p:nvPr/>
          </p:nvSpPr>
          <p:spPr bwMode="auto">
            <a:xfrm>
              <a:off x="5472" y="1071"/>
              <a:ext cx="0" cy="249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8" name="Line 71"/>
            <p:cNvSpPr>
              <a:spLocks noChangeShapeType="1"/>
            </p:cNvSpPr>
            <p:nvPr/>
          </p:nvSpPr>
          <p:spPr bwMode="auto">
            <a:xfrm>
              <a:off x="2648" y="1071"/>
              <a:ext cx="33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49" name="Line 72"/>
            <p:cNvSpPr>
              <a:spLocks noChangeShapeType="1"/>
            </p:cNvSpPr>
            <p:nvPr/>
          </p:nvSpPr>
          <p:spPr bwMode="auto">
            <a:xfrm>
              <a:off x="287" y="1320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0" name="Line 73"/>
            <p:cNvSpPr>
              <a:spLocks noChangeShapeType="1"/>
            </p:cNvSpPr>
            <p:nvPr/>
          </p:nvSpPr>
          <p:spPr bwMode="auto">
            <a:xfrm>
              <a:off x="287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1" name="Line 74"/>
            <p:cNvSpPr>
              <a:spLocks noChangeShapeType="1"/>
            </p:cNvSpPr>
            <p:nvPr/>
          </p:nvSpPr>
          <p:spPr bwMode="auto">
            <a:xfrm>
              <a:off x="2648" y="1071"/>
              <a:ext cx="0" cy="24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2" name="Line 75"/>
            <p:cNvSpPr>
              <a:spLocks noChangeShapeType="1"/>
            </p:cNvSpPr>
            <p:nvPr/>
          </p:nvSpPr>
          <p:spPr bwMode="auto">
            <a:xfrm>
              <a:off x="2980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3" name="Line 76"/>
            <p:cNvSpPr>
              <a:spLocks noChangeShapeType="1"/>
            </p:cNvSpPr>
            <p:nvPr/>
          </p:nvSpPr>
          <p:spPr bwMode="auto">
            <a:xfrm>
              <a:off x="2980" y="1071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4" name="Line 77"/>
            <p:cNvSpPr>
              <a:spLocks noChangeShapeType="1"/>
            </p:cNvSpPr>
            <p:nvPr/>
          </p:nvSpPr>
          <p:spPr bwMode="auto">
            <a:xfrm>
              <a:off x="5357" y="1071"/>
              <a:ext cx="11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5" name="Line 78"/>
            <p:cNvSpPr>
              <a:spLocks noChangeShapeType="1"/>
            </p:cNvSpPr>
            <p:nvPr/>
          </p:nvSpPr>
          <p:spPr bwMode="auto">
            <a:xfrm>
              <a:off x="2980" y="1320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6" name="Line 79"/>
            <p:cNvSpPr>
              <a:spLocks noChangeShapeType="1"/>
            </p:cNvSpPr>
            <p:nvPr/>
          </p:nvSpPr>
          <p:spPr bwMode="auto">
            <a:xfrm>
              <a:off x="5357" y="1071"/>
              <a:ext cx="0" cy="224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7" name="Line 80"/>
            <p:cNvSpPr>
              <a:spLocks noChangeShapeType="1"/>
            </p:cNvSpPr>
            <p:nvPr/>
          </p:nvSpPr>
          <p:spPr bwMode="auto">
            <a:xfrm>
              <a:off x="287" y="1569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8" name="Line 81"/>
            <p:cNvSpPr>
              <a:spLocks noChangeShapeType="1"/>
            </p:cNvSpPr>
            <p:nvPr/>
          </p:nvSpPr>
          <p:spPr bwMode="auto">
            <a:xfrm>
              <a:off x="1383" y="1320"/>
              <a:ext cx="0" cy="174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59" name="Line 82"/>
            <p:cNvSpPr>
              <a:spLocks noChangeShapeType="1"/>
            </p:cNvSpPr>
            <p:nvPr/>
          </p:nvSpPr>
          <p:spPr bwMode="auto">
            <a:xfrm>
              <a:off x="2648" y="1320"/>
              <a:ext cx="0" cy="1745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0" name="Line 83"/>
            <p:cNvSpPr>
              <a:spLocks noChangeShapeType="1"/>
            </p:cNvSpPr>
            <p:nvPr/>
          </p:nvSpPr>
          <p:spPr bwMode="auto">
            <a:xfrm>
              <a:off x="2980" y="15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1" name="Line 84"/>
            <p:cNvSpPr>
              <a:spLocks noChangeShapeType="1"/>
            </p:cNvSpPr>
            <p:nvPr/>
          </p:nvSpPr>
          <p:spPr bwMode="auto">
            <a:xfrm>
              <a:off x="3696" y="1320"/>
              <a:ext cx="0" cy="199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2" name="Line 85"/>
            <p:cNvSpPr>
              <a:spLocks noChangeShapeType="1"/>
            </p:cNvSpPr>
            <p:nvPr/>
          </p:nvSpPr>
          <p:spPr bwMode="auto">
            <a:xfrm>
              <a:off x="287" y="18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3" name="Line 86"/>
            <p:cNvSpPr>
              <a:spLocks noChangeShapeType="1"/>
            </p:cNvSpPr>
            <p:nvPr/>
          </p:nvSpPr>
          <p:spPr bwMode="auto">
            <a:xfrm>
              <a:off x="2980" y="18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4" name="Line 87"/>
            <p:cNvSpPr>
              <a:spLocks noChangeShapeType="1"/>
            </p:cNvSpPr>
            <p:nvPr/>
          </p:nvSpPr>
          <p:spPr bwMode="auto">
            <a:xfrm>
              <a:off x="287" y="2069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5" name="Line 88"/>
            <p:cNvSpPr>
              <a:spLocks noChangeShapeType="1"/>
            </p:cNvSpPr>
            <p:nvPr/>
          </p:nvSpPr>
          <p:spPr bwMode="auto">
            <a:xfrm>
              <a:off x="2980" y="2069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6" name="Line 89"/>
            <p:cNvSpPr>
              <a:spLocks noChangeShapeType="1"/>
            </p:cNvSpPr>
            <p:nvPr/>
          </p:nvSpPr>
          <p:spPr bwMode="auto">
            <a:xfrm>
              <a:off x="287" y="2318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7" name="Line 90"/>
            <p:cNvSpPr>
              <a:spLocks noChangeShapeType="1"/>
            </p:cNvSpPr>
            <p:nvPr/>
          </p:nvSpPr>
          <p:spPr bwMode="auto">
            <a:xfrm>
              <a:off x="2980" y="2318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8" name="Line 91"/>
            <p:cNvSpPr>
              <a:spLocks noChangeShapeType="1"/>
            </p:cNvSpPr>
            <p:nvPr/>
          </p:nvSpPr>
          <p:spPr bwMode="auto">
            <a:xfrm>
              <a:off x="287" y="2567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69" name="Line 92"/>
            <p:cNvSpPr>
              <a:spLocks noChangeShapeType="1"/>
            </p:cNvSpPr>
            <p:nvPr/>
          </p:nvSpPr>
          <p:spPr bwMode="auto">
            <a:xfrm>
              <a:off x="2980" y="2567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0" name="Line 93"/>
            <p:cNvSpPr>
              <a:spLocks noChangeShapeType="1"/>
            </p:cNvSpPr>
            <p:nvPr/>
          </p:nvSpPr>
          <p:spPr bwMode="auto">
            <a:xfrm>
              <a:off x="287" y="2816"/>
              <a:ext cx="23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1" name="Line 94"/>
            <p:cNvSpPr>
              <a:spLocks noChangeShapeType="1"/>
            </p:cNvSpPr>
            <p:nvPr/>
          </p:nvSpPr>
          <p:spPr bwMode="auto">
            <a:xfrm>
              <a:off x="2980" y="2816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2" name="Line 95"/>
            <p:cNvSpPr>
              <a:spLocks noChangeShapeType="1"/>
            </p:cNvSpPr>
            <p:nvPr/>
          </p:nvSpPr>
          <p:spPr bwMode="auto">
            <a:xfrm>
              <a:off x="287" y="3065"/>
              <a:ext cx="2361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3" name="Line 96"/>
            <p:cNvSpPr>
              <a:spLocks noChangeShapeType="1"/>
            </p:cNvSpPr>
            <p:nvPr/>
          </p:nvSpPr>
          <p:spPr bwMode="auto">
            <a:xfrm>
              <a:off x="287" y="3065"/>
              <a:ext cx="0" cy="49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4" name="Line 97"/>
            <p:cNvSpPr>
              <a:spLocks noChangeShapeType="1"/>
            </p:cNvSpPr>
            <p:nvPr/>
          </p:nvSpPr>
          <p:spPr bwMode="auto">
            <a:xfrm>
              <a:off x="2980" y="3065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0375" name="Line 98"/>
            <p:cNvSpPr>
              <a:spLocks noChangeShapeType="1"/>
            </p:cNvSpPr>
            <p:nvPr/>
          </p:nvSpPr>
          <p:spPr bwMode="auto">
            <a:xfrm>
              <a:off x="2980" y="3314"/>
              <a:ext cx="237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37987" name="Text Box 99"/>
          <p:cNvSpPr txBox="1">
            <a:spLocks noChangeArrowheads="1"/>
          </p:cNvSpPr>
          <p:nvPr/>
        </p:nvSpPr>
        <p:spPr bwMode="auto">
          <a:xfrm>
            <a:off x="5938838" y="2630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5938838" y="30622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 + 1*1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89" name="Text Box 101"/>
          <p:cNvSpPr txBox="1">
            <a:spLocks noChangeArrowheads="1"/>
          </p:cNvSpPr>
          <p:nvPr/>
        </p:nvSpPr>
        <p:spPr bwMode="auto">
          <a:xfrm>
            <a:off x="5940425" y="34226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0" name="Text Box 102"/>
          <p:cNvSpPr txBox="1">
            <a:spLocks noChangeArrowheads="1"/>
          </p:cNvSpPr>
          <p:nvPr/>
        </p:nvSpPr>
        <p:spPr bwMode="auto">
          <a:xfrm>
            <a:off x="5940425" y="385445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1*2 = </a:t>
            </a:r>
            <a:r>
              <a:rPr lang="de-DE" b="1">
                <a:solidFill>
                  <a:srgbClr val="9900CC"/>
                </a:solidFill>
              </a:rPr>
              <a:t>2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1" name="Text Box 103"/>
          <p:cNvSpPr txBox="1">
            <a:spLocks noChangeArrowheads="1"/>
          </p:cNvSpPr>
          <p:nvPr/>
        </p:nvSpPr>
        <p:spPr bwMode="auto">
          <a:xfrm>
            <a:off x="5962650" y="4214813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6 + 2*2 = </a:t>
            </a:r>
            <a:r>
              <a:rPr lang="de-DE" b="1">
                <a:solidFill>
                  <a:srgbClr val="9900CC"/>
                </a:solidFill>
              </a:rPr>
              <a:t>10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2" name="Text Box 104"/>
          <p:cNvSpPr txBox="1">
            <a:spLocks noChangeArrowheads="1"/>
          </p:cNvSpPr>
          <p:nvPr/>
        </p:nvSpPr>
        <p:spPr bwMode="auto">
          <a:xfrm>
            <a:off x="5980113" y="46307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5*1 + 3*2 = </a:t>
            </a:r>
            <a:r>
              <a:rPr lang="de-DE" b="1">
                <a:solidFill>
                  <a:srgbClr val="9900CC"/>
                </a:solidFill>
              </a:rPr>
              <a:t>11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7993" name="Text Box 105"/>
          <p:cNvSpPr txBox="1">
            <a:spLocks noChangeArrowheads="1"/>
          </p:cNvSpPr>
          <p:nvPr/>
        </p:nvSpPr>
        <p:spPr bwMode="auto">
          <a:xfrm>
            <a:off x="5940425" y="504507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10259" name="Rectangle 106"/>
          <p:cNvSpPr>
            <a:spLocks noChangeArrowheads="1"/>
          </p:cNvSpPr>
          <p:nvPr/>
        </p:nvSpPr>
        <p:spPr bwMode="auto">
          <a:xfrm>
            <a:off x="444500" y="1701800"/>
            <a:ext cx="3784600" cy="424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242" name="Object 107"/>
          <p:cNvGraphicFramePr>
            <a:graphicFrameLocks noChangeAspect="1"/>
          </p:cNvGraphicFramePr>
          <p:nvPr/>
        </p:nvGraphicFramePr>
        <p:xfrm>
          <a:off x="706438" y="1900238"/>
          <a:ext cx="2263775" cy="3744912"/>
        </p:xfrm>
        <a:graphic>
          <a:graphicData uri="http://schemas.openxmlformats.org/presentationml/2006/ole">
            <p:oleObj spid="_x0000_s10242" name="Bild" r:id="rId3" imgW="1267968" imgH="2093976" progId="Word.Picture.8">
              <p:embed/>
            </p:oleObj>
          </a:graphicData>
        </a:graphic>
      </p:graphicFrame>
      <p:sp>
        <p:nvSpPr>
          <p:cNvPr id="10260" name="Line 108"/>
          <p:cNvSpPr>
            <a:spLocks noChangeShapeType="1"/>
          </p:cNvSpPr>
          <p:nvPr/>
        </p:nvSpPr>
        <p:spPr bwMode="auto">
          <a:xfrm flipV="1">
            <a:off x="1114425" y="2347913"/>
            <a:ext cx="0" cy="14398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1" name="Line 109"/>
          <p:cNvSpPr>
            <a:spLocks noChangeShapeType="1"/>
          </p:cNvSpPr>
          <p:nvPr/>
        </p:nvSpPr>
        <p:spPr bwMode="auto">
          <a:xfrm flipV="1">
            <a:off x="1154113" y="4795838"/>
            <a:ext cx="3603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2" name="Line 110"/>
          <p:cNvSpPr>
            <a:spLocks noChangeShapeType="1"/>
          </p:cNvSpPr>
          <p:nvPr/>
        </p:nvSpPr>
        <p:spPr bwMode="auto">
          <a:xfrm flipV="1">
            <a:off x="1169988" y="3376613"/>
            <a:ext cx="43338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Line 111"/>
          <p:cNvSpPr>
            <a:spLocks noChangeShapeType="1"/>
          </p:cNvSpPr>
          <p:nvPr/>
        </p:nvSpPr>
        <p:spPr bwMode="auto">
          <a:xfrm flipV="1">
            <a:off x="1762125" y="23161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4" name="Line 112"/>
          <p:cNvSpPr>
            <a:spLocks noChangeShapeType="1"/>
          </p:cNvSpPr>
          <p:nvPr/>
        </p:nvSpPr>
        <p:spPr bwMode="auto">
          <a:xfrm flipH="1" flipV="1">
            <a:off x="1762125" y="4795838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5" name="Line 113"/>
          <p:cNvSpPr>
            <a:spLocks noChangeShapeType="1"/>
          </p:cNvSpPr>
          <p:nvPr/>
        </p:nvSpPr>
        <p:spPr bwMode="auto">
          <a:xfrm flipH="1" flipV="1">
            <a:off x="1195388" y="41322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6" name="Line 114"/>
          <p:cNvSpPr>
            <a:spLocks noChangeShapeType="1"/>
          </p:cNvSpPr>
          <p:nvPr/>
        </p:nvSpPr>
        <p:spPr bwMode="auto">
          <a:xfrm flipH="1" flipV="1">
            <a:off x="1809750" y="33877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7" name="Line 115"/>
          <p:cNvSpPr>
            <a:spLocks noChangeShapeType="1"/>
          </p:cNvSpPr>
          <p:nvPr/>
        </p:nvSpPr>
        <p:spPr bwMode="auto">
          <a:xfrm flipV="1">
            <a:off x="2322513" y="30368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8" name="Line 116"/>
          <p:cNvSpPr>
            <a:spLocks noChangeShapeType="1"/>
          </p:cNvSpPr>
          <p:nvPr/>
        </p:nvSpPr>
        <p:spPr bwMode="auto">
          <a:xfrm flipV="1">
            <a:off x="1906588" y="29083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9" name="Line 117"/>
          <p:cNvSpPr>
            <a:spLocks noChangeShapeType="1"/>
          </p:cNvSpPr>
          <p:nvPr/>
        </p:nvSpPr>
        <p:spPr bwMode="auto">
          <a:xfrm flipH="1" flipV="1">
            <a:off x="2322513" y="22606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0" name="Line 118"/>
          <p:cNvSpPr>
            <a:spLocks noChangeShapeType="1"/>
          </p:cNvSpPr>
          <p:nvPr/>
        </p:nvSpPr>
        <p:spPr bwMode="auto">
          <a:xfrm flipH="1" flipV="1">
            <a:off x="1243013" y="2332038"/>
            <a:ext cx="360362" cy="720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1" name="Text Box 119"/>
          <p:cNvSpPr txBox="1">
            <a:spLocks noChangeArrowheads="1"/>
          </p:cNvSpPr>
          <p:nvPr/>
        </p:nvSpPr>
        <p:spPr bwMode="auto">
          <a:xfrm>
            <a:off x="3409950" y="3844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72" name="Text Box 120"/>
          <p:cNvSpPr txBox="1">
            <a:spLocks noChangeArrowheads="1"/>
          </p:cNvSpPr>
          <p:nvPr/>
        </p:nvSpPr>
        <p:spPr bwMode="auto">
          <a:xfrm>
            <a:off x="244951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73" name="Text Box 121"/>
          <p:cNvSpPr txBox="1">
            <a:spLocks noChangeArrowheads="1"/>
          </p:cNvSpPr>
          <p:nvPr/>
        </p:nvSpPr>
        <p:spPr bwMode="auto">
          <a:xfrm>
            <a:off x="1978025" y="2789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4" name="Text Box 122"/>
          <p:cNvSpPr txBox="1">
            <a:spLocks noChangeArrowheads="1"/>
          </p:cNvSpPr>
          <p:nvPr/>
        </p:nvSpPr>
        <p:spPr bwMode="auto">
          <a:xfrm>
            <a:off x="1027113" y="47894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5" name="Text Box 123"/>
          <p:cNvSpPr txBox="1">
            <a:spLocks noChangeArrowheads="1"/>
          </p:cNvSpPr>
          <p:nvPr/>
        </p:nvSpPr>
        <p:spPr bwMode="auto">
          <a:xfrm>
            <a:off x="1338263" y="41322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6" name="Text Box 124"/>
          <p:cNvSpPr txBox="1">
            <a:spLocks noChangeArrowheads="1"/>
          </p:cNvSpPr>
          <p:nvPr/>
        </p:nvSpPr>
        <p:spPr bwMode="auto">
          <a:xfrm>
            <a:off x="2322513" y="24034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7" name="Text Box 125"/>
          <p:cNvSpPr txBox="1">
            <a:spLocks noChangeArrowheads="1"/>
          </p:cNvSpPr>
          <p:nvPr/>
        </p:nvSpPr>
        <p:spPr bwMode="auto">
          <a:xfrm>
            <a:off x="1690688" y="25082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8" name="Text Box 126"/>
          <p:cNvSpPr txBox="1">
            <a:spLocks noChangeArrowheads="1"/>
          </p:cNvSpPr>
          <p:nvPr/>
        </p:nvSpPr>
        <p:spPr bwMode="auto">
          <a:xfrm>
            <a:off x="1890713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9" name="Text Box 127"/>
          <p:cNvSpPr txBox="1">
            <a:spLocks noChangeArrowheads="1"/>
          </p:cNvSpPr>
          <p:nvPr/>
        </p:nvSpPr>
        <p:spPr bwMode="auto">
          <a:xfrm>
            <a:off x="1130300" y="340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80" name="Text Box 128"/>
          <p:cNvSpPr txBox="1">
            <a:spLocks noChangeArrowheads="1"/>
          </p:cNvSpPr>
          <p:nvPr/>
        </p:nvSpPr>
        <p:spPr bwMode="auto">
          <a:xfrm>
            <a:off x="1385888" y="2547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1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1" name="Text Box 129"/>
          <p:cNvSpPr txBox="1">
            <a:spLocks noChangeArrowheads="1"/>
          </p:cNvSpPr>
          <p:nvPr/>
        </p:nvSpPr>
        <p:spPr bwMode="auto">
          <a:xfrm>
            <a:off x="849313" y="2979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bg2"/>
                </a:solidFill>
              </a:rPr>
              <a:t>2</a:t>
            </a:r>
            <a:endParaRPr lang="de-AT" sz="1400" b="1">
              <a:solidFill>
                <a:schemeClr val="bg2"/>
              </a:solidFill>
            </a:endParaRPr>
          </a:p>
        </p:txBody>
      </p:sp>
      <p:sp>
        <p:nvSpPr>
          <p:cNvPr id="10282" name="Freeform 130"/>
          <p:cNvSpPr>
            <a:spLocks/>
          </p:cNvSpPr>
          <p:nvPr/>
        </p:nvSpPr>
        <p:spPr bwMode="auto">
          <a:xfrm>
            <a:off x="1243013" y="19002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83" name="Line 131"/>
          <p:cNvSpPr>
            <a:spLocks noChangeShapeType="1"/>
          </p:cNvSpPr>
          <p:nvPr/>
        </p:nvSpPr>
        <p:spPr bwMode="auto">
          <a:xfrm flipH="1">
            <a:off x="2354263" y="20447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4" name="Text Box 132"/>
          <p:cNvSpPr txBox="1">
            <a:spLocks noChangeArrowheads="1"/>
          </p:cNvSpPr>
          <p:nvPr/>
        </p:nvSpPr>
        <p:spPr bwMode="auto">
          <a:xfrm>
            <a:off x="1890713" y="47879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7" grpId="0" autoUpdateAnimBg="0"/>
      <p:bldP spid="37988" grpId="0" autoUpdateAnimBg="0"/>
      <p:bldP spid="37989" grpId="0" autoUpdateAnimBg="0"/>
      <p:bldP spid="37990" grpId="0" autoUpdateAnimBg="0"/>
      <p:bldP spid="37991" grpId="0" autoUpdateAnimBg="0"/>
      <p:bldP spid="37992" grpId="0" autoUpdateAnimBg="0"/>
      <p:bldP spid="379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7.2 Bedarfsauflösung - Gleichungssystem (I)</a:t>
            </a:r>
            <a:endParaRPr lang="de-AT" sz="2800" dirty="0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dirty="0" smtClean="0"/>
              <a:t>Wie viele Teile der Vorprodukte sind insgesamt (nicht nur direkt    eingebaut) enthalten?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39750" y="3429000"/>
          <a:ext cx="1439863" cy="1944688"/>
        </p:xfrm>
        <a:graphic>
          <a:graphicData uri="http://schemas.openxmlformats.org/presentationml/2006/ole">
            <p:oleObj spid="_x0000_s11266" name="Bild" r:id="rId4" imgW="1088136" imgH="1464564" progId="Word.Picture.8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771775" y="3757613"/>
          <a:ext cx="1295400" cy="1295400"/>
        </p:xfrm>
        <a:graphic>
          <a:graphicData uri="http://schemas.openxmlformats.org/presentationml/2006/ole">
            <p:oleObj spid="_x0000_s11267" r:id="rId5" imgW="710891" imgH="710891" progId="">
              <p:embed/>
            </p:oleObj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9750" y="2671763"/>
            <a:ext cx="108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  <a:cs typeface="Times New Roman" pitchFamily="18" charset="0"/>
              </a:rPr>
              <a:t>Beispiel:</a:t>
            </a:r>
          </a:p>
          <a:p>
            <a:pPr eaLnBrk="0" hangingPunct="0"/>
            <a:endParaRPr lang="de-AT" sz="20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24075" y="2676525"/>
            <a:ext cx="238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80975" algn="l"/>
              </a:tabLst>
            </a:pPr>
            <a:r>
              <a:rPr lang="fr-FR" sz="2000">
                <a:cs typeface="Times New Roman" pitchFamily="18" charset="0"/>
              </a:rPr>
              <a:t>Direktbedarfsmatrix</a:t>
            </a: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endParaRPr lang="fr-FR" sz="20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fr-FR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>
                <a:latin typeface="Times New Roman" pitchFamily="18" charset="0"/>
                <a:cs typeface="Times New Roman" pitchFamily="18" charset="0"/>
              </a:rPr>
              <a:t>A = </a:t>
            </a:r>
            <a:endParaRPr lang="fr-FR" sz="2000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643438" y="2682875"/>
            <a:ext cx="44275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Notation:</a:t>
            </a:r>
          </a:p>
          <a:p>
            <a:endParaRPr lang="de-AT" sz="2000"/>
          </a:p>
          <a:p>
            <a:r>
              <a:rPr lang="de-AT" i="1">
                <a:latin typeface="Times New Roman" pitchFamily="18" charset="0"/>
              </a:rPr>
              <a:t>d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Primärbedarf (MPS, Nachfrage)</a:t>
            </a:r>
          </a:p>
          <a:p>
            <a:r>
              <a:rPr lang="de-AT" i="1">
                <a:latin typeface="Times New Roman" pitchFamily="18" charset="0"/>
              </a:rPr>
              <a:t>y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>
                <a:latin typeface="Times New Roman" pitchFamily="18" charset="0"/>
              </a:rPr>
              <a:t> </a:t>
            </a:r>
            <a:r>
              <a:rPr lang="de-AT"/>
              <a:t>.... Sekundärbedarf </a:t>
            </a:r>
            <a:br>
              <a:rPr lang="de-AT"/>
            </a:br>
            <a:r>
              <a:rPr lang="de-AT"/>
              <a:t>        (Verbrauch für andere Produkte)</a:t>
            </a:r>
          </a:p>
          <a:p>
            <a:r>
              <a:rPr lang="de-AT" i="1">
                <a:latin typeface="Times New Roman" pitchFamily="18" charset="0"/>
              </a:rPr>
              <a:t>x</a:t>
            </a:r>
            <a:r>
              <a:rPr lang="de-AT" i="1" baseline="-25000">
                <a:latin typeface="Times New Roman" pitchFamily="18" charset="0"/>
              </a:rPr>
              <a:t>k</a:t>
            </a:r>
            <a:r>
              <a:rPr lang="de-AT"/>
              <a:t> .... Gesamt- bzw. Bruttobedarf  </a:t>
            </a:r>
          </a:p>
          <a:p>
            <a:r>
              <a:rPr lang="de-AT"/>
              <a:t> </a:t>
            </a:r>
          </a:p>
          <a:p>
            <a:r>
              <a:rPr lang="de-AT" b="1" i="1">
                <a:latin typeface="Times New Roman" pitchFamily="18" charset="0"/>
              </a:rPr>
              <a:t>x</a:t>
            </a:r>
            <a:r>
              <a:rPr lang="de-AT" i="1">
                <a:latin typeface="Times New Roman" pitchFamily="18" charset="0"/>
              </a:rPr>
              <a:t> = </a:t>
            </a:r>
            <a:r>
              <a:rPr lang="de-AT" b="1" i="1">
                <a:latin typeface="Times New Roman" pitchFamily="18" charset="0"/>
              </a:rPr>
              <a:t>d</a:t>
            </a:r>
            <a:r>
              <a:rPr lang="de-AT" i="1">
                <a:latin typeface="Times New Roman" pitchFamily="18" charset="0"/>
              </a:rPr>
              <a:t> + </a:t>
            </a:r>
            <a:r>
              <a:rPr lang="de-AT" b="1" i="1">
                <a:latin typeface="Times New Roman" pitchFamily="18" charset="0"/>
              </a:rPr>
              <a:t>y</a:t>
            </a:r>
            <a:endParaRPr lang="de-AT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i="1">
              <a:latin typeface="Times New Roman" pitchFamily="18" charset="0"/>
            </a:endParaRPr>
          </a:p>
        </p:txBody>
      </p:sp>
      <p:sp>
        <p:nvSpPr>
          <p:cNvPr id="11276" name="Text Box 4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919788" y="5645150"/>
            <a:ext cx="293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hlinkClick r:id="rId6" action="ppaction://hlinksldjump"/>
              </a:rPr>
              <a:t>Gleichungssystem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/>
      <p:bldP spid="13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1895475" y="5086350"/>
            <a:ext cx="314325" cy="342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3086100" y="5191125"/>
            <a:ext cx="2066925" cy="8477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419725" y="3657600"/>
            <a:ext cx="326707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057525" y="366712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19125" y="3648075"/>
            <a:ext cx="2066925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410200" y="1943100"/>
            <a:ext cx="3276600" cy="11239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171825" y="1943100"/>
            <a:ext cx="1933575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19125" y="1952625"/>
            <a:ext cx="1866900" cy="9239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7.2 Bedarfsauflösung - Gleichungssystem (II)</a:t>
            </a:r>
          </a:p>
        </p:txBody>
      </p:sp>
      <p:sp>
        <p:nvSpPr>
          <p:cNvPr id="123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274638" indent="-274638" eaLnBrk="1" hangingPunct="1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Sekundärbedarf</a:t>
            </a:r>
            <a:r>
              <a:rPr lang="de-AT" sz="1600" dirty="0" smtClean="0">
                <a:cs typeface="Times New Roman" pitchFamily="18" charset="0"/>
              </a:rPr>
              <a:t>:		</a:t>
            </a:r>
            <a:r>
              <a:rPr lang="fr-FR" sz="1600" dirty="0" err="1" smtClean="0">
                <a:cs typeface="Times New Roman" pitchFamily="18" charset="0"/>
              </a:rPr>
              <a:t>Matrixschreibweise</a:t>
            </a:r>
            <a:r>
              <a:rPr lang="fr-FR" sz="1600" dirty="0" smtClean="0">
                <a:cs typeface="Times New Roman" pitchFamily="18" charset="0"/>
              </a:rPr>
              <a:t>:      </a:t>
            </a:r>
            <a:r>
              <a:rPr lang="de-AT" sz="1600" dirty="0" smtClean="0">
                <a:cs typeface="Times New Roman" pitchFamily="18" charset="0"/>
              </a:rPr>
              <a:t>Elimination des Sekundärbedarfs </a:t>
            </a:r>
            <a:r>
              <a:rPr lang="de-AT" sz="1600" b="1" dirty="0" smtClean="0">
                <a:cs typeface="Times New Roman" pitchFamily="18" charset="0"/>
              </a:rPr>
              <a:t>y</a:t>
            </a:r>
            <a:r>
              <a:rPr lang="de-AT" sz="1600" dirty="0" smtClean="0">
                <a:cs typeface="Times New Roman" pitchFamily="18" charset="0"/>
              </a:rPr>
              <a:t>:</a:t>
            </a:r>
          </a:p>
          <a:p>
            <a:pPr marL="274638" indent="-274638" eaLnBrk="1" hangingPunct="1">
              <a:spcBef>
                <a:spcPct val="0"/>
              </a:spcBef>
              <a:buFontTx/>
              <a:buNone/>
            </a:pP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1</a:t>
            </a:r>
            <a:r>
              <a:rPr lang="de-DE" sz="1600" dirty="0" smtClean="0">
                <a:cs typeface="Times New Roman" pitchFamily="18" charset="0"/>
              </a:rPr>
              <a:t> =       1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+ 2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</a:t>
            </a:r>
            <a:r>
              <a:rPr lang="fr-FR" sz="1600" b="1" dirty="0" smtClean="0">
                <a:cs typeface="Times New Roman" pitchFamily="18" charset="0"/>
              </a:rPr>
              <a:t>y </a:t>
            </a:r>
            <a:r>
              <a:rPr lang="fr-FR" sz="1600" dirty="0" smtClean="0">
                <a:cs typeface="Times New Roman" pitchFamily="18" charset="0"/>
              </a:rPr>
              <a:t>= </a:t>
            </a:r>
            <a:r>
              <a:rPr lang="fr-FR" sz="1600" b="1" dirty="0" err="1" smtClean="0">
                <a:cs typeface="Times New Roman" pitchFamily="18" charset="0"/>
              </a:rPr>
              <a:t>Ax</a:t>
            </a:r>
            <a:r>
              <a:rPr lang="de-DE" sz="1600" baseline="-30000" dirty="0" smtClean="0">
                <a:cs typeface="Times New Roman" pitchFamily="18" charset="0"/>
              </a:rPr>
              <a:t> 	           		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</a:t>
            </a:r>
            <a:r>
              <a:rPr lang="de-AT" sz="1600" dirty="0" smtClean="0">
                <a:cs typeface="Times New Roman" pitchFamily="18" charset="0"/>
              </a:rPr>
              <a:t> + </a:t>
            </a:r>
            <a:r>
              <a:rPr lang="de-AT" sz="1600" b="1" dirty="0" err="1" smtClean="0">
                <a:cs typeface="Times New Roman" pitchFamily="18" charset="0"/>
              </a:rPr>
              <a:t>Ax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DE" sz="1600" dirty="0" smtClean="0">
                <a:cs typeface="Times New Roman" pitchFamily="18" charset="0"/>
              </a:rPr>
              <a:t>    </a:t>
            </a:r>
            <a:r>
              <a:rPr lang="de-DE" sz="1600" i="1" dirty="0" smtClean="0">
                <a:cs typeface="Times New Roman" pitchFamily="18" charset="0"/>
              </a:rPr>
              <a:t>y</a:t>
            </a:r>
            <a:r>
              <a:rPr lang="de-DE" sz="1600" baseline="-30000" dirty="0" smtClean="0">
                <a:cs typeface="Times New Roman" pitchFamily="18" charset="0"/>
              </a:rPr>
              <a:t>2</a:t>
            </a:r>
            <a:r>
              <a:rPr lang="de-DE" sz="1600" dirty="0" smtClean="0">
                <a:cs typeface="Times New Roman" pitchFamily="18" charset="0"/>
              </a:rPr>
              <a:t> =                3</a:t>
            </a:r>
            <a:r>
              <a:rPr lang="de-DE" sz="1600" i="1" dirty="0" smtClean="0">
                <a:cs typeface="Times New Roman" pitchFamily="18" charset="0"/>
              </a:rPr>
              <a:t>x</a:t>
            </a:r>
            <a:r>
              <a:rPr lang="de-DE" sz="1600" baseline="-30000" dirty="0" smtClean="0">
                <a:cs typeface="Times New Roman" pitchFamily="18" charset="0"/>
              </a:rPr>
              <a:t>3		         </a:t>
            </a:r>
            <a:r>
              <a:rPr lang="fr-FR" sz="1600" b="1" dirty="0" smtClean="0">
                <a:cs typeface="Times New Roman" pitchFamily="18" charset="0"/>
              </a:rPr>
              <a:t>			</a:t>
            </a:r>
            <a:r>
              <a:rPr lang="de-AT" sz="1600" dirty="0" smtClean="0">
                <a:cs typeface="Times New Roman" pitchFamily="18" charset="0"/>
              </a:rPr>
              <a:t>(</a:t>
            </a:r>
            <a:r>
              <a:rPr lang="de-AT" sz="1600" b="1" dirty="0" smtClean="0">
                <a:cs typeface="Times New Roman" pitchFamily="18" charset="0"/>
              </a:rPr>
              <a:t>E - A</a:t>
            </a:r>
            <a:r>
              <a:rPr lang="de-AT" sz="1600" dirty="0" smtClean="0">
                <a:cs typeface="Times New Roman" pitchFamily="18" charset="0"/>
              </a:rPr>
              <a:t>)</a:t>
            </a:r>
            <a:r>
              <a:rPr lang="de-AT" sz="1600" b="1" dirty="0" smtClean="0">
                <a:cs typeface="Times New Roman" pitchFamily="18" charset="0"/>
              </a:rPr>
              <a:t>x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b="1" dirty="0" smtClean="0">
                <a:cs typeface="Times New Roman" pitchFamily="18" charset="0"/>
              </a:rPr>
              <a:t>d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    </a:t>
            </a:r>
            <a:r>
              <a:rPr lang="fr-FR" sz="1600" i="1" dirty="0" smtClean="0">
                <a:cs typeface="Times New Roman" pitchFamily="18" charset="0"/>
              </a:rPr>
              <a:t>y</a:t>
            </a:r>
            <a:r>
              <a:rPr lang="fr-FR" sz="1600" baseline="-30000" dirty="0" smtClean="0">
                <a:cs typeface="Times New Roman" pitchFamily="18" charset="0"/>
              </a:rPr>
              <a:t>3</a:t>
            </a:r>
            <a:r>
              <a:rPr lang="fr-FR" sz="1600" dirty="0" smtClean="0">
                <a:cs typeface="Times New Roman" pitchFamily="18" charset="0"/>
              </a:rPr>
              <a:t> =                   0</a:t>
            </a:r>
            <a:r>
              <a:rPr lang="de-AT" sz="1600" b="1" dirty="0" smtClean="0">
                <a:cs typeface="Times New Roman" pitchFamily="18" charset="0"/>
              </a:rPr>
              <a:t> 	 A </a:t>
            </a:r>
            <a:r>
              <a:rPr lang="de-AT" sz="1600" dirty="0" smtClean="0">
                <a:cs typeface="Times New Roman" pitchFamily="18" charset="0"/>
                <a:hlinkClick r:id="rId4" action="ppaction://hlinksldjump"/>
              </a:rPr>
              <a:t>…</a:t>
            </a:r>
            <a:r>
              <a:rPr lang="de-AT" sz="1600" dirty="0" err="1" smtClean="0">
                <a:cs typeface="Times New Roman" pitchFamily="18" charset="0"/>
                <a:hlinkClick r:id="rId4" action="ppaction://hlinksldjump"/>
              </a:rPr>
              <a:t>Direktbedarfsm</a:t>
            </a:r>
            <a:r>
              <a:rPr lang="de-AT" sz="1600" dirty="0" smtClean="0">
                <a:cs typeface="Times New Roman" pitchFamily="18" charset="0"/>
                <a:hlinkClick r:id="rId4" action="ppaction://hlinksldjump"/>
              </a:rPr>
              <a:t>.</a:t>
            </a:r>
            <a:r>
              <a:rPr lang="de-AT" sz="1600" b="1" dirty="0" smtClean="0">
                <a:cs typeface="Times New Roman" pitchFamily="18" charset="0"/>
              </a:rPr>
              <a:t>	E </a:t>
            </a:r>
            <a:r>
              <a:rPr lang="de-AT" sz="1600" dirty="0" smtClean="0">
                <a:cs typeface="Times New Roman" pitchFamily="18" charset="0"/>
              </a:rPr>
              <a:t>…Einheitsmatrix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			</a:t>
            </a:r>
            <a:r>
              <a:rPr lang="de-AT" sz="1600" b="1" dirty="0" smtClean="0">
                <a:cs typeface="Times New Roman" pitchFamily="18" charset="0"/>
              </a:rPr>
              <a:t>E – A </a:t>
            </a:r>
            <a:r>
              <a:rPr lang="de-AT" sz="1600" dirty="0" smtClean="0">
                <a:cs typeface="Times New Roman" pitchFamily="18" charset="0"/>
              </a:rPr>
              <a:t>… Technologiematrix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b="1" dirty="0" smtClean="0">
                <a:cs typeface="Times New Roman" pitchFamily="18" charset="0"/>
              </a:rPr>
              <a:t>Gleichungssystem</a:t>
            </a:r>
            <a:r>
              <a:rPr lang="de-AT" sz="1600" dirty="0" smtClean="0">
                <a:cs typeface="Times New Roman" pitchFamily="18" charset="0"/>
              </a:rPr>
              <a:t>:	Lösung:		     allgemein: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1</a:t>
            </a:r>
            <a:r>
              <a:rPr lang="de-AT" sz="1600" dirty="0" smtClean="0">
                <a:cs typeface="Times New Roman" pitchFamily="18" charset="0"/>
              </a:rPr>
              <a:t>  + 1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+ 2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1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x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</a:t>
            </a:r>
            <a:r>
              <a:rPr lang="it-IT" sz="1600" b="1" dirty="0" smtClean="0">
                <a:cs typeface="Times New Roman" pitchFamily="18" charset="0"/>
              </a:rPr>
              <a:t>d</a:t>
            </a: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2</a:t>
            </a:r>
            <a:r>
              <a:rPr lang="de-AT" sz="1600" dirty="0" smtClean="0">
                <a:cs typeface="Times New Roman" pitchFamily="18" charset="0"/>
              </a:rPr>
              <a:t>           + 3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	</a:t>
            </a:r>
            <a:r>
              <a:rPr lang="fr-FR" sz="1600" i="1" dirty="0" smtClean="0">
                <a:cs typeface="Times New Roman" pitchFamily="18" charset="0"/>
              </a:rPr>
              <a:t>x</a:t>
            </a:r>
            <a:r>
              <a:rPr lang="fr-FR" sz="1600" baseline="-30000" dirty="0" smtClean="0">
                <a:cs typeface="Times New Roman" pitchFamily="18" charset="0"/>
              </a:rPr>
              <a:t>2</a:t>
            </a:r>
            <a:r>
              <a:rPr lang="fr-FR" sz="1600" dirty="0" smtClean="0">
                <a:cs typeface="Times New Roman" pitchFamily="18" charset="0"/>
              </a:rPr>
              <a:t> = 	                       </a:t>
            </a:r>
            <a:r>
              <a:rPr lang="it-IT" sz="1600" b="1" dirty="0" smtClean="0">
                <a:cs typeface="Times New Roman" pitchFamily="18" charset="0"/>
              </a:rPr>
              <a:t>G</a:t>
            </a:r>
            <a:r>
              <a:rPr lang="it-IT" sz="1600" dirty="0" smtClean="0">
                <a:cs typeface="Times New Roman" pitchFamily="18" charset="0"/>
              </a:rPr>
              <a:t> = (</a:t>
            </a:r>
            <a:r>
              <a:rPr lang="it-IT" sz="1600" b="1" dirty="0" smtClean="0">
                <a:cs typeface="Times New Roman" pitchFamily="18" charset="0"/>
              </a:rPr>
              <a:t>E - A</a:t>
            </a:r>
            <a:r>
              <a:rPr lang="it-IT" sz="1600" dirty="0" smtClean="0">
                <a:cs typeface="Times New Roman" pitchFamily="18" charset="0"/>
              </a:rPr>
              <a:t>)</a:t>
            </a:r>
            <a:r>
              <a:rPr lang="it-IT" sz="1600" baseline="30000" dirty="0" smtClean="0">
                <a:cs typeface="Times New Roman" pitchFamily="18" charset="0"/>
              </a:rPr>
              <a:t>-1 </a:t>
            </a:r>
            <a:r>
              <a:rPr lang="de-AT" sz="1600" dirty="0" smtClean="0">
                <a:cs typeface="Times New Roman" pitchFamily="18" charset="0"/>
              </a:rPr>
              <a:t>Gesamtbedarfsmatrix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    </a:t>
            </a:r>
            <a:r>
              <a:rPr lang="de-AT" sz="1600" i="1" dirty="0" smtClean="0">
                <a:cs typeface="Times New Roman" pitchFamily="18" charset="0"/>
              </a:rPr>
              <a:t>x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= </a:t>
            </a:r>
            <a:r>
              <a:rPr lang="de-AT" sz="1600" i="1" dirty="0" smtClean="0">
                <a:cs typeface="Times New Roman" pitchFamily="18" charset="0"/>
              </a:rPr>
              <a:t>d</a:t>
            </a:r>
            <a:r>
              <a:rPr lang="de-AT" sz="1600" baseline="-30000" dirty="0" smtClean="0">
                <a:cs typeface="Times New Roman" pitchFamily="18" charset="0"/>
              </a:rPr>
              <a:t>3</a:t>
            </a:r>
            <a:r>
              <a:rPr lang="de-AT" sz="1600" dirty="0" smtClean="0">
                <a:cs typeface="Times New Roman" pitchFamily="18" charset="0"/>
              </a:rPr>
              <a:t> </a:t>
            </a:r>
            <a:r>
              <a:rPr lang="de-DE" sz="1600" dirty="0" smtClean="0">
                <a:cs typeface="Times New Roman" pitchFamily="18" charset="0"/>
              </a:rPr>
              <a:t>		   	</a:t>
            </a:r>
            <a:r>
              <a:rPr lang="it-IT" sz="1600" i="1" dirty="0" smtClean="0">
                <a:cs typeface="Times New Roman" pitchFamily="18" charset="0"/>
              </a:rPr>
              <a:t>x</a:t>
            </a:r>
            <a:r>
              <a:rPr lang="it-IT" sz="1600" baseline="-30000" dirty="0" smtClean="0">
                <a:cs typeface="Times New Roman" pitchFamily="18" charset="0"/>
              </a:rPr>
              <a:t>3</a:t>
            </a:r>
            <a:r>
              <a:rPr lang="it-IT" sz="1600" dirty="0" smtClean="0">
                <a:cs typeface="Times New Roman" pitchFamily="18" charset="0"/>
              </a:rPr>
              <a:t> = 		        </a:t>
            </a:r>
            <a:r>
              <a:rPr lang="de-AT" sz="1600" dirty="0" smtClean="0">
                <a:cs typeface="Times New Roman" pitchFamily="18" charset="0"/>
              </a:rPr>
              <a:t>(Verflechtungsbedarfsmatrix)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2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it-IT" sz="1600" b="1" dirty="0" smtClean="0">
                <a:cs typeface="Times New Roman" pitchFamily="18" charset="0"/>
              </a:rPr>
              <a:t>	</a:t>
            </a:r>
            <a:r>
              <a:rPr lang="it-IT" sz="1600" dirty="0" smtClean="0">
                <a:cs typeface="Times New Roman" pitchFamily="18" charset="0"/>
              </a:rPr>
              <a:t>	</a:t>
            </a:r>
            <a:r>
              <a:rPr lang="de-AT" sz="1600" dirty="0" smtClean="0">
                <a:cs typeface="Times New Roman" pitchFamily="18" charset="0"/>
              </a:rPr>
              <a:t>	Unterschied:</a:t>
            </a:r>
            <a:endParaRPr lang="de-AT" sz="10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endParaRPr lang="de-AT" sz="1600" dirty="0" smtClean="0">
              <a:cs typeface="Times New Roman" pitchFamily="18" charset="0"/>
            </a:endParaRP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direkt:	</a:t>
            </a:r>
            <a:r>
              <a:rPr lang="de-AT" sz="1600" i="1" dirty="0" smtClean="0">
                <a:cs typeface="Times New Roman" pitchFamily="18" charset="0"/>
              </a:rPr>
              <a:t>a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2	        Die Spalten von </a:t>
            </a:r>
            <a:r>
              <a:rPr lang="de-AT" sz="1600" b="1" dirty="0" smtClean="0">
                <a:cs typeface="Times New Roman" pitchFamily="18" charset="0"/>
              </a:rPr>
              <a:t>G</a:t>
            </a:r>
            <a:r>
              <a:rPr lang="de-AT" sz="1600" dirty="0" smtClean="0">
                <a:cs typeface="Times New Roman" pitchFamily="18" charset="0"/>
              </a:rPr>
              <a:t> sind die </a:t>
            </a:r>
          </a:p>
          <a:p>
            <a:pPr marL="274638" indent="-274638">
              <a:spcBef>
                <a:spcPct val="0"/>
              </a:spcBef>
              <a:buFontTx/>
              <a:buNone/>
            </a:pPr>
            <a:r>
              <a:rPr lang="de-AT" sz="1600" dirty="0" smtClean="0">
                <a:cs typeface="Times New Roman" pitchFamily="18" charset="0"/>
              </a:rPr>
              <a:t>				gesamt:	</a:t>
            </a:r>
            <a:r>
              <a:rPr lang="de-AT" sz="1600" i="1" dirty="0" smtClean="0">
                <a:cs typeface="Times New Roman" pitchFamily="18" charset="0"/>
              </a:rPr>
              <a:t>g</a:t>
            </a:r>
            <a:r>
              <a:rPr lang="de-AT" sz="1600" baseline="-30000" dirty="0" smtClean="0">
                <a:cs typeface="Times New Roman" pitchFamily="18" charset="0"/>
              </a:rPr>
              <a:t>13</a:t>
            </a:r>
            <a:r>
              <a:rPr lang="de-AT" sz="1600" dirty="0" smtClean="0">
                <a:cs typeface="Times New Roman" pitchFamily="18" charset="0"/>
              </a:rPr>
              <a:t> = 5	        Mengenübersichtsstücklisten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09675" y="5086350"/>
          <a:ext cx="1060450" cy="1079500"/>
        </p:xfrm>
        <a:graphic>
          <a:graphicData uri="http://schemas.openxmlformats.org/presentationml/2006/ole">
            <p:oleObj spid="_x0000_s12290" r:id="rId5" imgW="698500" imgH="711200" progId="">
              <p:embed/>
            </p:oleObj>
          </a:graphicData>
        </a:graphic>
      </p:graphicFrame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3132138" y="3884613"/>
            <a:ext cx="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6750" y="538638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600" b="1">
                <a:cs typeface="Times New Roman" pitchFamily="18" charset="0"/>
              </a:rPr>
              <a:t>G = </a:t>
            </a:r>
            <a:endParaRPr lang="de-AT" sz="16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44900" y="37639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1</a:t>
            </a:r>
            <a:r>
              <a:rPr lang="de-DE" sz="1600" b="1">
                <a:solidFill>
                  <a:srgbClr val="9900CC"/>
                </a:solidFill>
              </a:rPr>
              <a:t> + 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+ 5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636963" y="400526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2</a:t>
            </a:r>
            <a:r>
              <a:rPr lang="de-DE" sz="1600" b="1">
                <a:solidFill>
                  <a:srgbClr val="9900CC"/>
                </a:solidFill>
              </a:rPr>
              <a:t> + 3</a:t>
            </a: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636963" y="4244975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i="1">
                <a:solidFill>
                  <a:srgbClr val="9900CC"/>
                </a:solidFill>
              </a:rPr>
              <a:t>d</a:t>
            </a:r>
            <a:r>
              <a:rPr lang="de-DE" sz="1600" b="1" baseline="-25000">
                <a:solidFill>
                  <a:srgbClr val="9900CC"/>
                </a:solidFill>
              </a:rPr>
              <a:t>3</a:t>
            </a:r>
            <a:endParaRPr lang="de-AT" sz="1600" b="1" baseline="-250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0" grpId="0" animBg="1"/>
      <p:bldP spid="25619" grpId="0" animBg="1"/>
      <p:bldP spid="25618" grpId="0" animBg="1"/>
      <p:bldP spid="25617" grpId="0" animBg="1"/>
      <p:bldP spid="25616" grpId="0" animBg="1"/>
      <p:bldP spid="25615" grpId="0" animBg="1"/>
      <p:bldP spid="25614" grpId="0" animBg="1"/>
      <p:bldP spid="25613" grpId="0" animBg="1"/>
      <p:bldP spid="25607" grpId="0" animBg="1"/>
      <p:bldP spid="25608" grpId="0" autoUpdateAnimBg="0"/>
      <p:bldP spid="25610" grpId="0" autoUpdateAnimBg="0"/>
      <p:bldP spid="25611" grpId="0" autoUpdateAnimBg="0"/>
      <p:bldP spid="256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Verwandte Probleme</a:t>
            </a:r>
            <a:endParaRPr lang="de-AT" sz="2800" dirty="0" smtClean="0"/>
          </a:p>
        </p:txBody>
      </p:sp>
      <p:sp>
        <p:nvSpPr>
          <p:cNvPr id="12292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Ermittlung der Mengenübersichtsstücklisten </a:t>
            </a:r>
          </a:p>
          <a:p>
            <a:pPr eaLnBrk="1" hangingPunct="1">
              <a:buFontTx/>
              <a:buNone/>
            </a:pPr>
            <a:r>
              <a:rPr lang="de-AT" dirty="0" smtClean="0"/>
              <a:t>methodisch ähnlich wie:</a:t>
            </a:r>
            <a:br>
              <a:rPr lang="de-AT" dirty="0" smtClean="0"/>
            </a:br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</a:t>
            </a:r>
            <a:r>
              <a:rPr lang="de-AT" sz="2000" dirty="0" smtClean="0"/>
              <a:t>innerbetriebliche Leistungsverrechnung - Umlage von Hilfsstellen in </a:t>
            </a:r>
            <a:r>
              <a:rPr lang="de-AT" dirty="0" smtClean="0"/>
              <a:t>	</a:t>
            </a:r>
            <a:r>
              <a:rPr lang="de-AT" sz="2000" dirty="0" smtClean="0"/>
              <a:t>Kostenstellenrechnung</a:t>
            </a:r>
          </a:p>
          <a:p>
            <a:pPr eaLnBrk="1" hangingPunct="1"/>
            <a:endParaRPr lang="de-AT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Input-Output-Analyse, um Lieferbeziehungen zwischen Branchen einer   	Volkswirtschaft zu untersuchen</a:t>
            </a:r>
            <a:br>
              <a:rPr lang="de-AT" sz="2000" dirty="0" smtClean="0"/>
            </a:br>
            <a:endParaRPr lang="de-AT" sz="2000" dirty="0" smtClean="0"/>
          </a:p>
          <a:p>
            <a:pPr eaLnBrk="1" hangingPunct="1">
              <a:buFontTx/>
              <a:buNone/>
            </a:pPr>
            <a:r>
              <a:rPr lang="de-AT" sz="2000" dirty="0" smtClean="0"/>
              <a:t>In jedem Fall ist ein Gleichungssystem zu lösen.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7.3 Mehrstufige Nettobedarfsrechnung</a:t>
            </a:r>
            <a:endParaRPr lang="de-AT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de-AT" sz="2000" dirty="0" smtClean="0"/>
              <a:t> Bedarfsauflösung (</a:t>
            </a:r>
            <a:r>
              <a:rPr lang="de-AT" sz="2000" dirty="0" err="1" smtClean="0"/>
              <a:t>Gozinto</a:t>
            </a:r>
            <a:r>
              <a:rPr lang="de-AT" sz="2000" dirty="0" smtClean="0"/>
              <a:t> Methode):</a:t>
            </a:r>
          </a:p>
          <a:p>
            <a:pPr eaLnBrk="1" hangingPunct="1">
              <a:buFontTx/>
              <a:buNone/>
            </a:pPr>
            <a:r>
              <a:rPr lang="de-AT" sz="2000" b="1" i="1" dirty="0" smtClean="0"/>
              <a:t>	</a:t>
            </a:r>
            <a:r>
              <a:rPr lang="de-AT" b="1" i="1" dirty="0" smtClean="0">
                <a:solidFill>
                  <a:schemeClr val="hlink"/>
                </a:solidFill>
                <a:latin typeface="Times New Roman" pitchFamily="18" charset="0"/>
              </a:rPr>
              <a:t>Brutto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=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Primärbedarf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+ </a:t>
            </a:r>
            <a:r>
              <a:rPr lang="de-AT" i="1" dirty="0" smtClean="0">
                <a:solidFill>
                  <a:schemeClr val="hlink"/>
                </a:solidFill>
                <a:latin typeface="Times New Roman" pitchFamily="18" charset="0"/>
              </a:rPr>
              <a:t>Sekundärbedarf</a:t>
            </a:r>
            <a:r>
              <a:rPr lang="de-AT" dirty="0" smtClean="0">
                <a:solidFill>
                  <a:schemeClr val="hlink"/>
                </a:solidFill>
                <a:latin typeface="Times New Roman" pitchFamily="18" charset="0"/>
              </a:rPr>
              <a:t>  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+ ...</a:t>
            </a:r>
          </a:p>
          <a:p>
            <a:pPr eaLnBrk="1" hangingPunct="1">
              <a:buFontTx/>
              <a:buNone/>
            </a:pPr>
            <a:endParaRPr lang="de-AT" dirty="0" smtClean="0">
              <a:solidFill>
                <a:schemeClr val="hlink"/>
              </a:solidFill>
            </a:endParaRP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Genaue Ermittlung des </a:t>
            </a:r>
            <a:r>
              <a:rPr lang="de-AT" sz="2000" b="1" dirty="0" smtClean="0"/>
              <a:t>Netto</a:t>
            </a:r>
            <a:r>
              <a:rPr lang="de-AT" sz="2000" dirty="0" smtClean="0"/>
              <a:t>bedarfs unter Berücksichtigung des 	Sicherheitsbestandes:</a:t>
            </a:r>
          </a:p>
          <a:p>
            <a:pPr eaLnBrk="1" hangingPunct="1">
              <a:buFontTx/>
              <a:buNone/>
            </a:pPr>
            <a:r>
              <a:rPr lang="de-AT" sz="2000" i="1" dirty="0" smtClean="0"/>
              <a:t>	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Nettobedarf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= </a:t>
            </a:r>
            <a:r>
              <a:rPr lang="de-AT" sz="2000" dirty="0" err="1" smtClean="0">
                <a:solidFill>
                  <a:schemeClr val="hlink"/>
                </a:solidFill>
                <a:latin typeface="Times New Roman" pitchFamily="18" charset="0"/>
              </a:rPr>
              <a:t>max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{0,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Bruttobedarf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-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verfügbarer 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de-AT" sz="2000" dirty="0" smtClean="0"/>
              <a:t>	wobei </a:t>
            </a:r>
            <a:endParaRPr lang="de-AT" sz="2000" i="1" dirty="0" smtClean="0"/>
          </a:p>
          <a:p>
            <a:pPr eaLnBrk="1" hangingPunct="1">
              <a:buFontTx/>
              <a:buNone/>
            </a:pPr>
            <a:r>
              <a:rPr lang="de-AT" sz="2000" i="1" smtClean="0"/>
              <a:t>	</a:t>
            </a:r>
            <a:r>
              <a:rPr lang="de-AT" sz="2000" i="1" smtClean="0">
                <a:solidFill>
                  <a:schemeClr val="hlink"/>
                </a:solidFill>
                <a:latin typeface="Times New Roman" pitchFamily="18" charset="0"/>
              </a:rPr>
              <a:t>verfügb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. 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=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physischer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Lagerbestand</a:t>
            </a:r>
            <a:r>
              <a:rPr lang="de-AT" sz="2000" dirty="0" smtClean="0">
                <a:solidFill>
                  <a:schemeClr val="hlink"/>
                </a:solidFill>
                <a:latin typeface="Times New Roman" pitchFamily="18" charset="0"/>
              </a:rPr>
              <a:t> – </a:t>
            </a:r>
            <a:r>
              <a:rPr lang="de-AT" sz="2000" i="1" dirty="0" smtClean="0">
                <a:solidFill>
                  <a:schemeClr val="hlink"/>
                </a:solidFill>
                <a:latin typeface="Times New Roman" pitchFamily="18" charset="0"/>
              </a:rPr>
              <a:t>Sicherheitsbestand 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+ …</a:t>
            </a:r>
            <a:endParaRPr lang="de-AT" sz="1600" i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Bedarfsauflösung und Nettobedarfsrechnung muss kombiniert 	erfolgen, was im Normalfall (wo keine Zyklen auftreten) leicht 	stufenweise möglich ist:</a:t>
            </a:r>
          </a:p>
        </p:txBody>
      </p:sp>
      <p:sp>
        <p:nvSpPr>
          <p:cNvPr id="1536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03988" y="6044778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hlinkClick r:id="rId3" action="ppaction://hlinksldjump"/>
              </a:rPr>
              <a:t>Beispiel</a:t>
            </a:r>
            <a:endParaRPr lang="de-A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32688" y="6021288"/>
            <a:ext cx="14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err="1" smtClean="0">
                <a:solidFill>
                  <a:schemeClr val="accent5">
                    <a:lumMod val="50000"/>
                  </a:schemeClr>
                </a:solidFill>
              </a:rPr>
              <a:t>mehrperiodig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A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utoUpdateAnimBg="0"/>
      <p:bldP spid="153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</a:t>
            </a:r>
            <a:endParaRPr lang="de-AT" sz="2800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dirty="0" smtClean="0"/>
              <a:t>folgender </a:t>
            </a:r>
            <a:r>
              <a:rPr lang="de-AT" dirty="0" err="1" smtClean="0"/>
              <a:t>Gozintograph</a:t>
            </a:r>
            <a:r>
              <a:rPr lang="de-AT" dirty="0" smtClean="0"/>
              <a:t>:</a:t>
            </a:r>
          </a:p>
          <a:p>
            <a:pPr marL="457200" indent="-457200" eaLnBrk="1" hangingPunct="1"/>
            <a:r>
              <a:rPr lang="de-AT" sz="2000" dirty="0" smtClean="0"/>
              <a:t>Lagerbestand 50 bzw. 60 an Produkt 5 bzw. 6, wobei davon jeweils 10 Einheiten Sicherheitsbestand sind</a:t>
            </a:r>
          </a:p>
          <a:p>
            <a:pPr marL="457200" indent="-457200" eaLnBrk="1" hangingPunct="1"/>
            <a:r>
              <a:rPr lang="de-DE" sz="2000" dirty="0" smtClean="0"/>
              <a:t>Lager und Sicherheitsbestand = 0 sonst 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900113" y="3284538"/>
          <a:ext cx="4464050" cy="2736850"/>
        </p:xfrm>
        <a:graphic>
          <a:graphicData uri="http://schemas.openxmlformats.org/presentationml/2006/ole">
            <p:oleObj spid="_x0000_s13314" name="Microsoft-Zeichnung" r:id="rId3" imgW="2836863" imgH="2006600" progId="">
              <p:embed/>
            </p:oleObj>
          </a:graphicData>
        </a:graphic>
      </p:graphicFrame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995488" y="3303588"/>
            <a:ext cx="604837" cy="62388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900488" y="3303588"/>
            <a:ext cx="604837" cy="623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919163" y="4332288"/>
            <a:ext cx="604837" cy="62388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005013" y="4332288"/>
            <a:ext cx="604837" cy="62388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3071813" y="4332288"/>
            <a:ext cx="604837" cy="6238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738688" y="4332288"/>
            <a:ext cx="604837" cy="623887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995488" y="5370513"/>
            <a:ext cx="604837" cy="623887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910013" y="5370513"/>
            <a:ext cx="604837" cy="623887"/>
          </a:xfrm>
          <a:prstGeom prst="ellipse">
            <a:avLst/>
          </a:prstGeom>
          <a:noFill/>
          <a:ln w="38100">
            <a:solidFill>
              <a:srgbClr val="F4790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57175" y="3162300"/>
            <a:ext cx="1571625" cy="438150"/>
          </a:xfrm>
          <a:prstGeom prst="wedgeRectCallout">
            <a:avLst>
              <a:gd name="adj1" fmla="val 67981"/>
              <a:gd name="adj2" fmla="val 74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/>
              <a:t>Primärbedarf</a:t>
            </a:r>
            <a:endParaRPr lang="de-AT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 flipH="1">
            <a:off x="4676775" y="3219450"/>
            <a:ext cx="1571625" cy="438150"/>
          </a:xfrm>
          <a:prstGeom prst="wedgeRectCallout">
            <a:avLst>
              <a:gd name="adj1" fmla="val 73532"/>
              <a:gd name="adj2" fmla="val 6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dirty="0"/>
              <a:t>Primärbedarf</a:t>
            </a:r>
            <a:endParaRPr lang="de-AT" dirty="0"/>
          </a:p>
        </p:txBody>
      </p:sp>
      <p:sp>
        <p:nvSpPr>
          <p:cNvPr id="16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092280" y="3717032"/>
            <a:ext cx="14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  <a:hlinkClick r:id="rId5" action="ppaction://hlinksldjump"/>
              </a:rPr>
              <a:t>Tabelle</a:t>
            </a:r>
            <a:r>
              <a:rPr lang="de-DE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de-A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16391" grpId="0" animBg="1" autoUpdateAnimBg="0"/>
      <p:bldP spid="16392" grpId="0" animBg="1" autoUpdateAnimBg="0"/>
      <p:bldP spid="16393" grpId="0" animBg="1" autoUpdateAnimBg="0"/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/>
      <p:bldP spid="16398" grpId="1" animBg="1"/>
      <p:bldP spid="16399" grpId="0" animBg="1"/>
      <p:bldP spid="163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Materialbedarfsplanung (MRP)</a:t>
            </a:r>
            <a:endParaRPr lang="de-AT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Neben Planungsdaten (aus MPS) sind Stammdaten nötig:</a:t>
            </a:r>
            <a:br>
              <a:rPr lang="de-AT" dirty="0" smtClean="0"/>
            </a:br>
            <a:r>
              <a:rPr lang="de-AT" dirty="0" smtClean="0"/>
              <a:t> </a:t>
            </a:r>
          </a:p>
          <a:p>
            <a:pPr eaLnBrk="1" hangingPunct="1"/>
            <a:r>
              <a:rPr lang="de-AT" dirty="0" smtClean="0"/>
              <a:t> woraus bestehen die einzelnen Produkte? </a:t>
            </a:r>
            <a:br>
              <a:rPr lang="de-AT" dirty="0" smtClean="0"/>
            </a:br>
            <a:r>
              <a:rPr lang="de-AT" dirty="0" smtClean="0"/>
              <a:t>  (</a:t>
            </a:r>
            <a:r>
              <a:rPr lang="de-AT" dirty="0" err="1" smtClean="0"/>
              <a:t>Erzeugnisstruktur</a:t>
            </a:r>
            <a:r>
              <a:rPr lang="de-AT" dirty="0" smtClean="0"/>
              <a:t>, Stücklisten, </a:t>
            </a:r>
            <a:r>
              <a:rPr lang="de-AT" i="1" dirty="0" smtClean="0"/>
              <a:t>bill </a:t>
            </a:r>
            <a:r>
              <a:rPr lang="de-AT" i="1" dirty="0" err="1" smtClean="0"/>
              <a:t>of</a:t>
            </a:r>
            <a:r>
              <a:rPr lang="de-AT" i="1" dirty="0" smtClean="0"/>
              <a:t> material, BOM</a:t>
            </a:r>
            <a:r>
              <a:rPr lang="de-AT" dirty="0" smtClean="0"/>
              <a:t>)</a:t>
            </a:r>
            <a:br>
              <a:rPr lang="de-AT" dirty="0" smtClean="0"/>
            </a:br>
            <a:endParaRPr lang="de-AT" dirty="0" smtClean="0"/>
          </a:p>
          <a:p>
            <a:pPr eaLnBrk="1" hangingPunct="1"/>
            <a:r>
              <a:rPr lang="de-AT" dirty="0" smtClean="0"/>
              <a:t> aus welchen Arbeitsschritten besteht die Herstellung </a:t>
            </a:r>
            <a:br>
              <a:rPr lang="de-AT" dirty="0" smtClean="0"/>
            </a:br>
            <a:r>
              <a:rPr lang="de-AT" dirty="0" smtClean="0"/>
              <a:t>  eines Produktes?</a:t>
            </a:r>
            <a:br>
              <a:rPr lang="de-AT" dirty="0" smtClean="0"/>
            </a:br>
            <a:r>
              <a:rPr lang="de-AT" dirty="0" smtClean="0"/>
              <a:t>  (Arbeitsplan, </a:t>
            </a:r>
            <a:r>
              <a:rPr lang="de-AT" i="1" dirty="0" err="1" smtClean="0"/>
              <a:t>schedule</a:t>
            </a:r>
            <a:r>
              <a:rPr lang="de-AT" i="1" dirty="0" smtClean="0"/>
              <a:t> </a:t>
            </a:r>
            <a:r>
              <a:rPr lang="de-AT" i="1" dirty="0" err="1" smtClean="0"/>
              <a:t>of</a:t>
            </a:r>
            <a:r>
              <a:rPr lang="de-AT" i="1" dirty="0" smtClean="0"/>
              <a:t> </a:t>
            </a:r>
            <a:r>
              <a:rPr lang="de-AT" i="1" dirty="0" err="1" smtClean="0"/>
              <a:t>operations</a:t>
            </a:r>
            <a:r>
              <a:rPr lang="de-AT" dirty="0" smtClean="0"/>
              <a:t>) und die zugehörigen Dauern.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</a:t>
            </a:r>
            <a:endParaRPr lang="de-AT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80645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Zeilenweises Ausfüllen folgender </a:t>
            </a:r>
            <a:r>
              <a:rPr lang="de-AT" sz="2000" b="1" dirty="0" smtClean="0">
                <a:hlinkClick r:id="rId2" action="ppaction://hlinksldjump"/>
              </a:rPr>
              <a:t>Tabelle</a:t>
            </a:r>
            <a:r>
              <a:rPr lang="de-AT" sz="2000" dirty="0" smtClean="0"/>
              <a:t> (nach Dispositionsstufen), beginnend mit den Endprodukten</a:t>
            </a:r>
            <a:r>
              <a:rPr lang="de-AT" sz="1800" dirty="0" smtClean="0"/>
              <a:t>:</a:t>
            </a:r>
          </a:p>
        </p:txBody>
      </p:sp>
      <p:graphicFrame>
        <p:nvGraphicFramePr>
          <p:cNvPr id="18074" name="Group 666"/>
          <p:cNvGraphicFramePr>
            <a:graphicFrameLocks noGrp="1"/>
          </p:cNvGraphicFramePr>
          <p:nvPr>
            <p:ph sz="half" idx="2"/>
          </p:nvPr>
        </p:nvGraphicFramePr>
        <p:xfrm>
          <a:off x="468313" y="2420938"/>
          <a:ext cx="8218487" cy="3441259"/>
        </p:xfrm>
        <a:graphic>
          <a:graphicData uri="http://schemas.openxmlformats.org/drawingml/2006/table">
            <a:tbl>
              <a:tblPr/>
              <a:tblGrid>
                <a:gridCol w="719137"/>
                <a:gridCol w="863600"/>
                <a:gridCol w="2376488"/>
                <a:gridCol w="865187"/>
                <a:gridCol w="935038"/>
                <a:gridCol w="936625"/>
                <a:gridCol w="720725"/>
                <a:gridCol w="80168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Primär-bedarf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Sekundärbedarf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Brutto-bedarf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Lager-bestand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Sicherh.best.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verf.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Lager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Netto-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bedarf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10" name="Text Box 602"/>
          <p:cNvSpPr txBox="1">
            <a:spLocks noChangeArrowheads="1"/>
          </p:cNvSpPr>
          <p:nvPr/>
        </p:nvSpPr>
        <p:spPr bwMode="auto">
          <a:xfrm>
            <a:off x="2843213" y="3068638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1" name="Text Box 603"/>
          <p:cNvSpPr txBox="1">
            <a:spLocks noChangeArrowheads="1"/>
          </p:cNvSpPr>
          <p:nvPr/>
        </p:nvSpPr>
        <p:spPr bwMode="auto">
          <a:xfrm>
            <a:off x="2844800" y="3429000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-</a:t>
            </a:r>
            <a:endParaRPr lang="de-AT" sz="1600" b="1"/>
          </a:p>
        </p:txBody>
      </p:sp>
      <p:sp>
        <p:nvSpPr>
          <p:cNvPr id="18012" name="Text Box 604"/>
          <p:cNvSpPr txBox="1">
            <a:spLocks noChangeArrowheads="1"/>
          </p:cNvSpPr>
          <p:nvPr/>
        </p:nvSpPr>
        <p:spPr bwMode="auto">
          <a:xfrm>
            <a:off x="2051050" y="37846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= 80</a:t>
            </a:r>
            <a:endParaRPr lang="de-AT" sz="1600" b="1"/>
          </a:p>
        </p:txBody>
      </p:sp>
      <p:sp>
        <p:nvSpPr>
          <p:cNvPr id="18013" name="Text Box 605"/>
          <p:cNvSpPr txBox="1">
            <a:spLocks noChangeArrowheads="1"/>
          </p:cNvSpPr>
          <p:nvPr/>
        </p:nvSpPr>
        <p:spPr bwMode="auto">
          <a:xfrm>
            <a:off x="2051050" y="4479925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r>
              <a:rPr lang="de-DE" sz="1600" b="1"/>
              <a:t> + 1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90</a:t>
            </a:r>
            <a:endParaRPr lang="de-AT" sz="1600" b="1"/>
          </a:p>
        </p:txBody>
      </p:sp>
      <p:sp>
        <p:nvSpPr>
          <p:cNvPr id="18014" name="Text Box 606"/>
          <p:cNvSpPr txBox="1">
            <a:spLocks noChangeArrowheads="1"/>
          </p:cNvSpPr>
          <p:nvPr/>
        </p:nvSpPr>
        <p:spPr bwMode="auto">
          <a:xfrm>
            <a:off x="2051050" y="413385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/>
          </a:p>
        </p:txBody>
      </p:sp>
      <p:sp>
        <p:nvSpPr>
          <p:cNvPr id="18015" name="Text Box 607"/>
          <p:cNvSpPr txBox="1">
            <a:spLocks noChangeArrowheads="1"/>
          </p:cNvSpPr>
          <p:nvPr/>
        </p:nvSpPr>
        <p:spPr bwMode="auto">
          <a:xfrm>
            <a:off x="2051050" y="4826000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= 150</a:t>
            </a:r>
            <a:endParaRPr lang="de-AT" sz="1600" b="1"/>
          </a:p>
        </p:txBody>
      </p:sp>
      <p:sp>
        <p:nvSpPr>
          <p:cNvPr id="18016" name="Text Box 608"/>
          <p:cNvSpPr txBox="1">
            <a:spLocks noChangeArrowheads="1"/>
          </p:cNvSpPr>
          <p:nvPr/>
        </p:nvSpPr>
        <p:spPr bwMode="auto">
          <a:xfrm>
            <a:off x="2051050" y="5165725"/>
            <a:ext cx="244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 * </a:t>
            </a:r>
            <a:r>
              <a:rPr lang="de-DE" sz="1600" b="1">
                <a:solidFill>
                  <a:srgbClr val="00CC00"/>
                </a:solidFill>
              </a:rPr>
              <a:t>90</a:t>
            </a:r>
            <a:r>
              <a:rPr lang="de-DE" sz="1600" b="1"/>
              <a:t> + 2 * </a:t>
            </a:r>
            <a:r>
              <a:rPr lang="de-DE" sz="1600" b="1">
                <a:solidFill>
                  <a:schemeClr val="accent2"/>
                </a:solidFill>
              </a:rPr>
              <a:t>40</a:t>
            </a:r>
            <a:r>
              <a:rPr lang="de-DE" sz="1600" b="1"/>
              <a:t> + 3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</a:t>
            </a:r>
            <a:endParaRPr lang="de-AT" sz="1600" b="1"/>
          </a:p>
        </p:txBody>
      </p:sp>
      <p:sp>
        <p:nvSpPr>
          <p:cNvPr id="18017" name="Text Box 609"/>
          <p:cNvSpPr txBox="1">
            <a:spLocks noChangeArrowheads="1"/>
          </p:cNvSpPr>
          <p:nvPr/>
        </p:nvSpPr>
        <p:spPr bwMode="auto">
          <a:xfrm>
            <a:off x="2051050" y="5516563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2 * </a:t>
            </a:r>
            <a:r>
              <a:rPr lang="de-DE" sz="1600" b="1">
                <a:solidFill>
                  <a:schemeClr val="hlink"/>
                </a:solidFill>
              </a:rPr>
              <a:t>65</a:t>
            </a:r>
            <a:r>
              <a:rPr lang="de-DE" sz="1600" b="1"/>
              <a:t> + 4 * </a:t>
            </a:r>
            <a:r>
              <a:rPr lang="de-DE" sz="1600" b="1">
                <a:solidFill>
                  <a:srgbClr val="FF0000"/>
                </a:solidFill>
              </a:rPr>
              <a:t>50</a:t>
            </a:r>
            <a:r>
              <a:rPr lang="de-DE" sz="1600" b="1"/>
              <a:t> + </a:t>
            </a: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/>
          </a:p>
        </p:txBody>
      </p:sp>
      <p:sp>
        <p:nvSpPr>
          <p:cNvPr id="18036" name="Text Box 628"/>
          <p:cNvSpPr txBox="1">
            <a:spLocks noChangeArrowheads="1"/>
          </p:cNvSpPr>
          <p:nvPr/>
        </p:nvSpPr>
        <p:spPr bwMode="auto">
          <a:xfrm>
            <a:off x="4643438" y="30686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37" name="Text Box 629"/>
          <p:cNvSpPr txBox="1">
            <a:spLocks noChangeArrowheads="1"/>
          </p:cNvSpPr>
          <p:nvPr/>
        </p:nvSpPr>
        <p:spPr bwMode="auto">
          <a:xfrm>
            <a:off x="4643438" y="345281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50</a:t>
            </a:r>
            <a:endParaRPr lang="de-AT" sz="1600" b="1"/>
          </a:p>
        </p:txBody>
      </p:sp>
      <p:sp>
        <p:nvSpPr>
          <p:cNvPr id="18038" name="Text Box 630"/>
          <p:cNvSpPr txBox="1">
            <a:spLocks noChangeArrowheads="1"/>
          </p:cNvSpPr>
          <p:nvPr/>
        </p:nvSpPr>
        <p:spPr bwMode="auto">
          <a:xfrm>
            <a:off x="4643438" y="37893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90</a:t>
            </a:r>
            <a:endParaRPr lang="de-AT" sz="1600" b="1"/>
          </a:p>
        </p:txBody>
      </p:sp>
      <p:sp>
        <p:nvSpPr>
          <p:cNvPr id="18039" name="Text Box 631"/>
          <p:cNvSpPr txBox="1">
            <a:spLocks noChangeArrowheads="1"/>
          </p:cNvSpPr>
          <p:nvPr/>
        </p:nvSpPr>
        <p:spPr bwMode="auto">
          <a:xfrm>
            <a:off x="46434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40</a:t>
            </a:r>
            <a:endParaRPr lang="de-AT" sz="1600" b="1"/>
          </a:p>
        </p:txBody>
      </p:sp>
      <p:sp>
        <p:nvSpPr>
          <p:cNvPr id="18040" name="Text Box 632"/>
          <p:cNvSpPr txBox="1">
            <a:spLocks noChangeArrowheads="1"/>
          </p:cNvSpPr>
          <p:nvPr/>
        </p:nvSpPr>
        <p:spPr bwMode="auto">
          <a:xfrm>
            <a:off x="4570413" y="4508500"/>
            <a:ext cx="64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105</a:t>
            </a:r>
            <a:endParaRPr lang="de-AT" sz="1600" b="1"/>
          </a:p>
        </p:txBody>
      </p:sp>
      <p:sp>
        <p:nvSpPr>
          <p:cNvPr id="18041" name="Text Box 633"/>
          <p:cNvSpPr txBox="1">
            <a:spLocks noChangeArrowheads="1"/>
          </p:cNvSpPr>
          <p:nvPr/>
        </p:nvSpPr>
        <p:spPr bwMode="auto">
          <a:xfrm>
            <a:off x="4572000" y="48212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170</a:t>
            </a:r>
            <a:endParaRPr lang="de-AT" sz="1600" b="1"/>
          </a:p>
        </p:txBody>
      </p:sp>
      <p:sp>
        <p:nvSpPr>
          <p:cNvPr id="18042" name="Text Box 634"/>
          <p:cNvSpPr txBox="1">
            <a:spLocks noChangeArrowheads="1"/>
          </p:cNvSpPr>
          <p:nvPr/>
        </p:nvSpPr>
        <p:spPr bwMode="auto">
          <a:xfrm>
            <a:off x="4572000" y="51800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365</a:t>
            </a:r>
            <a:endParaRPr lang="de-AT" sz="1600" b="1"/>
          </a:p>
        </p:txBody>
      </p:sp>
      <p:sp>
        <p:nvSpPr>
          <p:cNvPr id="18043" name="Text Box 635"/>
          <p:cNvSpPr txBox="1">
            <a:spLocks noChangeArrowheads="1"/>
          </p:cNvSpPr>
          <p:nvPr/>
        </p:nvSpPr>
        <p:spPr bwMode="auto">
          <a:xfrm>
            <a:off x="4572000" y="55165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/>
              <a:t>450</a:t>
            </a:r>
            <a:endParaRPr lang="de-AT" sz="1600" b="1"/>
          </a:p>
        </p:txBody>
      </p:sp>
      <p:sp>
        <p:nvSpPr>
          <p:cNvPr id="21619" name="Text Box 636"/>
          <p:cNvSpPr txBox="1">
            <a:spLocks noChangeArrowheads="1"/>
          </p:cNvSpPr>
          <p:nvPr/>
        </p:nvSpPr>
        <p:spPr bwMode="auto">
          <a:xfrm>
            <a:off x="5653088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0" name="Text Box 637"/>
          <p:cNvSpPr txBox="1">
            <a:spLocks noChangeArrowheads="1"/>
          </p:cNvSpPr>
          <p:nvPr/>
        </p:nvSpPr>
        <p:spPr bwMode="auto">
          <a:xfrm>
            <a:off x="5651500" y="345281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1" name="Text Box 638"/>
          <p:cNvSpPr txBox="1">
            <a:spLocks noChangeArrowheads="1"/>
          </p:cNvSpPr>
          <p:nvPr/>
        </p:nvSpPr>
        <p:spPr bwMode="auto">
          <a:xfrm>
            <a:off x="6589713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2" name="Text Box 639"/>
          <p:cNvSpPr txBox="1">
            <a:spLocks noChangeArrowheads="1"/>
          </p:cNvSpPr>
          <p:nvPr/>
        </p:nvSpPr>
        <p:spPr bwMode="auto">
          <a:xfrm>
            <a:off x="6589713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3" name="Text Box 640"/>
          <p:cNvSpPr txBox="1">
            <a:spLocks noChangeArrowheads="1"/>
          </p:cNvSpPr>
          <p:nvPr/>
        </p:nvSpPr>
        <p:spPr bwMode="auto">
          <a:xfrm>
            <a:off x="6588125" y="4149725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4" name="Text Box 641"/>
          <p:cNvSpPr txBox="1">
            <a:spLocks noChangeArrowheads="1"/>
          </p:cNvSpPr>
          <p:nvPr/>
        </p:nvSpPr>
        <p:spPr bwMode="auto">
          <a:xfrm>
            <a:off x="56530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5" name="Text Box 642"/>
          <p:cNvSpPr txBox="1">
            <a:spLocks noChangeArrowheads="1"/>
          </p:cNvSpPr>
          <p:nvPr/>
        </p:nvSpPr>
        <p:spPr bwMode="auto">
          <a:xfrm>
            <a:off x="56530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6" name="Text Box 643"/>
          <p:cNvSpPr txBox="1">
            <a:spLocks noChangeArrowheads="1"/>
          </p:cNvSpPr>
          <p:nvPr/>
        </p:nvSpPr>
        <p:spPr bwMode="auto">
          <a:xfrm>
            <a:off x="658812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7" name="Text Box 644"/>
          <p:cNvSpPr txBox="1">
            <a:spLocks noChangeArrowheads="1"/>
          </p:cNvSpPr>
          <p:nvPr/>
        </p:nvSpPr>
        <p:spPr bwMode="auto">
          <a:xfrm>
            <a:off x="658812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8" name="Text Box 645"/>
          <p:cNvSpPr txBox="1">
            <a:spLocks noChangeArrowheads="1"/>
          </p:cNvSpPr>
          <p:nvPr/>
        </p:nvSpPr>
        <p:spPr bwMode="auto">
          <a:xfrm>
            <a:off x="5653088" y="515778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29" name="Text Box 646"/>
          <p:cNvSpPr txBox="1">
            <a:spLocks noChangeArrowheads="1"/>
          </p:cNvSpPr>
          <p:nvPr/>
        </p:nvSpPr>
        <p:spPr bwMode="auto">
          <a:xfrm>
            <a:off x="5651500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21630" name="Text Box 647"/>
          <p:cNvSpPr txBox="1">
            <a:spLocks noChangeArrowheads="1"/>
          </p:cNvSpPr>
          <p:nvPr/>
        </p:nvSpPr>
        <p:spPr bwMode="auto">
          <a:xfrm>
            <a:off x="6589713" y="3068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7" name="Text Box 649"/>
          <p:cNvSpPr txBox="1">
            <a:spLocks noChangeArrowheads="1"/>
          </p:cNvSpPr>
          <p:nvPr/>
        </p:nvSpPr>
        <p:spPr bwMode="auto">
          <a:xfrm>
            <a:off x="7381875" y="30607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59" name="Text Box 651"/>
          <p:cNvSpPr txBox="1">
            <a:spLocks noChangeArrowheads="1"/>
          </p:cNvSpPr>
          <p:nvPr/>
        </p:nvSpPr>
        <p:spPr bwMode="auto">
          <a:xfrm>
            <a:off x="7380288" y="3429000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0" name="Text Box 652"/>
          <p:cNvSpPr txBox="1">
            <a:spLocks noChangeArrowheads="1"/>
          </p:cNvSpPr>
          <p:nvPr/>
        </p:nvSpPr>
        <p:spPr bwMode="auto">
          <a:xfrm>
            <a:off x="7380288" y="3789363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1" name="Text Box 653"/>
          <p:cNvSpPr txBox="1">
            <a:spLocks noChangeArrowheads="1"/>
          </p:cNvSpPr>
          <p:nvPr/>
        </p:nvSpPr>
        <p:spPr bwMode="auto">
          <a:xfrm>
            <a:off x="7380288" y="4149725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2" name="Text Box 654"/>
          <p:cNvSpPr txBox="1">
            <a:spLocks noChangeArrowheads="1"/>
          </p:cNvSpPr>
          <p:nvPr/>
        </p:nvSpPr>
        <p:spPr bwMode="auto">
          <a:xfrm>
            <a:off x="7381875" y="515778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3" name="Text Box 655"/>
          <p:cNvSpPr txBox="1">
            <a:spLocks noChangeArrowheads="1"/>
          </p:cNvSpPr>
          <p:nvPr/>
        </p:nvSpPr>
        <p:spPr bwMode="auto">
          <a:xfrm>
            <a:off x="7381875" y="5516563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0</a:t>
            </a:r>
            <a:endParaRPr lang="de-AT" sz="1600"/>
          </a:p>
        </p:txBody>
      </p:sp>
      <p:sp>
        <p:nvSpPr>
          <p:cNvPr id="18064" name="Text Box 656"/>
          <p:cNvSpPr txBox="1">
            <a:spLocks noChangeArrowheads="1"/>
          </p:cNvSpPr>
          <p:nvPr/>
        </p:nvSpPr>
        <p:spPr bwMode="auto">
          <a:xfrm>
            <a:off x="7264400" y="447675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40</a:t>
            </a:r>
            <a:endParaRPr lang="de-AT" sz="1600"/>
          </a:p>
        </p:txBody>
      </p:sp>
      <p:sp>
        <p:nvSpPr>
          <p:cNvPr id="18065" name="Text Box 657"/>
          <p:cNvSpPr txBox="1">
            <a:spLocks noChangeArrowheads="1"/>
          </p:cNvSpPr>
          <p:nvPr/>
        </p:nvSpPr>
        <p:spPr bwMode="auto">
          <a:xfrm>
            <a:off x="7264400" y="482123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50</a:t>
            </a:r>
            <a:endParaRPr lang="de-AT" sz="1600"/>
          </a:p>
        </p:txBody>
      </p:sp>
      <p:sp>
        <p:nvSpPr>
          <p:cNvPr id="18066" name="Text Box 658"/>
          <p:cNvSpPr txBox="1">
            <a:spLocks noChangeArrowheads="1"/>
          </p:cNvSpPr>
          <p:nvPr/>
        </p:nvSpPr>
        <p:spPr bwMode="auto">
          <a:xfrm>
            <a:off x="8072438" y="30686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FF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7" name="Text Box 659"/>
          <p:cNvSpPr txBox="1">
            <a:spLocks noChangeArrowheads="1"/>
          </p:cNvSpPr>
          <p:nvPr/>
        </p:nvSpPr>
        <p:spPr bwMode="auto">
          <a:xfrm>
            <a:off x="7985125" y="4868863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9900CC"/>
                </a:solidFill>
              </a:rPr>
              <a:t>120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8" name="Text Box 660"/>
          <p:cNvSpPr txBox="1">
            <a:spLocks noChangeArrowheads="1"/>
          </p:cNvSpPr>
          <p:nvPr/>
        </p:nvSpPr>
        <p:spPr bwMode="auto">
          <a:xfrm>
            <a:off x="7999413" y="5214938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folHlink"/>
                </a:solidFill>
              </a:rPr>
              <a:t>365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69" name="Text Box 661"/>
          <p:cNvSpPr txBox="1">
            <a:spLocks noChangeArrowheads="1"/>
          </p:cNvSpPr>
          <p:nvPr/>
        </p:nvSpPr>
        <p:spPr bwMode="auto">
          <a:xfrm>
            <a:off x="7999413" y="5516563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4790A"/>
                </a:solidFill>
              </a:rPr>
              <a:t>450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0" name="Text Box 662"/>
          <p:cNvSpPr txBox="1">
            <a:spLocks noChangeArrowheads="1"/>
          </p:cNvSpPr>
          <p:nvPr/>
        </p:nvSpPr>
        <p:spPr bwMode="auto">
          <a:xfrm>
            <a:off x="8101013" y="37893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00CC00"/>
                </a:solidFill>
              </a:rPr>
              <a:t>90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1" name="Text Box 663"/>
          <p:cNvSpPr txBox="1">
            <a:spLocks noChangeArrowheads="1"/>
          </p:cNvSpPr>
          <p:nvPr/>
        </p:nvSpPr>
        <p:spPr bwMode="auto">
          <a:xfrm>
            <a:off x="8101013" y="41497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accent2"/>
                </a:solidFill>
              </a:rPr>
              <a:t>40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2" name="Text Box 664"/>
          <p:cNvSpPr txBox="1">
            <a:spLocks noChangeArrowheads="1"/>
          </p:cNvSpPr>
          <p:nvPr/>
        </p:nvSpPr>
        <p:spPr bwMode="auto">
          <a:xfrm>
            <a:off x="8101013" y="447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hlink"/>
                </a:solidFill>
              </a:rPr>
              <a:t>65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3" name="Text Box 665"/>
          <p:cNvSpPr txBox="1">
            <a:spLocks noChangeArrowheads="1"/>
          </p:cNvSpPr>
          <p:nvPr/>
        </p:nvSpPr>
        <p:spPr bwMode="auto">
          <a:xfrm>
            <a:off x="8101013" y="34290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rgbClr val="FF0000"/>
                </a:solidFill>
              </a:rPr>
              <a:t>50</a:t>
            </a:r>
            <a:endParaRPr lang="de-AT" sz="1600" b="1">
              <a:solidFill>
                <a:srgbClr val="9900CC"/>
              </a:solidFill>
            </a:endParaRPr>
          </a:p>
        </p:txBody>
      </p:sp>
      <p:sp>
        <p:nvSpPr>
          <p:cNvPr id="18075" name="Text Box 66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61238" y="195103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4" action="ppaction://hlinksldjump"/>
              </a:rPr>
              <a:t>Formel</a:t>
            </a:r>
            <a:endParaRPr lang="de-AT" sz="1600" b="1" dirty="0"/>
          </a:p>
        </p:txBody>
      </p:sp>
      <p:sp>
        <p:nvSpPr>
          <p:cNvPr id="18076" name="Line 668"/>
          <p:cNvSpPr>
            <a:spLocks noChangeShapeType="1"/>
          </p:cNvSpPr>
          <p:nvPr/>
        </p:nvSpPr>
        <p:spPr bwMode="auto">
          <a:xfrm flipH="1">
            <a:off x="2619375" y="3267075"/>
            <a:ext cx="5457825" cy="63817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8077" name="Line 669"/>
          <p:cNvSpPr>
            <a:spLocks noChangeShapeType="1"/>
          </p:cNvSpPr>
          <p:nvPr/>
        </p:nvSpPr>
        <p:spPr bwMode="auto">
          <a:xfrm flipH="1">
            <a:off x="2667000" y="3248025"/>
            <a:ext cx="5410200" cy="10001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0" grpId="0" autoUpdateAnimBg="0"/>
      <p:bldP spid="18011" grpId="0" autoUpdateAnimBg="0"/>
      <p:bldP spid="18012" grpId="0" autoUpdateAnimBg="0"/>
      <p:bldP spid="18013" grpId="0" autoUpdateAnimBg="0"/>
      <p:bldP spid="18014" grpId="0" autoUpdateAnimBg="0"/>
      <p:bldP spid="18015" grpId="0" autoUpdateAnimBg="0"/>
      <p:bldP spid="18016" grpId="0" autoUpdateAnimBg="0"/>
      <p:bldP spid="18017" grpId="0" autoUpdateAnimBg="0"/>
      <p:bldP spid="18036" grpId="0" autoUpdateAnimBg="0"/>
      <p:bldP spid="18037" grpId="0" autoUpdateAnimBg="0"/>
      <p:bldP spid="18038" grpId="0" autoUpdateAnimBg="0"/>
      <p:bldP spid="18039" grpId="0" autoUpdateAnimBg="0"/>
      <p:bldP spid="18040" grpId="0" autoUpdateAnimBg="0"/>
      <p:bldP spid="18041" grpId="0" autoUpdateAnimBg="0"/>
      <p:bldP spid="18042" grpId="0" autoUpdateAnimBg="0"/>
      <p:bldP spid="18043" grpId="0" autoUpdateAnimBg="0"/>
      <p:bldP spid="18057" grpId="0" autoUpdateAnimBg="0"/>
      <p:bldP spid="18059" grpId="0" autoUpdateAnimBg="0"/>
      <p:bldP spid="18060" grpId="0" autoUpdateAnimBg="0"/>
      <p:bldP spid="18061" grpId="0" autoUpdateAnimBg="0"/>
      <p:bldP spid="18062" grpId="0" autoUpdateAnimBg="0"/>
      <p:bldP spid="18063" grpId="0" autoUpdateAnimBg="0"/>
      <p:bldP spid="18064" grpId="0" autoUpdateAnimBg="0"/>
      <p:bldP spid="18065" grpId="0" autoUpdateAnimBg="0"/>
      <p:bldP spid="18066" grpId="0" autoUpdateAnimBg="0"/>
      <p:bldP spid="18067" grpId="0" autoUpdateAnimBg="0"/>
      <p:bldP spid="18068" grpId="0" autoUpdateAnimBg="0"/>
      <p:bldP spid="18069" grpId="0" autoUpdateAnimBg="0"/>
      <p:bldP spid="18070" grpId="0" autoUpdateAnimBg="0"/>
      <p:bldP spid="18071" grpId="0" autoUpdateAnimBg="0"/>
      <p:bldP spid="18072" grpId="0" autoUpdateAnimBg="0"/>
      <p:bldP spid="18073" grpId="0" autoUpdateAnimBg="0"/>
      <p:bldP spid="18075" grpId="0" autoUpdateAnimBg="0"/>
      <p:bldP spid="18076" grpId="0" animBg="1"/>
      <p:bldP spid="18076" grpId="1" animBg="1"/>
      <p:bldP spid="18077" grpId="0" animBg="1"/>
      <p:bldP spid="180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</a:t>
            </a:r>
            <a:r>
              <a:rPr lang="de-DE" b="1" i="1" smtClean="0"/>
              <a:t>periodige</a:t>
            </a:r>
            <a:r>
              <a:rPr lang="de-DE" smtClean="0"/>
              <a:t> Nettobedarfsrechnung</a:t>
            </a:r>
            <a:endParaRPr lang="de-A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71638"/>
            <a:ext cx="8229600" cy="4525962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Ausblick: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im VK wird diese Lehreinheit vertieft </a:t>
            </a:r>
            <a:r>
              <a:rPr lang="de-AT" dirty="0" smtClean="0"/>
              <a:t>durch Erweiterung um eine </a:t>
            </a:r>
            <a:r>
              <a:rPr lang="de-AT" i="1" dirty="0" err="1" smtClean="0"/>
              <a:t>mehrperiodige</a:t>
            </a:r>
            <a:r>
              <a:rPr lang="de-AT" dirty="0" smtClean="0"/>
              <a:t> Betrachtungsweise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de-AT" dirty="0" smtClean="0"/>
              <a:t>die Lagerbestände sind also nur in der ersten Periode gegeben, danach werden sie über die Produktions-</a:t>
            </a:r>
            <a:r>
              <a:rPr lang="de-AT" dirty="0" err="1" smtClean="0"/>
              <a:t>entscheidungen</a:t>
            </a:r>
            <a:r>
              <a:rPr lang="de-AT" dirty="0" smtClean="0"/>
              <a:t> bestimmt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endParaRPr lang="de-AT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err="1" smtClean="0"/>
              <a:t>Tertiärbedarf</a:t>
            </a:r>
            <a:r>
              <a:rPr lang="de-AT" dirty="0" smtClean="0"/>
              <a:t>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vorgemerkte Lieferungen …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de-AT" dirty="0" smtClean="0"/>
              <a:t>Betrachtung von </a:t>
            </a:r>
            <a:r>
              <a:rPr lang="de-AT" i="1" dirty="0" smtClean="0"/>
              <a:t>Vorlaufverschiebungen</a:t>
            </a:r>
            <a:r>
              <a:rPr lang="de-AT" dirty="0" smtClean="0"/>
              <a:t> (</a:t>
            </a:r>
            <a:r>
              <a:rPr lang="de-AT" i="1" dirty="0" err="1" smtClean="0"/>
              <a:t>lead</a:t>
            </a:r>
            <a:r>
              <a:rPr lang="de-AT" i="1" dirty="0" smtClean="0"/>
              <a:t> tim</a:t>
            </a:r>
            <a:endParaRPr lang="de-AT" dirty="0" smtClean="0"/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32238" y="386104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>
                <a:hlinkClick r:id="rId3" action="ppaction://hlinksldjump"/>
              </a:rPr>
              <a:t>Formel</a:t>
            </a:r>
            <a:endParaRPr lang="de-AT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720849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 Darstellungsmöglichkeiten von </a:t>
            </a:r>
            <a:r>
              <a:rPr lang="de-DE" sz="2800" dirty="0" err="1" smtClean="0"/>
              <a:t>Erzeugnisstrukturen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AT" u="sng" dirty="0" smtClean="0"/>
              <a:t>Äquivalente Darstellungsmöglichkeiten</a:t>
            </a:r>
            <a:r>
              <a:rPr lang="de-AT" dirty="0" smtClean="0"/>
              <a:t> :</a:t>
            </a:r>
          </a:p>
          <a:p>
            <a:pPr marL="457200" indent="-457200" eaLnBrk="1" hangingPunct="1">
              <a:buFontTx/>
              <a:buNone/>
            </a:pPr>
            <a:endParaRPr lang="de-AT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2" action="ppaction://hlinksldjump"/>
              </a:rPr>
              <a:t>Fertigungsstufen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3" action="ppaction://hlinksldjump"/>
              </a:rPr>
              <a:t>Teilverwendungsnachweis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/>
              <a:t>Erzeugnisstruktur</a:t>
            </a:r>
            <a:r>
              <a:rPr lang="de-DE" dirty="0" smtClean="0"/>
              <a:t> geordnet nach </a:t>
            </a:r>
            <a:r>
              <a:rPr lang="de-DE" i="1" dirty="0" smtClean="0">
                <a:hlinkClick r:id="rId4" action="ppaction://hlinksldjump"/>
              </a:rPr>
              <a:t>Dispositionsstufen</a:t>
            </a:r>
            <a:endParaRPr lang="de-DE" i="1" dirty="0" smtClean="0"/>
          </a:p>
          <a:p>
            <a:pPr marL="457200" indent="-457200" eaLnBrk="1" hangingPunct="1"/>
            <a:r>
              <a:rPr lang="de-DE" dirty="0" smtClean="0">
                <a:hlinkClick r:id="rId5" action="ppaction://hlinksldjump"/>
              </a:rPr>
              <a:t>Direktbedarfsmatrix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Baukasten-</a:t>
            </a:r>
            <a:r>
              <a:rPr lang="de-DE" dirty="0" smtClean="0">
                <a:hlinkClick r:id="rId6" action="ppaction://hlinksldjump"/>
              </a:rPr>
              <a:t>Stücklisten</a:t>
            </a:r>
            <a:endParaRPr lang="de-DE" dirty="0" smtClean="0"/>
          </a:p>
          <a:p>
            <a:pPr marL="457200" indent="-457200" eaLnBrk="1" hangingPunct="1"/>
            <a:r>
              <a:rPr lang="de-DE" dirty="0" err="1" smtClean="0">
                <a:hlinkClick r:id="rId7" action="ppaction://hlinksldjump"/>
              </a:rPr>
              <a:t>Gozintograph</a:t>
            </a:r>
            <a:r>
              <a:rPr lang="de-DE" dirty="0" smtClean="0">
                <a:hlinkClick r:id="rId2" action="ppaction://hlinksldjump"/>
              </a:rPr>
              <a:t>            </a:t>
            </a:r>
            <a:endParaRPr lang="de-DE" dirty="0" smtClean="0"/>
          </a:p>
          <a:p>
            <a:pPr marL="457200" indent="-457200" eaLnBrk="1" hangingPunct="1"/>
            <a:r>
              <a:rPr lang="de-DE" dirty="0" smtClean="0"/>
              <a:t>Mengenübersichtsstücklisten</a:t>
            </a:r>
          </a:p>
          <a:p>
            <a:pPr marL="457200" indent="-457200" eaLnBrk="1" hangingPunct="1">
              <a:buFontTx/>
              <a:buNone/>
            </a:pP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648841"/>
          </a:xfrm>
        </p:spPr>
        <p:txBody>
          <a:bodyPr/>
          <a:lstStyle/>
          <a:p>
            <a:pPr eaLnBrk="1" hangingPunct="1"/>
            <a:r>
              <a:rPr lang="de-DE" sz="2800" dirty="0" smtClean="0"/>
              <a:t>7.1.1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Fertigungsstufen </a:t>
            </a:r>
            <a:r>
              <a:rPr lang="de-DE" sz="2800" dirty="0" smtClean="0"/>
              <a:t>- Beispiel</a:t>
            </a:r>
            <a:endParaRPr lang="de-AT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521"/>
            <a:ext cx="3106738" cy="32686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sz="1800" dirty="0" smtClean="0"/>
              <a:t>  2 Endprodukte 1 und 8 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diverse Vor- und  	Zwischenprodukte</a:t>
            </a:r>
          </a:p>
          <a:p>
            <a:pPr defTabSz="180000" eaLnBrk="1" hangingPunct="1">
              <a:spcBef>
                <a:spcPct val="0"/>
              </a:spcBef>
              <a:tabLst>
                <a:tab pos="180000" algn="l"/>
              </a:tabLst>
            </a:pPr>
            <a:r>
              <a:rPr lang="de-AT" sz="1800" dirty="0" smtClean="0"/>
              <a:t>  Einzelne Teile bzw. 	Zwischenprodukte können   	öfters vorkommen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 Die Zahlen bei Kanten 	  		 sind die Produktions-		 		 (Input-)</a:t>
            </a:r>
            <a:r>
              <a:rPr lang="de-AT" sz="1800" dirty="0" err="1" smtClean="0"/>
              <a:t>koeffizienten</a:t>
            </a:r>
            <a:endParaRPr lang="de-AT" sz="1800" dirty="0" smtClean="0"/>
          </a:p>
          <a:p>
            <a:pPr eaLnBrk="1" hangingPunct="1">
              <a:spcBef>
                <a:spcPct val="0"/>
              </a:spcBef>
            </a:pPr>
            <a:endParaRPr lang="de-AT" sz="18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563242" y="1700213"/>
          <a:ext cx="5329238" cy="2951162"/>
        </p:xfrm>
        <a:graphic>
          <a:graphicData uri="http://schemas.openxmlformats.org/presentationml/2006/ole">
            <p:oleObj spid="_x0000_s1026" name="Microsoft-Zeichnung" r:id="rId3" imgW="5435600" imgH="2997200" progId="">
              <p:embed/>
            </p:oleObj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68313" y="5229225"/>
            <a:ext cx="770413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AT" i="1" dirty="0" err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i="1" baseline="-25000" dirty="0" err="1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i="1" dirty="0"/>
              <a:t> ... </a:t>
            </a:r>
            <a:r>
              <a:rPr lang="de-AT" dirty="0"/>
              <a:t>wie viele Einheiten des betreffenden Rohstoffs oder Zwischen-</a:t>
            </a:r>
            <a:r>
              <a:rPr lang="de-AT" dirty="0" err="1"/>
              <a:t>produkts</a:t>
            </a:r>
            <a:r>
              <a:rPr lang="de-AT" dirty="0"/>
              <a:t> </a:t>
            </a:r>
            <a:r>
              <a:rPr lang="de-AT" i="1" dirty="0">
                <a:solidFill>
                  <a:schemeClr val="hlink"/>
                </a:solidFill>
              </a:rPr>
              <a:t>i</a:t>
            </a:r>
            <a:r>
              <a:rPr lang="de-AT" dirty="0"/>
              <a:t> werden </a:t>
            </a:r>
            <a:r>
              <a:rPr lang="de-AT" u="sng" dirty="0"/>
              <a:t>direkt</a:t>
            </a:r>
            <a:r>
              <a:rPr lang="de-AT" dirty="0"/>
              <a:t> zur Produktion einer Einheit des anderen Zwischen- oder Endprodukts </a:t>
            </a:r>
            <a:r>
              <a:rPr lang="de-AT" i="1" dirty="0">
                <a:solidFill>
                  <a:schemeClr val="hlink"/>
                </a:solidFill>
              </a:rPr>
              <a:t>j</a:t>
            </a:r>
            <a:r>
              <a:rPr lang="de-AT" i="1" dirty="0"/>
              <a:t> </a:t>
            </a:r>
            <a:r>
              <a:rPr lang="de-AT" dirty="0"/>
              <a:t>benötigt? </a:t>
            </a:r>
            <a:r>
              <a:rPr lang="de-AT" dirty="0">
                <a:sym typeface="Symbol" pitchFamily="18" charset="2"/>
              </a:rPr>
              <a:t> </a:t>
            </a:r>
            <a:r>
              <a:rPr lang="de-AT" dirty="0">
                <a:solidFill>
                  <a:schemeClr val="hlink"/>
                </a:solidFill>
                <a:sym typeface="Symbol" pitchFamily="18" charset="2"/>
              </a:rPr>
              <a:t>Direktbedarfskoeffizient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257300" y="47704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614488" y="49530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022475" y="47688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12863" y="47625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085975" y="47450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622425" y="45291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6" grpId="0" build="p"/>
      <p:bldP spid="19469" grpId="0" animBg="1"/>
      <p:bldP spid="19470" grpId="0" animBg="1"/>
      <p:bldP spid="19471" grpId="0" animBg="1"/>
      <p:bldP spid="19472" grpId="0"/>
      <p:bldP spid="19473" grpId="0"/>
      <p:bldP spid="194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049713" y="5111750"/>
            <a:ext cx="358775" cy="360363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1339850" y="2884388"/>
          <a:ext cx="5688013" cy="3136900"/>
        </p:xfrm>
        <a:graphic>
          <a:graphicData uri="http://schemas.openxmlformats.org/presentationml/2006/ole">
            <p:oleObj spid="_x0000_s2050" name="Microsoft-Zeichnung" r:id="rId3" imgW="5435600" imgH="2997200" progId="">
              <p:embed/>
            </p:oleObj>
          </a:graphicData>
        </a:graphic>
      </p:graphicFrame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95288" y="1701602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2000" b="1" dirty="0"/>
              <a:t>Dispositionsstufe</a:t>
            </a:r>
            <a:r>
              <a:rPr lang="de-DE" sz="2000" dirty="0"/>
              <a:t> = Maximale Länge eines Weges (</a:t>
            </a:r>
            <a:r>
              <a:rPr lang="de-DE" sz="2000" i="1" dirty="0"/>
              <a:t>Anzahl Pfeile</a:t>
            </a:r>
            <a:r>
              <a:rPr lang="de-DE" sz="2000" dirty="0"/>
              <a:t>) von einem Produkt bis zu einem Endprodukt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AT" sz="2000" dirty="0"/>
              <a:t>Beispiel: </a:t>
            </a:r>
            <a:r>
              <a:rPr lang="de-AT" sz="2000" dirty="0">
                <a:solidFill>
                  <a:srgbClr val="FF00FF"/>
                </a:solidFill>
              </a:rPr>
              <a:t>Produkt 6</a:t>
            </a:r>
          </a:p>
          <a:p>
            <a:pPr marL="342900" indent="-342900">
              <a:spcBef>
                <a:spcPct val="20000"/>
              </a:spcBef>
            </a:pPr>
            <a:endParaRPr lang="de-AT" sz="2000" dirty="0">
              <a:solidFill>
                <a:srgbClr val="FF00FF"/>
              </a:solidFill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7.1.3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(I)</a:t>
            </a:r>
            <a:endParaRPr lang="de-AT" sz="2800" dirty="0" smtClean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9588" y="2384053"/>
            <a:ext cx="356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accent2"/>
                </a:solidFill>
                <a:sym typeface="Symbol" pitchFamily="18" charset="2"/>
              </a:rPr>
              <a:t>  </a:t>
            </a:r>
            <a:r>
              <a:rPr lang="de-DE" sz="2000" b="1" dirty="0">
                <a:solidFill>
                  <a:schemeClr val="accent2"/>
                </a:solidFill>
              </a:rPr>
              <a:t>Dispositionsstufe 5</a:t>
            </a:r>
            <a:endParaRPr lang="de-AT" sz="2000" b="1" dirty="0">
              <a:solidFill>
                <a:schemeClr val="accent2"/>
              </a:solidFill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335088" y="4638675"/>
            <a:ext cx="358775" cy="360363"/>
          </a:xfrm>
          <a:prstGeom prst="ellips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130425" y="5191125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675438" y="3438525"/>
            <a:ext cx="358775" cy="360363"/>
          </a:xfrm>
          <a:prstGeom prst="ellipse">
            <a:avLst/>
          </a:prstGeom>
          <a:noFill/>
          <a:ln w="1905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V="1">
            <a:off x="1592263" y="4367213"/>
            <a:ext cx="230187" cy="2984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1908175" y="3848100"/>
            <a:ext cx="4763" cy="250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1997075" y="3251200"/>
            <a:ext cx="369888" cy="3095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981075" y="3105150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FF"/>
                </a:solidFill>
              </a:rPr>
              <a:t>Länge 3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V="1">
            <a:off x="2405063" y="4922838"/>
            <a:ext cx="220662" cy="2952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2701925" y="4403725"/>
            <a:ext cx="4763" cy="2508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2795588" y="3836988"/>
            <a:ext cx="163512" cy="2730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2573338" y="3260725"/>
            <a:ext cx="363537" cy="3079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2876550" y="312737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hlink"/>
                </a:solidFill>
              </a:rPr>
              <a:t>Länge 4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4324350" y="4848225"/>
            <a:ext cx="201613" cy="2905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4621213" y="4324350"/>
            <a:ext cx="4762" cy="2508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714875" y="3757613"/>
            <a:ext cx="163513" cy="2730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5022850" y="3176588"/>
            <a:ext cx="369888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4024313" y="3133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Länge 4</a:t>
            </a:r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843463" y="5670550"/>
            <a:ext cx="358775" cy="3603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5118100" y="5407025"/>
            <a:ext cx="201613" cy="2905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5414963" y="4883150"/>
            <a:ext cx="4762" cy="25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5508625" y="4316413"/>
            <a:ext cx="163513" cy="2730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5816600" y="3756025"/>
            <a:ext cx="174625" cy="284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584825" y="5097463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Länge 5</a:t>
            </a: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 flipV="1">
            <a:off x="5602288" y="3175000"/>
            <a:ext cx="368300" cy="3079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 flipV="1">
            <a:off x="5653088" y="3111500"/>
            <a:ext cx="1047750" cy="4286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6488113" y="3006725"/>
            <a:ext cx="1057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CC"/>
                </a:solidFill>
              </a:rPr>
              <a:t>Länge 1</a:t>
            </a:r>
          </a:p>
        </p:txBody>
      </p:sp>
      <p:sp>
        <p:nvSpPr>
          <p:cNvPr id="7220" name="Text Box 5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596337" y="2126183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solidFill>
                  <a:srgbClr val="9900CC"/>
                </a:solidFill>
                <a:hlinkClick r:id="rId5" action="ppaction://hlinksldjump"/>
              </a:rPr>
              <a:t> </a:t>
            </a:r>
            <a:r>
              <a:rPr lang="de-DE" dirty="0" smtClean="0">
                <a:solidFill>
                  <a:srgbClr val="9900CC"/>
                </a:solidFill>
              </a:rPr>
              <a:t> </a:t>
            </a:r>
            <a:r>
              <a:rPr lang="de-DE" dirty="0" err="1" smtClean="0">
                <a:solidFill>
                  <a:srgbClr val="9900CC"/>
                </a:solidFill>
              </a:rPr>
              <a:t>Disp</a:t>
            </a:r>
            <a:r>
              <a:rPr lang="de-DE" dirty="0" smtClean="0">
                <a:solidFill>
                  <a:srgbClr val="9900CC"/>
                </a:solidFill>
              </a:rPr>
              <a:t> </a:t>
            </a:r>
            <a:r>
              <a:rPr lang="de-DE" dirty="0" smtClean="0">
                <a:solidFill>
                  <a:srgbClr val="9900CC"/>
                </a:solidFill>
                <a:hlinkClick r:id="rId4" action="ppaction://hlinksldjump"/>
              </a:rPr>
              <a:t>II</a:t>
            </a:r>
            <a:endParaRPr lang="de-DE" dirty="0">
              <a:solidFill>
                <a:srgbClr val="9900CC"/>
              </a:solidFill>
            </a:endParaRP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5610225" y="5124450"/>
            <a:ext cx="1000125" cy="33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183" grpId="0" build="p"/>
      <p:bldP spid="7174" grpId="0"/>
      <p:bldP spid="7185" grpId="0" animBg="1"/>
      <p:bldP spid="7186" grpId="0" animBg="1"/>
      <p:bldP spid="7191" grpId="0" animBg="1"/>
      <p:bldP spid="7192" grpId="0" animBg="1"/>
      <p:bldP spid="7195" grpId="0" animBg="1"/>
      <p:bldP spid="7196" grpId="0" animBg="1"/>
      <p:bldP spid="7197" grpId="0"/>
      <p:bldP spid="7198" grpId="0" animBg="1"/>
      <p:bldP spid="7199" grpId="0" animBg="1"/>
      <p:bldP spid="7200" grpId="0" animBg="1"/>
      <p:bldP spid="7203" grpId="0" animBg="1"/>
      <p:bldP spid="7204" grpId="0"/>
      <p:bldP spid="7206" grpId="0" animBg="1"/>
      <p:bldP spid="7207" grpId="0" animBg="1"/>
      <p:bldP spid="7208" grpId="0" animBg="1"/>
      <p:bldP spid="7209" grpId="0" animBg="1"/>
      <p:bldP spid="7210" grpId="0"/>
      <p:bldP spid="7211" grpId="0" animBg="1"/>
      <p:bldP spid="7212" grpId="0" animBg="1"/>
      <p:bldP spid="7213" grpId="0" animBg="1"/>
      <p:bldP spid="7214" grpId="0" animBg="1"/>
      <p:bldP spid="7215" grpId="0" animBg="1"/>
      <p:bldP spid="7216" grpId="0"/>
      <p:bldP spid="7217" grpId="0" animBg="1"/>
      <p:bldP spid="7218" grpId="0" animBg="1"/>
      <p:bldP spid="7219" grpId="0"/>
      <p:bldP spid="7220" grpId="0"/>
      <p:bldP spid="7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7.1.3 </a:t>
            </a:r>
            <a:r>
              <a:rPr lang="de-DE" sz="2800" dirty="0" err="1" smtClean="0"/>
              <a:t>Erzeugnisstruktur</a:t>
            </a:r>
            <a:r>
              <a:rPr lang="de-DE" sz="2800" dirty="0" smtClean="0"/>
              <a:t> geordnet nach </a:t>
            </a:r>
            <a:r>
              <a:rPr lang="de-DE" sz="2800" i="1" dirty="0" smtClean="0"/>
              <a:t>Dispositionsstufen </a:t>
            </a:r>
            <a:r>
              <a:rPr lang="de-DE" sz="2800" dirty="0" smtClean="0"/>
              <a:t>(II)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3357"/>
            <a:ext cx="84010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800" dirty="0" smtClean="0"/>
              <a:t>Jedes Produkt darf nur </a:t>
            </a:r>
            <a:r>
              <a:rPr lang="de-DE" sz="1800" b="1" dirty="0" smtClean="0"/>
              <a:t>in einer Dispositionsstufe</a:t>
            </a:r>
            <a:r>
              <a:rPr lang="de-DE" sz="1800" dirty="0" smtClean="0"/>
              <a:t> vorkommen </a:t>
            </a:r>
          </a:p>
          <a:p>
            <a:pPr marL="0" indent="0" eaLnBrk="1" hangingPunct="1">
              <a:buFontTx/>
              <a:buNone/>
            </a:pPr>
            <a:r>
              <a:rPr lang="de-DE" sz="1800" dirty="0" smtClean="0">
                <a:sym typeface="Wingdings" pitchFamily="2" charset="2"/>
              </a:rPr>
              <a:t></a:t>
            </a:r>
            <a:r>
              <a:rPr lang="de-DE" sz="1800" dirty="0" smtClean="0"/>
              <a:t> alle Produkte auf die unterste Stufe schreiben, in der es vorkommt</a:t>
            </a:r>
            <a:endParaRPr lang="de-AT" sz="1800" dirty="0" smtClean="0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39750" y="2814638"/>
          <a:ext cx="6192838" cy="3135312"/>
        </p:xfrm>
        <a:graphic>
          <a:graphicData uri="http://schemas.openxmlformats.org/presentationml/2006/ole">
            <p:oleObj spid="_x0000_s3074" name="Microsoft-Zeichnung" r:id="rId3" imgW="5953125" imgH="2997200" progId="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78600" y="240665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CC"/>
                </a:solidFill>
              </a:rPr>
              <a:t>Dispositionsstufe</a:t>
            </a:r>
            <a:endParaRPr lang="de-AT" b="1">
              <a:solidFill>
                <a:srgbClr val="9900CC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451725" y="32781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1</a:t>
            </a:r>
            <a:endParaRPr lang="de-AT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451725" y="49418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4</a:t>
            </a:r>
            <a:endParaRPr lang="de-AT" b="1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451725" y="37830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2</a:t>
            </a:r>
            <a:endParaRPr lang="de-AT" b="1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451725" y="43576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3</a:t>
            </a:r>
            <a:endParaRPr lang="de-AT" b="1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451725" y="55895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5</a:t>
            </a:r>
            <a:endParaRPr lang="de-AT" b="1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51725" y="27813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0</a:t>
            </a:r>
            <a:endParaRPr lang="de-AT" b="1"/>
          </a:p>
        </p:txBody>
      </p:sp>
      <p:sp>
        <p:nvSpPr>
          <p:cNvPr id="3088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78763" y="1930400"/>
            <a:ext cx="103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solidFill>
                  <a:srgbClr val="9900CC"/>
                </a:solidFill>
                <a:hlinkClick r:id="rId4" action="ppaction://hlinksldjump"/>
              </a:rPr>
              <a:t>Disp</a:t>
            </a:r>
            <a:r>
              <a:rPr lang="de-DE" dirty="0">
                <a:solidFill>
                  <a:srgbClr val="9900CC"/>
                </a:solidFill>
                <a:hlinkClick r:id="rId4" action="ppaction://hlinksldjump"/>
              </a:rPr>
              <a:t> I</a:t>
            </a:r>
            <a:endParaRPr lang="de-DE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7.1.6 </a:t>
            </a:r>
            <a:r>
              <a:rPr lang="de-DE" sz="2800" dirty="0" err="1" smtClean="0"/>
              <a:t>Gozintograph</a:t>
            </a:r>
            <a:endParaRPr lang="de-AT" sz="2800" dirty="0" smtClean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549400"/>
            <a:ext cx="4038600" cy="452596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Für </a:t>
            </a:r>
            <a:r>
              <a:rPr lang="de-AT" sz="1800" b="1" dirty="0" smtClean="0"/>
              <a:t>jedes Erzeugnis</a:t>
            </a:r>
            <a:r>
              <a:rPr lang="de-AT" sz="1800" dirty="0" smtClean="0"/>
              <a:t> gibt es nur    	</a:t>
            </a:r>
            <a:r>
              <a:rPr lang="de-AT" sz="1800" b="1" dirty="0" smtClean="0"/>
              <a:t>einen Knoten</a:t>
            </a:r>
            <a:r>
              <a:rPr lang="de-AT" sz="1800" dirty="0" smtClean="0"/>
              <a:t>:</a:t>
            </a:r>
            <a:r>
              <a:rPr lang="de-AT" sz="2000" dirty="0" smtClean="0"/>
              <a:t> 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92138" y="2344738"/>
          <a:ext cx="2263775" cy="3744912"/>
        </p:xfrm>
        <a:graphic>
          <a:graphicData uri="http://schemas.openxmlformats.org/presentationml/2006/ole">
            <p:oleObj spid="_x0000_s4098" name="Bild" r:id="rId3" imgW="1267968" imgH="2093976" progId="Word.Picture.8">
              <p:embed/>
            </p:oleObj>
          </a:graphicData>
        </a:graphic>
      </p:graphicFrame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000125" y="27924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039813" y="52403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1055688" y="38211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1647825" y="27606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647825" y="52403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081088" y="45767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1695450" y="38322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208213" y="34813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1792288" y="33528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2208213" y="27051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1128713" y="27765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295650" y="42894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33521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863725" y="3233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912813" y="52339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223963" y="45767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208213" y="28479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576388" y="29527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776413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016000" y="38481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271588" y="2992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35013" y="34242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1128713" y="23447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1776413" y="5232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graphicFrame>
        <p:nvGraphicFramePr>
          <p:cNvPr id="10281" name="Object 41"/>
          <p:cNvGraphicFramePr>
            <a:graphicFrameLocks noChangeAspect="1"/>
          </p:cNvGraphicFramePr>
          <p:nvPr>
            <p:ph sz="half" idx="2"/>
          </p:nvPr>
        </p:nvGraphicFramePr>
        <p:xfrm>
          <a:off x="3767138" y="2263775"/>
          <a:ext cx="5014912" cy="2765425"/>
        </p:xfrm>
        <a:graphic>
          <a:graphicData uri="http://schemas.openxmlformats.org/presentationml/2006/ole">
            <p:oleObj spid="_x0000_s4099" name="Microsoft-Zeichnung" r:id="rId4" imgW="5435600" imgH="2997200" progId="">
              <p:embed/>
            </p:oleObj>
          </a:graphicData>
        </a:graphic>
      </p:graphicFrame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4340225" y="2590800"/>
            <a:ext cx="333375" cy="273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 flipV="1">
            <a:off x="4848225" y="2579688"/>
            <a:ext cx="342900" cy="292100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4273550" y="3113088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4973638" y="361156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V="1">
            <a:off x="6659563" y="3540125"/>
            <a:ext cx="0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7364413" y="4037013"/>
            <a:ext cx="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 flipV="1">
            <a:off x="5041900" y="310356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V="1">
            <a:off x="6732588" y="3028950"/>
            <a:ext cx="157162" cy="2460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V="1">
            <a:off x="7429500" y="3529013"/>
            <a:ext cx="157163" cy="2460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H="1" flipV="1">
            <a:off x="5330825" y="308133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H="1" flipV="1">
            <a:off x="7018338" y="3011488"/>
            <a:ext cx="209550" cy="27781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H="1" flipV="1">
            <a:off x="7718425" y="3505200"/>
            <a:ext cx="209550" cy="2778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V="1">
            <a:off x="3981450" y="357187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 flipV="1">
            <a:off x="4691063" y="4060825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6378575" y="3994150"/>
            <a:ext cx="206375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flipV="1">
            <a:off x="7083425" y="4486275"/>
            <a:ext cx="201613" cy="269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4330700" y="3587750"/>
            <a:ext cx="161925" cy="2508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flipH="1" flipV="1">
            <a:off x="5041900" y="4076700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 flipH="1" flipV="1">
            <a:off x="6726238" y="4005263"/>
            <a:ext cx="155575" cy="25558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 flipH="1" flipV="1">
            <a:off x="7429500" y="4498975"/>
            <a:ext cx="155575" cy="2555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  <p:bldP spid="10250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60" grpId="0" animBg="1"/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  <p:bldP spid="10273" grpId="0"/>
      <p:bldP spid="10277" grpId="0" animBg="1"/>
      <p:bldP spid="10279" grpId="0"/>
      <p:bldP spid="10285" grpId="0" animBg="1"/>
      <p:bldP spid="10286" grpId="0" animBg="1"/>
      <p:bldP spid="10289" grpId="0" animBg="1"/>
      <p:bldP spid="10290" grpId="0" animBg="1"/>
      <p:bldP spid="10291" grpId="0" animBg="1"/>
      <p:bldP spid="10292" grpId="0" animBg="1"/>
      <p:bldP spid="10296" grpId="0" animBg="1"/>
      <p:bldP spid="10298" grpId="0" animBg="1"/>
      <p:bldP spid="10299" grpId="0" animBg="1"/>
      <p:bldP spid="10300" grpId="0" animBg="1"/>
      <p:bldP spid="10301" grpId="0" animBg="1"/>
      <p:bldP spid="10302" grpId="0" animBg="1"/>
      <p:bldP spid="10303" grpId="0" animBg="1"/>
      <p:bldP spid="10304" grpId="0" animBg="1"/>
      <p:bldP spid="10305" grpId="0" animBg="1"/>
      <p:bldP spid="10306" grpId="0" animBg="1"/>
      <p:bldP spid="10307" grpId="0" animBg="1"/>
      <p:bldP spid="10308" grpId="0" animBg="1"/>
      <p:bldP spid="10309" grpId="0" animBg="1"/>
      <p:bldP spid="103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2416175" y="4778375"/>
            <a:ext cx="330200" cy="342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2425700" y="4425950"/>
            <a:ext cx="330200" cy="342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2035175" y="4092575"/>
            <a:ext cx="330200" cy="3429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2006600" y="3101975"/>
            <a:ext cx="330200" cy="3429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1644650" y="3768725"/>
            <a:ext cx="330200" cy="342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1244600" y="3463925"/>
            <a:ext cx="330200" cy="34290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1244600" y="3111500"/>
            <a:ext cx="330200" cy="3429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7.1.4 Direktbedarfsmatrix  (I)</a:t>
            </a:r>
            <a:endParaRPr lang="de-AT" sz="2800" dirty="0" smtClean="0"/>
          </a:p>
        </p:txBody>
      </p:sp>
      <p:sp>
        <p:nvSpPr>
          <p:cNvPr id="51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5438"/>
            <a:ext cx="4795838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Für jeden Pfeil im Gozintographen gibt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es einen Eintrag </a:t>
            </a:r>
            <a:r>
              <a:rPr lang="de-AT" sz="1800" i="1" smtClean="0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AT" sz="1800" i="1" baseline="-25000" smtClean="0">
                <a:solidFill>
                  <a:schemeClr val="hlink"/>
                </a:solidFill>
                <a:latin typeface="Times New Roman" pitchFamily="18" charset="0"/>
              </a:rPr>
              <a:t>ij</a:t>
            </a:r>
            <a:r>
              <a:rPr lang="de-AT" sz="1800" smtClean="0"/>
              <a:t> in </a:t>
            </a:r>
            <a:r>
              <a:rPr lang="de-DE" sz="1800" smtClean="0"/>
              <a:t>Zeile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</a:rPr>
              <a:t>i</a:t>
            </a:r>
            <a:r>
              <a:rPr lang="de-DE" sz="1800" smtClean="0"/>
              <a:t> </a:t>
            </a:r>
            <a:r>
              <a:rPr lang="de-DE" sz="1800" smtClean="0">
                <a:sym typeface="Symbol" pitchFamily="18" charset="2"/>
              </a:rPr>
              <a:t> Spalte </a:t>
            </a:r>
            <a:r>
              <a:rPr lang="de-DE" sz="1800" i="1" smtClean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j</a:t>
            </a:r>
            <a:r>
              <a:rPr lang="de-DE" sz="1800" smtClean="0"/>
              <a:t> </a:t>
            </a:r>
            <a:endParaRPr lang="de-AT" sz="180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de-AT" sz="1800" smtClean="0"/>
              <a:t>der </a:t>
            </a:r>
            <a:r>
              <a:rPr lang="de-DE" sz="1800" smtClean="0"/>
              <a:t>Direktbedarfsmatrix:</a:t>
            </a:r>
            <a:br>
              <a:rPr lang="de-DE" sz="1800" smtClean="0"/>
            </a:br>
            <a:endParaRPr lang="de-AT" sz="1800" smtClean="0"/>
          </a:p>
        </p:txBody>
      </p:sp>
      <p:sp>
        <p:nvSpPr>
          <p:cNvPr id="51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p:oleObj spid="_x0000_s5122" name="Formel" r:id="rId3" imgW="2019300" imgH="1701800" progId="Equation.3">
              <p:embed/>
            </p:oleObj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405438" y="1951038"/>
          <a:ext cx="2263775" cy="3744912"/>
        </p:xfrm>
        <a:graphic>
          <a:graphicData uri="http://schemas.openxmlformats.org/presentationml/2006/ole">
            <p:oleObj spid="_x0000_s5123" name="Grafik" r:id="rId4" imgW="1267968" imgH="2093976" progId="Word.Picture.8">
              <p:embed/>
            </p:oleObj>
          </a:graphicData>
        </a:graphic>
      </p:graphicFrame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813425" y="2398713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5853113" y="4846638"/>
            <a:ext cx="360362" cy="358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868988" y="3427413"/>
            <a:ext cx="433387" cy="468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6461125" y="2366963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6461125" y="4846638"/>
            <a:ext cx="360363" cy="3603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 flipV="1">
            <a:off x="5894388" y="4183063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6508750" y="3438525"/>
            <a:ext cx="287338" cy="431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7021513" y="3087688"/>
            <a:ext cx="360362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6605588" y="2959100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7021513" y="23114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 flipV="1">
            <a:off x="5942013" y="2382838"/>
            <a:ext cx="360362" cy="720725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8108950" y="3895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6</a:t>
            </a:r>
            <a:endParaRPr lang="de-AT" sz="1400" b="1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14851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5</a:t>
            </a:r>
            <a:endParaRPr lang="de-AT" sz="1400" b="1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6677025" y="28400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726113" y="484028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037263" y="41830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7021513" y="2454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6389688" y="25590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589713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829300" y="34544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084888" y="25987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1</a:t>
            </a:r>
            <a:endParaRPr lang="de-AT" sz="1400" b="1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548313" y="3030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2</a:t>
            </a:r>
            <a:endParaRPr lang="de-AT" sz="1400" b="1"/>
          </a:p>
        </p:txBody>
      </p:sp>
      <p:sp>
        <p:nvSpPr>
          <p:cNvPr id="36894" name="Freeform 30"/>
          <p:cNvSpPr>
            <a:spLocks/>
          </p:cNvSpPr>
          <p:nvPr/>
        </p:nvSpPr>
        <p:spPr bwMode="auto">
          <a:xfrm>
            <a:off x="5942013" y="1951038"/>
            <a:ext cx="2352675" cy="4092575"/>
          </a:xfrm>
          <a:custGeom>
            <a:avLst/>
            <a:gdLst>
              <a:gd name="T0" fmla="*/ 0 w 1482"/>
              <a:gd name="T1" fmla="*/ 2223 h 2578"/>
              <a:gd name="T2" fmla="*/ 1270 w 1482"/>
              <a:gd name="T3" fmla="*/ 2268 h 2578"/>
              <a:gd name="T4" fmla="*/ 1270 w 1482"/>
              <a:gd name="T5" fmla="*/ 363 h 2578"/>
              <a:gd name="T6" fmla="*/ 726 w 1482"/>
              <a:gd name="T7" fmla="*/ 91 h 2578"/>
              <a:gd name="T8" fmla="*/ 0 60000 65536"/>
              <a:gd name="T9" fmla="*/ 0 60000 65536"/>
              <a:gd name="T10" fmla="*/ 0 60000 65536"/>
              <a:gd name="T11" fmla="*/ 0 60000 65536"/>
              <a:gd name="T12" fmla="*/ 0 w 1482"/>
              <a:gd name="T13" fmla="*/ 0 h 2578"/>
              <a:gd name="T14" fmla="*/ 1482 w 1482"/>
              <a:gd name="T15" fmla="*/ 2578 h 25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2" h="2578">
                <a:moveTo>
                  <a:pt x="0" y="2223"/>
                </a:moveTo>
                <a:cubicBezTo>
                  <a:pt x="529" y="2400"/>
                  <a:pt x="1058" y="2578"/>
                  <a:pt x="1270" y="2268"/>
                </a:cubicBezTo>
                <a:cubicBezTo>
                  <a:pt x="1482" y="1958"/>
                  <a:pt x="1361" y="726"/>
                  <a:pt x="1270" y="363"/>
                </a:cubicBezTo>
                <a:cubicBezTo>
                  <a:pt x="1179" y="0"/>
                  <a:pt x="764" y="91"/>
                  <a:pt x="72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6589713" y="48387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3</a:t>
            </a:r>
            <a:endParaRPr lang="de-AT" sz="1400" b="1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978275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4349750" y="3454400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3987800" y="44354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4349750" y="475932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3978275" y="5426075"/>
            <a:ext cx="33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3429000" y="2395538"/>
            <a:ext cx="358775" cy="36036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hlink"/>
              </a:solidFill>
            </a:endParaRPr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 flipV="1">
            <a:off x="3786188" y="2578100"/>
            <a:ext cx="4159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4194175" y="2393950"/>
            <a:ext cx="358775" cy="36036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3484563" y="2387600"/>
            <a:ext cx="417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4257675" y="23701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j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3794125" y="2154238"/>
            <a:ext cx="47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solidFill>
                  <a:schemeClr val="hlink"/>
                </a:solidFill>
                <a:latin typeface="Times New Roman" pitchFamily="18" charset="0"/>
              </a:rPr>
              <a:t>a</a:t>
            </a:r>
            <a:r>
              <a:rPr lang="de-DE" i="1" baseline="-25000">
                <a:solidFill>
                  <a:schemeClr val="hlink"/>
                </a:solidFill>
                <a:latin typeface="Times New Roman" pitchFamily="18" charset="0"/>
              </a:rPr>
              <a:t>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4" grpId="0" animBg="1"/>
      <p:bldP spid="36903" grpId="0" animBg="1"/>
      <p:bldP spid="36902" grpId="0" animBg="1"/>
      <p:bldP spid="36900" grpId="0" animBg="1"/>
      <p:bldP spid="36899" grpId="0" animBg="1"/>
      <p:bldP spid="36897" grpId="0" animBg="1"/>
      <p:bldP spid="36896" grpId="0" animBg="1"/>
      <p:bldP spid="36870" grpId="0" autoUpdateAnimBg="0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utoUpdateAnimBg="0"/>
      <p:bldP spid="36884" grpId="0" autoUpdateAnimBg="0"/>
      <p:bldP spid="36885" grpId="0" autoUpdateAnimBg="0"/>
      <p:bldP spid="36886" grpId="0" autoUpdateAnimBg="0"/>
      <p:bldP spid="36887" grpId="0" autoUpdateAnimBg="0"/>
      <p:bldP spid="36888" grpId="0" autoUpdateAnimBg="0"/>
      <p:bldP spid="36889" grpId="0" autoUpdateAnimBg="0"/>
      <p:bldP spid="36890" grpId="0" autoUpdateAnimBg="0"/>
      <p:bldP spid="36891" grpId="0" autoUpdateAnimBg="0"/>
      <p:bldP spid="36892" grpId="0" autoUpdateAnimBg="0"/>
      <p:bldP spid="36893" grpId="0" autoUpdateAnimBg="0"/>
      <p:bldP spid="36894" grpId="0" animBg="1"/>
      <p:bldP spid="36895" grpId="0" autoUpdateAnimBg="0"/>
      <p:bldP spid="36906" grpId="0" animBg="1"/>
      <p:bldP spid="36907" grpId="0" animBg="1"/>
      <p:bldP spid="36908" grpId="0" animBg="1"/>
      <p:bldP spid="36909" grpId="0" animBg="1"/>
      <p:bldP spid="36910" grpId="0" animBg="1"/>
      <p:bldP spid="36911" grpId="0" animBg="1" autoUpdateAnimBg="0"/>
      <p:bldP spid="36912" grpId="0" animBg="1"/>
      <p:bldP spid="36913" grpId="0" animBg="1"/>
      <p:bldP spid="36914" grpId="0" autoUpdateAnimBg="0"/>
      <p:bldP spid="36915" grpId="0" autoUpdateAnimBg="0"/>
      <p:bldP spid="369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7.1.4 Direktbedarfsmatrix (II)</a:t>
            </a:r>
            <a:endParaRPr lang="de-AT" sz="2800" dirty="0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863" y="1916113"/>
            <a:ext cx="4402137" cy="3889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Zeilen sind die </a:t>
            </a:r>
            <a:r>
              <a:rPr lang="de-AT" sz="2000" dirty="0" smtClean="0">
                <a:hlinkClick r:id="rId3" action="ppaction://hlinksldjump"/>
              </a:rPr>
              <a:t>Teileverwendungsnachweise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 wo wird es eingebaut?“)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Die Spalten sind die </a:t>
            </a:r>
            <a:r>
              <a:rPr lang="de-AT" sz="2000" dirty="0" smtClean="0">
                <a:hlinkClick r:id="rId4" action="ppaction://hlinksldjump"/>
              </a:rPr>
              <a:t>Baukastenstücklisten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(„woraus besteht es?“)</a:t>
            </a:r>
            <a:br>
              <a:rPr lang="de-AT" sz="2000" dirty="0" smtClean="0"/>
            </a:br>
            <a:endParaRPr lang="de-AT" sz="20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sz="2000" dirty="0" smtClean="0"/>
              <a:t>Durch Umordnen nach Dispositionsstufen lässt sich obere Dreiecksgestalt erzielen:</a:t>
            </a:r>
            <a:br>
              <a:rPr lang="de-AT" sz="2000" dirty="0" smtClean="0"/>
            </a:br>
            <a:r>
              <a:rPr lang="de-AT" sz="2000" dirty="0" smtClean="0"/>
              <a:t>z.B.: </a:t>
            </a:r>
            <a:br>
              <a:rPr lang="de-AT" sz="2000" dirty="0" smtClean="0"/>
            </a:br>
            <a:r>
              <a:rPr lang="de-AT" sz="2000" dirty="0" smtClean="0"/>
              <a:t>Produkte: 6, 7; 4; 2, 5; 3; 9; 1, 8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66813" y="2765425"/>
          <a:ext cx="3625850" cy="3063875"/>
        </p:xfrm>
        <a:graphic>
          <a:graphicData uri="http://schemas.openxmlformats.org/presentationml/2006/ole">
            <p:oleObj spid="_x0000_s6146" name="Formel" r:id="rId5" imgW="2019300" imgH="1701800" progId="Equation.3">
              <p:embed/>
            </p:oleObj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88963" y="3911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 =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754</Words>
  <Application>Microsoft Office PowerPoint</Application>
  <PresentationFormat>Bildschirmpräsentation (4:3)</PresentationFormat>
  <Paragraphs>440</Paragraphs>
  <Slides>21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Vorlage_6</vt:lpstr>
      <vt:lpstr>Microsoft-Zeichnung</vt:lpstr>
      <vt:lpstr>Bild</vt:lpstr>
      <vt:lpstr>Formel</vt:lpstr>
      <vt:lpstr>Grafik</vt:lpstr>
      <vt:lpstr>Kapitel 7</vt:lpstr>
      <vt:lpstr>Materialbedarfsplanung (MRP)</vt:lpstr>
      <vt:lpstr>7.1 Darstellungsmöglichkeiten von Erzeugnisstrukturen</vt:lpstr>
      <vt:lpstr>7.1.1 Erzeugnisstruktur geordnet nach Fertigungsstufen - Beispiel</vt:lpstr>
      <vt:lpstr>   7.1.3 Erzeugnisstruktur geordnet nach Dispositionsstufen (I)</vt:lpstr>
      <vt:lpstr>  7.1.3 Erzeugnisstruktur geordnet nach Dispositionsstufen (II)</vt:lpstr>
      <vt:lpstr> 7.1.6 Gozintograph</vt:lpstr>
      <vt:lpstr>7.1.4 Direktbedarfsmatrix  (I)</vt:lpstr>
      <vt:lpstr>7.1.4 Direktbedarfsmatrix (II)</vt:lpstr>
      <vt:lpstr>7.1.2 Teilverwendungsnachweis in Tabellenform</vt:lpstr>
      <vt:lpstr>7.1.5 Baukastenstücklisten</vt:lpstr>
      <vt:lpstr>7.1.7 Mengenübersichtsstücklisten</vt:lpstr>
      <vt:lpstr> 7.1.7 Mengenübersichtsstücklisten (I)</vt:lpstr>
      <vt:lpstr> 7.1.7 Mengenübersichtsstücklisten (II)</vt:lpstr>
      <vt:lpstr>7.2 Bedarfsauflösung - Gleichungssystem (I)</vt:lpstr>
      <vt:lpstr>  7.2 Bedarfsauflösung - Gleichungssystem (II)</vt:lpstr>
      <vt:lpstr>Verwandte Probleme</vt:lpstr>
      <vt:lpstr>7.3 Mehrstufige Nettobedarfsrechnung</vt:lpstr>
      <vt:lpstr>Beispiel</vt:lpstr>
      <vt:lpstr>Tabelle</vt:lpstr>
      <vt:lpstr>Mehrperiodige Nettobedarfsrechnung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26</cp:revision>
  <dcterms:created xsi:type="dcterms:W3CDTF">2011-04-28T12:25:33Z</dcterms:created>
  <dcterms:modified xsi:type="dcterms:W3CDTF">2011-11-22T11:53:08Z</dcterms:modified>
</cp:coreProperties>
</file>