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78" r:id="rId3"/>
    <p:sldId id="279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BBEFBD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2010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3/</a:t>
            </a:r>
            <a:fld id="{825C0F54-4653-435D-B5C1-8C840B22619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2010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3/</a:t>
            </a:r>
            <a:fld id="{D56AD23F-F5C3-4190-A370-44752B7DAD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6.fernuni-hagen.de/GeomLab/VoroGlide/" TargetMode="External"/><Relationship Id="rId2" Type="http://schemas.openxmlformats.org/officeDocument/2006/relationships/hyperlink" Target="http://de.wikipedia.org/wiki/Voronoi-Diagram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Kapitel 3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306896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3200" b="1" dirty="0" smtClean="0"/>
              <a:t>Design und Analyse von Transportnetzwerken</a:t>
            </a:r>
            <a:endParaRPr lang="de-A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F9526B3-F631-4FD7-8AB4-B52E5AA036E5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3.2.1 Die </a:t>
            </a:r>
            <a:r>
              <a:rPr lang="de-DE" sz="2800" i="1" smtClean="0"/>
              <a:t>Spaltenminimum</a:t>
            </a:r>
            <a:r>
              <a:rPr lang="de-DE" sz="2800" smtClean="0"/>
              <a:t>methode</a:t>
            </a:r>
            <a:endParaRPr lang="de-AT" sz="280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  <a:tab pos="716400" algn="l"/>
              </a:tabLst>
            </a:pPr>
            <a:r>
              <a:rPr lang="de-AT" sz="1800" dirty="0" smtClean="0"/>
              <a:t>0. </a:t>
            </a:r>
            <a:r>
              <a:rPr lang="de-AT" sz="1800" b="1" dirty="0" smtClean="0"/>
              <a:t>Ausgangslage</a:t>
            </a:r>
            <a:r>
              <a:rPr lang="de-AT" sz="1800" dirty="0" smtClean="0"/>
              <a:t>: Transporttableau wobei jeweils links oben klein die Kosten 	 	 eingetragen sind. Zunächst sind keine Zeilen oder Spalten gestrichen. </a:t>
            </a:r>
          </a:p>
          <a:p>
            <a:pPr eaLnBrk="1" hangingPunct="1">
              <a:buFontTx/>
              <a:buNone/>
              <a:tabLst>
                <a:tab pos="715963" algn="l"/>
              </a:tabLst>
            </a:pPr>
            <a:r>
              <a:rPr lang="de-AT" sz="1800" dirty="0" smtClean="0"/>
              <a:t>1. Von links beginnend suche man die erste </a:t>
            </a:r>
            <a:r>
              <a:rPr lang="de-AT" sz="1800" b="1" dirty="0" smtClean="0"/>
              <a:t>noch nicht gestrichene Spalte</a:t>
            </a:r>
          </a:p>
          <a:p>
            <a:pPr defTabSz="180000" eaLnBrk="1" hangingPunct="1">
              <a:buFontTx/>
              <a:buNone/>
              <a:tabLst>
                <a:tab pos="180000" algn="l"/>
                <a:tab pos="716400" algn="l"/>
              </a:tabLst>
            </a:pPr>
            <a:r>
              <a:rPr lang="de-AT" sz="1800" dirty="0" smtClean="0"/>
              <a:t>2. In dieser Spalte wähle das </a:t>
            </a:r>
            <a:r>
              <a:rPr lang="de-AT" sz="1800" b="1" dirty="0" smtClean="0"/>
              <a:t>kleinste noch nicht gestrichene Kostenelement    	 </a:t>
            </a:r>
            <a:r>
              <a:rPr lang="de-AT" sz="2000" b="1" i="1" dirty="0" err="1" smtClean="0">
                <a:latin typeface="Times New Roman" pitchFamily="18" charset="0"/>
              </a:rPr>
              <a:t>c</a:t>
            </a:r>
            <a:r>
              <a:rPr lang="de-AT" sz="2000" b="1" i="1" baseline="-25000" dirty="0" err="1" smtClean="0">
                <a:latin typeface="Times New Roman" pitchFamily="18" charset="0"/>
              </a:rPr>
              <a:t>ij</a:t>
            </a:r>
            <a:r>
              <a:rPr lang="de-AT" sz="1800" dirty="0" smtClean="0"/>
              <a:t> und mache die </a:t>
            </a:r>
            <a:r>
              <a:rPr lang="de-AT" sz="1800" b="1" dirty="0" smtClean="0"/>
              <a:t>zugehörige Transportmenge </a:t>
            </a:r>
            <a:r>
              <a:rPr lang="de-AT" sz="1800" b="1" i="1" dirty="0" err="1" smtClean="0">
                <a:latin typeface="Times New Roman" pitchFamily="18" charset="0"/>
              </a:rPr>
              <a:t>x</a:t>
            </a:r>
            <a:r>
              <a:rPr lang="de-AT" sz="1800" b="1" i="1" baseline="-25000" dirty="0" err="1" smtClean="0">
                <a:latin typeface="Times New Roman" pitchFamily="18" charset="0"/>
              </a:rPr>
              <a:t>ij</a:t>
            </a:r>
            <a:r>
              <a:rPr lang="de-AT" sz="1800" b="1" dirty="0" smtClean="0"/>
              <a:t> maximal</a:t>
            </a:r>
            <a:r>
              <a:rPr lang="de-AT" sz="1800" dirty="0" smtClean="0"/>
              <a:t>. </a:t>
            </a:r>
          </a:p>
          <a:p>
            <a:pPr eaLnBrk="1" hangingPunct="1">
              <a:buFontTx/>
              <a:buNone/>
              <a:tabLst>
                <a:tab pos="715963" algn="l"/>
              </a:tabLst>
            </a:pPr>
            <a:r>
              <a:rPr lang="de-AT" sz="1800" dirty="0" smtClean="0"/>
              <a:t>3. Ist die </a:t>
            </a:r>
            <a:r>
              <a:rPr lang="de-AT" sz="1800" b="1" dirty="0" smtClean="0"/>
              <a:t>Spaltenressource</a:t>
            </a:r>
            <a:r>
              <a:rPr lang="de-AT" sz="1800" dirty="0" smtClean="0"/>
              <a:t> aufgebraucht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Spalte</a:t>
            </a:r>
            <a:r>
              <a:rPr lang="de-AT" sz="1800" i="1" dirty="0" smtClean="0"/>
              <a:t> j</a:t>
            </a:r>
            <a:r>
              <a:rPr lang="de-AT" sz="1800" dirty="0" smtClean="0"/>
              <a:t>,	</a:t>
            </a:r>
          </a:p>
          <a:p>
            <a:pPr eaLnBrk="1" hangingPunct="1">
              <a:buFontTx/>
              <a:buNone/>
              <a:tabLst>
                <a:tab pos="715963" algn="l"/>
              </a:tabLst>
            </a:pPr>
            <a:r>
              <a:rPr lang="de-AT" sz="1800" b="1" dirty="0" smtClean="0"/>
              <a:t>    ODER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    ist die </a:t>
            </a:r>
            <a:r>
              <a:rPr lang="de-AT" sz="1800" b="1" dirty="0" smtClean="0"/>
              <a:t>Zeilenressource</a:t>
            </a:r>
            <a:r>
              <a:rPr lang="de-AT" sz="1800" dirty="0" smtClean="0"/>
              <a:t> aufgebraucht    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Zeile </a:t>
            </a:r>
            <a:r>
              <a:rPr lang="de-AT" sz="1800" i="1" dirty="0" smtClean="0"/>
              <a:t>i</a:t>
            </a:r>
            <a:r>
              <a:rPr lang="de-AT" sz="1800" dirty="0" smtClean="0"/>
              <a:t>.</a:t>
            </a:r>
          </a:p>
          <a:p>
            <a:pPr defTabSz="180000" eaLnBrk="1" hangingPunct="1">
              <a:buFontTx/>
              <a:buAutoNum type="arabicPeriod" startAt="4"/>
              <a:tabLst>
                <a:tab pos="180000" algn="l"/>
                <a:tab pos="716400" algn="l"/>
              </a:tabLst>
            </a:pPr>
            <a:r>
              <a:rPr lang="de-AT" sz="1800" dirty="0" smtClean="0"/>
              <a:t> Ist nur mehr eine Zeile oder eine Spalte nicht gestrichen	</a:t>
            </a:r>
            <a:br>
              <a:rPr lang="de-AT" sz="1800" dirty="0" smtClean="0"/>
            </a:br>
            <a:r>
              <a:rPr lang="de-AT" sz="1800" dirty="0" smtClean="0"/>
              <a:t>    trage bei allen nicht-gestrichenen Zellen dieser Zeile oder Spalte die maximal        	 mögliche Transportmenge</a:t>
            </a:r>
            <a:r>
              <a:rPr lang="de-AT" sz="1800" b="1" dirty="0" smtClean="0"/>
              <a:t> </a:t>
            </a:r>
            <a:r>
              <a:rPr lang="de-AT" sz="1800" i="1" dirty="0" err="1" smtClean="0">
                <a:latin typeface="Times New Roman" pitchFamily="18" charset="0"/>
              </a:rPr>
              <a:t>x</a:t>
            </a:r>
            <a:r>
              <a:rPr lang="de-AT" sz="1800" i="1" baseline="-25000" dirty="0" err="1" smtClean="0">
                <a:latin typeface="Times New Roman" pitchFamily="18" charset="0"/>
              </a:rPr>
              <a:t>ij</a:t>
            </a:r>
            <a:r>
              <a:rPr lang="de-AT" sz="1800" dirty="0" smtClean="0"/>
              <a:t> ein.	</a:t>
            </a:r>
          </a:p>
          <a:p>
            <a:pPr eaLnBrk="1" hangingPunct="1">
              <a:buFontTx/>
              <a:buNone/>
              <a:tabLst>
                <a:tab pos="715963" algn="l"/>
              </a:tabLst>
            </a:pPr>
            <a:r>
              <a:rPr lang="de-AT" sz="1800" dirty="0" smtClean="0"/>
              <a:t>    ansonsten weiter mit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192881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4" name="Rechteck 73"/>
          <p:cNvSpPr/>
          <p:nvPr/>
        </p:nvSpPr>
        <p:spPr>
          <a:xfrm>
            <a:off x="278606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364331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450056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2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CC07BC1B-2C9A-44B5-B362-3E10F044F773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Die </a:t>
            </a:r>
            <a:r>
              <a:rPr lang="de-DE" sz="2800" i="1" smtClean="0"/>
              <a:t>Spaltenminimum</a:t>
            </a:r>
            <a:r>
              <a:rPr lang="de-DE" sz="2800" smtClean="0"/>
              <a:t>methode II</a:t>
            </a:r>
            <a:endParaRPr lang="de-AT" sz="2800" smtClean="0"/>
          </a:p>
        </p:txBody>
      </p:sp>
      <p:graphicFrame>
        <p:nvGraphicFramePr>
          <p:cNvPr id="15485" name="Group 125"/>
          <p:cNvGraphicFramePr>
            <a:graphicFrameLocks noGrp="1"/>
          </p:cNvGraphicFramePr>
          <p:nvPr>
            <p:ph type="tbl" idx="1"/>
          </p:nvPr>
        </p:nvGraphicFramePr>
        <p:xfrm>
          <a:off x="457200" y="17732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6" name="Text Box 126"/>
          <p:cNvSpPr txBox="1">
            <a:spLocks noChangeArrowheads="1"/>
          </p:cNvSpPr>
          <p:nvPr/>
        </p:nvSpPr>
        <p:spPr bwMode="auto">
          <a:xfrm>
            <a:off x="2124075" y="270827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87" name="Text Box 127"/>
          <p:cNvSpPr txBox="1">
            <a:spLocks noChangeArrowheads="1"/>
          </p:cNvSpPr>
          <p:nvPr/>
        </p:nvSpPr>
        <p:spPr bwMode="auto">
          <a:xfrm>
            <a:off x="2987675" y="31416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88" name="Text Box 128"/>
          <p:cNvSpPr txBox="1">
            <a:spLocks noChangeArrowheads="1"/>
          </p:cNvSpPr>
          <p:nvPr/>
        </p:nvSpPr>
        <p:spPr bwMode="auto">
          <a:xfrm>
            <a:off x="3851275" y="31416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89" name="Text Box 129"/>
          <p:cNvSpPr txBox="1">
            <a:spLocks noChangeArrowheads="1"/>
          </p:cNvSpPr>
          <p:nvPr/>
        </p:nvSpPr>
        <p:spPr bwMode="auto">
          <a:xfrm>
            <a:off x="4787900" y="31416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5490" name="Text Box 130"/>
          <p:cNvSpPr txBox="1">
            <a:spLocks noChangeArrowheads="1"/>
          </p:cNvSpPr>
          <p:nvPr/>
        </p:nvSpPr>
        <p:spPr bwMode="auto">
          <a:xfrm>
            <a:off x="4716463" y="27019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10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5491" name="Text Box 131"/>
          <p:cNvSpPr txBox="1">
            <a:spLocks noChangeArrowheads="1"/>
          </p:cNvSpPr>
          <p:nvPr/>
        </p:nvSpPr>
        <p:spPr bwMode="auto">
          <a:xfrm>
            <a:off x="4716463" y="227647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25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5492" name="Line 132"/>
          <p:cNvSpPr>
            <a:spLocks noChangeShapeType="1"/>
          </p:cNvSpPr>
          <p:nvPr/>
        </p:nvSpPr>
        <p:spPr bwMode="auto">
          <a:xfrm flipV="1">
            <a:off x="60118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3" name="Line 133"/>
          <p:cNvSpPr>
            <a:spLocks noChangeShapeType="1"/>
          </p:cNvSpPr>
          <p:nvPr/>
        </p:nvSpPr>
        <p:spPr bwMode="auto">
          <a:xfrm flipV="1">
            <a:off x="60118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4" name="Line 134"/>
          <p:cNvSpPr>
            <a:spLocks noChangeShapeType="1"/>
          </p:cNvSpPr>
          <p:nvPr/>
        </p:nvSpPr>
        <p:spPr bwMode="auto">
          <a:xfrm flipV="1">
            <a:off x="6443663" y="31400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5" name="Text Box 135"/>
          <p:cNvSpPr txBox="1">
            <a:spLocks noChangeArrowheads="1"/>
          </p:cNvSpPr>
          <p:nvPr/>
        </p:nvSpPr>
        <p:spPr bwMode="auto">
          <a:xfrm>
            <a:off x="6372225" y="30686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15496" name="Text Box 136"/>
          <p:cNvSpPr txBox="1">
            <a:spLocks noChangeArrowheads="1"/>
          </p:cNvSpPr>
          <p:nvPr/>
        </p:nvSpPr>
        <p:spPr bwMode="auto">
          <a:xfrm>
            <a:off x="6372225" y="263683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5497" name="Line 137"/>
          <p:cNvSpPr>
            <a:spLocks noChangeShapeType="1"/>
          </p:cNvSpPr>
          <p:nvPr/>
        </p:nvSpPr>
        <p:spPr bwMode="auto">
          <a:xfrm flipV="1">
            <a:off x="6011863" y="22764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8" name="Line 138"/>
          <p:cNvSpPr>
            <a:spLocks noChangeShapeType="1"/>
          </p:cNvSpPr>
          <p:nvPr/>
        </p:nvSpPr>
        <p:spPr bwMode="auto">
          <a:xfrm flipV="1">
            <a:off x="64436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6372225" y="22050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15500" name="Text Box 140"/>
          <p:cNvSpPr txBox="1">
            <a:spLocks noChangeArrowheads="1"/>
          </p:cNvSpPr>
          <p:nvPr/>
        </p:nvSpPr>
        <p:spPr bwMode="auto">
          <a:xfrm>
            <a:off x="6732588" y="2636838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15501" name="Text Box 141"/>
          <p:cNvSpPr txBox="1">
            <a:spLocks noChangeArrowheads="1"/>
          </p:cNvSpPr>
          <p:nvPr/>
        </p:nvSpPr>
        <p:spPr bwMode="auto">
          <a:xfrm>
            <a:off x="6732588" y="3068638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15504" name="Line 144"/>
          <p:cNvSpPr>
            <a:spLocks noChangeShapeType="1"/>
          </p:cNvSpPr>
          <p:nvPr/>
        </p:nvSpPr>
        <p:spPr bwMode="auto">
          <a:xfrm flipV="1">
            <a:off x="2339975" y="15573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505" name="Line 145"/>
          <p:cNvSpPr>
            <a:spLocks noChangeShapeType="1"/>
          </p:cNvSpPr>
          <p:nvPr/>
        </p:nvSpPr>
        <p:spPr bwMode="auto">
          <a:xfrm flipV="1">
            <a:off x="3203575" y="15573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506" name="Line 146"/>
          <p:cNvSpPr>
            <a:spLocks noChangeShapeType="1"/>
          </p:cNvSpPr>
          <p:nvPr/>
        </p:nvSpPr>
        <p:spPr bwMode="auto">
          <a:xfrm flipV="1">
            <a:off x="4067175" y="15573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361" name="Text Box 149"/>
          <p:cNvSpPr txBox="1">
            <a:spLocks noChangeArrowheads="1"/>
          </p:cNvSpPr>
          <p:nvPr/>
        </p:nvSpPr>
        <p:spPr bwMode="auto">
          <a:xfrm>
            <a:off x="395288" y="429260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Gesamtkosten =</a:t>
            </a:r>
            <a:r>
              <a:rPr lang="de-DE" sz="1800" dirty="0"/>
              <a:t> </a:t>
            </a:r>
            <a:endParaRPr lang="de-AT" sz="1800" dirty="0"/>
          </a:p>
        </p:txBody>
      </p:sp>
      <p:sp>
        <p:nvSpPr>
          <p:cNvPr id="15510" name="Text Box 150"/>
          <p:cNvSpPr txBox="1">
            <a:spLocks noChangeArrowheads="1"/>
          </p:cNvSpPr>
          <p:nvPr/>
        </p:nvSpPr>
        <p:spPr bwMode="auto">
          <a:xfrm>
            <a:off x="2700338" y="4327525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r>
              <a:rPr lang="de-DE" dirty="0"/>
              <a:t> * 1 + </a:t>
            </a:r>
            <a:r>
              <a:rPr lang="de-DE" b="1" dirty="0">
                <a:solidFill>
                  <a:srgbClr val="0070C0"/>
                </a:solidFill>
              </a:rPr>
              <a:t>20</a:t>
            </a:r>
            <a:r>
              <a:rPr lang="de-DE" dirty="0"/>
              <a:t> * 1 + </a:t>
            </a:r>
            <a:r>
              <a:rPr lang="de-DE" b="1" dirty="0">
                <a:solidFill>
                  <a:srgbClr val="0070C0"/>
                </a:solidFill>
              </a:rPr>
              <a:t>30</a:t>
            </a:r>
            <a:r>
              <a:rPr lang="de-DE" dirty="0"/>
              <a:t> * 4 + </a:t>
            </a:r>
            <a:r>
              <a:rPr lang="de-DE" b="1" dirty="0">
                <a:solidFill>
                  <a:srgbClr val="9900FF"/>
                </a:solidFill>
              </a:rPr>
              <a:t>25</a:t>
            </a:r>
            <a:r>
              <a:rPr lang="de-DE" dirty="0"/>
              <a:t> * 11 +</a:t>
            </a:r>
            <a:r>
              <a:rPr lang="de-DE" dirty="0">
                <a:solidFill>
                  <a:srgbClr val="0066FF"/>
                </a:solidFill>
              </a:rPr>
              <a:t> </a:t>
            </a:r>
            <a:r>
              <a:rPr lang="de-DE" b="1" dirty="0">
                <a:solidFill>
                  <a:srgbClr val="9900FF"/>
                </a:solidFill>
              </a:rPr>
              <a:t>10</a:t>
            </a:r>
            <a:r>
              <a:rPr lang="de-DE" dirty="0"/>
              <a:t> * 4 + </a:t>
            </a:r>
            <a:r>
              <a:rPr lang="de-DE" b="1" dirty="0">
                <a:solidFill>
                  <a:srgbClr val="9900FF"/>
                </a:solidFill>
              </a:rPr>
              <a:t>0</a:t>
            </a:r>
            <a:r>
              <a:rPr lang="de-DE" dirty="0">
                <a:solidFill>
                  <a:srgbClr val="9900FF"/>
                </a:solidFill>
              </a:rPr>
              <a:t> </a:t>
            </a:r>
            <a:r>
              <a:rPr lang="de-DE" dirty="0"/>
              <a:t>* 8</a:t>
            </a:r>
            <a:endParaRPr lang="de-AT" dirty="0"/>
          </a:p>
        </p:txBody>
      </p:sp>
      <p:sp>
        <p:nvSpPr>
          <p:cNvPr id="15511" name="Text Box 151"/>
          <p:cNvSpPr txBox="1">
            <a:spLocks noChangeArrowheads="1"/>
          </p:cNvSpPr>
          <p:nvPr/>
        </p:nvSpPr>
        <p:spPr bwMode="auto">
          <a:xfrm>
            <a:off x="2411413" y="49164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 </a:t>
            </a:r>
            <a:r>
              <a:rPr lang="de-DE" sz="2400">
                <a:solidFill>
                  <a:schemeClr val="hlink"/>
                </a:solidFill>
              </a:rPr>
              <a:t>470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7380288" y="2205038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FF"/>
                </a:solidFill>
              </a:rPr>
              <a:t>Nur mehr eine Spalte nicht gestrichen</a:t>
            </a:r>
            <a:endParaRPr lang="de-AT">
              <a:solidFill>
                <a:srgbClr val="9900FF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908175" y="257175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2735263" y="300037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3643313" y="300037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6" grpId="0"/>
      <p:bldP spid="15487" grpId="0"/>
      <p:bldP spid="15488" grpId="0"/>
      <p:bldP spid="15489" grpId="0"/>
      <p:bldP spid="15490" grpId="0"/>
      <p:bldP spid="15491" grpId="0"/>
      <p:bldP spid="15492" grpId="0" animBg="1"/>
      <p:bldP spid="15493" grpId="0" animBg="1"/>
      <p:bldP spid="15494" grpId="0" animBg="1"/>
      <p:bldP spid="15495" grpId="0"/>
      <p:bldP spid="15496" grpId="0"/>
      <p:bldP spid="15497" grpId="0" animBg="1"/>
      <p:bldP spid="15498" grpId="0" animBg="1"/>
      <p:bldP spid="15499" grpId="0"/>
      <p:bldP spid="15500" grpId="0"/>
      <p:bldP spid="15501" grpId="0"/>
      <p:bldP spid="15504" grpId="0" animBg="1"/>
      <p:bldP spid="15505" grpId="0" animBg="1"/>
      <p:bldP spid="15506" grpId="0" animBg="1"/>
      <p:bldP spid="15510" grpId="0"/>
      <p:bldP spid="15511" grpId="0"/>
      <p:bldP spid="15530" grpId="0"/>
      <p:bldP spid="77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38916513-B38C-4455-B508-D0F6BED2FC7C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Die Matrix-Minimum-Methode</a:t>
            </a:r>
            <a:endParaRPr lang="de-AT" sz="2800" dirty="0" smtClean="0"/>
          </a:p>
        </p:txBody>
      </p:sp>
      <p:graphicFrame>
        <p:nvGraphicFramePr>
          <p:cNvPr id="16513" name="Group 129"/>
          <p:cNvGraphicFramePr>
            <a:graphicFrameLocks noGrp="1"/>
          </p:cNvGraphicFramePr>
          <p:nvPr>
            <p:ph type="tbl" idx="1"/>
          </p:nvPr>
        </p:nvGraphicFramePr>
        <p:xfrm>
          <a:off x="457200" y="2636838"/>
          <a:ext cx="6562725" cy="2520951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2" name="Text Box 100"/>
          <p:cNvSpPr txBox="1">
            <a:spLocks noChangeArrowheads="1"/>
          </p:cNvSpPr>
          <p:nvPr/>
        </p:nvSpPr>
        <p:spPr bwMode="auto">
          <a:xfrm>
            <a:off x="396875" y="1773238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Hier ist anstelle von Schritt 1 und 2 das </a:t>
            </a:r>
            <a:r>
              <a:rPr lang="de-DE" sz="2000" b="1" dirty="0"/>
              <a:t>kleinste</a:t>
            </a:r>
            <a:r>
              <a:rPr lang="de-DE" sz="2000" dirty="0"/>
              <a:t> noch nicht gestrichene Kostenelement </a:t>
            </a:r>
            <a:r>
              <a:rPr lang="de-DE" sz="2000" i="1" dirty="0" err="1"/>
              <a:t>c</a:t>
            </a:r>
            <a:r>
              <a:rPr lang="de-DE" sz="2000" i="1" baseline="-25000" dirty="0" err="1"/>
              <a:t>ij</a:t>
            </a:r>
            <a:r>
              <a:rPr lang="de-DE" sz="2000" i="1" baseline="-25000" dirty="0"/>
              <a:t> </a:t>
            </a:r>
            <a:r>
              <a:rPr lang="de-DE" sz="2000" dirty="0"/>
              <a:t>der </a:t>
            </a:r>
            <a:r>
              <a:rPr lang="de-DE" sz="2000" b="1" dirty="0"/>
              <a:t>gesamten Matrix </a:t>
            </a:r>
            <a:r>
              <a:rPr lang="de-DE" sz="2000" dirty="0"/>
              <a:t>zu suchen!</a:t>
            </a:r>
            <a:endParaRPr lang="de-AT" sz="2000" dirty="0"/>
          </a:p>
        </p:txBody>
      </p:sp>
      <p:sp>
        <p:nvSpPr>
          <p:cNvPr id="16485" name="Text Box 101"/>
          <p:cNvSpPr txBox="1">
            <a:spLocks noChangeArrowheads="1"/>
          </p:cNvSpPr>
          <p:nvPr/>
        </p:nvSpPr>
        <p:spPr bwMode="auto">
          <a:xfrm>
            <a:off x="2124075" y="3500438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2989263" y="39687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3852863" y="39687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4789488" y="396875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4716463" y="3500438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4716463" y="30686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25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V="1">
            <a:off x="2339975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2" name="Line 108"/>
          <p:cNvSpPr>
            <a:spLocks noChangeShapeType="1"/>
          </p:cNvSpPr>
          <p:nvPr/>
        </p:nvSpPr>
        <p:spPr bwMode="auto">
          <a:xfrm flipV="1">
            <a:off x="3203575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3" name="Line 109"/>
          <p:cNvSpPr>
            <a:spLocks noChangeShapeType="1"/>
          </p:cNvSpPr>
          <p:nvPr/>
        </p:nvSpPr>
        <p:spPr bwMode="auto">
          <a:xfrm rot="16200000" flipV="1">
            <a:off x="3708400" y="331788"/>
            <a:ext cx="0" cy="676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V="1">
            <a:off x="6011863" y="35734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6443663" y="35004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6498" name="Line 114"/>
          <p:cNvSpPr>
            <a:spLocks noChangeShapeType="1"/>
          </p:cNvSpPr>
          <p:nvPr/>
        </p:nvSpPr>
        <p:spPr bwMode="auto">
          <a:xfrm flipV="1">
            <a:off x="6011863" y="40052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6443663" y="39338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16500" name="Line 116"/>
          <p:cNvSpPr>
            <a:spLocks noChangeShapeType="1"/>
          </p:cNvSpPr>
          <p:nvPr/>
        </p:nvSpPr>
        <p:spPr bwMode="auto">
          <a:xfrm flipV="1">
            <a:off x="4716463" y="44370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1" name="Text Box 117"/>
          <p:cNvSpPr txBox="1">
            <a:spLocks noChangeArrowheads="1"/>
          </p:cNvSpPr>
          <p:nvPr/>
        </p:nvSpPr>
        <p:spPr bwMode="auto">
          <a:xfrm>
            <a:off x="4572000" y="47244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25</a:t>
            </a:r>
            <a:endParaRPr lang="de-AT"/>
          </a:p>
        </p:txBody>
      </p:sp>
      <p:sp>
        <p:nvSpPr>
          <p:cNvPr id="16502" name="Line 118"/>
          <p:cNvSpPr>
            <a:spLocks noChangeShapeType="1"/>
          </p:cNvSpPr>
          <p:nvPr/>
        </p:nvSpPr>
        <p:spPr bwMode="auto">
          <a:xfrm flipV="1">
            <a:off x="4067175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3" name="Line 119"/>
          <p:cNvSpPr>
            <a:spLocks noChangeShapeType="1"/>
          </p:cNvSpPr>
          <p:nvPr/>
        </p:nvSpPr>
        <p:spPr bwMode="auto">
          <a:xfrm flipV="1">
            <a:off x="6516688" y="40052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4" name="Line 120"/>
          <p:cNvSpPr>
            <a:spLocks noChangeShapeType="1"/>
          </p:cNvSpPr>
          <p:nvPr/>
        </p:nvSpPr>
        <p:spPr bwMode="auto">
          <a:xfrm flipV="1">
            <a:off x="4643438" y="479583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 flipV="1">
            <a:off x="60118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5003800" y="47244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16507" name="Text Box 123"/>
          <p:cNvSpPr txBox="1">
            <a:spLocks noChangeArrowheads="1"/>
          </p:cNvSpPr>
          <p:nvPr/>
        </p:nvSpPr>
        <p:spPr bwMode="auto">
          <a:xfrm>
            <a:off x="6518275" y="3068638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13384" name="Text Box 124"/>
          <p:cNvSpPr txBox="1">
            <a:spLocks noChangeArrowheads="1"/>
          </p:cNvSpPr>
          <p:nvPr/>
        </p:nvSpPr>
        <p:spPr bwMode="auto">
          <a:xfrm>
            <a:off x="539750" y="537368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Gesamtkosten =</a:t>
            </a:r>
            <a:r>
              <a:rPr lang="de-DE" sz="1800"/>
              <a:t> </a:t>
            </a:r>
            <a:endParaRPr lang="de-AT" sz="1800"/>
          </a:p>
        </p:txBody>
      </p:sp>
      <p:sp>
        <p:nvSpPr>
          <p:cNvPr id="16509" name="Text Box 125"/>
          <p:cNvSpPr txBox="1">
            <a:spLocks noChangeArrowheads="1"/>
          </p:cNvSpPr>
          <p:nvPr/>
        </p:nvSpPr>
        <p:spPr bwMode="auto">
          <a:xfrm>
            <a:off x="2916238" y="537368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</a:rPr>
              <a:t>470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16510" name="Text Box 126"/>
          <p:cNvSpPr txBox="1">
            <a:spLocks noChangeArrowheads="1"/>
          </p:cNvSpPr>
          <p:nvPr/>
        </p:nvSpPr>
        <p:spPr bwMode="auto">
          <a:xfrm>
            <a:off x="7308850" y="3068638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FF"/>
                </a:solidFill>
              </a:rPr>
              <a:t>Nur mehr eine Spalte nicht gestrichen</a:t>
            </a:r>
            <a:endParaRPr lang="de-AT">
              <a:solidFill>
                <a:srgbClr val="9900FF"/>
              </a:solidFill>
            </a:endParaRPr>
          </a:p>
        </p:txBody>
      </p:sp>
      <p:sp>
        <p:nvSpPr>
          <p:cNvPr id="16511" name="Text Box 127"/>
          <p:cNvSpPr txBox="1">
            <a:spLocks noChangeArrowheads="1"/>
          </p:cNvSpPr>
          <p:nvPr/>
        </p:nvSpPr>
        <p:spPr bwMode="auto">
          <a:xfrm>
            <a:off x="3995738" y="5373688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(zufällig gleich wie bei </a:t>
            </a:r>
            <a:r>
              <a:rPr lang="de-DE" sz="2400">
                <a:solidFill>
                  <a:schemeClr val="tx2"/>
                </a:solidFill>
              </a:rPr>
              <a:t>Spaltenminimummethode)</a:t>
            </a:r>
            <a:r>
              <a:rPr lang="de-DE"/>
              <a:t> </a:t>
            </a:r>
            <a:endParaRPr lang="de-AT"/>
          </a:p>
        </p:txBody>
      </p:sp>
      <p:sp>
        <p:nvSpPr>
          <p:cNvPr id="76" name="Ellipse 75"/>
          <p:cNvSpPr/>
          <p:nvPr/>
        </p:nvSpPr>
        <p:spPr>
          <a:xfrm>
            <a:off x="1928813" y="34290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278606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278606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364331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" name="Ellipse 79"/>
          <p:cNvSpPr/>
          <p:nvPr/>
        </p:nvSpPr>
        <p:spPr>
          <a:xfrm>
            <a:off x="4500563" y="34290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364331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5" grpId="0"/>
      <p:bldP spid="16486" grpId="0"/>
      <p:bldP spid="16487" grpId="0"/>
      <p:bldP spid="16488" grpId="0"/>
      <p:bldP spid="16489" grpId="0"/>
      <p:bldP spid="16490" grpId="0"/>
      <p:bldP spid="16491" grpId="0" animBg="1"/>
      <p:bldP spid="16492" grpId="0" animBg="1"/>
      <p:bldP spid="16493" grpId="0" animBg="1"/>
      <p:bldP spid="16496" grpId="0" animBg="1"/>
      <p:bldP spid="16497" grpId="0"/>
      <p:bldP spid="16498" grpId="0" animBg="1"/>
      <p:bldP spid="16499" grpId="0"/>
      <p:bldP spid="16500" grpId="0" animBg="1"/>
      <p:bldP spid="16501" grpId="0"/>
      <p:bldP spid="16502" grpId="0" animBg="1"/>
      <p:bldP spid="16503" grpId="0" animBg="1"/>
      <p:bldP spid="16504" grpId="0" animBg="1"/>
      <p:bldP spid="16505" grpId="0" animBg="1"/>
      <p:bldP spid="16506" grpId="0"/>
      <p:bldP spid="16507" grpId="0"/>
      <p:bldP spid="16509" grpId="0"/>
      <p:bldP spid="16510" grpId="0"/>
      <p:bldP spid="16511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06E0B18-2F48-48B1-814F-0F727C0B2D01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3.2.2 Die Vogel-Approximation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0. </a:t>
            </a:r>
            <a:r>
              <a:rPr lang="de-AT" sz="1800" b="1" dirty="0" smtClean="0"/>
              <a:t>Ausgangslage</a:t>
            </a:r>
            <a:r>
              <a:rPr lang="de-AT" sz="1800" dirty="0" smtClean="0"/>
              <a:t>: Tableau wie bei der Spaltenminimummethode wobei  	 				 zunächst keine Zeile oder Spalte gestrichen ist.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1. In jeder noch nicht gestrichenen Zeile bzw. Spalte berechne man die     		 			 </a:t>
            </a:r>
            <a:r>
              <a:rPr lang="de-AT" sz="1800" b="1" dirty="0" smtClean="0"/>
              <a:t>Differenz</a:t>
            </a:r>
            <a:r>
              <a:rPr lang="de-AT" sz="1800" dirty="0" smtClean="0"/>
              <a:t> (</a:t>
            </a:r>
            <a:r>
              <a:rPr lang="de-AT" sz="1800" dirty="0" err="1" smtClean="0"/>
              <a:t>Opportunitäts­kosten</a:t>
            </a:r>
            <a:r>
              <a:rPr lang="de-AT" sz="1800" dirty="0" smtClean="0"/>
              <a:t>, „</a:t>
            </a:r>
            <a:r>
              <a:rPr lang="de-AT" sz="1800" dirty="0" err="1" smtClean="0"/>
              <a:t>regret-value</a:t>
            </a:r>
            <a:r>
              <a:rPr lang="de-AT" sz="1800" dirty="0" smtClean="0"/>
              <a:t>“) zwischen dem </a:t>
            </a:r>
            <a:r>
              <a:rPr lang="de-AT" sz="1800" b="1" dirty="0" smtClean="0"/>
              <a:t>kleinsten</a:t>
            </a:r>
            <a:r>
              <a:rPr lang="de-AT" sz="1800" dirty="0" smtClean="0"/>
              <a:t> und 	 dem </a:t>
            </a:r>
            <a:r>
              <a:rPr lang="de-AT" sz="1800" b="1" dirty="0" smtClean="0"/>
              <a:t>zweitkleinsten</a:t>
            </a:r>
            <a:r>
              <a:rPr lang="de-AT" sz="1800" dirty="0" smtClean="0"/>
              <a:t> noch nicht gestrichenen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.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2. In jener Zeile oder Spalte, wo diese </a:t>
            </a:r>
            <a:r>
              <a:rPr lang="de-AT" sz="1800" b="1" dirty="0" smtClean="0"/>
              <a:t>Differenz am größten</a:t>
            </a:r>
            <a:r>
              <a:rPr lang="de-AT" sz="1800" dirty="0" smtClean="0"/>
              <a:t> ist, wähle man das 	 kleinste noch nicht gestrichene Kostenelement 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 und mache die zugehörige   	 Transportmenge </a:t>
            </a:r>
            <a:r>
              <a:rPr lang="de-AT" sz="1800" i="1" dirty="0" err="1" smtClean="0"/>
              <a:t>x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 maximal. </a:t>
            </a:r>
          </a:p>
          <a:p>
            <a:pPr eaLnBrk="1" hangingPunct="1">
              <a:buFontTx/>
              <a:buAutoNum type="arabicPeriod" startAt="3"/>
            </a:pPr>
            <a:r>
              <a:rPr lang="de-AT" sz="1800" dirty="0" smtClean="0"/>
              <a:t> Ist die </a:t>
            </a:r>
            <a:r>
              <a:rPr lang="de-AT" sz="1800" b="1" dirty="0" smtClean="0"/>
              <a:t>Spaltenressource</a:t>
            </a:r>
            <a:r>
              <a:rPr lang="de-AT" sz="1800" dirty="0" smtClean="0"/>
              <a:t> aufgebraucht 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Spalte </a:t>
            </a:r>
            <a:r>
              <a:rPr lang="de-AT" sz="1800" i="1" dirty="0" smtClean="0"/>
              <a:t>j</a:t>
            </a:r>
            <a:r>
              <a:rPr lang="de-AT" sz="1800" dirty="0" smtClean="0"/>
              <a:t>,</a:t>
            </a:r>
          </a:p>
          <a:p>
            <a:pPr eaLnBrk="1" hangingPunct="1">
              <a:buFontTx/>
              <a:buNone/>
            </a:pPr>
            <a:r>
              <a:rPr lang="de-AT" sz="1800" dirty="0" smtClean="0"/>
              <a:t>    ist die </a:t>
            </a:r>
            <a:r>
              <a:rPr lang="de-AT" sz="1800" b="1" dirty="0" smtClean="0"/>
              <a:t>Zeilenressource</a:t>
            </a:r>
            <a:r>
              <a:rPr lang="de-AT" sz="1800" dirty="0" smtClean="0"/>
              <a:t> aufgebraucht    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Zeile </a:t>
            </a:r>
            <a:r>
              <a:rPr lang="de-AT" sz="1800" i="1" dirty="0" smtClean="0"/>
              <a:t>i</a:t>
            </a:r>
            <a:r>
              <a:rPr lang="de-AT" sz="1800" dirty="0" smtClean="0"/>
              <a:t>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4. Ist nur mehr eine Zeile oder eine Spalte nicht gestrichen, trage bei allen nicht-  	 gestrichenen Zellen dieser Zeile oder Spalte die maximal mögliche   	 				 	     	 Transportmenge </a:t>
            </a:r>
            <a:r>
              <a:rPr lang="de-AT" sz="1800" i="1" dirty="0" err="1" smtClean="0"/>
              <a:t>x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 ein.	</a:t>
            </a:r>
            <a:br>
              <a:rPr lang="de-AT" sz="1800" dirty="0" smtClean="0"/>
            </a:br>
            <a:r>
              <a:rPr lang="de-AT" sz="1800" dirty="0" smtClean="0"/>
              <a:t>    ansonsten weiter mit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72A8903-4C92-446B-A215-E4F96A2E89C1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Die Vogel-Approximation II</a:t>
            </a:r>
            <a:endParaRPr lang="de-AT" sz="2800" dirty="0" smtClean="0"/>
          </a:p>
        </p:txBody>
      </p:sp>
      <p:graphicFrame>
        <p:nvGraphicFramePr>
          <p:cNvPr id="19515" name="Group 59"/>
          <p:cNvGraphicFramePr>
            <a:graphicFrameLocks noGrp="1"/>
          </p:cNvGraphicFramePr>
          <p:nvPr>
            <p:ph type="tbl" idx="1"/>
          </p:nvPr>
        </p:nvGraphicFramePr>
        <p:xfrm>
          <a:off x="457200" y="17732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59" name="Text Box 103"/>
          <p:cNvSpPr txBox="1">
            <a:spLocks noChangeArrowheads="1"/>
          </p:cNvSpPr>
          <p:nvPr/>
        </p:nvSpPr>
        <p:spPr bwMode="auto">
          <a:xfrm>
            <a:off x="2124075" y="2636838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2987675" y="31035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1" name="Text Box 105"/>
          <p:cNvSpPr txBox="1">
            <a:spLocks noChangeArrowheads="1"/>
          </p:cNvSpPr>
          <p:nvPr/>
        </p:nvSpPr>
        <p:spPr bwMode="auto">
          <a:xfrm>
            <a:off x="3924300" y="3105150"/>
            <a:ext cx="5762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5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4716463" y="3103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25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716463" y="263683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3851275" y="22399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958975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37084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2771775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68" name="Text Box 112"/>
          <p:cNvSpPr txBox="1">
            <a:spLocks noChangeArrowheads="1"/>
          </p:cNvSpPr>
          <p:nvPr/>
        </p:nvSpPr>
        <p:spPr bwMode="auto">
          <a:xfrm>
            <a:off x="7092950" y="3195638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</a:t>
            </a:r>
            <a:endParaRPr lang="de-AT" sz="1400"/>
          </a:p>
        </p:txBody>
      </p:sp>
      <p:sp>
        <p:nvSpPr>
          <p:cNvPr id="19569" name="Text Box 113"/>
          <p:cNvSpPr txBox="1">
            <a:spLocks noChangeArrowheads="1"/>
          </p:cNvSpPr>
          <p:nvPr/>
        </p:nvSpPr>
        <p:spPr bwMode="auto">
          <a:xfrm>
            <a:off x="7092950" y="2692400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7092950" y="2260600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71" name="Text Box 115"/>
          <p:cNvSpPr txBox="1">
            <a:spLocks noChangeArrowheads="1"/>
          </p:cNvSpPr>
          <p:nvPr/>
        </p:nvSpPr>
        <p:spPr bwMode="auto">
          <a:xfrm>
            <a:off x="45720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72" name="Line 116"/>
          <p:cNvSpPr>
            <a:spLocks noChangeShapeType="1"/>
          </p:cNvSpPr>
          <p:nvPr/>
        </p:nvSpPr>
        <p:spPr bwMode="auto">
          <a:xfrm flipV="1">
            <a:off x="2339975" y="16287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3" name="Line 117"/>
          <p:cNvSpPr>
            <a:spLocks noChangeShapeType="1"/>
          </p:cNvSpPr>
          <p:nvPr/>
        </p:nvSpPr>
        <p:spPr bwMode="auto">
          <a:xfrm flipV="1">
            <a:off x="3203575" y="16287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4" name="Line 118"/>
          <p:cNvSpPr>
            <a:spLocks noChangeShapeType="1"/>
          </p:cNvSpPr>
          <p:nvPr/>
        </p:nvSpPr>
        <p:spPr bwMode="auto">
          <a:xfrm rot="16200000" flipV="1">
            <a:off x="3995738" y="-819150"/>
            <a:ext cx="0" cy="734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5" name="Line 119"/>
          <p:cNvSpPr>
            <a:spLocks noChangeShapeType="1"/>
          </p:cNvSpPr>
          <p:nvPr/>
        </p:nvSpPr>
        <p:spPr bwMode="auto">
          <a:xfrm flipV="1">
            <a:off x="60118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6" name="Text Box 120"/>
          <p:cNvSpPr txBox="1">
            <a:spLocks noChangeArrowheads="1"/>
          </p:cNvSpPr>
          <p:nvPr/>
        </p:nvSpPr>
        <p:spPr bwMode="auto">
          <a:xfrm>
            <a:off x="6373813" y="26368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577" name="Line 121"/>
          <p:cNvSpPr>
            <a:spLocks noChangeShapeType="1"/>
          </p:cNvSpPr>
          <p:nvPr/>
        </p:nvSpPr>
        <p:spPr bwMode="auto">
          <a:xfrm flipV="1">
            <a:off x="70913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7380288" y="26924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19579" name="Line 123"/>
          <p:cNvSpPr>
            <a:spLocks noChangeShapeType="1"/>
          </p:cNvSpPr>
          <p:nvPr/>
        </p:nvSpPr>
        <p:spPr bwMode="auto">
          <a:xfrm flipV="1">
            <a:off x="4787900" y="357346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5003800" y="35734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25</a:t>
            </a:r>
            <a:endParaRPr lang="de-AT"/>
          </a:p>
        </p:txBody>
      </p:sp>
      <p:sp>
        <p:nvSpPr>
          <p:cNvPr id="19582" name="Line 126"/>
          <p:cNvSpPr>
            <a:spLocks noChangeShapeType="1"/>
          </p:cNvSpPr>
          <p:nvPr/>
        </p:nvSpPr>
        <p:spPr bwMode="auto">
          <a:xfrm flipV="1">
            <a:off x="60118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3" name="Line 127"/>
          <p:cNvSpPr>
            <a:spLocks noChangeShapeType="1"/>
          </p:cNvSpPr>
          <p:nvPr/>
        </p:nvSpPr>
        <p:spPr bwMode="auto">
          <a:xfrm flipV="1">
            <a:off x="4500563" y="40767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4" name="Line 128"/>
          <p:cNvSpPr>
            <a:spLocks noChangeShapeType="1"/>
          </p:cNvSpPr>
          <p:nvPr/>
        </p:nvSpPr>
        <p:spPr bwMode="auto">
          <a:xfrm flipV="1">
            <a:off x="2771775" y="40767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3109913" y="4005263"/>
            <a:ext cx="309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47879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</a:t>
            </a:r>
            <a:endParaRPr lang="de-AT" sz="1400"/>
          </a:p>
        </p:txBody>
      </p: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6373813" y="30686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19588" name="Line 132"/>
          <p:cNvSpPr>
            <a:spLocks noChangeShapeType="1"/>
          </p:cNvSpPr>
          <p:nvPr/>
        </p:nvSpPr>
        <p:spPr bwMode="auto">
          <a:xfrm flipV="1">
            <a:off x="7092950" y="227647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9" name="Line 133"/>
          <p:cNvSpPr>
            <a:spLocks noChangeShapeType="1"/>
          </p:cNvSpPr>
          <p:nvPr/>
        </p:nvSpPr>
        <p:spPr bwMode="auto">
          <a:xfrm flipV="1">
            <a:off x="7092950" y="32131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1" name="Text Box 135"/>
          <p:cNvSpPr txBox="1">
            <a:spLocks noChangeArrowheads="1"/>
          </p:cNvSpPr>
          <p:nvPr/>
        </p:nvSpPr>
        <p:spPr bwMode="auto">
          <a:xfrm>
            <a:off x="7380288" y="3195638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92" name="Text Box 136"/>
          <p:cNvSpPr txBox="1">
            <a:spLocks noChangeArrowheads="1"/>
          </p:cNvSpPr>
          <p:nvPr/>
        </p:nvSpPr>
        <p:spPr bwMode="auto">
          <a:xfrm>
            <a:off x="7380288" y="22606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sp>
        <p:nvSpPr>
          <p:cNvPr id="19595" name="Line 139"/>
          <p:cNvSpPr>
            <a:spLocks noChangeShapeType="1"/>
          </p:cNvSpPr>
          <p:nvPr/>
        </p:nvSpPr>
        <p:spPr bwMode="auto">
          <a:xfrm rot="16200000" flipV="1">
            <a:off x="3923407" y="-1250999"/>
            <a:ext cx="0" cy="734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6" name="Line 140"/>
          <p:cNvSpPr>
            <a:spLocks noChangeShapeType="1"/>
          </p:cNvSpPr>
          <p:nvPr/>
        </p:nvSpPr>
        <p:spPr bwMode="auto">
          <a:xfrm flipV="1">
            <a:off x="3924300" y="357346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7" name="Text Box 141"/>
          <p:cNvSpPr txBox="1">
            <a:spLocks noChangeArrowheads="1"/>
          </p:cNvSpPr>
          <p:nvPr/>
        </p:nvSpPr>
        <p:spPr bwMode="auto">
          <a:xfrm>
            <a:off x="4211638" y="35004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598" name="Text Box 142"/>
          <p:cNvSpPr txBox="1">
            <a:spLocks noChangeArrowheads="1"/>
          </p:cNvSpPr>
          <p:nvPr/>
        </p:nvSpPr>
        <p:spPr bwMode="auto">
          <a:xfrm>
            <a:off x="539750" y="51943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Gesamtkosten =</a:t>
            </a:r>
            <a:r>
              <a:rPr lang="de-DE" sz="1800"/>
              <a:t> </a:t>
            </a:r>
            <a:endParaRPr lang="de-AT" sz="1800"/>
          </a:p>
        </p:txBody>
      </p:sp>
      <p:sp>
        <p:nvSpPr>
          <p:cNvPr id="19599" name="Text Box 143"/>
          <p:cNvSpPr txBox="1">
            <a:spLocks noChangeArrowheads="1"/>
          </p:cNvSpPr>
          <p:nvPr/>
        </p:nvSpPr>
        <p:spPr bwMode="auto">
          <a:xfrm>
            <a:off x="2843213" y="5229225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15 *</a:t>
            </a:r>
            <a:r>
              <a:rPr lang="de-DE" dirty="0"/>
              <a:t> 1 + </a:t>
            </a:r>
            <a:r>
              <a:rPr lang="de-DE" dirty="0">
                <a:solidFill>
                  <a:srgbClr val="0070C0"/>
                </a:solidFill>
              </a:rPr>
              <a:t>20</a:t>
            </a:r>
            <a:r>
              <a:rPr lang="de-DE" dirty="0"/>
              <a:t> * 1 + </a:t>
            </a:r>
            <a:r>
              <a:rPr lang="de-DE" dirty="0">
                <a:solidFill>
                  <a:srgbClr val="0070C0"/>
                </a:solidFill>
              </a:rPr>
              <a:t>25</a:t>
            </a:r>
            <a:r>
              <a:rPr lang="de-DE" dirty="0"/>
              <a:t> * 6 + </a:t>
            </a:r>
            <a:r>
              <a:rPr lang="de-DE" dirty="0">
                <a:solidFill>
                  <a:srgbClr val="9900FF"/>
                </a:solidFill>
              </a:rPr>
              <a:t>5</a:t>
            </a:r>
            <a:r>
              <a:rPr lang="de-DE" dirty="0"/>
              <a:t> * 4 + </a:t>
            </a:r>
            <a:r>
              <a:rPr lang="de-DE" dirty="0">
                <a:solidFill>
                  <a:srgbClr val="0070C0"/>
                </a:solidFill>
              </a:rPr>
              <a:t>10</a:t>
            </a:r>
            <a:r>
              <a:rPr lang="de-DE" dirty="0"/>
              <a:t> * 4 + </a:t>
            </a:r>
            <a:r>
              <a:rPr lang="de-DE" dirty="0">
                <a:solidFill>
                  <a:srgbClr val="9900FF"/>
                </a:solidFill>
              </a:rPr>
              <a:t>25</a:t>
            </a:r>
            <a:r>
              <a:rPr lang="de-DE" dirty="0"/>
              <a:t> * 8</a:t>
            </a:r>
            <a:endParaRPr lang="de-AT" dirty="0"/>
          </a:p>
        </p:txBody>
      </p:sp>
      <p:sp>
        <p:nvSpPr>
          <p:cNvPr id="19600" name="Text Box 144"/>
          <p:cNvSpPr txBox="1">
            <a:spLocks noChangeArrowheads="1"/>
          </p:cNvSpPr>
          <p:nvPr/>
        </p:nvSpPr>
        <p:spPr bwMode="auto">
          <a:xfrm>
            <a:off x="2555875" y="5661025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 </a:t>
            </a:r>
            <a:r>
              <a:rPr lang="de-DE" sz="2400">
                <a:solidFill>
                  <a:schemeClr val="hlink"/>
                </a:solidFill>
              </a:rPr>
              <a:t>445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V="1">
            <a:off x="64436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 flipV="1">
            <a:off x="4211638" y="35718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 flipV="1">
            <a:off x="5076825" y="36830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4" name="Text Box 148"/>
          <p:cNvSpPr txBox="1">
            <a:spLocks noChangeArrowheads="1"/>
          </p:cNvSpPr>
          <p:nvPr/>
        </p:nvSpPr>
        <p:spPr bwMode="auto">
          <a:xfrm>
            <a:off x="7667625" y="2060575"/>
            <a:ext cx="1584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70C0"/>
                </a:solidFill>
              </a:rPr>
              <a:t>Wenn </a:t>
            </a:r>
            <a:br>
              <a:rPr lang="de-DE" sz="1800" dirty="0">
                <a:solidFill>
                  <a:srgbClr val="0070C0"/>
                </a:solidFill>
              </a:rPr>
            </a:br>
            <a:r>
              <a:rPr lang="de-DE" sz="1800" dirty="0">
                <a:solidFill>
                  <a:srgbClr val="0070C0"/>
                </a:solidFill>
              </a:rPr>
              <a:t>Spalte  gestrichen </a:t>
            </a:r>
            <a:br>
              <a:rPr lang="de-DE" sz="1800" dirty="0">
                <a:solidFill>
                  <a:srgbClr val="0070C0"/>
                </a:solidFill>
              </a:rPr>
            </a:br>
            <a:r>
              <a:rPr lang="de-DE" sz="1800" dirty="0">
                <a:solidFill>
                  <a:srgbClr val="0070C0"/>
                </a:solidFill>
                <a:sym typeface="Symbol" pitchFamily="18" charset="2"/>
              </a:rPr>
              <a:t></a:t>
            </a:r>
            <a:r>
              <a:rPr lang="de-DE" sz="1800" dirty="0">
                <a:solidFill>
                  <a:srgbClr val="0070C0"/>
                </a:solidFill>
              </a:rPr>
              <a:t> Zeilen-Differenzen neu berechnen</a:t>
            </a:r>
            <a:endParaRPr lang="de-AT" sz="1800" dirty="0">
              <a:solidFill>
                <a:srgbClr val="0070C0"/>
              </a:solidFill>
            </a:endParaRPr>
          </a:p>
        </p:txBody>
      </p:sp>
      <p:sp>
        <p:nvSpPr>
          <p:cNvPr id="19605" name="Text Box 149"/>
          <p:cNvSpPr txBox="1">
            <a:spLocks noChangeArrowheads="1"/>
          </p:cNvSpPr>
          <p:nvPr/>
        </p:nvSpPr>
        <p:spPr bwMode="auto">
          <a:xfrm>
            <a:off x="539750" y="4292600"/>
            <a:ext cx="748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Wenn Zeile gestrichen </a:t>
            </a:r>
            <a:r>
              <a:rPr lang="de-DE" dirty="0">
                <a:solidFill>
                  <a:srgbClr val="0070C0"/>
                </a:solidFill>
                <a:sym typeface="Symbol" pitchFamily="18" charset="2"/>
              </a:rPr>
              <a:t></a:t>
            </a:r>
            <a:r>
              <a:rPr lang="de-DE" dirty="0">
                <a:solidFill>
                  <a:srgbClr val="0070C0"/>
                </a:solidFill>
              </a:rPr>
              <a:t> Spalten-Differenzen neu berechnen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9606" name="Text Box 150"/>
          <p:cNvSpPr txBox="1">
            <a:spLocks noChangeArrowheads="1"/>
          </p:cNvSpPr>
          <p:nvPr/>
        </p:nvSpPr>
        <p:spPr bwMode="auto">
          <a:xfrm>
            <a:off x="539750" y="4652963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FF"/>
                </a:solidFill>
              </a:rPr>
              <a:t>Nur mehr eine Spalte nicht gestrichen</a:t>
            </a:r>
            <a:endParaRPr lang="de-AT">
              <a:solidFill>
                <a:srgbClr val="9900FF"/>
              </a:solidFill>
            </a:endParaRPr>
          </a:p>
        </p:txBody>
      </p:sp>
      <p:sp>
        <p:nvSpPr>
          <p:cNvPr id="19607" name="Text Box 151"/>
          <p:cNvSpPr txBox="1">
            <a:spLocks noChangeArrowheads="1"/>
          </p:cNvSpPr>
          <p:nvPr/>
        </p:nvSpPr>
        <p:spPr bwMode="auto">
          <a:xfrm>
            <a:off x="3995738" y="56610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(besser als  </a:t>
            </a:r>
            <a:r>
              <a:rPr lang="de-DE" sz="2400" dirty="0">
                <a:solidFill>
                  <a:schemeClr val="hlink"/>
                </a:solidFill>
              </a:rPr>
              <a:t>470 </a:t>
            </a:r>
            <a:r>
              <a:rPr lang="de-DE" sz="2400" dirty="0"/>
              <a:t>zuvor)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" grpId="0"/>
      <p:bldP spid="19560" grpId="0"/>
      <p:bldP spid="19561" grpId="0"/>
      <p:bldP spid="19562" grpId="0"/>
      <p:bldP spid="19563" grpId="0"/>
      <p:bldP spid="19564" grpId="0"/>
      <p:bldP spid="19565" grpId="0"/>
      <p:bldP spid="19565" grpId="1"/>
      <p:bldP spid="19566" grpId="0"/>
      <p:bldP spid="19567" grpId="0"/>
      <p:bldP spid="19568" grpId="0"/>
      <p:bldP spid="19569" grpId="0"/>
      <p:bldP spid="19570" grpId="0"/>
      <p:bldP spid="19571" grpId="0"/>
      <p:bldP spid="19571" grpId="1"/>
      <p:bldP spid="19572" grpId="0" animBg="1"/>
      <p:bldP spid="19573" grpId="0" animBg="1"/>
      <p:bldP spid="19574" grpId="0" animBg="1"/>
      <p:bldP spid="19575" grpId="0" animBg="1"/>
      <p:bldP spid="19576" grpId="0"/>
      <p:bldP spid="19577" grpId="0" animBg="1"/>
      <p:bldP spid="19578" grpId="0"/>
      <p:bldP spid="19579" grpId="0" animBg="1"/>
      <p:bldP spid="19581" grpId="0"/>
      <p:bldP spid="19582" grpId="0" animBg="1"/>
      <p:bldP spid="19583" grpId="0" animBg="1"/>
      <p:bldP spid="19584" grpId="0" animBg="1"/>
      <p:bldP spid="19585" grpId="0"/>
      <p:bldP spid="19585" grpId="1"/>
      <p:bldP spid="19586" grpId="0"/>
      <p:bldP spid="19587" grpId="0"/>
      <p:bldP spid="19588" grpId="0" animBg="1"/>
      <p:bldP spid="19589" grpId="0" animBg="1"/>
      <p:bldP spid="19591" grpId="0"/>
      <p:bldP spid="19592" grpId="0"/>
      <p:bldP spid="19592" grpId="1"/>
      <p:bldP spid="19595" grpId="0" animBg="1"/>
      <p:bldP spid="19596" grpId="0" animBg="1"/>
      <p:bldP spid="19597" grpId="0"/>
      <p:bldP spid="19598" grpId="0"/>
      <p:bldP spid="19599" grpId="0"/>
      <p:bldP spid="19600" grpId="0"/>
      <p:bldP spid="19601" grpId="0" animBg="1"/>
      <p:bldP spid="19602" grpId="0" animBg="1"/>
      <p:bldP spid="19603" grpId="0" animBg="1"/>
      <p:bldP spid="19604" grpId="0"/>
      <p:bldP spid="19605" grpId="0"/>
      <p:bldP spid="19606" grpId="0"/>
      <p:bldP spid="19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545287F-4978-4BF0-B3E5-C61AE8C49501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3.3 Modell als LP</a:t>
            </a:r>
            <a:endParaRPr lang="de-AT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52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Eine </a:t>
            </a:r>
            <a:r>
              <a:rPr lang="de-AT" sz="2000" i="1" dirty="0" smtClean="0"/>
              <a:t>allgemeine Formulierung</a:t>
            </a:r>
            <a:r>
              <a:rPr lang="de-AT" sz="2000" dirty="0" smtClean="0"/>
              <a:t> eines Transportproblems lautet: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i="1" dirty="0" smtClean="0">
                <a:latin typeface="Times New Roman" pitchFamily="18" charset="0"/>
              </a:rPr>
              <a:t>m</a:t>
            </a:r>
            <a:r>
              <a:rPr lang="de-AT" sz="2000" dirty="0" smtClean="0"/>
              <a:t> Produzenten mit dem </a:t>
            </a:r>
            <a:r>
              <a:rPr lang="de-AT" sz="2000" i="1" dirty="0" smtClean="0"/>
              <a:t>Angebot</a:t>
            </a:r>
            <a:r>
              <a:rPr lang="de-AT" sz="2000" b="1" dirty="0" smtClean="0"/>
              <a:t> </a:t>
            </a:r>
            <a:r>
              <a:rPr lang="de-AT" sz="2000" i="1" dirty="0" smtClean="0">
                <a:latin typeface="Times New Roman" pitchFamily="18" charset="0"/>
              </a:rPr>
              <a:t>s</a:t>
            </a:r>
            <a:r>
              <a:rPr lang="de-AT" sz="2000" i="1" baseline="-25000" dirty="0" smtClean="0">
                <a:latin typeface="Times New Roman" pitchFamily="18" charset="0"/>
              </a:rPr>
              <a:t>i</a:t>
            </a:r>
            <a:r>
              <a:rPr lang="de-AT" sz="2000" i="1" dirty="0" smtClean="0"/>
              <a:t>,	     </a:t>
            </a:r>
            <a:r>
              <a:rPr lang="de-AT" sz="2000" i="1" dirty="0" smtClean="0">
                <a:latin typeface="Times New Roman" pitchFamily="18" charset="0"/>
              </a:rPr>
              <a:t>i = 1, … , 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i="1" dirty="0" smtClean="0">
                <a:latin typeface="Times New Roman" pitchFamily="18" charset="0"/>
              </a:rPr>
              <a:t>n</a:t>
            </a:r>
            <a:r>
              <a:rPr lang="de-AT" sz="2000" dirty="0" smtClean="0"/>
              <a:t> Abnehmer mit der </a:t>
            </a:r>
            <a:r>
              <a:rPr lang="de-AT" sz="2000" i="1" dirty="0" smtClean="0"/>
              <a:t>Nachfrage</a:t>
            </a:r>
            <a:r>
              <a:rPr lang="de-AT" sz="2000" b="1" dirty="0" smtClean="0"/>
              <a:t> </a:t>
            </a: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j</a:t>
            </a:r>
            <a:r>
              <a:rPr lang="de-AT" sz="2000" i="1" dirty="0" smtClean="0"/>
              <a:t>, 	     </a:t>
            </a:r>
            <a:r>
              <a:rPr lang="de-AT" sz="2000" i="1" dirty="0" smtClean="0">
                <a:latin typeface="Times New Roman" pitchFamily="18" charset="0"/>
              </a:rPr>
              <a:t>j = 1, … , 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 </a:t>
            </a:r>
            <a:r>
              <a:rPr lang="de-AT" sz="2000" i="1" dirty="0" smtClean="0"/>
              <a:t>	</a:t>
            </a:r>
            <a:r>
              <a:rPr lang="de-AT" sz="2000" i="1" dirty="0" err="1" smtClean="0"/>
              <a:t>Transportk</a:t>
            </a:r>
            <a:r>
              <a:rPr lang="de-AT" sz="2000" i="1" dirty="0" smtClean="0"/>
              <a:t>.</a:t>
            </a:r>
            <a:r>
              <a:rPr lang="de-AT" sz="2000" b="1" dirty="0" smtClean="0"/>
              <a:t> </a:t>
            </a:r>
            <a:r>
              <a:rPr lang="de-AT" sz="2000" i="1" dirty="0" err="1" smtClean="0">
                <a:latin typeface="Times New Roman" pitchFamily="18" charset="0"/>
              </a:rPr>
              <a:t>c</a:t>
            </a:r>
            <a:r>
              <a:rPr lang="de-AT" sz="2000" i="1" baseline="-25000" dirty="0" err="1" smtClean="0">
                <a:latin typeface="Times New Roman" pitchFamily="18" charset="0"/>
              </a:rPr>
              <a:t>ij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2000" dirty="0" smtClean="0"/>
              <a:t> pro Stück von </a:t>
            </a:r>
            <a:r>
              <a:rPr lang="de-AT" sz="2000" i="1" dirty="0" smtClean="0">
                <a:latin typeface="Times New Roman" pitchFamily="18" charset="0"/>
              </a:rPr>
              <a:t>i</a:t>
            </a:r>
            <a:r>
              <a:rPr lang="de-AT" sz="2000" dirty="0" smtClean="0"/>
              <a:t> nach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,  </a:t>
            </a:r>
            <a:r>
              <a:rPr lang="de-AT" sz="2000" i="1" dirty="0" smtClean="0">
                <a:latin typeface="Times New Roman" pitchFamily="18" charset="0"/>
              </a:rPr>
              <a:t>i = 1, … , m;  j = 1, … , n</a:t>
            </a:r>
            <a:r>
              <a:rPr lang="de-AT" sz="1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1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LP-Problem: </a:t>
            </a:r>
            <a:r>
              <a:rPr lang="de-AT" sz="2000" dirty="0" smtClean="0"/>
              <a:t>Zur mathematischen Modellformulierung definiert man </a:t>
            </a:r>
            <a:r>
              <a:rPr lang="de-AT" sz="2000" i="1" dirty="0" err="1" smtClean="0">
                <a:latin typeface="Times New Roman" pitchFamily="18" charset="0"/>
              </a:rPr>
              <a:t>x</a:t>
            </a:r>
            <a:r>
              <a:rPr lang="de-AT" sz="2000" i="1" baseline="-25000" dirty="0" err="1" smtClean="0">
                <a:latin typeface="Times New Roman" pitchFamily="18" charset="0"/>
              </a:rPr>
              <a:t>ij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2000" dirty="0" smtClean="0"/>
              <a:t>als die pro Zeiteinheit </a:t>
            </a:r>
            <a:r>
              <a:rPr lang="de-AT" sz="2000" i="1" dirty="0" smtClean="0"/>
              <a:t>transportierte Menge</a:t>
            </a:r>
            <a:r>
              <a:rPr lang="de-AT" sz="2000" dirty="0" smtClean="0"/>
              <a:t> von </a:t>
            </a:r>
            <a:r>
              <a:rPr lang="de-AT" sz="2000" i="1" dirty="0" smtClean="0">
                <a:latin typeface="Times New Roman" pitchFamily="18" charset="0"/>
              </a:rPr>
              <a:t>i </a:t>
            </a:r>
            <a:r>
              <a:rPr lang="de-AT" sz="2000" dirty="0" smtClean="0"/>
              <a:t>nach </a:t>
            </a:r>
            <a:r>
              <a:rPr lang="de-AT" sz="2000" i="1" dirty="0" smtClean="0">
                <a:latin typeface="Times New Roman" pitchFamily="18" charset="0"/>
              </a:rPr>
              <a:t>j.</a:t>
            </a:r>
            <a:r>
              <a:rPr lang="de-AT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1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Transportkosten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Angebot</a:t>
            </a:r>
            <a:r>
              <a:rPr lang="de-AT" sz="2000" dirty="0" smtClean="0"/>
              <a:t>	  			</a:t>
            </a:r>
            <a:r>
              <a:rPr lang="de-AT" sz="2000" i="1" dirty="0" smtClean="0">
                <a:latin typeface="Times New Roman" pitchFamily="18" charset="0"/>
              </a:rPr>
              <a:t>i = 1, … , m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Nachfrage</a:t>
            </a:r>
            <a:r>
              <a:rPr lang="de-AT" sz="2000" dirty="0" smtClean="0"/>
              <a:t>				</a:t>
            </a:r>
            <a:r>
              <a:rPr lang="de-AT" sz="2000" i="1" dirty="0" smtClean="0">
                <a:latin typeface="Times New Roman" pitchFamily="18" charset="0"/>
              </a:rPr>
              <a:t>j = 1, … , n.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Nichtnegativität</a:t>
            </a:r>
            <a:r>
              <a:rPr lang="de-AT" sz="2000" dirty="0" smtClean="0"/>
              <a:t>		            </a:t>
            </a:r>
            <a:r>
              <a:rPr lang="de-AT" sz="2000" i="1" dirty="0" smtClean="0">
                <a:latin typeface="Times New Roman" pitchFamily="18" charset="0"/>
              </a:rPr>
              <a:t>i = 1, … , m; j = 1, … , n.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575050" y="3675063"/>
          <a:ext cx="2427288" cy="762000"/>
        </p:xfrm>
        <a:graphic>
          <a:graphicData uri="http://schemas.openxmlformats.org/presentationml/2006/ole">
            <p:oleObj spid="_x0000_s34818" name="Formel" r:id="rId3" imgW="1409400" imgH="444240" progId="Equation.3">
              <p:embed/>
            </p:oleObj>
          </a:graphicData>
        </a:graphic>
      </p:graphicFrame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62350" y="4183063"/>
          <a:ext cx="1081088" cy="830262"/>
        </p:xfrm>
        <a:graphic>
          <a:graphicData uri="http://schemas.openxmlformats.org/presentationml/2006/ole">
            <p:oleObj spid="_x0000_s34819" name="Formel" r:id="rId4" imgW="660400" imgH="508000" progId="Equation.3">
              <p:embed/>
            </p:oleObj>
          </a:graphicData>
        </a:graphic>
      </p:graphicFrame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563938" y="4941888"/>
          <a:ext cx="1152525" cy="806450"/>
        </p:xfrm>
        <a:graphic>
          <a:graphicData uri="http://schemas.openxmlformats.org/presentationml/2006/ole">
            <p:oleObj spid="_x0000_s34820" name="Formel" r:id="rId5" imgW="698197" imgH="482391" progId="Equation.3">
              <p:embed/>
            </p:oleObj>
          </a:graphicData>
        </a:graphic>
      </p:graphicFrame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636963" y="5791200"/>
          <a:ext cx="863600" cy="517525"/>
        </p:xfrm>
        <a:graphic>
          <a:graphicData uri="http://schemas.openxmlformats.org/presentationml/2006/ole">
            <p:oleObj spid="_x0000_s34821" name="Formel" r:id="rId6" imgW="431613" imgH="253890" progId="Equation.3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763713" y="47974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=</a:t>
            </a:r>
            <a:endParaRPr lang="de-AT" b="1"/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9BDD1036-F0D7-43A9-AD2A-B62FDF985CCA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</a:t>
            </a:r>
            <a:endParaRPr lang="de-AT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i="1" dirty="0" smtClean="0"/>
              <a:t>K</a:t>
            </a:r>
            <a:r>
              <a:rPr lang="de-AT" sz="1600" dirty="0" smtClean="0"/>
              <a:t> = </a:t>
            </a:r>
            <a:r>
              <a:rPr lang="de-AT" sz="1400" dirty="0" smtClean="0"/>
              <a:t>(10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11</a:t>
            </a:r>
            <a:r>
              <a:rPr lang="de-AT" sz="1400" dirty="0" smtClean="0"/>
              <a:t> + 5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6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11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14</a:t>
            </a:r>
            <a:r>
              <a:rPr lang="de-AT" sz="1400" dirty="0" smtClean="0"/>
              <a:t>) + (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21</a:t>
            </a:r>
            <a:r>
              <a:rPr lang="de-AT" sz="1400" dirty="0" smtClean="0"/>
              <a:t> + 2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7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4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24</a:t>
            </a:r>
            <a:r>
              <a:rPr lang="de-AT" sz="1400" dirty="0" smtClean="0"/>
              <a:t>) + (9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31</a:t>
            </a:r>
            <a:r>
              <a:rPr lang="de-AT" sz="1400" dirty="0" smtClean="0"/>
              <a:t> +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4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8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34</a:t>
            </a:r>
            <a:r>
              <a:rPr lang="de-AT" sz="1600" dirty="0" smtClean="0"/>
              <a:t>)    </a:t>
            </a:r>
            <a:r>
              <a:rPr lang="de-AT" sz="1600" dirty="0" smtClean="0">
                <a:sym typeface="Symbol" pitchFamily="18" charset="2"/>
              </a:rPr>
              <a:t></a:t>
            </a:r>
            <a:r>
              <a:rPr lang="de-AT" sz="1600" dirty="0" smtClean="0"/>
              <a:t> </a:t>
            </a:r>
            <a:r>
              <a:rPr lang="de-AT" sz="1600" b="1" dirty="0" smtClean="0"/>
              <a:t>min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Angebotsnebenbedingungen</a:t>
            </a:r>
            <a:r>
              <a:rPr lang="de-AT" sz="16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11</a:t>
            </a:r>
            <a:r>
              <a:rPr lang="de-AT" sz="1400" dirty="0" smtClean="0"/>
              <a:t> + 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12 </a:t>
            </a:r>
            <a:r>
              <a:rPr lang="de-AT" sz="1400" dirty="0" smtClean="0"/>
              <a:t>+</a:t>
            </a:r>
            <a:r>
              <a:rPr lang="de-AT" sz="1400" i="1" dirty="0" smtClean="0"/>
              <a:t> </a:t>
            </a:r>
            <a:r>
              <a:rPr lang="de-AT" sz="1400" dirty="0" smtClean="0"/>
              <a:t>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13</a:t>
            </a:r>
            <a:r>
              <a:rPr lang="de-AT" sz="1400" dirty="0" smtClean="0"/>
              <a:t> +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14</a:t>
            </a:r>
            <a:r>
              <a:rPr lang="de-AT" sz="1400" dirty="0" smtClean="0"/>
              <a:t>					               = </a:t>
            </a:r>
            <a:r>
              <a:rPr lang="de-AT" sz="1600" dirty="0" smtClean="0"/>
              <a:t>25</a:t>
            </a:r>
            <a:r>
              <a:rPr lang="de-AT" sz="1400" dirty="0" smtClean="0"/>
              <a:t>   </a:t>
            </a:r>
            <a:r>
              <a:rPr lang="de-AT" sz="1200" dirty="0" smtClean="0"/>
              <a:t>(i=1)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400" dirty="0" smtClean="0"/>
              <a:t>			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21</a:t>
            </a:r>
            <a:r>
              <a:rPr lang="it-IT" sz="1400" dirty="0" smtClean="0"/>
              <a:t> +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22</a:t>
            </a:r>
            <a:r>
              <a:rPr lang="it-IT" sz="1400" dirty="0" smtClean="0"/>
              <a:t> +</a:t>
            </a:r>
            <a:r>
              <a:rPr lang="it-IT" sz="1400" i="1" dirty="0" smtClean="0"/>
              <a:t> </a:t>
            </a:r>
            <a:r>
              <a:rPr lang="it-IT" sz="1400" dirty="0" smtClean="0"/>
              <a:t>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23</a:t>
            </a:r>
            <a:r>
              <a:rPr lang="it-IT" sz="1400" dirty="0" smtClean="0"/>
              <a:t> +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24</a:t>
            </a:r>
            <a:r>
              <a:rPr lang="it-IT" sz="1400" dirty="0" smtClean="0"/>
              <a:t>			               = </a:t>
            </a:r>
            <a:r>
              <a:rPr lang="it-IT" sz="1600" dirty="0" smtClean="0"/>
              <a:t>25</a:t>
            </a:r>
            <a:r>
              <a:rPr lang="it-IT" sz="1400" dirty="0" smtClean="0"/>
              <a:t>   </a:t>
            </a:r>
            <a:r>
              <a:rPr lang="it-IT" sz="1200" dirty="0" smtClean="0"/>
              <a:t>(i=2)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400" dirty="0" smtClean="0"/>
              <a:t>					       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31</a:t>
            </a:r>
            <a:r>
              <a:rPr lang="it-IT" sz="1400" dirty="0" smtClean="0"/>
              <a:t> +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32 </a:t>
            </a:r>
            <a:r>
              <a:rPr lang="it-IT" sz="1400" dirty="0" smtClean="0"/>
              <a:t>+</a:t>
            </a:r>
            <a:r>
              <a:rPr lang="it-IT" sz="1400" i="1" dirty="0" smtClean="0"/>
              <a:t> </a:t>
            </a:r>
            <a:r>
              <a:rPr lang="it-IT" sz="1400" dirty="0" smtClean="0"/>
              <a:t>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33</a:t>
            </a:r>
            <a:r>
              <a:rPr lang="it-IT" sz="1400" dirty="0" smtClean="0"/>
              <a:t> +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34</a:t>
            </a:r>
            <a:r>
              <a:rPr lang="it-IT" sz="1400" dirty="0" smtClean="0"/>
              <a:t>        = </a:t>
            </a:r>
            <a:r>
              <a:rPr lang="it-IT" sz="1600" dirty="0" smtClean="0"/>
              <a:t>50 </a:t>
            </a:r>
            <a:r>
              <a:rPr lang="it-IT" sz="1400" dirty="0" smtClean="0"/>
              <a:t>  </a:t>
            </a:r>
            <a:r>
              <a:rPr lang="it-IT" sz="1200" dirty="0" smtClean="0"/>
              <a:t>(i=3)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2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Nachfragenebenbedingungen</a:t>
            </a:r>
            <a:r>
              <a:rPr lang="de-AT" sz="1600" dirty="0" smtClean="0"/>
              <a:t>:</a:t>
            </a:r>
            <a:endParaRPr lang="de-AT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x</a:t>
            </a:r>
            <a:r>
              <a:rPr lang="de-AT" sz="1400" baseline="-25000" dirty="0" smtClean="0"/>
              <a:t>11</a:t>
            </a:r>
            <a:r>
              <a:rPr lang="de-AT" sz="1600" dirty="0" smtClean="0"/>
              <a:t> 	              + </a:t>
            </a:r>
            <a:r>
              <a:rPr lang="de-AT" sz="1600" i="1" dirty="0" smtClean="0"/>
              <a:t>x</a:t>
            </a:r>
            <a:r>
              <a:rPr lang="de-AT" sz="1400" baseline="-25000" dirty="0" smtClean="0"/>
              <a:t>21 </a:t>
            </a:r>
            <a:r>
              <a:rPr lang="de-AT" sz="1600" dirty="0" smtClean="0"/>
              <a:t>		     +</a:t>
            </a:r>
            <a:r>
              <a:rPr lang="de-AT" sz="1600" i="1" dirty="0" smtClean="0"/>
              <a:t> x</a:t>
            </a:r>
            <a:r>
              <a:rPr lang="de-AT" sz="1400" baseline="-25000" dirty="0" smtClean="0"/>
              <a:t>31</a:t>
            </a:r>
            <a:r>
              <a:rPr lang="de-AT" sz="1600" dirty="0" smtClean="0"/>
              <a:t>		            = 15   </a:t>
            </a:r>
            <a:r>
              <a:rPr lang="de-AT" sz="1200" dirty="0" smtClean="0"/>
              <a:t>(j=1)</a:t>
            </a:r>
            <a:endParaRPr lang="de-A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         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12 		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22</a:t>
            </a:r>
            <a:r>
              <a:rPr lang="it-IT" sz="1600" dirty="0" smtClean="0"/>
              <a:t> </a:t>
            </a:r>
            <a:r>
              <a:rPr lang="it-IT" sz="1600" i="1" dirty="0" smtClean="0"/>
              <a:t> 	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32	                      </a:t>
            </a:r>
            <a:r>
              <a:rPr lang="it-IT" sz="1600" dirty="0" smtClean="0"/>
              <a:t>= 20  </a:t>
            </a:r>
            <a:r>
              <a:rPr lang="it-IT" sz="1200" dirty="0" smtClean="0"/>
              <a:t>(j=2)</a:t>
            </a:r>
            <a:endParaRPr lang="it-I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600" i="1" dirty="0" smtClean="0"/>
              <a:t>                             x</a:t>
            </a:r>
            <a:r>
              <a:rPr lang="it-IT" sz="1400" baseline="-25000" dirty="0" smtClean="0"/>
              <a:t>13 </a:t>
            </a:r>
            <a:r>
              <a:rPr lang="it-IT" sz="1600" dirty="0" smtClean="0"/>
              <a:t>	</a:t>
            </a:r>
            <a:r>
              <a:rPr lang="it-IT" sz="1600" i="1" dirty="0" smtClean="0"/>
              <a:t>  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23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         </a:t>
            </a:r>
            <a:r>
              <a:rPr lang="it-IT" sz="1600" dirty="0" smtClean="0"/>
              <a:t>+</a:t>
            </a:r>
            <a:r>
              <a:rPr lang="it-IT" sz="1600" i="1" dirty="0" smtClean="0"/>
              <a:t> x</a:t>
            </a:r>
            <a:r>
              <a:rPr lang="it-IT" sz="1400" baseline="-25000" dirty="0" smtClean="0"/>
              <a:t>33</a:t>
            </a:r>
            <a:r>
              <a:rPr lang="it-IT" sz="1600" dirty="0" smtClean="0"/>
              <a:t>	            = 30   </a:t>
            </a:r>
            <a:r>
              <a:rPr lang="it-IT" sz="1200" dirty="0" smtClean="0"/>
              <a:t>(j=3)</a:t>
            </a:r>
            <a:endParaRPr lang="it-I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600" i="1" dirty="0" smtClean="0"/>
              <a:t>                                    x</a:t>
            </a:r>
            <a:r>
              <a:rPr lang="it-IT" sz="1400" baseline="-25000" dirty="0" smtClean="0"/>
              <a:t>14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24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</a:t>
            </a:r>
            <a:r>
              <a:rPr lang="it-IT" sz="1600" dirty="0" smtClean="0"/>
              <a:t>+</a:t>
            </a:r>
            <a:r>
              <a:rPr lang="it-IT" sz="1600" i="1" dirty="0" smtClean="0"/>
              <a:t> x</a:t>
            </a:r>
            <a:r>
              <a:rPr lang="it-IT" sz="1400" baseline="-25000" dirty="0" smtClean="0"/>
              <a:t>34           </a:t>
            </a:r>
            <a:r>
              <a:rPr lang="it-IT" sz="1600" dirty="0" smtClean="0"/>
              <a:t>= 35   </a:t>
            </a:r>
            <a:r>
              <a:rPr lang="it-IT" sz="1200" dirty="0" smtClean="0"/>
              <a:t>(j=4)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2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Nichtnegativität</a:t>
            </a:r>
            <a:r>
              <a:rPr lang="de-AT" sz="1600" dirty="0" smtClean="0"/>
              <a:t>:</a:t>
            </a:r>
            <a:endParaRPr lang="de-AT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err="1" smtClean="0"/>
              <a:t>x</a:t>
            </a:r>
            <a:r>
              <a:rPr lang="de-AT" sz="1600" i="1" baseline="-25000" dirty="0" err="1" smtClean="0"/>
              <a:t>ij</a:t>
            </a:r>
            <a:r>
              <a:rPr lang="de-AT" sz="1600" i="1" dirty="0" smtClean="0"/>
              <a:t> </a:t>
            </a:r>
            <a:r>
              <a:rPr lang="de-AT" sz="1600" dirty="0" smtClean="0">
                <a:sym typeface="Symbol" pitchFamily="18" charset="2"/>
              </a:rPr>
              <a:t></a:t>
            </a:r>
            <a:r>
              <a:rPr lang="de-AT" sz="1600" dirty="0" smtClean="0"/>
              <a:t> 0   für   </a:t>
            </a:r>
            <a:r>
              <a:rPr lang="de-AT" sz="1200" i="1" dirty="0" smtClean="0"/>
              <a:t>i</a:t>
            </a:r>
            <a:r>
              <a:rPr lang="de-AT" sz="1200" dirty="0" smtClean="0"/>
              <a:t> = 1, … , </a:t>
            </a:r>
            <a:r>
              <a:rPr lang="de-AT" sz="1200" i="1" dirty="0" smtClean="0"/>
              <a:t>3;   j</a:t>
            </a:r>
            <a:r>
              <a:rPr lang="de-AT" sz="1200" dirty="0" smtClean="0"/>
              <a:t> = 1, … , </a:t>
            </a:r>
            <a:r>
              <a:rPr lang="de-AT" sz="1200" i="1" dirty="0" smtClean="0"/>
              <a:t>4</a:t>
            </a:r>
            <a:r>
              <a:rPr lang="de-AT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40308DF-F63D-48AB-BD72-AFA62A5C4A8D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3.4 Kapazitätsüberschüsse</a:t>
            </a:r>
            <a:endParaRPr lang="de-AT" sz="2800" smtClean="0"/>
          </a:p>
        </p:txBody>
      </p:sp>
      <p:graphicFrame>
        <p:nvGraphicFramePr>
          <p:cNvPr id="21651" name="Group 147"/>
          <p:cNvGraphicFramePr>
            <a:graphicFrameLocks noGrp="1"/>
          </p:cNvGraphicFramePr>
          <p:nvPr>
            <p:ph type="tbl" idx="1"/>
          </p:nvPr>
        </p:nvGraphicFramePr>
        <p:xfrm>
          <a:off x="529555" y="26368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8" name="Text Box 191"/>
          <p:cNvSpPr txBox="1">
            <a:spLocks noChangeArrowheads="1"/>
          </p:cNvSpPr>
          <p:nvPr/>
        </p:nvSpPr>
        <p:spPr bwMode="auto">
          <a:xfrm>
            <a:off x="395288" y="1916113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Es sei nun allgemein mehr Kapazität vorhanden als Nachfrage!</a:t>
            </a:r>
            <a:endParaRPr lang="de-AT" sz="2000" dirty="0"/>
          </a:p>
        </p:txBody>
      </p:sp>
      <p:sp>
        <p:nvSpPr>
          <p:cNvPr id="17459" name="Line 192"/>
          <p:cNvSpPr>
            <a:spLocks noChangeShapeType="1"/>
          </p:cNvSpPr>
          <p:nvPr/>
        </p:nvSpPr>
        <p:spPr bwMode="auto">
          <a:xfrm>
            <a:off x="7164388" y="30686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1697" name="Text Box 193"/>
          <p:cNvSpPr txBox="1">
            <a:spLocks noChangeArrowheads="1"/>
          </p:cNvSpPr>
          <p:nvPr/>
        </p:nvSpPr>
        <p:spPr bwMode="auto">
          <a:xfrm rot="-5400000">
            <a:off x="6915150" y="33178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3399"/>
                </a:solidFill>
              </a:rPr>
              <a:t>150</a:t>
            </a:r>
            <a:endParaRPr lang="de-AT" sz="1800" b="1">
              <a:solidFill>
                <a:srgbClr val="FF3399"/>
              </a:solidFill>
            </a:endParaRPr>
          </a:p>
        </p:txBody>
      </p:sp>
      <p:sp>
        <p:nvSpPr>
          <p:cNvPr id="17461" name="Line 194"/>
          <p:cNvSpPr>
            <a:spLocks noChangeShapeType="1"/>
          </p:cNvSpPr>
          <p:nvPr/>
        </p:nvSpPr>
        <p:spPr bwMode="auto">
          <a:xfrm>
            <a:off x="1906588" y="4941888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1699" name="Text Box 195"/>
          <p:cNvSpPr txBox="1">
            <a:spLocks noChangeArrowheads="1"/>
          </p:cNvSpPr>
          <p:nvPr/>
        </p:nvSpPr>
        <p:spPr bwMode="auto">
          <a:xfrm>
            <a:off x="3349625" y="50069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3399"/>
                </a:solidFill>
              </a:rPr>
              <a:t>100</a:t>
            </a:r>
            <a:endParaRPr lang="de-AT" sz="18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7" grpId="0"/>
      <p:bldP spid="21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DE6C4CD7-1C05-4FF2-A602-91C36C2321E4}" type="slidenum">
              <a:rPr lang="de-AT" smtClean="0"/>
              <a:pPr/>
              <a:t>18</a:t>
            </a:fld>
            <a:endParaRPr lang="de-AT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Einführung eines </a:t>
            </a:r>
            <a:r>
              <a:rPr lang="de-DE" sz="2800" dirty="0" err="1" smtClean="0"/>
              <a:t>Dummy</a:t>
            </a:r>
            <a:r>
              <a:rPr lang="de-DE" sz="2800" dirty="0" smtClean="0"/>
              <a:t>-Kunden</a:t>
            </a:r>
            <a:endParaRPr lang="de-AT" sz="2800" dirty="0" smtClean="0"/>
          </a:p>
        </p:txBody>
      </p:sp>
      <p:graphicFrame>
        <p:nvGraphicFramePr>
          <p:cNvPr id="22734" name="Group 206"/>
          <p:cNvGraphicFramePr>
            <a:graphicFrameLocks noGrp="1"/>
          </p:cNvGraphicFramePr>
          <p:nvPr>
            <p:ph type="tbl" idx="1"/>
          </p:nvPr>
        </p:nvGraphicFramePr>
        <p:xfrm>
          <a:off x="457200" y="2924175"/>
          <a:ext cx="7570788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223962"/>
                <a:gridCol w="14398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/ j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Dummy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8" name="Line 207"/>
          <p:cNvSpPr>
            <a:spLocks noChangeShapeType="1"/>
          </p:cNvSpPr>
          <p:nvPr/>
        </p:nvSpPr>
        <p:spPr bwMode="auto">
          <a:xfrm>
            <a:off x="6156325" y="5013325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8489" name="Text Box 208"/>
          <p:cNvSpPr txBox="1">
            <a:spLocks noChangeArrowheads="1"/>
          </p:cNvSpPr>
          <p:nvPr/>
        </p:nvSpPr>
        <p:spPr bwMode="auto">
          <a:xfrm>
            <a:off x="6443663" y="5300663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3399"/>
                </a:solidFill>
              </a:rPr>
              <a:t>150 – 100 = 50</a:t>
            </a:r>
            <a:endParaRPr lang="de-AT" sz="1600">
              <a:solidFill>
                <a:srgbClr val="FF3399"/>
              </a:solidFill>
            </a:endParaRPr>
          </a:p>
        </p:txBody>
      </p:sp>
      <p:sp>
        <p:nvSpPr>
          <p:cNvPr id="18490" name="Text Box 209"/>
          <p:cNvSpPr txBox="1">
            <a:spLocks noChangeArrowheads="1"/>
          </p:cNvSpPr>
          <p:nvPr/>
        </p:nvSpPr>
        <p:spPr bwMode="auto">
          <a:xfrm>
            <a:off x="468313" y="1773238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 wir Gleichheit von Gesamtkapazität und Gesamtnachfrage annehmen, müssen wir einen </a:t>
            </a:r>
            <a:r>
              <a:rPr lang="de-DE" sz="2000" i="1" dirty="0"/>
              <a:t>künstlichen</a:t>
            </a:r>
            <a:r>
              <a:rPr lang="de-DE" sz="2000" dirty="0"/>
              <a:t> oder </a:t>
            </a:r>
            <a:r>
              <a:rPr lang="de-DE" sz="2000" i="1" dirty="0" err="1"/>
              <a:t>Dummy</a:t>
            </a:r>
            <a:r>
              <a:rPr lang="de-DE" sz="2000" i="1" dirty="0"/>
              <a:t>-Kunden</a:t>
            </a:r>
            <a:r>
              <a:rPr lang="de-DE" sz="2000" dirty="0"/>
              <a:t> einführen (</a:t>
            </a:r>
            <a:r>
              <a:rPr lang="de-DE" sz="2000" i="1" dirty="0" err="1"/>
              <a:t>c</a:t>
            </a:r>
            <a:r>
              <a:rPr lang="de-DE" sz="2000" i="1" baseline="-25000" dirty="0" err="1"/>
              <a:t>ij</a:t>
            </a:r>
            <a:r>
              <a:rPr lang="de-DE" sz="2000" i="1" dirty="0"/>
              <a:t> </a:t>
            </a:r>
            <a:r>
              <a:rPr lang="de-DE" sz="2000" dirty="0"/>
              <a:t>= 0)</a:t>
            </a:r>
            <a:endParaRPr lang="de-AT" sz="2000" dirty="0"/>
          </a:p>
        </p:txBody>
      </p:sp>
      <p:sp>
        <p:nvSpPr>
          <p:cNvPr id="22738" name="Text Box 210"/>
          <p:cNvSpPr txBox="1">
            <a:spLocks noChangeArrowheads="1"/>
          </p:cNvSpPr>
          <p:nvPr/>
        </p:nvSpPr>
        <p:spPr bwMode="auto">
          <a:xfrm>
            <a:off x="2124075" y="37893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39" name="Text Box 211"/>
          <p:cNvSpPr txBox="1">
            <a:spLocks noChangeArrowheads="1"/>
          </p:cNvSpPr>
          <p:nvPr/>
        </p:nvSpPr>
        <p:spPr bwMode="auto">
          <a:xfrm>
            <a:off x="2916238" y="42211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20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22740" name="Text Box 212"/>
          <p:cNvSpPr txBox="1">
            <a:spLocks noChangeArrowheads="1"/>
          </p:cNvSpPr>
          <p:nvPr/>
        </p:nvSpPr>
        <p:spPr bwMode="auto">
          <a:xfrm>
            <a:off x="3851275" y="42211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30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22741" name="Text Box 213"/>
          <p:cNvSpPr txBox="1">
            <a:spLocks noChangeArrowheads="1"/>
          </p:cNvSpPr>
          <p:nvPr/>
        </p:nvSpPr>
        <p:spPr bwMode="auto">
          <a:xfrm>
            <a:off x="4716463" y="3789363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35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42" name="Text Box 214"/>
          <p:cNvSpPr txBox="1">
            <a:spLocks noChangeArrowheads="1"/>
          </p:cNvSpPr>
          <p:nvPr/>
        </p:nvSpPr>
        <p:spPr bwMode="auto">
          <a:xfrm>
            <a:off x="4787900" y="42211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22743" name="Text Box 215"/>
          <p:cNvSpPr txBox="1">
            <a:spLocks noChangeArrowheads="1"/>
          </p:cNvSpPr>
          <p:nvPr/>
        </p:nvSpPr>
        <p:spPr bwMode="auto">
          <a:xfrm>
            <a:off x="5795963" y="42211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22744" name="Text Box 216"/>
          <p:cNvSpPr txBox="1">
            <a:spLocks noChangeArrowheads="1"/>
          </p:cNvSpPr>
          <p:nvPr/>
        </p:nvSpPr>
        <p:spPr bwMode="auto">
          <a:xfrm>
            <a:off x="5724525" y="33575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50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45" name="Text Box 217"/>
          <p:cNvSpPr txBox="1">
            <a:spLocks noChangeArrowheads="1"/>
          </p:cNvSpPr>
          <p:nvPr/>
        </p:nvSpPr>
        <p:spPr bwMode="auto">
          <a:xfrm>
            <a:off x="19081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22782" name="Text Box 254"/>
          <p:cNvSpPr txBox="1">
            <a:spLocks noChangeArrowheads="1"/>
          </p:cNvSpPr>
          <p:nvPr/>
        </p:nvSpPr>
        <p:spPr bwMode="auto">
          <a:xfrm>
            <a:off x="3563938" y="5140325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22783" name="Text Box 255"/>
          <p:cNvSpPr txBox="1">
            <a:spLocks noChangeArrowheads="1"/>
          </p:cNvSpPr>
          <p:nvPr/>
        </p:nvSpPr>
        <p:spPr bwMode="auto">
          <a:xfrm>
            <a:off x="44989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22784" name="Text Box 256"/>
          <p:cNvSpPr txBox="1">
            <a:spLocks noChangeArrowheads="1"/>
          </p:cNvSpPr>
          <p:nvPr/>
        </p:nvSpPr>
        <p:spPr bwMode="auto">
          <a:xfrm>
            <a:off x="27717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85" name="Text Box 257"/>
          <p:cNvSpPr txBox="1">
            <a:spLocks noChangeArrowheads="1"/>
          </p:cNvSpPr>
          <p:nvPr/>
        </p:nvSpPr>
        <p:spPr bwMode="auto">
          <a:xfrm>
            <a:off x="8099425" y="429260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86" name="Text Box 258"/>
          <p:cNvSpPr txBox="1">
            <a:spLocks noChangeArrowheads="1"/>
          </p:cNvSpPr>
          <p:nvPr/>
        </p:nvSpPr>
        <p:spPr bwMode="auto">
          <a:xfrm>
            <a:off x="8099425" y="386080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87" name="Text Box 259"/>
          <p:cNvSpPr txBox="1">
            <a:spLocks noChangeArrowheads="1"/>
          </p:cNvSpPr>
          <p:nvPr/>
        </p:nvSpPr>
        <p:spPr bwMode="auto">
          <a:xfrm>
            <a:off x="8099425" y="3411538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sp>
        <p:nvSpPr>
          <p:cNvPr id="22790" name="Text Box 262"/>
          <p:cNvSpPr txBox="1">
            <a:spLocks noChangeArrowheads="1"/>
          </p:cNvSpPr>
          <p:nvPr/>
        </p:nvSpPr>
        <p:spPr bwMode="auto">
          <a:xfrm>
            <a:off x="529272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0</a:t>
            </a:r>
            <a:endParaRPr lang="de-AT" sz="1400"/>
          </a:p>
        </p:txBody>
      </p:sp>
      <p:sp>
        <p:nvSpPr>
          <p:cNvPr id="22791" name="Line 263"/>
          <p:cNvSpPr>
            <a:spLocks noChangeShapeType="1"/>
          </p:cNvSpPr>
          <p:nvPr/>
        </p:nvSpPr>
        <p:spPr bwMode="auto">
          <a:xfrm flipV="1">
            <a:off x="7092950" y="38608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2" name="Line 264"/>
          <p:cNvSpPr>
            <a:spLocks noChangeShapeType="1"/>
          </p:cNvSpPr>
          <p:nvPr/>
        </p:nvSpPr>
        <p:spPr bwMode="auto">
          <a:xfrm flipV="1">
            <a:off x="2339975" y="27813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3" name="Line 265"/>
          <p:cNvSpPr>
            <a:spLocks noChangeShapeType="1"/>
          </p:cNvSpPr>
          <p:nvPr/>
        </p:nvSpPr>
        <p:spPr bwMode="auto">
          <a:xfrm rot="16200000" flipV="1">
            <a:off x="4464051" y="-279400"/>
            <a:ext cx="0" cy="856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4" name="Text Box 266"/>
          <p:cNvSpPr txBox="1">
            <a:spLocks noChangeArrowheads="1"/>
          </p:cNvSpPr>
          <p:nvPr/>
        </p:nvSpPr>
        <p:spPr bwMode="auto">
          <a:xfrm>
            <a:off x="7451725" y="37893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35</a:t>
            </a:r>
            <a:endParaRPr lang="de-AT"/>
          </a:p>
        </p:txBody>
      </p:sp>
      <p:sp>
        <p:nvSpPr>
          <p:cNvPr id="22796" name="Line 268"/>
          <p:cNvSpPr>
            <a:spLocks noChangeShapeType="1"/>
          </p:cNvSpPr>
          <p:nvPr/>
        </p:nvSpPr>
        <p:spPr bwMode="auto">
          <a:xfrm flipV="1">
            <a:off x="8099425" y="38608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7" name="Text Box 269"/>
          <p:cNvSpPr txBox="1">
            <a:spLocks noChangeArrowheads="1"/>
          </p:cNvSpPr>
          <p:nvPr/>
        </p:nvSpPr>
        <p:spPr bwMode="auto">
          <a:xfrm>
            <a:off x="8388350" y="38608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22798" name="Line 270"/>
          <p:cNvSpPr>
            <a:spLocks noChangeShapeType="1"/>
          </p:cNvSpPr>
          <p:nvPr/>
        </p:nvSpPr>
        <p:spPr bwMode="auto">
          <a:xfrm flipV="1">
            <a:off x="4787900" y="47244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9" name="Line 271"/>
          <p:cNvSpPr>
            <a:spLocks noChangeShapeType="1"/>
          </p:cNvSpPr>
          <p:nvPr/>
        </p:nvSpPr>
        <p:spPr bwMode="auto">
          <a:xfrm flipV="1">
            <a:off x="5795963" y="47244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0" name="Line 272"/>
          <p:cNvSpPr>
            <a:spLocks noChangeShapeType="1"/>
          </p:cNvSpPr>
          <p:nvPr/>
        </p:nvSpPr>
        <p:spPr bwMode="auto">
          <a:xfrm rot="16200000" flipV="1">
            <a:off x="4464051" y="-711200"/>
            <a:ext cx="0" cy="856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1" name="Line 273"/>
          <p:cNvSpPr>
            <a:spLocks noChangeShapeType="1"/>
          </p:cNvSpPr>
          <p:nvPr/>
        </p:nvSpPr>
        <p:spPr bwMode="auto">
          <a:xfrm flipV="1">
            <a:off x="7092950" y="42926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2" name="Line 274"/>
          <p:cNvSpPr>
            <a:spLocks noChangeShapeType="1"/>
          </p:cNvSpPr>
          <p:nvPr/>
        </p:nvSpPr>
        <p:spPr bwMode="auto">
          <a:xfrm flipV="1">
            <a:off x="3924300" y="47244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3" name="Line 275"/>
          <p:cNvSpPr>
            <a:spLocks noChangeShapeType="1"/>
          </p:cNvSpPr>
          <p:nvPr/>
        </p:nvSpPr>
        <p:spPr bwMode="auto">
          <a:xfrm flipV="1">
            <a:off x="3059113" y="47244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4" name="Text Box 276"/>
          <p:cNvSpPr txBox="1">
            <a:spLocks noChangeArrowheads="1"/>
          </p:cNvSpPr>
          <p:nvPr/>
        </p:nvSpPr>
        <p:spPr bwMode="auto">
          <a:xfrm>
            <a:off x="539750" y="580548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Gesamtkosten =</a:t>
            </a:r>
            <a:r>
              <a:rPr lang="de-DE"/>
              <a:t> </a:t>
            </a:r>
            <a:endParaRPr lang="de-AT"/>
          </a:p>
        </p:txBody>
      </p:sp>
      <p:sp>
        <p:nvSpPr>
          <p:cNvPr id="22805" name="Text Box 277"/>
          <p:cNvSpPr txBox="1">
            <a:spLocks noChangeArrowheads="1"/>
          </p:cNvSpPr>
          <p:nvPr/>
        </p:nvSpPr>
        <p:spPr bwMode="auto">
          <a:xfrm>
            <a:off x="2916238" y="580548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</a:rPr>
              <a:t>295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22806" name="Text Box 278"/>
          <p:cNvSpPr txBox="1">
            <a:spLocks noChangeArrowheads="1"/>
          </p:cNvSpPr>
          <p:nvPr/>
        </p:nvSpPr>
        <p:spPr bwMode="auto">
          <a:xfrm>
            <a:off x="3851275" y="51577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</a:t>
            </a:r>
            <a:endParaRPr lang="de-AT" sz="1400"/>
          </a:p>
        </p:txBody>
      </p:sp>
      <p:sp>
        <p:nvSpPr>
          <p:cNvPr id="22807" name="Line 279"/>
          <p:cNvSpPr>
            <a:spLocks noChangeShapeType="1"/>
          </p:cNvSpPr>
          <p:nvPr/>
        </p:nvSpPr>
        <p:spPr bwMode="auto">
          <a:xfrm flipV="1">
            <a:off x="3563938" y="51577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8" name="Text Box 280"/>
          <p:cNvSpPr txBox="1">
            <a:spLocks noChangeArrowheads="1"/>
          </p:cNvSpPr>
          <p:nvPr/>
        </p:nvSpPr>
        <p:spPr bwMode="auto">
          <a:xfrm>
            <a:off x="3635375" y="24923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70C0"/>
                </a:solidFill>
              </a:rPr>
              <a:t>Lösung Mittel Vogel-Approximation</a:t>
            </a:r>
            <a:endParaRPr lang="de-AT" sz="1800" dirty="0">
              <a:solidFill>
                <a:srgbClr val="0070C0"/>
              </a:solidFill>
            </a:endParaRPr>
          </a:p>
        </p:txBody>
      </p:sp>
      <p:sp>
        <p:nvSpPr>
          <p:cNvPr id="22809" name="Text Box 281"/>
          <p:cNvSpPr txBox="1">
            <a:spLocks noChangeArrowheads="1"/>
          </p:cNvSpPr>
          <p:nvPr/>
        </p:nvSpPr>
        <p:spPr bwMode="auto">
          <a:xfrm>
            <a:off x="539750" y="55165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Auch die</a:t>
            </a:r>
            <a:r>
              <a:rPr lang="de-DE" sz="1800" dirty="0">
                <a:solidFill>
                  <a:srgbClr val="0066FF"/>
                </a:solidFill>
              </a:rPr>
              <a:t> </a:t>
            </a:r>
            <a:r>
              <a:rPr lang="de-DE" sz="1800" dirty="0">
                <a:solidFill>
                  <a:srgbClr val="FF3399"/>
                </a:solidFill>
              </a:rPr>
              <a:t>0</a:t>
            </a:r>
            <a:r>
              <a:rPr lang="de-DE" sz="1800" dirty="0">
                <a:solidFill>
                  <a:srgbClr val="0066FF"/>
                </a:solidFill>
              </a:rPr>
              <a:t> </a:t>
            </a:r>
            <a:r>
              <a:rPr lang="de-DE" sz="1800" dirty="0"/>
              <a:t>in der </a:t>
            </a:r>
            <a:r>
              <a:rPr lang="de-DE" sz="1800" dirty="0" err="1"/>
              <a:t>Dummyspalte</a:t>
            </a:r>
            <a:r>
              <a:rPr lang="de-DE" sz="1800" dirty="0"/>
              <a:t> muss berücksichtigt werden</a:t>
            </a:r>
            <a:endParaRPr lang="de-AT" sz="1800" dirty="0"/>
          </a:p>
        </p:txBody>
      </p:sp>
      <p:sp>
        <p:nvSpPr>
          <p:cNvPr id="22810" name="Text Box 282"/>
          <p:cNvSpPr txBox="1">
            <a:spLocks noChangeArrowheads="1"/>
          </p:cNvSpPr>
          <p:nvPr/>
        </p:nvSpPr>
        <p:spPr bwMode="auto">
          <a:xfrm>
            <a:off x="3924300" y="58054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(besser als  </a:t>
            </a:r>
            <a:r>
              <a:rPr lang="de-DE" sz="2400">
                <a:solidFill>
                  <a:schemeClr val="hlink"/>
                </a:solidFill>
              </a:rPr>
              <a:t>445 </a:t>
            </a:r>
            <a:r>
              <a:rPr lang="de-DE" sz="2400"/>
              <a:t>zuvor)</a:t>
            </a:r>
            <a:endParaRPr lang="de-A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8" grpId="0"/>
      <p:bldP spid="22739" grpId="0"/>
      <p:bldP spid="22740" grpId="0"/>
      <p:bldP spid="22741" grpId="0"/>
      <p:bldP spid="22742" grpId="0"/>
      <p:bldP spid="22743" grpId="0"/>
      <p:bldP spid="22744" grpId="0"/>
      <p:bldP spid="22745" grpId="0"/>
      <p:bldP spid="22782" grpId="0"/>
      <p:bldP spid="22783" grpId="0"/>
      <p:bldP spid="22784" grpId="0"/>
      <p:bldP spid="22785" grpId="0"/>
      <p:bldP spid="22786" grpId="0"/>
      <p:bldP spid="22787" grpId="0"/>
      <p:bldP spid="22790" grpId="0"/>
      <p:bldP spid="22791" grpId="0" animBg="1"/>
      <p:bldP spid="22792" grpId="0" animBg="1"/>
      <p:bldP spid="22793" grpId="0" animBg="1"/>
      <p:bldP spid="22794" grpId="0"/>
      <p:bldP spid="22796" grpId="0" animBg="1"/>
      <p:bldP spid="22797" grpId="0"/>
      <p:bldP spid="22798" grpId="0" animBg="1"/>
      <p:bldP spid="22798" grpId="1" animBg="1"/>
      <p:bldP spid="22799" grpId="0" animBg="1"/>
      <p:bldP spid="22800" grpId="0" animBg="1"/>
      <p:bldP spid="22801" grpId="0" animBg="1"/>
      <p:bldP spid="22802" grpId="0" animBg="1"/>
      <p:bldP spid="22803" grpId="0" animBg="1"/>
      <p:bldP spid="22804" grpId="0"/>
      <p:bldP spid="22805" grpId="0"/>
      <p:bldP spid="22806" grpId="0"/>
      <p:bldP spid="22807" grpId="0" animBg="1"/>
      <p:bldP spid="22808" grpId="0"/>
      <p:bldP spid="22809" grpId="0"/>
      <p:bldP spid="22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06124579-B001-427B-8E82-5DCBED90D3D6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35375" y="3141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LP-Formulierung</a:t>
            </a:r>
            <a:endParaRPr lang="de-AT" sz="280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dirty="0" smtClean="0"/>
              <a:t>Im Rahmen der LP- Formulierung ändert sich nur die Angebotsnebenbedingung:</a:t>
            </a:r>
          </a:p>
          <a:p>
            <a:pPr marL="0" indent="0" eaLnBrk="1" hangingPunct="1">
              <a:buFontTx/>
              <a:buNone/>
            </a:pPr>
            <a:endParaRPr lang="de-DE" dirty="0" smtClean="0"/>
          </a:p>
          <a:p>
            <a:pPr marL="0" indent="0" eaLnBrk="1" hangingPunct="1">
              <a:buFontTx/>
              <a:buNone/>
            </a:pPr>
            <a:r>
              <a:rPr lang="de-DE" sz="2000" b="1" dirty="0" smtClean="0"/>
              <a:t>	</a:t>
            </a:r>
            <a:r>
              <a:rPr lang="de-AT" sz="2000" b="1" dirty="0" smtClean="0"/>
              <a:t>Angebot</a:t>
            </a:r>
            <a:r>
              <a:rPr lang="de-AT" sz="2800" dirty="0" smtClean="0"/>
              <a:t>	  		 </a:t>
            </a:r>
            <a:r>
              <a:rPr lang="de-AT" sz="1400" i="1" dirty="0" smtClean="0"/>
              <a:t>i</a:t>
            </a:r>
            <a:r>
              <a:rPr lang="de-AT" sz="1400" dirty="0" smtClean="0"/>
              <a:t> = 1, … , </a:t>
            </a:r>
            <a:r>
              <a:rPr lang="de-AT" sz="1400" i="1" dirty="0" smtClean="0"/>
              <a:t>m</a:t>
            </a:r>
            <a:endParaRPr lang="de-AT" sz="1400" dirty="0" smtClean="0"/>
          </a:p>
          <a:p>
            <a:pPr marL="0" indent="0" eaLnBrk="1" hangingPunct="1">
              <a:buFontTx/>
              <a:buNone/>
            </a:pPr>
            <a:endParaRPr lang="de-AT" sz="2000" b="1" dirty="0" smtClean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38450" y="2917825"/>
          <a:ext cx="1525588" cy="920750"/>
        </p:xfrm>
        <a:graphic>
          <a:graphicData uri="http://schemas.openxmlformats.org/presentationml/2006/ole">
            <p:oleObj spid="_x0000_s35842" name="Formel" r:id="rId3" imgW="7365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orte 28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5162719"/>
              <a:gd name="adj2" fmla="val 13156844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0" name="Torte 29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18824296"/>
              <a:gd name="adj2" fmla="val 5166270"/>
            </a:avLst>
          </a:prstGeom>
          <a:solidFill>
            <a:srgbClr val="BB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1" name="Torte 30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13160123"/>
              <a:gd name="adj2" fmla="val 1881636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1115616" y="4365104"/>
            <a:ext cx="1584176" cy="1440160"/>
          </a:xfrm>
          <a:prstGeom prst="line">
            <a:avLst/>
          </a:prstGeom>
          <a:ln w="190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Zuordnung von Kundenregionen zu Standorten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9"/>
            <a:ext cx="8353177" cy="1295846"/>
          </a:xfrm>
        </p:spPr>
        <p:txBody>
          <a:bodyPr/>
          <a:lstStyle/>
          <a:p>
            <a:pPr marL="180975" indent="-180975"/>
            <a:r>
              <a:rPr lang="de-AT" dirty="0" smtClean="0"/>
              <a:t>Gegeben seien 2 Produktionsstandorte A und B</a:t>
            </a:r>
          </a:p>
          <a:p>
            <a:pPr marL="180975" indent="-180975"/>
            <a:r>
              <a:rPr lang="de-AT" dirty="0" smtClean="0"/>
              <a:t>In der Ebene kann man (ohne Kapazitätsbeschränkungen) leicht die </a:t>
            </a:r>
            <a:r>
              <a:rPr lang="de-AT" b="1" dirty="0" smtClean="0"/>
              <a:t>Einzugsgebiete</a:t>
            </a:r>
            <a:r>
              <a:rPr lang="de-AT" dirty="0" smtClean="0"/>
              <a:t> der Standorte ermitteln</a:t>
            </a:r>
          </a:p>
          <a:p>
            <a:pPr marL="180975" indent="-180975"/>
            <a:r>
              <a:rPr lang="de-AT" dirty="0" smtClean="0"/>
              <a:t>Bei 3 oder mehr Standorten geht es analog: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5589240"/>
            <a:ext cx="3600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2555776" y="4149080"/>
            <a:ext cx="3600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B</a:t>
            </a:r>
            <a:endParaRPr lang="de-AT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827584" y="3789040"/>
            <a:ext cx="2304256" cy="2592288"/>
          </a:xfrm>
          <a:prstGeom prst="line">
            <a:avLst/>
          </a:prstGeom>
          <a:ln w="19050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076056" y="5301208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65882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028384" y="508518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94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42F4F16F-ABE3-4904-815B-F8F53A3E9F1B}" type="slidenum">
              <a:rPr lang="de-AT" smtClean="0"/>
              <a:pPr/>
              <a:t>20</a:t>
            </a:fld>
            <a:endParaRPr lang="de-AT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3.5 Zusammenhang mit der Standortplanung I</a:t>
            </a:r>
            <a:endParaRPr lang="de-AT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smtClean="0"/>
              <a:t>Standortproblem</a:t>
            </a:r>
            <a:r>
              <a:rPr lang="de-AT" sz="20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Gegeben: </a:t>
            </a:r>
            <a:r>
              <a:rPr lang="de-AT" sz="2000" i="1" dirty="0" smtClean="0"/>
              <a:t>n</a:t>
            </a:r>
            <a:r>
              <a:rPr lang="de-AT" sz="2000" dirty="0" smtClean="0"/>
              <a:t> Kunden deren Nachfrage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j</a:t>
            </a:r>
            <a:r>
              <a:rPr lang="de-AT" sz="2000" baseline="-25000" dirty="0" smtClean="0"/>
              <a:t>  </a:t>
            </a:r>
            <a:r>
              <a:rPr lang="de-AT" sz="2000" dirty="0" smtClean="0"/>
              <a:t>jeweils zu befriedigen ist. 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Gegeben: </a:t>
            </a:r>
            <a:r>
              <a:rPr lang="de-AT" sz="2000" i="1" dirty="0" smtClean="0"/>
              <a:t>m</a:t>
            </a:r>
            <a:r>
              <a:rPr lang="de-AT" sz="2000" dirty="0" smtClean="0"/>
              <a:t> </a:t>
            </a:r>
            <a:r>
              <a:rPr lang="de-AT" sz="2000" dirty="0" smtClean="0">
                <a:solidFill>
                  <a:srgbClr val="FF3399"/>
                </a:solidFill>
              </a:rPr>
              <a:t>potentielle</a:t>
            </a:r>
            <a:r>
              <a:rPr lang="de-AT" sz="2000" dirty="0" smtClean="0"/>
              <a:t> Standorte für Produktionsstellen mit 		    Kapazitäten </a:t>
            </a:r>
            <a:r>
              <a:rPr lang="de-AT" sz="2000" i="1" dirty="0" smtClean="0"/>
              <a:t>s</a:t>
            </a:r>
            <a:r>
              <a:rPr lang="de-AT" sz="2000" i="1" baseline="-25000" dirty="0" smtClean="0"/>
              <a:t>i</a:t>
            </a:r>
            <a:r>
              <a:rPr lang="de-AT" sz="2000" dirty="0" smtClean="0"/>
              <a:t> und </a:t>
            </a:r>
            <a:r>
              <a:rPr lang="de-AT" sz="2000" dirty="0" smtClean="0">
                <a:solidFill>
                  <a:srgbClr val="FF3399"/>
                </a:solidFill>
              </a:rPr>
              <a:t>Fixkosten </a:t>
            </a:r>
            <a:r>
              <a:rPr lang="de-AT" sz="2000" i="1" dirty="0" err="1" smtClean="0">
                <a:solidFill>
                  <a:srgbClr val="FF3399"/>
                </a:solidFill>
              </a:rPr>
              <a:t>f</a:t>
            </a:r>
            <a:r>
              <a:rPr lang="de-AT" sz="2000" i="1" baseline="-25000" dirty="0" err="1" smtClean="0">
                <a:solidFill>
                  <a:srgbClr val="FF3399"/>
                </a:solidFill>
              </a:rPr>
              <a:t>i</a:t>
            </a:r>
            <a:endParaRPr lang="de-AT" sz="2000" i="1" baseline="-25000" dirty="0" smtClean="0">
              <a:solidFill>
                <a:srgbClr val="FF3399"/>
              </a:solidFill>
            </a:endParaRP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Es sollen jene Standorte realisiert werden, dass die Summe des Kapazitätsangebotes die Gesamtnachfrage mindestens erreicht. 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Gesucht: optimale Auswahl der realisierten Standorte, sodass die 	  Summe aus Transport- </a:t>
            </a:r>
            <a:r>
              <a:rPr lang="de-AT" sz="2000" dirty="0" smtClean="0">
                <a:solidFill>
                  <a:srgbClr val="FF3399"/>
                </a:solidFill>
              </a:rPr>
              <a:t>und Fixkosten</a:t>
            </a:r>
            <a:r>
              <a:rPr lang="de-AT" sz="2000" dirty="0" smtClean="0"/>
              <a:t> minimal wird  	 	  (</a:t>
            </a:r>
            <a:r>
              <a:rPr lang="de-AT" sz="2000" i="1" dirty="0" err="1" smtClean="0"/>
              <a:t>warehouse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location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problem</a:t>
            </a:r>
            <a:r>
              <a:rPr lang="de-AT" sz="2000" i="1" dirty="0" smtClean="0"/>
              <a:t>, WLP   </a:t>
            </a:r>
            <a:r>
              <a:rPr lang="de-AT" sz="2000" dirty="0" smtClean="0">
                <a:sym typeface="Symbol" pitchFamily="18" charset="2"/>
              </a:rPr>
              <a:t>   KFK</a:t>
            </a:r>
            <a:r>
              <a:rPr lang="de-AT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CE1E3E32-61C3-473F-9898-36E76E5FF7D9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5795963" y="5300663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2627313" y="5300663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779838" y="3068638"/>
            <a:ext cx="3603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4500563" y="2205038"/>
            <a:ext cx="1079500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3.5 Zusammenhang mit der Standortplanung II</a:t>
            </a:r>
            <a:endParaRPr lang="de-AT" sz="2800" smtClean="0"/>
          </a:p>
        </p:txBody>
      </p:sp>
      <p:sp>
        <p:nvSpPr>
          <p:cNvPr id="3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LP: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Transportkosten</a:t>
            </a: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Angebot</a:t>
            </a:r>
            <a:r>
              <a:rPr lang="de-AT" sz="2000" dirty="0" smtClean="0"/>
              <a:t>					</a:t>
            </a:r>
            <a:r>
              <a:rPr lang="de-AT" sz="1400" dirty="0" smtClean="0"/>
              <a:t>i = 1, … , m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Nachfrage</a:t>
            </a:r>
            <a:r>
              <a:rPr lang="de-AT" sz="2000" dirty="0" smtClean="0"/>
              <a:t>					</a:t>
            </a:r>
            <a:r>
              <a:rPr lang="de-AT" sz="1400" dirty="0" smtClean="0"/>
              <a:t>j = 1, … , n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Nichtnegativität</a:t>
            </a:r>
            <a:r>
              <a:rPr lang="de-AT" sz="2000" dirty="0" smtClean="0"/>
              <a:t>				</a:t>
            </a:r>
            <a:r>
              <a:rPr lang="de-AT" sz="1400" dirty="0" smtClean="0"/>
              <a:t>i = 1, … , m; j = 1, … , n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err="1" smtClean="0"/>
              <a:t>Ganzzahligkeit</a:t>
            </a:r>
            <a:r>
              <a:rPr lang="de-AT" sz="2000" b="1" dirty="0" smtClean="0"/>
              <a:t>	      </a:t>
            </a:r>
            <a:r>
              <a:rPr lang="de-AT" sz="2000" i="1" dirty="0" err="1" smtClean="0">
                <a:latin typeface="Times New Roman" pitchFamily="18" charset="0"/>
              </a:rPr>
              <a:t>y</a:t>
            </a:r>
            <a:r>
              <a:rPr lang="de-AT" sz="2000" i="1" baseline="-25000" dirty="0" err="1" smtClean="0">
                <a:latin typeface="Times New Roman" pitchFamily="18" charset="0"/>
              </a:rPr>
              <a:t>i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1800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de-AT" sz="1800" dirty="0" smtClean="0">
                <a:latin typeface="Times New Roman" pitchFamily="18" charset="0"/>
              </a:rPr>
              <a:t> {0, 1}</a:t>
            </a:r>
            <a:r>
              <a:rPr lang="de-AT" sz="1800" dirty="0" smtClean="0"/>
              <a:t>			</a:t>
            </a:r>
            <a:r>
              <a:rPr lang="de-AT" sz="1400" dirty="0" smtClean="0"/>
              <a:t>binäre Variablen, i = 1, … , m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2700338" y="2205038"/>
          <a:ext cx="3743325" cy="825500"/>
        </p:xfrm>
        <a:graphic>
          <a:graphicData uri="http://schemas.openxmlformats.org/presentationml/2006/ole">
            <p:oleObj spid="_x0000_s36866" name="Formel" r:id="rId3" imgW="2032000" imgH="444500" progId="Equation.3">
              <p:embed/>
            </p:oleObj>
          </a:graphicData>
        </a:graphic>
      </p:graphicFrame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2698750" y="2852738"/>
          <a:ext cx="1368425" cy="873125"/>
        </p:xfrm>
        <a:graphic>
          <a:graphicData uri="http://schemas.openxmlformats.org/presentationml/2006/ole">
            <p:oleObj spid="_x0000_s36867" name="Formel" r:id="rId4" imgW="787400" imgH="508000" progId="Equation.3">
              <p:embed/>
            </p:oleObj>
          </a:graphicData>
        </a:graphic>
      </p:graphicFrame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6" name="Object 18"/>
          <p:cNvGraphicFramePr>
            <a:graphicFrameLocks noChangeAspect="1"/>
          </p:cNvGraphicFramePr>
          <p:nvPr/>
        </p:nvGraphicFramePr>
        <p:xfrm>
          <a:off x="2700338" y="3581400"/>
          <a:ext cx="1223962" cy="855663"/>
        </p:xfrm>
        <a:graphic>
          <a:graphicData uri="http://schemas.openxmlformats.org/presentationml/2006/ole">
            <p:oleObj spid="_x0000_s36868" name="Formel" r:id="rId5" imgW="698197" imgH="482391" progId="Equation.3">
              <p:embed/>
            </p:oleObj>
          </a:graphicData>
        </a:graphic>
      </p:graphicFrame>
      <p:sp>
        <p:nvSpPr>
          <p:cNvPr id="3090" name="Rectangle 2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7" name="Object 20"/>
          <p:cNvGraphicFramePr>
            <a:graphicFrameLocks noChangeAspect="1"/>
          </p:cNvGraphicFramePr>
          <p:nvPr/>
        </p:nvGraphicFramePr>
        <p:xfrm>
          <a:off x="2700338" y="4610100"/>
          <a:ext cx="792162" cy="474663"/>
        </p:xfrm>
        <a:graphic>
          <a:graphicData uri="http://schemas.openxmlformats.org/presentationml/2006/ole">
            <p:oleObj spid="_x0000_s36869" name="Formel" r:id="rId6" imgW="431613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9" grpId="0" animBg="1"/>
      <p:bldP spid="40988" grpId="0" animBg="1"/>
      <p:bldP spid="40987" grpId="0" animBg="1"/>
      <p:bldP spid="409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9161" cy="504825"/>
          </a:xfrm>
        </p:spPr>
        <p:txBody>
          <a:bodyPr/>
          <a:lstStyle/>
          <a:p>
            <a:r>
              <a:rPr lang="de-AT" dirty="0" err="1" smtClean="0"/>
              <a:t>Voronoi</a:t>
            </a:r>
            <a:r>
              <a:rPr lang="de-AT" dirty="0" smtClean="0"/>
              <a:t> Diagramm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3177" cy="4319587"/>
          </a:xfrm>
        </p:spPr>
        <p:txBody>
          <a:bodyPr/>
          <a:lstStyle/>
          <a:p>
            <a:pPr marL="180975" indent="-180975"/>
            <a:r>
              <a:rPr lang="de-AT" dirty="0" smtClean="0"/>
              <a:t>Die Gebietszuordnung in der Ebene bei Luftliniendistanzen und ohne Kapazitätsrestriktionen führt zum s.g. </a:t>
            </a:r>
            <a:r>
              <a:rPr lang="de-AT" dirty="0" err="1" smtClean="0"/>
              <a:t>Voronoi</a:t>
            </a:r>
            <a:r>
              <a:rPr lang="de-AT" dirty="0" smtClean="0"/>
              <a:t> Diagramm</a:t>
            </a:r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>
              <a:buNone/>
            </a:pP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 marL="180975" indent="-180975"/>
            <a:r>
              <a:rPr lang="de-AT" sz="1600" dirty="0" smtClean="0"/>
              <a:t>Siehe z.B.: </a:t>
            </a:r>
            <a:r>
              <a:rPr lang="de-AT" sz="1600" dirty="0" smtClean="0">
                <a:hlinkClick r:id="rId2"/>
              </a:rPr>
              <a:t>http://</a:t>
            </a:r>
            <a:r>
              <a:rPr lang="de-AT" sz="1600" dirty="0" smtClean="0">
                <a:hlinkClick r:id="rId2"/>
              </a:rPr>
              <a:t>de.wikipedia.org/wiki/Voronoi-Diagramm</a:t>
            </a:r>
            <a:endParaRPr lang="de-AT" sz="1600" dirty="0" smtClean="0"/>
          </a:p>
          <a:p>
            <a:pPr marL="180975" indent="-180975"/>
            <a:r>
              <a:rPr lang="de-AT" sz="1600" dirty="0" smtClean="0"/>
              <a:t>Java Applet</a:t>
            </a:r>
            <a:r>
              <a:rPr lang="de-AT" sz="1600" dirty="0" smtClean="0"/>
              <a:t>: </a:t>
            </a:r>
            <a:r>
              <a:rPr lang="de-AT" sz="1600" dirty="0" smtClean="0">
                <a:hlinkClick r:id="rId3"/>
              </a:rPr>
              <a:t>http://www.pi6.fernuni-hagen.de/GeomLab/VoroGlide</a:t>
            </a:r>
            <a:r>
              <a:rPr lang="de-AT" sz="1600" dirty="0" smtClean="0">
                <a:hlinkClick r:id="rId3"/>
              </a:rPr>
              <a:t>/</a:t>
            </a:r>
            <a:endParaRPr lang="de-AT" sz="1600" dirty="0" smtClean="0"/>
          </a:p>
          <a:p>
            <a:pPr marL="180975" indent="-180975">
              <a:buNone/>
            </a:pPr>
            <a:endParaRPr lang="de-AT" sz="1600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582"/>
            <a:ext cx="36227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Gebietszuordnung in der Realität</a:t>
            </a:r>
            <a:endParaRPr lang="de-AT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411760" y="3068960"/>
            <a:ext cx="3744416" cy="3528392"/>
            <a:chOff x="2195736" y="2708920"/>
            <a:chExt cx="4608512" cy="4320480"/>
          </a:xfrm>
        </p:grpSpPr>
        <p:sp>
          <p:nvSpPr>
            <p:cNvPr id="4" name="Torte 3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5162719"/>
                <a:gd name="adj2" fmla="val 13156844"/>
              </a:avLst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5" name="Torte 4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18824296"/>
                <a:gd name="adj2" fmla="val 5166270"/>
              </a:avLst>
            </a:prstGeom>
            <a:solidFill>
              <a:srgbClr val="BBEF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6" name="Torte 5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13160123"/>
                <a:gd name="adj2" fmla="val 18816366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915816" y="5085184"/>
              <a:ext cx="144016" cy="14401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427984" y="3356992"/>
              <a:ext cx="144016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5868144" y="4869160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Welle 10"/>
          <p:cNvSpPr/>
          <p:nvPr/>
        </p:nvSpPr>
        <p:spPr>
          <a:xfrm>
            <a:off x="255577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Welle 11"/>
          <p:cNvSpPr/>
          <p:nvPr/>
        </p:nvSpPr>
        <p:spPr>
          <a:xfrm>
            <a:off x="327585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Welle 12"/>
          <p:cNvSpPr/>
          <p:nvPr/>
        </p:nvSpPr>
        <p:spPr>
          <a:xfrm>
            <a:off x="399593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elle 13"/>
          <p:cNvSpPr/>
          <p:nvPr/>
        </p:nvSpPr>
        <p:spPr>
          <a:xfrm>
            <a:off x="471601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Welle 14"/>
          <p:cNvSpPr/>
          <p:nvPr/>
        </p:nvSpPr>
        <p:spPr>
          <a:xfrm>
            <a:off x="543609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Welle 15"/>
          <p:cNvSpPr/>
          <p:nvPr/>
        </p:nvSpPr>
        <p:spPr>
          <a:xfrm>
            <a:off x="615617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Welle 16"/>
          <p:cNvSpPr/>
          <p:nvPr/>
        </p:nvSpPr>
        <p:spPr>
          <a:xfrm>
            <a:off x="183569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5148064" y="3861048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/>
              <a:t>) (</a:t>
            </a:r>
            <a:endParaRPr lang="de-AT" sz="4000" dirty="0"/>
          </a:p>
        </p:txBody>
      </p:sp>
      <p:sp>
        <p:nvSpPr>
          <p:cNvPr id="20" name="Ellipse 19"/>
          <p:cNvSpPr/>
          <p:nvPr/>
        </p:nvSpPr>
        <p:spPr>
          <a:xfrm>
            <a:off x="3995936" y="4437112"/>
            <a:ext cx="144016" cy="144016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2" name="Gerade Verbindung mit Pfeil 21"/>
          <p:cNvCxnSpPr>
            <a:stCxn id="20" idx="3"/>
          </p:cNvCxnSpPr>
          <p:nvPr/>
        </p:nvCxnSpPr>
        <p:spPr>
          <a:xfrm flipH="1">
            <a:off x="3131840" y="4560037"/>
            <a:ext cx="885187" cy="453139"/>
          </a:xfrm>
          <a:prstGeom prst="straightConnector1">
            <a:avLst/>
          </a:prstGeom>
          <a:ln w="317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/>
            <a:r>
              <a:rPr lang="de-AT" dirty="0" smtClean="0"/>
              <a:t>Typischerweise sind die Luftliniendistanzen nicht sehr relevant für die tatsächlichen Fahrzeiten bzw. Transportkosten (Berge, Flüsse, Seen, Autobahnen, …)</a:t>
            </a:r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r>
              <a:rPr lang="de-AT" dirty="0" smtClean="0"/>
              <a:t>Reale Distanzen in </a:t>
            </a:r>
            <a:r>
              <a:rPr lang="de-AT" dirty="0" smtClean="0"/>
              <a:t>T</a:t>
            </a:r>
            <a:r>
              <a:rPr lang="de-AT" dirty="0" smtClean="0"/>
              <a:t>abelle angegeben</a:t>
            </a:r>
          </a:p>
          <a:p>
            <a:pPr marL="271463" indent="-271463"/>
            <a:r>
              <a:rPr lang="de-AT" dirty="0" smtClean="0"/>
              <a:t>Gegenstücke der </a:t>
            </a:r>
            <a:r>
              <a:rPr lang="de-AT" dirty="0" err="1" smtClean="0"/>
              <a:t>Vornoi</a:t>
            </a:r>
            <a:r>
              <a:rPr lang="de-AT" dirty="0" smtClean="0"/>
              <a:t> Diagramme -&gt; GIS </a:t>
            </a:r>
            <a:r>
              <a:rPr lang="de-AT" dirty="0" err="1" smtClean="0"/>
              <a:t>systeme</a:t>
            </a:r>
            <a:r>
              <a:rPr lang="de-AT" dirty="0" smtClean="0"/>
              <a:t>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68A70999-E75E-46A8-802D-AAC5106A71EE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3.1 Motivierendes Beispiel: Transportproblem</a:t>
            </a:r>
            <a:endParaRPr lang="de-AT" sz="2800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Eine Firma hat 3 Produktionsstandorte </a:t>
            </a:r>
            <a:r>
              <a:rPr lang="de-DE" sz="2000" i="1" smtClean="0">
                <a:latin typeface="Times New Roman" pitchFamily="18" charset="0"/>
              </a:rPr>
              <a:t>i</a:t>
            </a:r>
            <a:r>
              <a:rPr lang="de-DE" sz="2000" smtClean="0"/>
              <a:t> (Fabriken) und 4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Verkaufsstellen </a:t>
            </a:r>
            <a:r>
              <a:rPr lang="de-DE" sz="2000" i="1" smtClean="0">
                <a:latin typeface="Times New Roman" pitchFamily="18" charset="0"/>
              </a:rPr>
              <a:t>j</a:t>
            </a:r>
            <a:r>
              <a:rPr lang="de-DE" sz="2000" smtClean="0"/>
              <a:t> (Abnahmezentren).</a:t>
            </a:r>
          </a:p>
          <a:p>
            <a:pPr eaLnBrk="1" hangingPunct="1">
              <a:buFontTx/>
              <a:buNone/>
            </a:pPr>
            <a:r>
              <a:rPr lang="de-DE" sz="2000" u="sng" smtClean="0"/>
              <a:t>Transportkosten</a:t>
            </a:r>
            <a:r>
              <a:rPr lang="de-DE" sz="2000" smtClean="0"/>
              <a:t> pro Stück von </a:t>
            </a:r>
            <a:r>
              <a:rPr lang="de-DE" sz="2000" i="1" smtClean="0">
                <a:latin typeface="Times New Roman" pitchFamily="18" charset="0"/>
              </a:rPr>
              <a:t>i</a:t>
            </a:r>
            <a:r>
              <a:rPr lang="de-DE" sz="2000" smtClean="0"/>
              <a:t> zu </a:t>
            </a:r>
            <a:r>
              <a:rPr lang="de-DE" sz="2000" i="1" smtClean="0">
                <a:latin typeface="Times New Roman" pitchFamily="18" charset="0"/>
              </a:rPr>
              <a:t>j: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9379" name="Group 163"/>
          <p:cNvGraphicFramePr>
            <a:graphicFrameLocks noGrp="1"/>
          </p:cNvGraphicFramePr>
          <p:nvPr>
            <p:ph sz="half" idx="2"/>
          </p:nvPr>
        </p:nvGraphicFramePr>
        <p:xfrm>
          <a:off x="611188" y="3255963"/>
          <a:ext cx="7993062" cy="2455228"/>
        </p:xfrm>
        <a:graphic>
          <a:graphicData uri="http://schemas.openxmlformats.org/drawingml/2006/table">
            <a:tbl>
              <a:tblPr/>
              <a:tblGrid>
                <a:gridCol w="2719387"/>
                <a:gridCol w="1319213"/>
                <a:gridCol w="1317625"/>
                <a:gridCol w="1319212"/>
                <a:gridCol w="131762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B73DECC-2836-443D-A12A-7E1F86D70787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Minimierung der Transportkosten</a:t>
            </a:r>
            <a:endParaRPr lang="de-AT" sz="2800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dirty="0" smtClean="0"/>
              <a:t>Wähle in jeder Spalte den günstigsten Standort um die</a:t>
            </a:r>
            <a:br>
              <a:rPr lang="de-DE" sz="2400" dirty="0" smtClean="0"/>
            </a:br>
            <a:r>
              <a:rPr lang="de-DE" sz="2400" dirty="0" smtClean="0"/>
              <a:t>Kosten zu minimieren!</a:t>
            </a:r>
          </a:p>
          <a:p>
            <a:pPr marL="0" indent="0" eaLnBrk="1" hangingPunct="1">
              <a:buFontTx/>
              <a:buNone/>
            </a:pPr>
            <a:endParaRPr lang="de-AT" dirty="0" smtClean="0"/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sz="half" idx="2"/>
          </p:nvPr>
        </p:nvGraphicFramePr>
        <p:xfrm>
          <a:off x="468313" y="2636838"/>
          <a:ext cx="8218487" cy="2736852"/>
        </p:xfrm>
        <a:graphic>
          <a:graphicData uri="http://schemas.openxmlformats.org/drawingml/2006/table">
            <a:tbl>
              <a:tblPr/>
              <a:tblGrid>
                <a:gridCol w="2590800"/>
                <a:gridCol w="984250"/>
                <a:gridCol w="1073150"/>
                <a:gridCol w="1074737"/>
                <a:gridCol w="973138"/>
                <a:gridCol w="15224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Kapazitäts=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verbrauch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3348038" y="414972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4356100" y="457517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5435600" y="458152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6443663" y="414972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35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7164388" y="421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15 + 35 = 50</a:t>
            </a:r>
            <a:endParaRPr lang="de-AT" sz="1800"/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7164388" y="45815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20 + 30 = 50</a:t>
            </a:r>
            <a:endParaRPr lang="de-AT" sz="1800"/>
          </a:p>
        </p:txBody>
      </p:sp>
      <p:sp>
        <p:nvSpPr>
          <p:cNvPr id="31821" name="Line 77"/>
          <p:cNvSpPr>
            <a:spLocks noChangeShapeType="1"/>
          </p:cNvSpPr>
          <p:nvPr/>
        </p:nvSpPr>
        <p:spPr bwMode="auto">
          <a:xfrm>
            <a:off x="7524750" y="40052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231" name="Text Box 78"/>
          <p:cNvSpPr txBox="1">
            <a:spLocks noChangeArrowheads="1"/>
          </p:cNvSpPr>
          <p:nvPr/>
        </p:nvSpPr>
        <p:spPr bwMode="auto">
          <a:xfrm>
            <a:off x="468313" y="5589588"/>
            <a:ext cx="539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Gesamtkosten =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2843213" y="558958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70C0"/>
                </a:solidFill>
              </a:rPr>
              <a:t>15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1</a:t>
            </a:r>
            <a:r>
              <a:rPr lang="de-DE" sz="2400" dirty="0"/>
              <a:t> + </a:t>
            </a:r>
            <a:r>
              <a:rPr lang="de-DE" sz="2400" dirty="0">
                <a:solidFill>
                  <a:srgbClr val="0070C0"/>
                </a:solidFill>
              </a:rPr>
              <a:t>20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1</a:t>
            </a:r>
            <a:r>
              <a:rPr lang="de-DE" sz="2400" dirty="0"/>
              <a:t> + </a:t>
            </a:r>
            <a:r>
              <a:rPr lang="de-DE" sz="2400" dirty="0">
                <a:solidFill>
                  <a:srgbClr val="0070C0"/>
                </a:solidFill>
              </a:rPr>
              <a:t>30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4</a:t>
            </a:r>
            <a:r>
              <a:rPr lang="de-DE" sz="2400" dirty="0"/>
              <a:t> + </a:t>
            </a:r>
            <a:r>
              <a:rPr lang="de-DE" sz="2400" dirty="0">
                <a:solidFill>
                  <a:srgbClr val="0070C0"/>
                </a:solidFill>
              </a:rPr>
              <a:t>35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4</a:t>
            </a:r>
            <a:endParaRPr lang="de-AT" sz="2400" dirty="0">
              <a:solidFill>
                <a:srgbClr val="9900FF"/>
              </a:solidFill>
            </a:endParaRP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7164388" y="55641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295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9" grpId="0"/>
      <p:bldP spid="31816" grpId="0"/>
      <p:bldP spid="31817" grpId="0"/>
      <p:bldP spid="31818" grpId="0"/>
      <p:bldP spid="31819" grpId="0"/>
      <p:bldP spid="31820" grpId="0"/>
      <p:bldP spid="31821" grpId="0" animBg="1"/>
      <p:bldP spid="31823" grpId="0"/>
      <p:bldP spid="318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0DD315F3-85A0-4336-B993-828F396F0BE7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Kapazitätsrestriktionen I</a:t>
            </a:r>
            <a:endParaRPr lang="de-AT" sz="2800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9450"/>
            <a:ext cx="8229600" cy="4076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 dirty="0" smtClean="0"/>
              <a:t>Jeder Standort hat eine gewisse Produktionskapazität!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Achtung: Gesamtnachfrage = Gesamtkapazität</a:t>
            </a:r>
            <a:br>
              <a:rPr lang="de-DE" sz="2400" dirty="0" smtClean="0"/>
            </a:br>
            <a:r>
              <a:rPr lang="de-DE" sz="2400" dirty="0" smtClean="0"/>
              <a:t>	    (ansonsten müssen </a:t>
            </a:r>
            <a:r>
              <a:rPr lang="de-DE" sz="2400" dirty="0" err="1" smtClean="0"/>
              <a:t>Dummy</a:t>
            </a:r>
            <a:r>
              <a:rPr lang="de-DE" sz="2400" dirty="0" smtClean="0"/>
              <a:t>-Verkaufsstellen 	  	   eingeführt werden – siehe §3.4)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sz="2400" dirty="0" smtClean="0">
                <a:sym typeface="Wingdings" pitchFamily="2" charset="2"/>
              </a:rPr>
              <a:t>Es können nicht mehr alle Verkaufsstellen vom     							günstigsten Produktionsstandort beliefert werden!</a:t>
            </a:r>
            <a:endParaRPr lang="de-A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2ED56297-CC4E-4D9B-B1B6-AD222498B33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Kapazitätsrestriktionen II</a:t>
            </a:r>
            <a:endParaRPr lang="de-AT" sz="280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Kapazitätsrestriktionen:</a:t>
            </a:r>
            <a:endParaRPr lang="de-AT" smtClean="0"/>
          </a:p>
        </p:txBody>
      </p:sp>
      <p:graphicFrame>
        <p:nvGraphicFramePr>
          <p:cNvPr id="11457" name="Group 193"/>
          <p:cNvGraphicFramePr>
            <a:graphicFrameLocks noGrp="1"/>
          </p:cNvGraphicFramePr>
          <p:nvPr>
            <p:ph sz="half" idx="2"/>
          </p:nvPr>
        </p:nvGraphicFramePr>
        <p:xfrm>
          <a:off x="468313" y="2492375"/>
          <a:ext cx="8064500" cy="2881314"/>
        </p:xfrm>
        <a:graphic>
          <a:graphicData uri="http://schemas.openxmlformats.org/drawingml/2006/table">
            <a:tbl>
              <a:tblPr/>
              <a:tblGrid>
                <a:gridCol w="2541587"/>
                <a:gridCol w="966788"/>
                <a:gridCol w="1052512"/>
                <a:gridCol w="1054100"/>
                <a:gridCol w="1054100"/>
                <a:gridCol w="1395413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Kapazität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61" name="Line 197"/>
          <p:cNvSpPr>
            <a:spLocks noChangeShapeType="1"/>
          </p:cNvSpPr>
          <p:nvPr/>
        </p:nvSpPr>
        <p:spPr bwMode="auto">
          <a:xfrm>
            <a:off x="3059113" y="5589588"/>
            <a:ext cx="403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1462" name="Line 198"/>
          <p:cNvSpPr>
            <a:spLocks noChangeShapeType="1"/>
          </p:cNvSpPr>
          <p:nvPr/>
        </p:nvSpPr>
        <p:spPr bwMode="auto">
          <a:xfrm rot="-5400000">
            <a:off x="7955756" y="4148932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4787900" y="56610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9900FF"/>
                </a:solidFill>
              </a:rPr>
              <a:t>100</a:t>
            </a:r>
            <a:endParaRPr lang="de-AT" sz="1800" b="1">
              <a:solidFill>
                <a:srgbClr val="9900FF"/>
              </a:solidFill>
            </a:endParaRP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 rot="-5400000">
            <a:off x="8408194" y="3802857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9900FF"/>
                </a:solidFill>
              </a:rPr>
              <a:t>100</a:t>
            </a:r>
            <a:endParaRPr lang="de-AT" sz="18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1" grpId="0" animBg="1"/>
      <p:bldP spid="11462" grpId="0" animBg="1"/>
      <p:bldP spid="11463" grpId="0"/>
      <p:bldP spid="11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6A470E1-FE57-4E70-8219-45A49F217163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3.2 Lösung mittels Heuristiken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400" dirty="0" smtClean="0"/>
              <a:t>Heuristiken: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sz="2400" dirty="0" smtClean="0"/>
              <a:t> einfache Lösungsverfahren (geringer Aufwand, leicht zu  	verstehen)</a:t>
            </a:r>
          </a:p>
          <a:p>
            <a:pPr eaLnBrk="1" hangingPunct="1"/>
            <a:r>
              <a:rPr lang="de-DE" sz="2400" dirty="0" smtClean="0"/>
              <a:t> gute Lösungen</a:t>
            </a:r>
          </a:p>
          <a:p>
            <a:pPr eaLnBrk="1" hangingPunct="1"/>
            <a:r>
              <a:rPr lang="de-DE" sz="2400" dirty="0" smtClean="0"/>
              <a:t> Optimalität der Lösung ist nicht gesichert</a:t>
            </a:r>
          </a:p>
          <a:p>
            <a:pPr eaLnBrk="1" hangingPunct="1">
              <a:buFontTx/>
              <a:buNone/>
            </a:pPr>
            <a:endParaRPr lang="de-DE" sz="2400" dirty="0" smtClean="0"/>
          </a:p>
          <a:p>
            <a:pPr eaLnBrk="1" hangingPunct="1">
              <a:buFontTx/>
              <a:buNone/>
            </a:pPr>
            <a:r>
              <a:rPr lang="de-DE" sz="2400" dirty="0" smtClean="0"/>
              <a:t>Beispiele: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3.2.1 </a:t>
            </a:r>
            <a:r>
              <a:rPr lang="de-DE" sz="2400" dirty="0" err="1" smtClean="0"/>
              <a:t>Spaltenminimim</a:t>
            </a:r>
            <a:r>
              <a:rPr lang="de-DE" sz="2400" dirty="0" smtClean="0"/>
              <a:t>- &amp; Matrixminimummethode </a:t>
            </a:r>
            <a:br>
              <a:rPr lang="de-DE" sz="2400" dirty="0" smtClean="0"/>
            </a:br>
            <a:r>
              <a:rPr lang="de-DE" sz="2400" dirty="0" smtClean="0"/>
              <a:t>         (= „</a:t>
            </a:r>
            <a:r>
              <a:rPr lang="de-DE" sz="2400" i="1" dirty="0" err="1" smtClean="0"/>
              <a:t>Greedy</a:t>
            </a:r>
            <a:r>
              <a:rPr lang="de-DE" sz="2400" i="1" dirty="0" smtClean="0"/>
              <a:t> – Verfahren“</a:t>
            </a:r>
            <a:r>
              <a:rPr lang="de-DE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3.2.2 Vogel-Approximation </a:t>
            </a:r>
            <a:r>
              <a:rPr lang="de-DE" sz="2400" i="1" dirty="0" smtClean="0"/>
              <a:t>(= „</a:t>
            </a:r>
            <a:r>
              <a:rPr lang="de-DE" sz="2400" i="1" dirty="0" err="1" smtClean="0"/>
              <a:t>Regret</a:t>
            </a:r>
            <a:r>
              <a:rPr lang="de-DE" sz="2400" i="1" dirty="0" smtClean="0"/>
              <a:t> – Verfahren“</a:t>
            </a:r>
            <a:r>
              <a:rPr lang="de-DE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955</Words>
  <Application>Microsoft Office PowerPoint</Application>
  <PresentationFormat>Bildschirmpräsentation (4:3)</PresentationFormat>
  <Paragraphs>500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Vorlage_6</vt:lpstr>
      <vt:lpstr>Formel</vt:lpstr>
      <vt:lpstr>Kapitel 3</vt:lpstr>
      <vt:lpstr>Zuordnung von Kundenregionen zu Standorten</vt:lpstr>
      <vt:lpstr>Voronoi Diagramm</vt:lpstr>
      <vt:lpstr>Gebietszuordnung in der Realität</vt:lpstr>
      <vt:lpstr>3.1 Motivierendes Beispiel: Transportproblem</vt:lpstr>
      <vt:lpstr>Minimierung der Transportkosten</vt:lpstr>
      <vt:lpstr>Kapazitätsrestriktionen I</vt:lpstr>
      <vt:lpstr>Kapazitätsrestriktionen II</vt:lpstr>
      <vt:lpstr>3.2 Lösung mittels Heuristiken</vt:lpstr>
      <vt:lpstr>3.2.1 Die Spaltenminimummethode</vt:lpstr>
      <vt:lpstr>Die Spaltenminimummethode II</vt:lpstr>
      <vt:lpstr>Die Matrix-Minimum-Methode</vt:lpstr>
      <vt:lpstr>3.2.2 Die Vogel-Approximation</vt:lpstr>
      <vt:lpstr>Die Vogel-Approximation II</vt:lpstr>
      <vt:lpstr>3.3 Modell als LP</vt:lpstr>
      <vt:lpstr>Beispiel</vt:lpstr>
      <vt:lpstr>3.4 Kapazitätsüberschüsse</vt:lpstr>
      <vt:lpstr>Einführung eines Dummy-Kunden</vt:lpstr>
      <vt:lpstr>LP-Formulierung</vt:lpstr>
      <vt:lpstr>3.5 Zusammenhang mit der Standortplanung I</vt:lpstr>
      <vt:lpstr>3.5 Zusammenhang mit der Standortplanung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22</cp:revision>
  <dcterms:created xsi:type="dcterms:W3CDTF">2011-04-28T12:25:33Z</dcterms:created>
  <dcterms:modified xsi:type="dcterms:W3CDTF">2011-11-03T14:06:22Z</dcterms:modified>
</cp:coreProperties>
</file>