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84" r:id="rId18"/>
    <p:sldId id="285" r:id="rId19"/>
    <p:sldId id="283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31.10.2012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22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059832" y="6525344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444208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zid.univie.ac.at/pcr-standort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ie.ac.at/kursdatenbank/elearning.htm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Einführender Universitätskurs (</a:t>
            </a:r>
            <a:r>
              <a:rPr lang="de-AT" sz="2400" dirty="0" err="1" smtClean="0"/>
              <a:t>EKd</a:t>
            </a:r>
            <a:r>
              <a:rPr lang="de-AT" sz="2400" dirty="0" smtClean="0"/>
              <a:t>)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Wintersemester 2012</a:t>
            </a:r>
          </a:p>
          <a:p>
            <a:pPr algn="ctr">
              <a:buNone/>
            </a:pPr>
            <a:r>
              <a:rPr lang="de-AT" sz="2400" dirty="0" smtClean="0"/>
              <a:t>http://prolog.univie.ac.at/teaching/LVAs/EK-ABWL/WS12/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280920" cy="43195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3" y="857232"/>
            <a:ext cx="315068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323865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einloggen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flipH="1" flipV="1">
            <a:off x="2928919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8" name="Rechteck 7"/>
          <p:cNvSpPr/>
          <p:nvPr/>
        </p:nvSpPr>
        <p:spPr>
          <a:xfrm>
            <a:off x="2339752" y="3212976"/>
            <a:ext cx="2952328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4" name="Textfeld 8"/>
          <p:cNvSpPr txBox="1">
            <a:spLocks noChangeArrowheads="1"/>
          </p:cNvSpPr>
          <p:nvPr/>
        </p:nvSpPr>
        <p:spPr bwMode="auto">
          <a:xfrm>
            <a:off x="5724129" y="2852936"/>
            <a:ext cx="1944216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Kurs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>
            <a:stCxn id="14344" idx="1"/>
            <a:endCxn id="8" idx="3"/>
          </p:cNvCxnSpPr>
          <p:nvPr/>
        </p:nvCxnSpPr>
        <p:spPr>
          <a:xfrm flipH="1">
            <a:off x="5292080" y="3037880"/>
            <a:ext cx="432049" cy="4608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54819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4077072"/>
            <a:ext cx="20002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5580112" y="3717032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  <a:endCxn id="9" idx="3"/>
          </p:cNvCxnSpPr>
          <p:nvPr/>
        </p:nvCxnSpPr>
        <p:spPr>
          <a:xfrm flipH="1">
            <a:off x="4844072" y="3901976"/>
            <a:ext cx="736040" cy="319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1" name="Rechteck 10"/>
          <p:cNvSpPr/>
          <p:nvPr/>
        </p:nvSpPr>
        <p:spPr>
          <a:xfrm>
            <a:off x="3995936" y="3645025"/>
            <a:ext cx="10001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436096" y="3284984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flipH="1">
            <a:off x="4996061" y="3469650"/>
            <a:ext cx="440035" cy="355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2204864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4077072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535996" y="350100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67544" y="3933056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2204864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395536" y="5157192"/>
            <a:ext cx="828092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Theoriefragen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können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mehrere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Frage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wird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gewertet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wenn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angekreuzt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sind</a:t>
            </a:r>
            <a:r>
              <a:rPr lang="en-US" sz="1600" b="1" dirty="0" smtClean="0">
                <a:solidFill>
                  <a:srgbClr val="FF0000"/>
                </a:solidFill>
              </a:rPr>
              <a:t> und </a:t>
            </a:r>
            <a:r>
              <a:rPr lang="en-US" sz="1600" b="1" dirty="0" err="1" smtClean="0">
                <a:solidFill>
                  <a:srgbClr val="FF0000"/>
                </a:solidFill>
              </a:rPr>
              <a:t>keine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falsche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924944"/>
            <a:ext cx="1800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987824" y="1052736"/>
            <a:ext cx="309634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Theoriefragen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9" name="Rechteck 8"/>
          <p:cNvSpPr/>
          <p:nvPr/>
        </p:nvSpPr>
        <p:spPr>
          <a:xfrm>
            <a:off x="2915816" y="1772816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3933056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608004" y="3068960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11560" y="3645024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1772816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1259632" y="5013176"/>
            <a:ext cx="684076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Rechenbeispielen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kann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nur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Antwortmöglichkeit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492896"/>
            <a:ext cx="3240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843808" y="1052736"/>
            <a:ext cx="345638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Rechenbeispielen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8" name="Rechteck 7"/>
          <p:cNvSpPr/>
          <p:nvPr/>
        </p:nvSpPr>
        <p:spPr>
          <a:xfrm>
            <a:off x="4499992" y="3789040"/>
            <a:ext cx="165618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2555776" y="1844824"/>
            <a:ext cx="5040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Antworten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wurden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gespeichert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Fortsetzung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späteren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Zeitpunkt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möglich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Gerade Verbindung mit Pfeil 9"/>
          <p:cNvCxnSpPr>
            <a:stCxn id="19464" idx="2"/>
            <a:endCxn id="8" idx="0"/>
          </p:cNvCxnSpPr>
          <p:nvPr/>
        </p:nvCxnSpPr>
        <p:spPr>
          <a:xfrm>
            <a:off x="5076056" y="2491155"/>
            <a:ext cx="25202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0" y="5373216"/>
            <a:ext cx="417646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 </a:t>
            </a:r>
            <a:r>
              <a:rPr lang="en-US" b="1" dirty="0" err="1" smtClean="0">
                <a:solidFill>
                  <a:srgbClr val="FF0000"/>
                </a:solidFill>
              </a:rPr>
              <a:t>Abgeben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Nur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Versuch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fristgerecht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abgegebene</a:t>
            </a:r>
            <a:r>
              <a:rPr lang="en-US" b="1" dirty="0" smtClean="0">
                <a:solidFill>
                  <a:srgbClr val="FF0000"/>
                </a:solidFill>
              </a:rPr>
              <a:t> Tests </a:t>
            </a:r>
            <a:r>
              <a:rPr lang="en-US" b="1" dirty="0" err="1" smtClean="0">
                <a:solidFill>
                  <a:srgbClr val="FF0000"/>
                </a:solidFill>
              </a:rPr>
              <a:t>können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beurteilt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werden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26" name="Gerade Verbindung mit Pfeil 25"/>
          <p:cNvCxnSpPr>
            <a:stCxn id="25" idx="3"/>
          </p:cNvCxnSpPr>
          <p:nvPr/>
        </p:nvCxnSpPr>
        <p:spPr>
          <a:xfrm>
            <a:off x="4176464" y="5834881"/>
            <a:ext cx="755576" cy="114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4932040" y="5733256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1619672" y="2636912"/>
            <a:ext cx="6192688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Bewertung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erst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sichtbar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Ablauf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Abgabefrist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843808" y="4941168"/>
            <a:ext cx="338437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feld 8"/>
          <p:cNvSpPr txBox="1">
            <a:spLocks noChangeArrowheads="1"/>
          </p:cNvSpPr>
          <p:nvPr/>
        </p:nvSpPr>
        <p:spPr bwMode="auto">
          <a:xfrm>
            <a:off x="3491880" y="5733256"/>
            <a:ext cx="3312368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Frage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trägt</a:t>
            </a:r>
            <a:r>
              <a:rPr lang="en-US" b="1" dirty="0" smtClean="0">
                <a:solidFill>
                  <a:srgbClr val="FF0000"/>
                </a:solidFill>
              </a:rPr>
              <a:t> 0,125% </a:t>
            </a:r>
            <a:r>
              <a:rPr lang="en-US" b="1" dirty="0" err="1" smtClean="0">
                <a:solidFill>
                  <a:srgbClr val="FF0000"/>
                </a:solidFill>
              </a:rPr>
              <a:t>zur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Gesamtnote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>
            <a:stCxn id="16" idx="0"/>
            <a:endCxn id="15" idx="2"/>
          </p:cNvCxnSpPr>
          <p:nvPr/>
        </p:nvCxnSpPr>
        <p:spPr>
          <a:xfrm flipH="1" flipV="1">
            <a:off x="4535996" y="5229200"/>
            <a:ext cx="61206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712968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8" name="Text Box 58"/>
          <p:cNvSpPr txBox="1">
            <a:spLocks noChangeArrowheads="1"/>
          </p:cNvSpPr>
          <p:nvPr/>
        </p:nvSpPr>
        <p:spPr bwMode="auto">
          <a:xfrm>
            <a:off x="395288" y="1628775"/>
            <a:ext cx="3024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Studieneingangsphase (1.Semester)</a:t>
            </a:r>
            <a:endParaRPr lang="de-AT" sz="1600" b="1" dirty="0"/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411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/>
              <a:t>Pflichtmodule 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1 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2 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3 Organisation und Personal</a:t>
            </a:r>
            <a:endParaRPr lang="de-DE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4 Produktion &amp; Logistik           8 ECTS / 4 SSt</a:t>
            </a:r>
            <a:endParaRPr lang="de-DE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ABWL 5 Innovations- und Technologiemanagement</a:t>
            </a:r>
            <a:endParaRPr lang="de-DE"/>
          </a:p>
        </p:txBody>
      </p:sp>
      <p:sp>
        <p:nvSpPr>
          <p:cNvPr id="3085" name="Rectangle 84"/>
          <p:cNvSpPr>
            <a:spLocks noChangeArrowheads="1"/>
          </p:cNvSpPr>
          <p:nvPr/>
        </p:nvSpPr>
        <p:spPr bwMode="auto">
          <a:xfrm>
            <a:off x="3132138" y="191708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 smtClean="0"/>
              <a:t>Studieneingangs- und Orientierungsphase</a:t>
            </a:r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EK</a:t>
            </a:r>
            <a:r>
              <a:rPr lang="de-AT"/>
              <a:t> ABWL Prod &amp; Log</a:t>
            </a:r>
            <a:endParaRPr lang="de-DE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/>
              <a:t>VK</a:t>
            </a:r>
            <a:r>
              <a:rPr lang="de-AT"/>
              <a:t> ABWL Prod &amp; Log</a:t>
            </a:r>
            <a:endParaRPr lang="de-DE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96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1" name="AutoShape 93"/>
          <p:cNvCxnSpPr>
            <a:cxnSpLocks noChangeShapeType="1"/>
            <a:stCxn id="3085" idx="2"/>
            <a:endCxn id="12380" idx="0"/>
          </p:cNvCxnSpPr>
          <p:nvPr/>
        </p:nvCxnSpPr>
        <p:spPr bwMode="auto">
          <a:xfrm rot="16200000" flipH="1">
            <a:off x="5652368" y="2564705"/>
            <a:ext cx="431676" cy="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" name="Inhaltsplatzhalter 1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2" name="Rechteck 11"/>
          <p:cNvSpPr/>
          <p:nvPr/>
        </p:nvSpPr>
        <p:spPr>
          <a:xfrm>
            <a:off x="2555776" y="4725144"/>
            <a:ext cx="142876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5364089" y="4149080"/>
            <a:ext cx="259228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Pdf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den </a:t>
            </a:r>
            <a:r>
              <a:rPr lang="en-US" b="1" dirty="0" err="1" smtClean="0">
                <a:solidFill>
                  <a:srgbClr val="FF0000"/>
                </a:solidFill>
              </a:rPr>
              <a:t>Lösungen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erst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Abgabefrist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sichtbar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Gerade Verbindung mit Pfeil 13"/>
          <p:cNvCxnSpPr>
            <a:stCxn id="13" idx="1"/>
            <a:endCxn id="12" idx="3"/>
          </p:cNvCxnSpPr>
          <p:nvPr/>
        </p:nvCxnSpPr>
        <p:spPr>
          <a:xfrm flipH="1">
            <a:off x="3984536" y="4610745"/>
            <a:ext cx="1379553" cy="2572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am BWZ			(Mo-Fr 8 -20h)</a:t>
            </a:r>
          </a:p>
          <a:p>
            <a:pPr lvl="1"/>
            <a:r>
              <a:rPr lang="en-US" dirty="0" smtClean="0"/>
              <a:t>Labor 1	(EG, </a:t>
            </a:r>
            <a:r>
              <a:rPr lang="en-US" dirty="0" err="1" smtClean="0"/>
              <a:t>Bauteil</a:t>
            </a:r>
            <a:r>
              <a:rPr lang="en-US" dirty="0" smtClean="0"/>
              <a:t> 2)</a:t>
            </a:r>
          </a:p>
          <a:p>
            <a:pPr lvl="1"/>
            <a:r>
              <a:rPr lang="en-US" dirty="0" smtClean="0"/>
              <a:t>Labor 4 	(Keller,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r>
              <a:rPr lang="en-US" dirty="0" smtClean="0"/>
              <a:t>Byte-Bar 	(3. Stock, </a:t>
            </a:r>
            <a:r>
              <a:rPr lang="en-US" dirty="0" err="1" smtClean="0"/>
              <a:t>Bauteil</a:t>
            </a:r>
            <a:r>
              <a:rPr lang="en-US" dirty="0" smtClean="0"/>
              <a:t> 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EDV-Labor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http://zid.univie.ac.at/pcr-standorte/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https://www.univie.ac.at/kursdatenbank/elearning.html/#studierende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eaLnBrk="1" hangingPunct="1"/>
            <a:r>
              <a:rPr lang="de-DE" b="1" dirty="0" smtClean="0"/>
              <a:t> Voraussetzungen</a:t>
            </a:r>
            <a:r>
              <a:rPr lang="de-DE" dirty="0" smtClean="0"/>
              <a:t>: </a:t>
            </a:r>
            <a:r>
              <a:rPr lang="de-DE" dirty="0" err="1" smtClean="0"/>
              <a:t>StEOP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Anmelden durch Unterschrift</a:t>
            </a:r>
          </a:p>
          <a:p>
            <a:pPr eaLnBrk="1" hangingPunct="1"/>
            <a:r>
              <a:rPr lang="de-DE" dirty="0" smtClean="0"/>
              <a:t> Abmeldung bis </a:t>
            </a:r>
            <a:r>
              <a:rPr lang="de-DE" dirty="0" smtClean="0">
                <a:solidFill>
                  <a:srgbClr val="FF0000"/>
                </a:solidFill>
              </a:rPr>
              <a:t>23.10.2012</a:t>
            </a:r>
            <a:r>
              <a:rPr lang="de-DE" dirty="0" smtClean="0"/>
              <a:t> möglich (2 Wochen)</a:t>
            </a:r>
          </a:p>
          <a:p>
            <a:pPr eaLnBrk="1" hangingPunct="1"/>
            <a:endParaRPr lang="de-DE" sz="1200" dirty="0" smtClean="0"/>
          </a:p>
          <a:p>
            <a:pPr eaLnBrk="1" hangingPunct="1"/>
            <a:r>
              <a:rPr lang="de-DE" dirty="0" smtClean="0"/>
              <a:t> leicht geblockt in 10 Einheiten </a:t>
            </a:r>
            <a:r>
              <a:rPr lang="de-DE" smtClean="0"/>
              <a:t>von </a:t>
            </a:r>
            <a:r>
              <a:rPr lang="de-DE" smtClean="0"/>
              <a:t>12:15 </a:t>
            </a:r>
            <a:r>
              <a:rPr lang="de-DE" smtClean="0"/>
              <a:t>– </a:t>
            </a:r>
            <a:r>
              <a:rPr lang="de-DE" smtClean="0"/>
              <a:t>14:15</a:t>
            </a:r>
            <a:endParaRPr lang="de-DE" dirty="0" smtClean="0"/>
          </a:p>
          <a:p>
            <a:pPr eaLnBrk="1" hangingPunct="1"/>
            <a:r>
              <a:rPr lang="de-DE" dirty="0" smtClean="0"/>
              <a:t> 2 volle Stunden mit 5-10 Minuten Pause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AT" b="1" dirty="0" smtClean="0"/>
              <a:t> Beurteilungskriterien</a:t>
            </a:r>
            <a:endParaRPr lang="de-DE" b="1" dirty="0" smtClean="0"/>
          </a:p>
          <a:p>
            <a:pPr eaLnBrk="1" hangingPunct="1"/>
            <a:r>
              <a:rPr lang="de-DE" dirty="0" smtClean="0"/>
              <a:t> Zwischentest:       </a:t>
            </a:r>
            <a:r>
              <a:rPr lang="de-DE" dirty="0" smtClean="0"/>
              <a:t>                   </a:t>
            </a:r>
            <a:r>
              <a:rPr lang="de-DE" dirty="0" smtClean="0">
                <a:solidFill>
                  <a:srgbClr val="FF0000"/>
                </a:solidFill>
              </a:rPr>
              <a:t>04.12.2012</a:t>
            </a:r>
            <a:r>
              <a:rPr lang="de-DE" dirty="0" smtClean="0"/>
              <a:t>  12:15-14:15</a:t>
            </a:r>
            <a:r>
              <a:rPr lang="de-DE" dirty="0" smtClean="0"/>
              <a:t>	   45%</a:t>
            </a:r>
          </a:p>
          <a:p>
            <a:pPr eaLnBrk="1" hangingPunct="1"/>
            <a:r>
              <a:rPr lang="de-DE" dirty="0" smtClean="0"/>
              <a:t> </a:t>
            </a:r>
            <a:r>
              <a:rPr lang="de-DE" dirty="0" err="1" smtClean="0"/>
              <a:t>Endtest</a:t>
            </a:r>
            <a:r>
              <a:rPr lang="de-DE" dirty="0" smtClean="0"/>
              <a:t> :                                  </a:t>
            </a:r>
            <a:r>
              <a:rPr lang="de-DE" dirty="0" smtClean="0">
                <a:solidFill>
                  <a:srgbClr val="FF0000"/>
                </a:solidFill>
              </a:rPr>
              <a:t>15.01.2013</a:t>
            </a:r>
            <a:r>
              <a:rPr lang="de-DE" dirty="0" smtClean="0"/>
              <a:t>  </a:t>
            </a:r>
            <a:r>
              <a:rPr lang="de-DE" dirty="0" smtClean="0"/>
              <a:t>12:15-14:15     </a:t>
            </a:r>
            <a:r>
              <a:rPr lang="de-DE" dirty="0" smtClean="0"/>
              <a:t>46%</a:t>
            </a:r>
          </a:p>
          <a:p>
            <a:pPr eaLnBrk="1" hangingPunct="1"/>
            <a:r>
              <a:rPr lang="de-DE" dirty="0" smtClean="0"/>
              <a:t> Hausübungen (e-Learning-Plattform)	                               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eaLnBrk="1" hangingPunct="1">
              <a:lnSpc>
                <a:spcPct val="110000"/>
              </a:lnSpc>
            </a:pPr>
            <a:r>
              <a:rPr lang="de-DE" dirty="0" smtClean="0"/>
              <a:t> </a:t>
            </a:r>
            <a:r>
              <a:rPr lang="de-DE" sz="2400" dirty="0" smtClean="0"/>
              <a:t>Arbeitsunterlage</a:t>
            </a:r>
          </a:p>
          <a:p>
            <a:pPr lvl="1" defTabSz="180000">
              <a:lnSpc>
                <a:spcPct val="110000"/>
              </a:lnSpc>
              <a:tabLst>
                <a:tab pos="180000" algn="l"/>
              </a:tabLst>
            </a:pPr>
            <a:r>
              <a:rPr lang="de-DE" sz="2200" dirty="0" smtClean="0"/>
              <a:t> ersetzt nicht den Besuch der Lehrveranstaltung       	(Anwesenheitspflicht!)</a:t>
            </a:r>
          </a:p>
          <a:p>
            <a:pPr eaLnBrk="1" hangingPunct="1">
              <a:lnSpc>
                <a:spcPct val="110000"/>
              </a:lnSpc>
            </a:pPr>
            <a:r>
              <a:rPr lang="de-DE" sz="2400" dirty="0" smtClean="0"/>
              <a:t> eventuelle Druckfehler vorbehalten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 nicht auswendig lernen, sondern versuchen den Inhalt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smtClean="0">
                <a:sym typeface="Wingdings" pitchFamily="2" charset="2"/>
              </a:rPr>
              <a:t> 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muss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wo man auch die 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>Lösungen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insgesamt</a:t>
            </a:r>
            <a:r>
              <a:rPr lang="en-US" dirty="0" smtClean="0"/>
              <a:t> 9%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erzielbaren</a:t>
            </a:r>
            <a:r>
              <a:rPr lang="en-US" dirty="0" smtClean="0"/>
              <a:t> </a:t>
            </a:r>
            <a:r>
              <a:rPr lang="en-US" dirty="0" err="1" smtClean="0"/>
              <a:t>Punkte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en-US" dirty="0" err="1" smtClean="0"/>
              <a:t>Dienstag</a:t>
            </a:r>
            <a:r>
              <a:rPr lang="en-US" dirty="0" smtClean="0"/>
              <a:t> (Tag </a:t>
            </a:r>
            <a:r>
              <a:rPr lang="en-US" dirty="0" err="1" smtClean="0"/>
              <a:t>der</a:t>
            </a:r>
            <a:r>
              <a:rPr lang="en-US" dirty="0" smtClean="0"/>
              <a:t> LVA) 14:30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fällig</a:t>
            </a:r>
            <a:r>
              <a:rPr lang="en-US" dirty="0" smtClean="0"/>
              <a:t>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angegeben</a:t>
            </a:r>
            <a:r>
              <a:rPr lang="en-US" dirty="0" smtClean="0"/>
              <a:t> am Tag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jeweils</a:t>
            </a:r>
            <a:r>
              <a:rPr lang="en-US" dirty="0" smtClean="0"/>
              <a:t> </a:t>
            </a:r>
            <a:r>
              <a:rPr lang="en-US" dirty="0" err="1" smtClean="0"/>
              <a:t>nächsten</a:t>
            </a:r>
            <a:r>
              <a:rPr lang="en-US" dirty="0" smtClean="0"/>
              <a:t> </a:t>
            </a:r>
            <a:r>
              <a:rPr lang="en-US" dirty="0" err="1" smtClean="0"/>
              <a:t>Einheit</a:t>
            </a:r>
            <a:r>
              <a:rPr lang="en-US" dirty="0" smtClean="0"/>
              <a:t>   7:45</a:t>
            </a:r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Versuch</a:t>
            </a:r>
            <a:r>
              <a:rPr lang="en-US" dirty="0" smtClean="0"/>
              <a:t> (</a:t>
            </a:r>
            <a:r>
              <a:rPr lang="en-US" dirty="0" err="1" smtClean="0"/>
              <a:t>mehrmalige</a:t>
            </a:r>
            <a:r>
              <a:rPr lang="en-US" dirty="0" smtClean="0"/>
              <a:t> 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                  	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465</Words>
  <Application>Microsoft Office PowerPoint</Application>
  <PresentationFormat>Bildschirmpräsentation (4:3)</PresentationFormat>
  <Paragraphs>137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keinen Internetzugang?</vt:lpstr>
      <vt:lpstr>Hilfe zu Moodle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50</cp:revision>
  <dcterms:created xsi:type="dcterms:W3CDTF">2011-04-28T12:25:33Z</dcterms:created>
  <dcterms:modified xsi:type="dcterms:W3CDTF">2012-10-31T09:21:03Z</dcterms:modified>
</cp:coreProperties>
</file>