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1CDEAFD8-9F7B-4646-B99E-2B6EC264412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DE05A26A-F255-4201-820A-1D1B820BD23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5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slide" Target="slide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slide" Target="slide12.x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200" b="1" dirty="0" smtClean="0"/>
              <a:t>Produktionsprogrammplanung – </a:t>
            </a:r>
          </a:p>
          <a:p>
            <a:pPr>
              <a:buNone/>
            </a:pPr>
            <a:r>
              <a:rPr lang="de-DE" sz="3200" b="1" dirty="0" smtClean="0"/>
              <a:t>Beschäftigungsglättung </a:t>
            </a:r>
            <a:endParaRPr lang="de-AT" sz="3200" b="1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2800" dirty="0" smtClean="0"/>
              <a:t>Kapitel 4</a:t>
            </a:r>
            <a:endParaRPr lang="de-AT" sz="28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44D4A31-2A5C-416A-B125-CB86F120E945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Tabelle I</a:t>
            </a:r>
            <a:endParaRPr lang="de-AT" sz="2800" dirty="0" smtClean="0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41500" y="1576388"/>
          <a:ext cx="5113338" cy="4540250"/>
        </p:xfrm>
        <a:graphic>
          <a:graphicData uri="http://schemas.openxmlformats.org/presentationml/2006/ole">
            <p:oleObj spid="_x0000_s72706" r:id="rId3" imgW="5646909" imgH="6165114" progId="">
              <p:embed/>
            </p:oleObj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78125" y="186372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90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354388" y="18780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541963" y="32321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72125" y="49466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86413" y="562292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541963" y="52768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448175" y="392430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354388" y="25257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010150" y="460057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49763" y="324643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930650" y="32321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50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202113" y="18748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002088" y="25606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6334125" y="2008188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6350000" y="268446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2863850" y="59547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3454400" y="59531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497263" y="60547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6334125" y="33750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881813" y="3275013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50</a:t>
            </a:r>
            <a:endParaRPr lang="de-AT" sz="120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4002088" y="59531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6334125" y="4052888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6867525" y="33766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185025" y="32797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40</a:t>
            </a:r>
            <a:endParaRPr lang="de-AT" sz="1200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564063" y="59404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259388" y="3925888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576763" y="6040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4578350" y="61563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V="1">
            <a:off x="3497263" y="61690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V="1">
            <a:off x="5138738" y="59531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V="1">
            <a:off x="6319838" y="47593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5819775" y="46212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V="1">
            <a:off x="6334125" y="54340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V="1">
            <a:off x="7170738" y="3395663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6319838" y="50895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6335713" y="578167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V="1">
            <a:off x="5672138" y="5954713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202488" y="312102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30</a:t>
            </a:r>
            <a:endParaRPr lang="de-AT" sz="1200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513388" y="6040438"/>
            <a:ext cx="42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30</a:t>
            </a:r>
            <a:endParaRPr lang="de-AT" sz="1400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873750" y="60404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20</a:t>
            </a:r>
            <a:endParaRPr lang="de-AT" sz="1400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6162675" y="6040438"/>
            <a:ext cx="45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V="1">
            <a:off x="5513388" y="6127750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V="1">
            <a:off x="5859463" y="614203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 flipV="1">
            <a:off x="6148388" y="614203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6897688" y="18923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10</a:t>
            </a:r>
            <a:endParaRPr lang="de-AT" sz="1200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 flipV="1">
            <a:off x="6897688" y="200818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3165475" y="1527175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3724275" y="1517650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>
            <a:off x="4295775" y="1506538"/>
            <a:ext cx="12700" cy="4837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>
            <a:off x="4846638" y="1468438"/>
            <a:ext cx="12700" cy="4837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5368925" y="1498600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17681" name="Group 273"/>
          <p:cNvGraphicFramePr>
            <a:graphicFrameLocks noGrp="1"/>
          </p:cNvGraphicFramePr>
          <p:nvPr>
            <p:ph idx="1"/>
          </p:nvPr>
        </p:nvGraphicFramePr>
        <p:xfrm>
          <a:off x="7567613" y="1543050"/>
          <a:ext cx="1119187" cy="4381759"/>
        </p:xfrm>
        <a:graphic>
          <a:graphicData uri="http://schemas.openxmlformats.org/drawingml/2006/table">
            <a:tbl>
              <a:tblPr/>
              <a:tblGrid>
                <a:gridCol w="574675"/>
                <a:gridCol w="544512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82" name="Text Box 274"/>
          <p:cNvSpPr txBox="1">
            <a:spLocks noChangeArrowheads="1"/>
          </p:cNvSpPr>
          <p:nvPr/>
        </p:nvSpPr>
        <p:spPr bwMode="auto">
          <a:xfrm>
            <a:off x="467544" y="5517232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4" action="ppaction://hlinksldjump"/>
              </a:rPr>
              <a:t>Kosten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7683" name="Text Box 275"/>
          <p:cNvSpPr txBox="1">
            <a:spLocks noChangeArrowheads="1"/>
          </p:cNvSpPr>
          <p:nvPr/>
        </p:nvSpPr>
        <p:spPr bwMode="auto">
          <a:xfrm>
            <a:off x="449263" y="2374900"/>
            <a:ext cx="127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Spalten</a:t>
            </a:r>
            <a:br>
              <a:rPr lang="de-DE" b="1" dirty="0">
                <a:solidFill>
                  <a:srgbClr val="CC00CC"/>
                </a:solidFill>
                <a:hlinkClick r:id="rId5" action="ppaction://hlinksldjump"/>
              </a:rPr>
            </a:br>
            <a:r>
              <a:rPr lang="de-DE" b="1" dirty="0" err="1">
                <a:solidFill>
                  <a:srgbClr val="CC00CC"/>
                </a:solidFill>
                <a:hlinkClick r:id="rId5" action="ppaction://hlinksldjump"/>
              </a:rPr>
              <a:t>minimum</a:t>
            </a: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/>
            </a:r>
            <a:br>
              <a:rPr lang="de-DE" b="1" dirty="0">
                <a:solidFill>
                  <a:srgbClr val="CC00CC"/>
                </a:solidFill>
                <a:hlinkClick r:id="rId5" action="ppaction://hlinksldjump"/>
              </a:rPr>
            </a:b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verfahren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2" grpId="0"/>
      <p:bldP spid="17423" grpId="0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/>
      <p:bldP spid="17431" grpId="0" animBg="1"/>
      <p:bldP spid="17432" grpId="0"/>
      <p:bldP spid="17433" grpId="0" animBg="1"/>
      <p:bldP spid="17434" grpId="0" animBg="1"/>
      <p:bldP spid="17435" grpId="0" animBg="1"/>
      <p:bldP spid="17436" grpId="0"/>
      <p:bldP spid="17437" grpId="0" animBg="1"/>
      <p:bldP spid="17438" grpId="0" animBg="1"/>
      <p:bldP spid="17439" grpId="0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8" grpId="0" animBg="1"/>
      <p:bldP spid="17449" grpId="0" animBg="1"/>
      <p:bldP spid="17450" grpId="0"/>
      <p:bldP spid="17451" grpId="0"/>
      <p:bldP spid="17452" grpId="0"/>
      <p:bldP spid="17453" grpId="0"/>
      <p:bldP spid="17454" grpId="0" animBg="1"/>
      <p:bldP spid="17455" grpId="0" animBg="1"/>
      <p:bldP spid="17456" grpId="0" animBg="1"/>
      <p:bldP spid="17457" grpId="0"/>
      <p:bldP spid="17458" grpId="0" animBg="1"/>
      <p:bldP spid="17459" grpId="0" animBg="1"/>
      <p:bldP spid="17460" grpId="0" animBg="1"/>
      <p:bldP spid="17461" grpId="0" animBg="1"/>
      <p:bldP spid="17463" grpId="0" animBg="1"/>
      <p:bldP spid="17468" grpId="0" animBg="1"/>
      <p:bldP spid="17682" grpId="0"/>
      <p:bldP spid="176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D8B33DBA-1178-4918-92A7-E712D87AF57E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Kosten &amp; Produktionsplan</a:t>
            </a:r>
            <a:endParaRPr lang="de-AT" sz="2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892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1800" b="1" dirty="0" smtClean="0"/>
              <a:t>Gesamtkosten</a:t>
            </a:r>
            <a:r>
              <a:rPr lang="de-DE" sz="1600" dirty="0" smtClean="0"/>
              <a:t> = </a:t>
            </a:r>
            <a:endParaRPr lang="de-AT" sz="16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66950" y="16287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590 * C</a:t>
            </a:r>
            <a:endParaRPr lang="de-A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1050" y="2133600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Produktionskosten</a:t>
            </a:r>
            <a:endParaRPr lang="de-AT" sz="14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130550" y="16287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3</a:t>
            </a:r>
            <a:endParaRPr lang="de-AT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525" y="1628775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2,5 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1,5</a:t>
            </a:r>
            <a:endParaRPr lang="de-AT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06813" y="2133600"/>
            <a:ext cx="2233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Lagerhaltungskosten</a:t>
            </a:r>
            <a:endParaRPr lang="de-AT" sz="1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0425" y="2130425"/>
            <a:ext cx="2033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Kosten der Produktion in Überkapazität</a:t>
            </a:r>
            <a:endParaRPr lang="de-AT" sz="1400"/>
          </a:p>
        </p:txBody>
      </p:sp>
      <p:sp>
        <p:nvSpPr>
          <p:cNvPr id="15370" name="AutoShape 10"/>
          <p:cNvSpPr>
            <a:spLocks/>
          </p:cNvSpPr>
          <p:nvPr/>
        </p:nvSpPr>
        <p:spPr bwMode="auto">
          <a:xfrm rot="-5400000">
            <a:off x="2649538" y="1535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 rot="-5400000">
            <a:off x="4532312" y="868363"/>
            <a:ext cx="79375" cy="2305050"/>
          </a:xfrm>
          <a:prstGeom prst="leftBrace">
            <a:avLst>
              <a:gd name="adj1" fmla="val 242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 rot="-5400000">
            <a:off x="6876257" y="1124744"/>
            <a:ext cx="71437" cy="1800225"/>
          </a:xfrm>
          <a:prstGeom prst="leftBrace">
            <a:avLst>
              <a:gd name="adj1" fmla="val 2100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122488" y="25654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chemeClr val="hlink"/>
                </a:solidFill>
              </a:rPr>
              <a:t>590 * C + 90 GE</a:t>
            </a:r>
            <a:endParaRPr lang="de-AT" b="1">
              <a:solidFill>
                <a:schemeClr val="hlink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95288" y="3357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Produktionsplan</a:t>
            </a:r>
            <a:endParaRPr lang="de-AT" b="1"/>
          </a:p>
        </p:txBody>
      </p:sp>
      <p:graphicFrame>
        <p:nvGraphicFramePr>
          <p:cNvPr id="15426" name="Group 66"/>
          <p:cNvGraphicFramePr>
            <a:graphicFrameLocks noGrp="1"/>
          </p:cNvGraphicFramePr>
          <p:nvPr>
            <p:ph sz="half" idx="2"/>
          </p:nvPr>
        </p:nvGraphicFramePr>
        <p:xfrm>
          <a:off x="755650" y="4125913"/>
          <a:ext cx="6551613" cy="1247776"/>
        </p:xfrm>
        <a:graphic>
          <a:graphicData uri="http://schemas.openxmlformats.org/drawingml/2006/table">
            <a:tbl>
              <a:tblPr/>
              <a:tblGrid>
                <a:gridCol w="936625"/>
                <a:gridCol w="936625"/>
                <a:gridCol w="935038"/>
                <a:gridCol w="936625"/>
                <a:gridCol w="935037"/>
                <a:gridCol w="935038"/>
                <a:gridCol w="9366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458788" y="225901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/>
      <p:bldP spid="15365" grpId="0"/>
      <p:bldP spid="15366" grpId="0"/>
      <p:bldP spid="15366" grpId="1"/>
      <p:bldP spid="15367" grpId="0"/>
      <p:bldP spid="15368" grpId="0"/>
      <p:bldP spid="15369" grpId="0"/>
      <p:bldP spid="15370" grpId="0" animBg="1"/>
      <p:bldP spid="15371" grpId="0" animBg="1"/>
      <p:bldP spid="15372" grpId="0" animBg="1"/>
      <p:bldP spid="15373" grpId="0"/>
      <p:bldP spid="15374" grpId="0"/>
      <p:bldP spid="154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B1451E1-D8C1-47ED-B0EC-B5F25B1FF047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Beispiel II</a:t>
            </a:r>
            <a:endParaRPr lang="de-AT" sz="2800" dirty="0" smtClean="0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68313" y="2333625"/>
          <a:ext cx="8064500" cy="3946525"/>
        </p:xfrm>
        <a:graphic>
          <a:graphicData uri="http://schemas.openxmlformats.org/presentationml/2006/ole">
            <p:oleObj spid="_x0000_s73730" name="Photo Editor-Foto" r:id="rId3" imgW="5982218" imgH="2812024" progId="">
              <p:embed/>
            </p:oleObj>
          </a:graphicData>
        </a:graphic>
      </p:graphicFrame>
      <p:sp>
        <p:nvSpPr>
          <p:cNvPr id="112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391275" cy="8921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800" smtClean="0"/>
              <a:t>Beispiel für </a:t>
            </a:r>
            <a:r>
              <a:rPr lang="de-DE" sz="1800" smtClean="0">
                <a:solidFill>
                  <a:srgbClr val="FF0000"/>
                </a:solidFill>
              </a:rPr>
              <a:t>2 Quellen von Zusatzkapazität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i="1" smtClean="0"/>
              <a:t>k</a:t>
            </a:r>
            <a:r>
              <a:rPr lang="de-DE" sz="1800" smtClean="0"/>
              <a:t> = 1</a:t>
            </a:r>
            <a:r>
              <a:rPr lang="de-DE" sz="1800" smtClean="0">
                <a:solidFill>
                  <a:srgbClr val="FF0000"/>
                </a:solidFill>
              </a:rPr>
              <a:t> Überstunden</a:t>
            </a:r>
            <a:r>
              <a:rPr lang="de-DE" sz="1800" smtClean="0"/>
              <a:t> und 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i="1" smtClean="0"/>
              <a:t>k</a:t>
            </a:r>
            <a:r>
              <a:rPr lang="de-DE" sz="1800" smtClean="0"/>
              <a:t> = 2</a:t>
            </a:r>
            <a:r>
              <a:rPr lang="de-DE" sz="1800" smtClean="0">
                <a:solidFill>
                  <a:srgbClr val="FF0000"/>
                </a:solidFill>
              </a:rPr>
              <a:t> Subunternehmer</a:t>
            </a:r>
            <a:endParaRPr lang="de-AT" sz="1800" smtClean="0">
              <a:solidFill>
                <a:srgbClr val="FF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586163" y="4476750"/>
            <a:ext cx="947737" cy="2952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593013" y="546893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4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  <p:bldP spid="11271" grpId="0" animBg="1"/>
      <p:bldP spid="112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806F1CA2-29DA-4A98-AD02-B969F1AE33EB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Variante 1</a:t>
            </a:r>
            <a:endParaRPr lang="de-AT" sz="2800" dirty="0" smtClean="0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76863" y="1509713"/>
            <a:ext cx="34099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/>
              <a:t>Jede Produktionsperiode </a:t>
            </a:r>
            <a:br>
              <a:rPr lang="de-AT" sz="1400" dirty="0"/>
            </a:br>
            <a:r>
              <a:rPr lang="de-AT" sz="1400" dirty="0"/>
              <a:t>besitzt 3 Halbzeilen für die </a:t>
            </a:r>
            <a:br>
              <a:rPr lang="de-AT" sz="1400" dirty="0"/>
            </a:br>
            <a:r>
              <a:rPr lang="de-AT" sz="1400" dirty="0"/>
              <a:t>3 </a:t>
            </a:r>
            <a:r>
              <a:rPr lang="de-AT" sz="1400" dirty="0">
                <a:solidFill>
                  <a:srgbClr val="FF0000"/>
                </a:solidFill>
              </a:rPr>
              <a:t>Kapazitätsquellen</a:t>
            </a:r>
            <a:r>
              <a:rPr lang="de-AT" sz="1400" dirty="0"/>
              <a:t> (normal, Überstunden, Fremdbezug)</a:t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hlink"/>
                </a:solidFill>
              </a:rPr>
              <a:t>Dummyspalte</a:t>
            </a:r>
            <a:r>
              <a:rPr lang="de-AT" sz="1400" dirty="0"/>
              <a:t> verwendet wird, um </a:t>
            </a:r>
            <a:r>
              <a:rPr lang="de-AT" sz="1400" dirty="0">
                <a:solidFill>
                  <a:schemeClr val="hlink"/>
                </a:solidFill>
              </a:rPr>
              <a:t>ungenutzte Kapazität</a:t>
            </a:r>
            <a:r>
              <a:rPr lang="de-AT" sz="1400" dirty="0"/>
              <a:t> aufzunehmen</a:t>
            </a:r>
          </a:p>
          <a:p>
            <a:pPr marL="182563" indent="-182563">
              <a:buFontTx/>
              <a:buChar char="•"/>
            </a:pPr>
            <a:r>
              <a:rPr lang="de-AT" sz="1400" dirty="0"/>
              <a:t>Summe Angebot = 2780</a:t>
            </a:r>
            <a:br>
              <a:rPr lang="de-AT" sz="1400" dirty="0"/>
            </a:br>
            <a:r>
              <a:rPr lang="de-AT" sz="1400" dirty="0"/>
              <a:t>Summe Nachfrage = 2550</a:t>
            </a:r>
            <a:br>
              <a:rPr lang="de-AT" sz="1400" dirty="0"/>
            </a:br>
            <a:r>
              <a:rPr lang="de-AT" sz="1400" dirty="0" err="1">
                <a:solidFill>
                  <a:schemeClr val="hlink"/>
                </a:solidFill>
              </a:rPr>
              <a:t>unused</a:t>
            </a:r>
            <a:r>
              <a:rPr lang="de-AT" sz="1400" dirty="0">
                <a:solidFill>
                  <a:schemeClr val="hlink"/>
                </a:solidFill>
              </a:rPr>
              <a:t> </a:t>
            </a:r>
            <a:r>
              <a:rPr lang="de-AT" sz="1400" dirty="0" err="1">
                <a:solidFill>
                  <a:schemeClr val="hlink"/>
                </a:solidFill>
              </a:rPr>
              <a:t>capacity</a:t>
            </a:r>
            <a:r>
              <a:rPr lang="de-AT" sz="1400" dirty="0"/>
              <a:t> = 2780 - 2550 = </a:t>
            </a:r>
            <a:r>
              <a:rPr lang="de-AT" sz="1400" dirty="0">
                <a:solidFill>
                  <a:schemeClr val="hlink"/>
                </a:solidFill>
              </a:rPr>
              <a:t>230</a:t>
            </a:r>
            <a:r>
              <a:rPr lang="de-AT" sz="1400" dirty="0"/>
              <a:t/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Subtraktion vom Bedarf der ersten Periode(n) berücksichtigt werden (Variante 2)  </a:t>
            </a:r>
            <a:br>
              <a:rPr lang="de-AT" sz="1400" dirty="0"/>
            </a:br>
            <a:r>
              <a:rPr lang="de-AT" sz="1400" dirty="0"/>
              <a:t>oder </a:t>
            </a:r>
            <a:r>
              <a:rPr lang="de-AT" sz="1400" dirty="0">
                <a:solidFill>
                  <a:srgbClr val="FF6600"/>
                </a:solidFill>
              </a:rPr>
              <a:t>als zusätzliche (künstliche) Produktionsperiode 0 modelliert werden (Variante 1)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95288" y="1484313"/>
          <a:ext cx="4772025" cy="4772025"/>
        </p:xfrm>
        <a:graphic>
          <a:graphicData uri="http://schemas.openxmlformats.org/presentationml/2006/ole">
            <p:oleObj spid="_x0000_s74754" r:id="rId3" imgW="6020322" imgH="6477561" progId="">
              <p:embed/>
            </p:oleObj>
          </a:graphicData>
        </a:graphic>
      </p:graphicFrame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2038350" y="2662238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2038350" y="301942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2714625" y="33528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2690813" y="37004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2690813" y="40386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2700338" y="43719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2719388" y="470535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3271838" y="50339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3267075" y="53673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3871913" y="57054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3857625" y="4691063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14338" y="2514600"/>
            <a:ext cx="4586287" cy="3524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85088" y="5910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4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928688" y="2857500"/>
            <a:ext cx="4094162" cy="323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933450" y="3184525"/>
            <a:ext cx="4094163" cy="3524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942975" y="3535363"/>
            <a:ext cx="4094163" cy="3317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3657600" y="2070100"/>
            <a:ext cx="603250" cy="401955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16" grpId="0" animBg="1"/>
      <p:bldP spid="12316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717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028F1DC-E336-4486-B30B-F961A252AE85}" type="slidenum">
              <a:rPr lang="de-AT" smtClean="0"/>
              <a:pPr/>
              <a:t>14</a:t>
            </a:fld>
            <a:endParaRPr lang="de-AT" smtClean="0"/>
          </a:p>
        </p:txBody>
      </p:sp>
      <p:graphicFrame>
        <p:nvGraphicFramePr>
          <p:cNvPr id="7170" name="Object 69"/>
          <p:cNvGraphicFramePr>
            <a:graphicFrameLocks noChangeAspect="1"/>
          </p:cNvGraphicFramePr>
          <p:nvPr>
            <p:ph sz="half" idx="2"/>
          </p:nvPr>
        </p:nvGraphicFramePr>
        <p:xfrm>
          <a:off x="395288" y="1411288"/>
          <a:ext cx="4799012" cy="4835525"/>
        </p:xfrm>
        <a:graphic>
          <a:graphicData uri="http://schemas.openxmlformats.org/presentationml/2006/ole">
            <p:oleObj spid="_x0000_s75778" r:id="rId3" imgW="6020322" imgH="6477561" progId="">
              <p:embed/>
            </p:oleObj>
          </a:graphicData>
        </a:graphic>
      </p:graphicFrame>
      <p:graphicFrame>
        <p:nvGraphicFramePr>
          <p:cNvPr id="28701" name="Object 29"/>
          <p:cNvGraphicFramePr>
            <a:graphicFrameLocks noGrp="1" noChangeAspect="1"/>
          </p:cNvGraphicFramePr>
          <p:nvPr>
            <p:ph idx="1"/>
          </p:nvPr>
        </p:nvGraphicFramePr>
        <p:xfrm>
          <a:off x="396875" y="1809750"/>
          <a:ext cx="4748213" cy="4392613"/>
        </p:xfrm>
        <a:graphic>
          <a:graphicData uri="http://schemas.openxmlformats.org/presentationml/2006/ole">
            <p:oleObj spid="_x0000_s75779" name="Photo Editor-Foto" r:id="rId4" imgW="7457143" imgH="7342857" progId="">
              <p:embed/>
            </p:oleObj>
          </a:graphicData>
        </a:graphic>
      </p:graphicFrame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</a:t>
            </a:r>
            <a:r>
              <a:rPr lang="de-DE" sz="2800" dirty="0" smtClean="0">
                <a:solidFill>
                  <a:schemeClr val="tx1"/>
                </a:solidFill>
              </a:rPr>
              <a:t>Variante 2</a:t>
            </a:r>
            <a:endParaRPr lang="de-AT" sz="2800" dirty="0" smtClean="0">
              <a:solidFill>
                <a:schemeClr val="tx1"/>
              </a:solidFill>
            </a:endParaRPr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 flipV="1">
            <a:off x="407988" y="2444750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Jede Produktionsperiode besitzt 3    Halbzeilen für die 3 Kapazitätsquellen (normal, Überstunden, Fremdbezug)</a:t>
            </a:r>
            <a:br>
              <a:rPr lang="de-AT" sz="1400" dirty="0">
                <a:solidFill>
                  <a:schemeClr val="bg2"/>
                </a:solidFill>
              </a:rPr>
            </a:br>
            <a:endParaRPr lang="de-AT" sz="1400" dirty="0">
              <a:solidFill>
                <a:schemeClr val="bg2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bg2"/>
                </a:solidFill>
              </a:rPr>
              <a:t>Dummyspalte</a:t>
            </a:r>
            <a:r>
              <a:rPr lang="de-AT" sz="1400" dirty="0">
                <a:solidFill>
                  <a:schemeClr val="bg2"/>
                </a:solidFill>
              </a:rPr>
              <a:t> verwendet wird, um ungenutzte Kapazität aufzunehmen</a:t>
            </a:r>
            <a:r>
              <a:rPr lang="de-AT" sz="1400" dirty="0">
                <a:solidFill>
                  <a:srgbClr val="DDDDDD"/>
                </a:solidFill>
              </a:rPr>
              <a:t/>
            </a:r>
            <a:br>
              <a:rPr lang="de-AT" sz="1400" dirty="0">
                <a:solidFill>
                  <a:srgbClr val="DDDDDD"/>
                </a:solidFill>
              </a:rPr>
            </a:br>
            <a:endParaRPr lang="de-AT" sz="1400" dirty="0">
              <a:solidFill>
                <a:srgbClr val="DDDDDD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</a:t>
            </a:r>
            <a:r>
              <a:rPr lang="de-AT" sz="1400" dirty="0">
                <a:solidFill>
                  <a:srgbClr val="FF6600"/>
                </a:solidFill>
              </a:rPr>
              <a:t>Subtraktion vom Bedarf der ersten Periode(n)</a:t>
            </a:r>
            <a:r>
              <a:rPr lang="de-AT" sz="1400" dirty="0"/>
              <a:t> berücksichtigt werden </a:t>
            </a:r>
            <a:r>
              <a:rPr lang="de-AT" sz="1400" dirty="0">
                <a:solidFill>
                  <a:srgbClr val="FF6600"/>
                </a:solidFill>
              </a:rPr>
              <a:t>(Variante 2)</a:t>
            </a:r>
            <a:r>
              <a:rPr lang="de-AT" sz="1400" dirty="0"/>
              <a:t>  </a:t>
            </a:r>
            <a:br>
              <a:rPr lang="de-AT" sz="1400" dirty="0"/>
            </a:br>
            <a:r>
              <a:rPr lang="de-AT" sz="1400" dirty="0"/>
              <a:t>oder als zusätzliche (künstliche) Produktionsperiode 0 modelliert werden (Variante 1)</a:t>
            </a:r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7383463" y="5783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7180" name="Line 30"/>
          <p:cNvSpPr>
            <a:spLocks noChangeShapeType="1"/>
          </p:cNvSpPr>
          <p:nvPr/>
        </p:nvSpPr>
        <p:spPr bwMode="auto">
          <a:xfrm flipV="1">
            <a:off x="428625" y="2771775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38350" y="2971800"/>
            <a:ext cx="2066925" cy="2876550"/>
            <a:chOff x="1284" y="1902"/>
            <a:chExt cx="1302" cy="1782"/>
          </a:xfrm>
        </p:grpSpPr>
        <p:sp>
          <p:nvSpPr>
            <p:cNvPr id="7185" name="Rectangle 43"/>
            <p:cNvSpPr>
              <a:spLocks noChangeArrowheads="1"/>
            </p:cNvSpPr>
            <p:nvPr/>
          </p:nvSpPr>
          <p:spPr bwMode="auto">
            <a:xfrm>
              <a:off x="1284" y="1902"/>
              <a:ext cx="147" cy="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6" name="Rectangle 44"/>
            <p:cNvSpPr>
              <a:spLocks noChangeArrowheads="1"/>
            </p:cNvSpPr>
            <p:nvPr/>
          </p:nvSpPr>
          <p:spPr bwMode="auto">
            <a:xfrm>
              <a:off x="1710" y="2112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7" name="Rectangle 45"/>
            <p:cNvSpPr>
              <a:spLocks noChangeArrowheads="1"/>
            </p:cNvSpPr>
            <p:nvPr/>
          </p:nvSpPr>
          <p:spPr bwMode="auto">
            <a:xfrm>
              <a:off x="1695" y="233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8" name="Rectangle 46"/>
            <p:cNvSpPr>
              <a:spLocks noChangeArrowheads="1"/>
            </p:cNvSpPr>
            <p:nvPr/>
          </p:nvSpPr>
          <p:spPr bwMode="auto">
            <a:xfrm>
              <a:off x="1695" y="254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9" name="Rectangle 47"/>
            <p:cNvSpPr>
              <a:spLocks noChangeArrowheads="1"/>
            </p:cNvSpPr>
            <p:nvPr/>
          </p:nvSpPr>
          <p:spPr bwMode="auto">
            <a:xfrm>
              <a:off x="1701" y="275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0" name="Rectangle 48"/>
            <p:cNvSpPr>
              <a:spLocks noChangeArrowheads="1"/>
            </p:cNvSpPr>
            <p:nvPr/>
          </p:nvSpPr>
          <p:spPr bwMode="auto">
            <a:xfrm>
              <a:off x="1713" y="296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1" name="Rectangle 49"/>
            <p:cNvSpPr>
              <a:spLocks noChangeArrowheads="1"/>
            </p:cNvSpPr>
            <p:nvPr/>
          </p:nvSpPr>
          <p:spPr bwMode="auto">
            <a:xfrm>
              <a:off x="2061" y="317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2" name="Rectangle 50"/>
            <p:cNvSpPr>
              <a:spLocks noChangeArrowheads="1"/>
            </p:cNvSpPr>
            <p:nvPr/>
          </p:nvSpPr>
          <p:spPr bwMode="auto">
            <a:xfrm>
              <a:off x="2058" y="338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3" name="Rectangle 51"/>
            <p:cNvSpPr>
              <a:spLocks noChangeArrowheads="1"/>
            </p:cNvSpPr>
            <p:nvPr/>
          </p:nvSpPr>
          <p:spPr bwMode="auto">
            <a:xfrm>
              <a:off x="2439" y="359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4" name="Rectangle 52"/>
            <p:cNvSpPr>
              <a:spLocks noChangeArrowheads="1"/>
            </p:cNvSpPr>
            <p:nvPr/>
          </p:nvSpPr>
          <p:spPr bwMode="auto">
            <a:xfrm>
              <a:off x="2430" y="2955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738" name="Rectangle 66"/>
          <p:cNvSpPr>
            <a:spLocks noChangeArrowheads="1"/>
          </p:cNvSpPr>
          <p:nvPr/>
        </p:nvSpPr>
        <p:spPr bwMode="auto">
          <a:xfrm>
            <a:off x="1985963" y="5943600"/>
            <a:ext cx="352425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2005013" y="585628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700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28743" name="Rectangle 71"/>
          <p:cNvSpPr>
            <a:spLocks noChangeArrowheads="1"/>
          </p:cNvSpPr>
          <p:nvPr/>
        </p:nvSpPr>
        <p:spPr bwMode="auto">
          <a:xfrm>
            <a:off x="220663" y="1454150"/>
            <a:ext cx="4976812" cy="35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4" grpId="0" animBg="1"/>
      <p:bldP spid="28738" grpId="0" animBg="1"/>
      <p:bldP spid="28737" grpId="0"/>
      <p:bldP spid="287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19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0161C5C-D71A-471C-9AD8-92019193F298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II</a:t>
            </a:r>
            <a:endParaRPr lang="de-AT" sz="2800" smtClean="0"/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Lösung mittels </a:t>
            </a:r>
            <a:r>
              <a:rPr lang="de-DE">
                <a:solidFill>
                  <a:schemeClr val="tx2"/>
                </a:solidFill>
              </a:rPr>
              <a:t>Spaltenminimumverfahren</a:t>
            </a:r>
            <a:endParaRPr lang="de-AT">
              <a:solidFill>
                <a:schemeClr val="tx2"/>
              </a:solidFill>
            </a:endParaRP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95288" y="1484313"/>
          <a:ext cx="4772025" cy="4772025"/>
        </p:xfrm>
        <a:graphic>
          <a:graphicData uri="http://schemas.openxmlformats.org/presentationml/2006/ole">
            <p:oleObj spid="_x0000_s76802" r:id="rId3" imgW="6020322" imgH="6477561" progId="">
              <p:embed/>
            </p:oleObj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057400" y="265747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057400" y="3014663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733675" y="33480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2711450" y="3695700"/>
            <a:ext cx="271463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50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709863" y="36957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709863" y="403383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719388" y="43672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2705100" y="47053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150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738438" y="470058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290888" y="50292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86125" y="5362575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890963" y="57007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3876675" y="46863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3775075" y="36512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 dirty="0" smtClean="0"/>
              <a:t>100</a:t>
            </a:r>
            <a:endParaRPr lang="de-AT" sz="1000" dirty="0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5305425" y="2673350"/>
            <a:ext cx="3168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Gesamtkosten =</a:t>
            </a:r>
            <a:br>
              <a:rPr lang="de-AT"/>
            </a:br>
            <a:r>
              <a:rPr lang="de-AT"/>
              <a:t>100*0</a:t>
            </a:r>
            <a:br>
              <a:rPr lang="de-AT"/>
            </a:br>
            <a:r>
              <a:rPr lang="de-AT"/>
              <a:t>+(700+700+700)*40</a:t>
            </a:r>
            <a:br>
              <a:rPr lang="de-AT"/>
            </a:br>
            <a:r>
              <a:rPr lang="de-AT"/>
              <a:t>+(50+50)*50</a:t>
            </a:r>
            <a:br>
              <a:rPr lang="de-AT"/>
            </a:br>
            <a:r>
              <a:rPr lang="de-AT"/>
              <a:t>+50*52</a:t>
            </a:r>
            <a:br>
              <a:rPr lang="de-AT"/>
            </a:br>
            <a:r>
              <a:rPr lang="de-AT"/>
              <a:t>+150*70</a:t>
            </a:r>
            <a:br>
              <a:rPr lang="de-AT"/>
            </a:br>
            <a:r>
              <a:rPr lang="de-AT"/>
              <a:t>+50*72</a:t>
            </a:r>
            <a:br>
              <a:rPr lang="de-AT"/>
            </a:br>
            <a:r>
              <a:rPr lang="de-AT"/>
              <a:t>= 105700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8" grpId="0" animBg="1"/>
      <p:bldP spid="27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8" descr="C:\WINNT\Profiles\ubretri\Desktop\My Briefcase\13-00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94" y="2204864"/>
            <a:ext cx="4875296" cy="4248472"/>
          </a:xfrm>
          <a:prstGeom prst="rect">
            <a:avLst/>
          </a:prstGeom>
          <a:noFill/>
        </p:spPr>
      </p:pic>
      <p:sp>
        <p:nvSpPr>
          <p:cNvPr id="102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573BA5A2-2D01-4514-9453-D35B95634A08}" type="slidenum">
              <a:rPr lang="de-AT" smtClean="0"/>
              <a:pPr/>
              <a:t>2</a:t>
            </a:fld>
            <a:endParaRPr lang="de-AT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Produktionsprogrammplanung – </a:t>
            </a:r>
            <a:br>
              <a:rPr lang="de-DE" dirty="0" smtClean="0"/>
            </a:br>
            <a:r>
              <a:rPr lang="de-DE" dirty="0" smtClean="0"/>
              <a:t>Beschäftigungsglättung</a:t>
            </a:r>
            <a:endParaRPr lang="de-AT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353177" cy="3959547"/>
          </a:xfrm>
        </p:spPr>
        <p:txBody>
          <a:bodyPr/>
          <a:lstStyle/>
          <a:p>
            <a:pPr marL="271463" indent="-271463" eaLnBrk="1" hangingPunct="1"/>
            <a:r>
              <a:rPr lang="de-DE" sz="2000" dirty="0" smtClean="0"/>
              <a:t>Ausschöpfung der </a:t>
            </a:r>
            <a:r>
              <a:rPr lang="de-DE" sz="2000" dirty="0" smtClean="0"/>
              <a:t>Leistungspotentiale</a:t>
            </a:r>
            <a:endParaRPr lang="de-DE" sz="2000" dirty="0" smtClean="0"/>
          </a:p>
          <a:p>
            <a:pPr marL="271463" indent="-271463" eaLnBrk="1" hangingPunct="1"/>
            <a:r>
              <a:rPr lang="de-DE" sz="2000" dirty="0" smtClean="0"/>
              <a:t>Einsatz der vorhandenen Ressourcen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(</a:t>
            </a:r>
            <a:r>
              <a:rPr lang="de-DE" sz="2000" dirty="0" smtClean="0"/>
              <a:t>mittel- bis kurzfristig)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de-DE" sz="2000" dirty="0" smtClean="0"/>
              <a:t>Erreichung </a:t>
            </a:r>
            <a:r>
              <a:rPr lang="de-DE" sz="2000" dirty="0" smtClean="0"/>
              <a:t>der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dirty="0" smtClean="0"/>
              <a:t>strategischen Ziele</a:t>
            </a:r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 eaLnBrk="1" hangingPunct="1">
              <a:buFont typeface="Wingdings"/>
              <a:buChar char="à"/>
            </a:pPr>
            <a:endParaRPr lang="de-DE" sz="2000" dirty="0" smtClean="0"/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>
              <a:buNone/>
            </a:pPr>
            <a:r>
              <a:rPr lang="de-DE" sz="1200" u="sng" dirty="0" smtClean="0"/>
              <a:t>Quelle: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en-US" sz="1200" dirty="0" err="1" smtClean="0"/>
              <a:t>Heizer</a:t>
            </a:r>
            <a:r>
              <a:rPr lang="en-US" sz="1200" dirty="0" smtClean="0"/>
              <a:t>/Render: </a:t>
            </a:r>
            <a:br>
              <a:rPr lang="en-US" sz="1200" dirty="0" smtClean="0"/>
            </a:br>
            <a:r>
              <a:rPr lang="en-US" sz="1200" dirty="0" smtClean="0"/>
              <a:t>Principles </a:t>
            </a:r>
            <a:r>
              <a:rPr lang="en-US" sz="1200" dirty="0" smtClean="0"/>
              <a:t>of Operations Management,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ed., Pearson, 2008.</a:t>
            </a:r>
            <a:endParaRPr lang="de-AT" sz="1200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1A7CD33-F116-4F75-A9BD-C5C15E7ACA86}" type="slidenum">
              <a:rPr lang="de-AT" smtClean="0"/>
              <a:pPr/>
              <a:t>3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52736"/>
            <a:ext cx="8856984" cy="792087"/>
          </a:xfrm>
        </p:spPr>
        <p:txBody>
          <a:bodyPr/>
          <a:lstStyle/>
          <a:p>
            <a:pPr eaLnBrk="1" hangingPunct="1"/>
            <a:r>
              <a:rPr lang="de-DE" sz="2800" dirty="0" smtClean="0"/>
              <a:t>4.1 Aufgabe und Ziel der Beschäftigungsglättung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Aufgabe: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Ressourcen über ein bestimmtes Zeitintervall einsetzen um die prognostizierte Nachfrage für dieses Zeitintervall zu befriedigen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zu beachten bei </a:t>
            </a:r>
            <a:r>
              <a:rPr lang="de-DE" sz="2000" b="1" dirty="0" smtClean="0"/>
              <a:t>schwankender Nachfrage</a:t>
            </a:r>
            <a:r>
              <a:rPr lang="de-DE" sz="2000" dirty="0" smtClean="0"/>
              <a:t> (</a:t>
            </a:r>
            <a:r>
              <a:rPr lang="de-DE" sz="2000" dirty="0" smtClean="0">
                <a:sym typeface="Wingdings" pitchFamily="2" charset="2"/>
              </a:rPr>
              <a:t>stark schwankendem Ressourcenbedarf (z.B. saisonal bei Wintersportgeräten)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manchen Perioden Überstunden bzw. Leihpersonal, in anderen Perioden viel ungenützte Kapazität (= </a:t>
            </a:r>
            <a:r>
              <a:rPr lang="de-DE" sz="1600" b="1" dirty="0" smtClean="0">
                <a:sym typeface="Wingdings" pitchFamily="2" charset="2"/>
                <a:hlinkClick r:id="" action="ppaction://hlinkshowjump?jump=nextslide"/>
              </a:rPr>
              <a:t>Synchronisation</a:t>
            </a:r>
            <a:r>
              <a:rPr lang="de-DE" sz="1600" dirty="0" smtClean="0">
                <a:sym typeface="Wingdings" pitchFamily="2" charset="2"/>
              </a:rPr>
              <a:t>)  </a:t>
            </a:r>
            <a:r>
              <a:rPr lang="de-DE" sz="1600" dirty="0" smtClean="0">
                <a:sym typeface="Wingdings" pitchFamily="2" charset="2"/>
              </a:rPr>
              <a:t>Kosten für Überstunden oder Leihpersonal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nachfrageärmeren Perioden wird für die späteren Perioden vorproduziert </a:t>
            </a:r>
            <a:r>
              <a:rPr lang="de-DE" sz="1600" dirty="0" smtClean="0">
                <a:sym typeface="Wingdings" pitchFamily="2" charset="2"/>
              </a:rPr>
              <a:t/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(= </a:t>
            </a:r>
            <a:r>
              <a:rPr lang="de-DE" sz="1600" b="1" dirty="0" smtClean="0">
                <a:sym typeface="Wingdings" pitchFamily="2" charset="2"/>
                <a:hlinkClick r:id="rId2" action="ppaction://hlinksldjump"/>
              </a:rPr>
              <a:t>Emanzipation</a:t>
            </a:r>
            <a:r>
              <a:rPr lang="de-DE" sz="1600" dirty="0" smtClean="0">
                <a:sym typeface="Wingdings" pitchFamily="2" charset="2"/>
              </a:rPr>
              <a:t>)  </a:t>
            </a:r>
            <a:r>
              <a:rPr lang="de-DE" sz="1600" dirty="0" smtClean="0">
                <a:sym typeface="Wingdings" pitchFamily="2" charset="2"/>
              </a:rPr>
              <a:t>Lagerhaltungskosten</a:t>
            </a:r>
          </a:p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Ziel: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b="1" dirty="0" smtClean="0"/>
              <a:t>Trade-off</a:t>
            </a:r>
            <a:r>
              <a:rPr lang="de-DE" sz="2000" dirty="0" smtClean="0"/>
              <a:t> zwischen diesen beiden Kostenfaktoren um </a:t>
            </a:r>
            <a:r>
              <a:rPr lang="de-DE" sz="2000" b="1" dirty="0" smtClean="0"/>
              <a:t>Gesamtkosten</a:t>
            </a:r>
            <a:r>
              <a:rPr lang="de-DE" sz="2000" dirty="0" smtClean="0"/>
              <a:t> zu </a:t>
            </a:r>
            <a:r>
              <a:rPr lang="de-DE" sz="2000" b="1" dirty="0" smtClean="0"/>
              <a:t>minimieren</a:t>
            </a:r>
            <a:r>
              <a:rPr lang="de-DE" sz="2000" dirty="0" smtClean="0"/>
              <a:t>!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Lösung durch </a:t>
            </a:r>
            <a:r>
              <a:rPr lang="de-DE" sz="2000" dirty="0" smtClean="0">
                <a:hlinkClick r:id="rId3" action="ppaction://hlinksldjump"/>
              </a:rPr>
              <a:t>Spaltenminimumverfahren</a:t>
            </a:r>
            <a:endParaRPr lang="de-DE" sz="2000" dirty="0" smtClean="0"/>
          </a:p>
          <a:p>
            <a:pPr marL="906463" lvl="1" eaLnBrk="1" hangingPunct="1">
              <a:lnSpc>
                <a:spcPct val="80000"/>
              </a:lnSpc>
              <a:buFontTx/>
              <a:buNone/>
            </a:pPr>
            <a:endParaRPr lang="de-DE" dirty="0" smtClean="0">
              <a:sym typeface="Wingdings" pitchFamily="2" charset="2"/>
            </a:endParaRPr>
          </a:p>
          <a:p>
            <a:pPr marL="906463" lvl="1" eaLnBrk="1" hangingPunct="1">
              <a:lnSpc>
                <a:spcPct val="80000"/>
              </a:lnSpc>
            </a:pPr>
            <a:endParaRPr lang="de-A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2F5F899-B2D5-4D9C-9A94-97BF4CFA84E2}" type="slidenum">
              <a:rPr lang="de-AT" smtClean="0"/>
              <a:pPr/>
              <a:t>4</a:t>
            </a:fld>
            <a:endParaRPr lang="de-AT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4.2 Synchronisation vs. Emanzipation</a:t>
            </a:r>
            <a:endParaRPr lang="de-AT" sz="280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DE" dirty="0" smtClean="0"/>
              <a:t>Synchronisation: 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Es wird </a:t>
            </a:r>
            <a:r>
              <a:rPr lang="de-DE" sz="2000" i="1" dirty="0" smtClean="0"/>
              <a:t>reaktiv</a:t>
            </a:r>
            <a:r>
              <a:rPr lang="de-DE" sz="2000" dirty="0" smtClean="0"/>
              <a:t> der jeweilige Periodenbedarf erfüllt, ohne Vorproduktion in den nachfrageärmeren Perioden.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268538" y="3188295"/>
          <a:ext cx="4321175" cy="3121025"/>
        </p:xfrm>
        <a:graphic>
          <a:graphicData uri="http://schemas.openxmlformats.org/presentationml/2006/ole">
            <p:oleObj spid="_x0000_s70658" r:id="rId4" imgW="6378493" imgH="4214225" progId="">
              <p:embed/>
            </p:oleObj>
          </a:graphicData>
        </a:graphic>
      </p:graphicFrame>
      <p:sp>
        <p:nvSpPr>
          <p:cNvPr id="6150" name="Freeform 6"/>
          <p:cNvSpPr>
            <a:spLocks/>
          </p:cNvSpPr>
          <p:nvPr/>
        </p:nvSpPr>
        <p:spPr bwMode="auto">
          <a:xfrm>
            <a:off x="3491880" y="3429000"/>
            <a:ext cx="2316162" cy="1495425"/>
          </a:xfrm>
          <a:custGeom>
            <a:avLst/>
            <a:gdLst>
              <a:gd name="T0" fmla="*/ 0 w 1459"/>
              <a:gd name="T1" fmla="*/ 823913 h 942"/>
              <a:gd name="T2" fmla="*/ 212725 w 1459"/>
              <a:gd name="T3" fmla="*/ 803275 h 942"/>
              <a:gd name="T4" fmla="*/ 425450 w 1459"/>
              <a:gd name="T5" fmla="*/ 757237 h 942"/>
              <a:gd name="T6" fmla="*/ 638175 w 1459"/>
              <a:gd name="T7" fmla="*/ 1323975 h 942"/>
              <a:gd name="T8" fmla="*/ 849312 w 1459"/>
              <a:gd name="T9" fmla="*/ 1157288 h 942"/>
              <a:gd name="T10" fmla="*/ 1054100 w 1459"/>
              <a:gd name="T11" fmla="*/ 1052513 h 942"/>
              <a:gd name="T12" fmla="*/ 1263650 w 1459"/>
              <a:gd name="T13" fmla="*/ 1495425 h 942"/>
              <a:gd name="T14" fmla="*/ 1473200 w 1459"/>
              <a:gd name="T15" fmla="*/ 1343025 h 942"/>
              <a:gd name="T16" fmla="*/ 1677987 w 1459"/>
              <a:gd name="T17" fmla="*/ 104775 h 942"/>
              <a:gd name="T18" fmla="*/ 1897062 w 1459"/>
              <a:gd name="T19" fmla="*/ 323850 h 942"/>
              <a:gd name="T20" fmla="*/ 2095500 w 1459"/>
              <a:gd name="T21" fmla="*/ 165100 h 942"/>
              <a:gd name="T22" fmla="*/ 2316162 w 1459"/>
              <a:gd name="T23" fmla="*/ 0 h 9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59"/>
              <a:gd name="T37" fmla="*/ 0 h 942"/>
              <a:gd name="T38" fmla="*/ 1459 w 1459"/>
              <a:gd name="T39" fmla="*/ 942 h 9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59" h="942">
                <a:moveTo>
                  <a:pt x="0" y="519"/>
                </a:moveTo>
                <a:lnTo>
                  <a:pt x="134" y="506"/>
                </a:lnTo>
                <a:lnTo>
                  <a:pt x="268" y="477"/>
                </a:lnTo>
                <a:lnTo>
                  <a:pt x="402" y="834"/>
                </a:lnTo>
                <a:lnTo>
                  <a:pt x="535" y="729"/>
                </a:lnTo>
                <a:lnTo>
                  <a:pt x="664" y="663"/>
                </a:lnTo>
                <a:lnTo>
                  <a:pt x="796" y="942"/>
                </a:lnTo>
                <a:lnTo>
                  <a:pt x="928" y="846"/>
                </a:lnTo>
                <a:lnTo>
                  <a:pt x="1057" y="66"/>
                </a:lnTo>
                <a:lnTo>
                  <a:pt x="1195" y="204"/>
                </a:lnTo>
                <a:lnTo>
                  <a:pt x="1320" y="104"/>
                </a:lnTo>
                <a:lnTo>
                  <a:pt x="1459" y="0"/>
                </a:lnTo>
              </a:path>
            </a:pathLst>
          </a:custGeom>
          <a:noFill/>
          <a:ln w="19050" cmpd="sng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940152" y="42210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10102" y="40385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Normalkapazität</a:t>
            </a:r>
            <a:endParaRPr lang="de-AT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228702" y="4222675"/>
            <a:ext cx="2649538" cy="19050"/>
          </a:xfrm>
          <a:prstGeom prst="line">
            <a:avLst/>
          </a:prstGeom>
          <a:noFill/>
          <a:ln w="1905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AT">
              <a:ln>
                <a:solidFill>
                  <a:schemeClr val="tx1"/>
                </a:solidFill>
                <a:prstDash val="sysDash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95F840AC-EC02-458A-8291-BC63C1A300DA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Emanzipation</a:t>
            </a:r>
            <a:endParaRPr lang="de-AT" sz="2800" dirty="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3177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dirty="0" smtClean="0"/>
              <a:t>Emanzipation: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Durch gleichmäßige Produktion und den, bei schwankenden Bedarfen daraus resultierenden, Auf- und Abbau von Lagerbeständen wird eine konstante Ressourcenauslastung angestrebt.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AT" sz="2000" dirty="0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979613" y="2996952"/>
          <a:ext cx="4392612" cy="3175000"/>
        </p:xfrm>
        <a:graphic>
          <a:graphicData uri="http://schemas.openxmlformats.org/presentationml/2006/ole">
            <p:oleObj spid="_x0000_s71682" r:id="rId4" imgW="6469941" imgH="4336156" progId="">
              <p:embed/>
            </p:oleObj>
          </a:graphicData>
        </a:graphic>
      </p:graphicFrame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718175" y="40274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88125" y="38449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Konstante Produktion</a:t>
            </a:r>
            <a:endParaRPr lang="de-A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3006725" y="4029075"/>
            <a:ext cx="2649538" cy="1905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46500" y="4706938"/>
            <a:ext cx="1057275" cy="644525"/>
          </a:xfrm>
          <a:prstGeom prst="rect">
            <a:avLst/>
          </a:prstGeom>
          <a:noFill/>
          <a:ln w="317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CC00CC"/>
                </a:solidFill>
              </a:rPr>
              <a:t>Lager-aufbau</a:t>
            </a:r>
            <a:endParaRPr lang="de-AT" dirty="0">
              <a:solidFill>
                <a:srgbClr val="CC00CC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95838" y="4695825"/>
            <a:ext cx="858837" cy="644525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accent2"/>
                </a:solidFill>
              </a:rPr>
              <a:t>Lager-abbau</a:t>
            </a:r>
            <a:endParaRPr lang="de-AT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/>
      <p:bldP spid="7176" grpId="0" animBg="1"/>
      <p:bldP spid="7177" grpId="0" animBg="1"/>
      <p:bldP spid="7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8F6B897-2F08-48AF-A301-F776D6FF1C4D}" type="slidenum">
              <a:rPr lang="de-AT" smtClean="0"/>
              <a:pPr/>
              <a:t>6</a:t>
            </a:fld>
            <a:endParaRPr lang="de-AT" smtClean="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416050" y="5545138"/>
            <a:ext cx="4149725" cy="238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414463" y="5016500"/>
            <a:ext cx="5113337" cy="228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422400" y="4635500"/>
            <a:ext cx="314325" cy="3254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74838" y="4632325"/>
            <a:ext cx="762000" cy="325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14463" y="5272088"/>
            <a:ext cx="3540125" cy="238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4.3 Spaltenminimumverfahren</a:t>
            </a:r>
            <a:endParaRPr lang="de-AT" sz="2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7188"/>
            <a:ext cx="8229600" cy="4681537"/>
          </a:xfrm>
        </p:spPr>
        <p:txBody>
          <a:bodyPr/>
          <a:lstStyle/>
          <a:p>
            <a:pPr marL="365125" indent="-365125" eaLnBrk="1" hangingPunct="1"/>
            <a:r>
              <a:rPr lang="de-AT" sz="1800" dirty="0" smtClean="0"/>
              <a:t>In jeder Periode kann die reguläre Personalkapazität in gewissem Rahmen um </a:t>
            </a:r>
            <a:r>
              <a:rPr lang="de-AT" sz="1800" b="1" dirty="0" smtClean="0"/>
              <a:t>Zusatzkapazität</a:t>
            </a:r>
            <a:r>
              <a:rPr lang="de-AT" sz="1800" dirty="0" smtClean="0"/>
              <a:t> erweitert werden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AT" sz="2000" dirty="0" smtClean="0"/>
              <a:t>Bei </a:t>
            </a:r>
            <a:r>
              <a:rPr lang="de-AT" sz="2000" b="1" dirty="0" smtClean="0"/>
              <a:t>Kapazitätsengpässen</a:t>
            </a:r>
            <a:r>
              <a:rPr lang="de-AT" sz="2000" dirty="0" smtClean="0"/>
              <a:t> haben wir 2 Möglichkeiten:</a:t>
            </a:r>
          </a:p>
          <a:p>
            <a:pPr marL="365125" indent="-365125" eaLnBrk="1" hangingPunct="1"/>
            <a:r>
              <a:rPr lang="de-AT" sz="1800" dirty="0" smtClean="0"/>
              <a:t>Lagerproduktion in den Vorperioden</a:t>
            </a:r>
          </a:p>
          <a:p>
            <a:pPr marL="365125" indent="-365125" eaLnBrk="1" hangingPunct="1"/>
            <a:r>
              <a:rPr lang="de-AT" sz="1800" dirty="0" smtClean="0"/>
              <a:t>Inanspruchnahme der Zusatzkapazität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DE" sz="2000" b="1" dirty="0" smtClean="0"/>
              <a:t>Lösungstableau</a:t>
            </a:r>
            <a:r>
              <a:rPr lang="de-DE" sz="1800" dirty="0" smtClean="0"/>
              <a:t>:</a:t>
            </a:r>
            <a:endParaRPr lang="de-AT" sz="1800" dirty="0" smtClean="0"/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Für jedes Feld (Zeile </a:t>
            </a:r>
            <a:r>
              <a:rPr lang="de-AT" sz="1800" i="1" dirty="0" smtClean="0"/>
              <a:t>t</a:t>
            </a:r>
            <a:r>
              <a:rPr lang="de-AT" sz="1800" dirty="0" smtClean="0"/>
              <a:t> bzw. Produktionsperiode, Halbzeile </a:t>
            </a:r>
            <a:r>
              <a:rPr lang="de-AT" sz="1800" i="1" dirty="0" smtClean="0"/>
              <a:t>k </a:t>
            </a:r>
            <a:r>
              <a:rPr lang="de-AT" sz="1800" dirty="0" smtClean="0"/>
              <a:t>bzw. Kapazitätsart,</a:t>
            </a:r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Spalte 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 </a:t>
            </a:r>
            <a:r>
              <a:rPr lang="de-AT" sz="1800" dirty="0" smtClean="0"/>
              <a:t>bzw. Bedarfsperiode) ergeben sich die Einheitskosten wie folgt:</a:t>
            </a:r>
            <a:endParaRPr lang="de-AT" sz="1800" i="1" dirty="0" smtClean="0"/>
          </a:p>
          <a:p>
            <a:pPr marL="365125" indent="-365125" eaLnBrk="1" hangingPunct="1">
              <a:buFontTx/>
              <a:buNone/>
            </a:pPr>
            <a:r>
              <a:rPr lang="de-AT" sz="1800" i="1" dirty="0" smtClean="0"/>
              <a:t>	</a:t>
            </a:r>
            <a:r>
              <a:rPr lang="de-AT" sz="1800" i="1" dirty="0" err="1" smtClean="0"/>
              <a:t>c</a:t>
            </a:r>
            <a:r>
              <a:rPr lang="de-AT" sz="1800" i="1" baseline="-25000" dirty="0" err="1" smtClean="0"/>
              <a:t>tk</a:t>
            </a:r>
            <a:r>
              <a:rPr lang="de-AT" sz="1800" i="1" baseline="-25000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=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u</a:t>
            </a:r>
            <a:r>
              <a:rPr lang="de-AT" sz="1800" i="1" baseline="-25000" dirty="0" err="1" smtClean="0"/>
              <a:t>k</a:t>
            </a:r>
            <a:r>
              <a:rPr lang="de-AT" sz="1800" i="1" dirty="0" smtClean="0"/>
              <a:t> </a:t>
            </a:r>
            <a:r>
              <a:rPr lang="de-AT" sz="1800" dirty="0" smtClean="0"/>
              <a:t>+</a:t>
            </a:r>
            <a:r>
              <a:rPr lang="de-AT" sz="1800" i="1" dirty="0" smtClean="0"/>
              <a:t> h</a:t>
            </a:r>
            <a:r>
              <a:rPr lang="de-AT" sz="1800" dirty="0" smtClean="0"/>
              <a:t>(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-</a:t>
            </a:r>
            <a:r>
              <a:rPr lang="de-AT" sz="1800" i="1" dirty="0" smtClean="0"/>
              <a:t> t</a:t>
            </a:r>
            <a:r>
              <a:rPr lang="de-AT" sz="1800" dirty="0" smtClean="0"/>
              <a:t>)</a:t>
            </a:r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wobei</a:t>
            </a:r>
            <a:r>
              <a:rPr lang="de-AT" sz="1400" dirty="0" smtClean="0"/>
              <a:t> :	</a:t>
            </a:r>
            <a:r>
              <a:rPr lang="de-AT" sz="1400" i="1" dirty="0" err="1" smtClean="0"/>
              <a:t>u</a:t>
            </a:r>
            <a:r>
              <a:rPr lang="de-AT" sz="1400" i="1" baseline="-25000" dirty="0" err="1" smtClean="0"/>
              <a:t>k</a:t>
            </a:r>
            <a:r>
              <a:rPr lang="de-AT" sz="1400" i="1" dirty="0" smtClean="0"/>
              <a:t> ...</a:t>
            </a:r>
            <a:r>
              <a:rPr lang="de-AT" sz="1400" dirty="0" smtClean="0"/>
              <a:t> Mehrkosten (pro Stück) für Produktion in </a:t>
            </a:r>
            <a:r>
              <a:rPr lang="de-AT" sz="1400" i="1" dirty="0" smtClean="0"/>
              <a:t>Zusatzkapazität</a:t>
            </a:r>
            <a:r>
              <a:rPr lang="de-AT" sz="1400" dirty="0" smtClean="0"/>
              <a:t> </a:t>
            </a:r>
            <a:r>
              <a:rPr lang="de-AT" sz="1400" i="1" dirty="0" smtClean="0"/>
              <a:t>k (Überstunden, Leiharbeit)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 ... Lagerkostensatz pro Stück und Periode, also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(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) ... Lagerkosten pro Stück wenn 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 Perioden gelagert wird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764463" y="579278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199" grpId="0" animBg="1"/>
      <p:bldP spid="8200" grpId="0" animBg="1"/>
      <p:bldP spid="8198" grpId="0" animBg="1"/>
      <p:bldP spid="8197" grpId="0" animBg="1"/>
      <p:bldP spid="8195" grpId="0" build="p"/>
      <p:bldP spid="82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60DD33A4-EF73-4326-9EFD-32E89EAED60E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Spaltenminimumverfahren</a:t>
            </a:r>
            <a:endParaRPr lang="de-AT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Gesucht: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kostengünstigster Produktionsplan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Vorgangsweise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AT" b="1" i="1" dirty="0" smtClean="0"/>
              <a:t> </a:t>
            </a:r>
            <a:r>
              <a:rPr lang="de-AT" sz="2400" b="1" i="1" dirty="0" smtClean="0"/>
              <a:t>Spaltenminimummethode</a:t>
            </a:r>
            <a:r>
              <a:rPr lang="de-AT" sz="2400" dirty="0" smtClean="0"/>
              <a:t>: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beginnend mit der Spalte (Nachfrageperiode) </a:t>
            </a:r>
            <a:r>
              <a:rPr lang="de-AT" sz="2400" i="1" dirty="0" smtClean="0">
                <a:sym typeface="Symbol" pitchFamily="18" charset="2"/>
              </a:rPr>
              <a:t></a:t>
            </a:r>
            <a:r>
              <a:rPr lang="de-AT" sz="2400" dirty="0" smtClean="0"/>
              <a:t> = 1, die  	Nachfrage aus der jeweils kostengünstigsten Alternative 	befriedigen bis die Kapazitätsgrenze wirksam wird,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dann zur nächstgünstigeren Alternative innerhalb    	derselben Spalte übergehen usw.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Anschließend wird das Verfahren mit den nächsten    	Spalten (Nachfrageperioden) </a:t>
            </a:r>
            <a:r>
              <a:rPr lang="de-AT" sz="2400" dirty="0" smtClean="0">
                <a:sym typeface="Symbol" pitchFamily="18" charset="2"/>
              </a:rPr>
              <a:t></a:t>
            </a:r>
            <a:r>
              <a:rPr lang="de-AT" sz="2400" i="1" dirty="0" smtClean="0"/>
              <a:t> = 2, 3,.. usw. fortgesetzt.</a:t>
            </a:r>
            <a:r>
              <a:rPr lang="de-AT" sz="2400" dirty="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399338" y="1846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C42FED10-9AD6-42A3-9946-2E21C347A0E8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 I</a:t>
            </a:r>
            <a:endParaRPr lang="de-AT" sz="2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Angabe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6 Perioden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Normalkapazität pro Periode: 100 ME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sz="2400" dirty="0" smtClean="0"/>
              <a:t> Nur eine Art von </a:t>
            </a:r>
            <a:r>
              <a:rPr lang="de-DE" sz="2400" dirty="0" smtClean="0">
                <a:solidFill>
                  <a:srgbClr val="FF6600"/>
                </a:solidFill>
              </a:rPr>
              <a:t>Zusatzkapazität</a:t>
            </a:r>
            <a:r>
              <a:rPr lang="de-DE" sz="2400" dirty="0" smtClean="0"/>
              <a:t>: </a:t>
            </a:r>
            <a:r>
              <a:rPr lang="de-DE" sz="2400" i="1" dirty="0" smtClean="0"/>
              <a:t>k</a:t>
            </a:r>
            <a:r>
              <a:rPr lang="de-DE" sz="2400" dirty="0" smtClean="0"/>
              <a:t> = 1</a:t>
            </a:r>
            <a:br>
              <a:rPr lang="de-DE" sz="2400" dirty="0" smtClean="0"/>
            </a:br>
            <a:r>
              <a:rPr lang="de-DE" sz="2400" dirty="0" smtClean="0"/>
              <a:t>	max. mögliche Zusatzkapazität: </a:t>
            </a:r>
            <a:r>
              <a:rPr lang="de-DE" sz="2400" dirty="0" smtClean="0">
                <a:solidFill>
                  <a:srgbClr val="FF6600"/>
                </a:solidFill>
              </a:rPr>
              <a:t>10 ME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Lagerkosten: </a:t>
            </a:r>
            <a:r>
              <a:rPr lang="de-DE" sz="2000" i="1" dirty="0" smtClean="0">
                <a:solidFill>
                  <a:schemeClr val="hlink"/>
                </a:solidFill>
              </a:rPr>
              <a:t>h</a:t>
            </a:r>
            <a:r>
              <a:rPr lang="de-DE" sz="2000" dirty="0" smtClean="0">
                <a:solidFill>
                  <a:schemeClr val="hlink"/>
                </a:solidFill>
              </a:rPr>
              <a:t> = 1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GE</a:t>
            </a:r>
            <a:r>
              <a:rPr lang="de-DE" sz="2000" dirty="0" smtClean="0"/>
              <a:t> je Menge und Periode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Kosten der Zusatzkapazität: </a:t>
            </a:r>
            <a:r>
              <a:rPr lang="de-AT" sz="2000" i="1" dirty="0" smtClean="0">
                <a:solidFill>
                  <a:srgbClr val="FF6600"/>
                </a:solidFill>
              </a:rPr>
              <a:t>u</a:t>
            </a:r>
            <a:r>
              <a:rPr lang="de-AT" sz="2000" i="1" baseline="-25000" dirty="0" smtClean="0">
                <a:solidFill>
                  <a:srgbClr val="FF6600"/>
                </a:solidFill>
              </a:rPr>
              <a:t>1</a:t>
            </a:r>
            <a:r>
              <a:rPr lang="de-AT" sz="2000" i="1" dirty="0" smtClean="0">
                <a:solidFill>
                  <a:srgbClr val="FF6600"/>
                </a:solidFill>
              </a:rPr>
              <a:t> = </a:t>
            </a:r>
            <a:r>
              <a:rPr lang="de-AT" sz="2000" dirty="0" smtClean="0">
                <a:solidFill>
                  <a:srgbClr val="FF6600"/>
                </a:solidFill>
              </a:rPr>
              <a:t>1,5 GE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  für jede innerhalb der Zusatzkapazität</a:t>
            </a:r>
            <a:r>
              <a:rPr lang="de-AT" sz="2000" i="1" dirty="0" smtClean="0"/>
              <a:t> k</a:t>
            </a:r>
            <a:r>
              <a:rPr lang="de-AT" sz="2000" dirty="0" smtClean="0"/>
              <a:t> = 1 produzierte ME</a:t>
            </a:r>
            <a:endParaRPr lang="de-DE" sz="20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Gesucht: kostengünstigster Produktionsplan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20274" name="Rectangle 1842"/>
          <p:cNvSpPr>
            <a:spLocks noChangeArrowheads="1"/>
          </p:cNvSpPr>
          <p:nvPr/>
        </p:nvSpPr>
        <p:spPr bwMode="auto">
          <a:xfrm>
            <a:off x="5097463" y="5311775"/>
            <a:ext cx="557212" cy="642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3" name="Rectangle 1841"/>
          <p:cNvSpPr>
            <a:spLocks noChangeArrowheads="1"/>
          </p:cNvSpPr>
          <p:nvPr/>
        </p:nvSpPr>
        <p:spPr bwMode="auto">
          <a:xfrm>
            <a:off x="4516438" y="4664075"/>
            <a:ext cx="581025" cy="1281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2" name="Rectangle 1840"/>
          <p:cNvSpPr>
            <a:spLocks noChangeArrowheads="1"/>
          </p:cNvSpPr>
          <p:nvPr/>
        </p:nvSpPr>
        <p:spPr bwMode="auto">
          <a:xfrm>
            <a:off x="3973513" y="4025900"/>
            <a:ext cx="523875" cy="1924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3382963" y="3387725"/>
            <a:ext cx="581025" cy="2562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2797175" y="2749550"/>
            <a:ext cx="581025" cy="3195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67" name="Rectangle 1835"/>
          <p:cNvSpPr>
            <a:spLocks noChangeArrowheads="1"/>
          </p:cNvSpPr>
          <p:nvPr/>
        </p:nvSpPr>
        <p:spPr bwMode="auto">
          <a:xfrm>
            <a:off x="5653088" y="5630863"/>
            <a:ext cx="523875" cy="3095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70" name="Rectangle 1438"/>
          <p:cNvSpPr>
            <a:spLocks noChangeArrowheads="1"/>
          </p:cNvSpPr>
          <p:nvPr/>
        </p:nvSpPr>
        <p:spPr bwMode="auto">
          <a:xfrm>
            <a:off x="5100638" y="4997450"/>
            <a:ext cx="1085850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9" name="Rectangle 1437"/>
          <p:cNvSpPr>
            <a:spLocks noChangeArrowheads="1"/>
          </p:cNvSpPr>
          <p:nvPr/>
        </p:nvSpPr>
        <p:spPr bwMode="auto">
          <a:xfrm>
            <a:off x="4505325" y="4349750"/>
            <a:ext cx="1671638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8" name="Rectangle 1436"/>
          <p:cNvSpPr>
            <a:spLocks noChangeArrowheads="1"/>
          </p:cNvSpPr>
          <p:nvPr/>
        </p:nvSpPr>
        <p:spPr bwMode="auto">
          <a:xfrm>
            <a:off x="3962400" y="3711575"/>
            <a:ext cx="2209800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7" name="Rectangle 1435"/>
          <p:cNvSpPr>
            <a:spLocks noChangeArrowheads="1"/>
          </p:cNvSpPr>
          <p:nvPr/>
        </p:nvSpPr>
        <p:spPr bwMode="auto">
          <a:xfrm>
            <a:off x="3381375" y="3063875"/>
            <a:ext cx="2795588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5" name="Rectangle 1433"/>
          <p:cNvSpPr>
            <a:spLocks noChangeArrowheads="1"/>
          </p:cNvSpPr>
          <p:nvPr/>
        </p:nvSpPr>
        <p:spPr bwMode="auto">
          <a:xfrm>
            <a:off x="2795588" y="2430463"/>
            <a:ext cx="3386137" cy="3095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3" name="Rectangle 1431"/>
          <p:cNvSpPr>
            <a:spLocks noChangeArrowheads="1"/>
          </p:cNvSpPr>
          <p:nvPr/>
        </p:nvSpPr>
        <p:spPr bwMode="auto">
          <a:xfrm>
            <a:off x="5659438" y="2125663"/>
            <a:ext cx="5191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2" name="Rectangle 1430"/>
          <p:cNvSpPr>
            <a:spLocks noChangeArrowheads="1"/>
          </p:cNvSpPr>
          <p:nvPr/>
        </p:nvSpPr>
        <p:spPr bwMode="auto">
          <a:xfrm>
            <a:off x="5097463" y="2125663"/>
            <a:ext cx="561975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1" name="Rectangle 1429"/>
          <p:cNvSpPr>
            <a:spLocks noChangeArrowheads="1"/>
          </p:cNvSpPr>
          <p:nvPr/>
        </p:nvSpPr>
        <p:spPr bwMode="auto">
          <a:xfrm>
            <a:off x="4506913" y="2120900"/>
            <a:ext cx="5953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0" name="Rectangle 1428"/>
          <p:cNvSpPr>
            <a:spLocks noChangeArrowheads="1"/>
          </p:cNvSpPr>
          <p:nvPr/>
        </p:nvSpPr>
        <p:spPr bwMode="auto">
          <a:xfrm>
            <a:off x="3968750" y="2120900"/>
            <a:ext cx="538163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9" name="Rectangle 1427"/>
          <p:cNvSpPr>
            <a:spLocks noChangeArrowheads="1"/>
          </p:cNvSpPr>
          <p:nvPr/>
        </p:nvSpPr>
        <p:spPr bwMode="auto">
          <a:xfrm>
            <a:off x="3378200" y="2125663"/>
            <a:ext cx="585788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8" name="Rectangle 1426"/>
          <p:cNvSpPr>
            <a:spLocks noChangeArrowheads="1"/>
          </p:cNvSpPr>
          <p:nvPr/>
        </p:nvSpPr>
        <p:spPr bwMode="auto">
          <a:xfrm>
            <a:off x="5654675" y="4667250"/>
            <a:ext cx="525463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7" name="Rectangle 1425"/>
          <p:cNvSpPr>
            <a:spLocks noChangeArrowheads="1"/>
          </p:cNvSpPr>
          <p:nvPr/>
        </p:nvSpPr>
        <p:spPr bwMode="auto">
          <a:xfrm>
            <a:off x="5102225" y="4024313"/>
            <a:ext cx="108267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6" name="Rectangle 1424"/>
          <p:cNvSpPr>
            <a:spLocks noChangeArrowheads="1"/>
          </p:cNvSpPr>
          <p:nvPr/>
        </p:nvSpPr>
        <p:spPr bwMode="auto">
          <a:xfrm>
            <a:off x="4506913" y="3386138"/>
            <a:ext cx="16732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5" name="Rectangle 1423"/>
          <p:cNvSpPr>
            <a:spLocks noChangeArrowheads="1"/>
          </p:cNvSpPr>
          <p:nvPr/>
        </p:nvSpPr>
        <p:spPr bwMode="auto">
          <a:xfrm>
            <a:off x="3973513" y="2752725"/>
            <a:ext cx="22066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1771650" y="2124075"/>
            <a:ext cx="1009650" cy="38242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48" name="Rectangle 1416"/>
          <p:cNvSpPr>
            <a:spLocks noChangeArrowheads="1"/>
          </p:cNvSpPr>
          <p:nvPr/>
        </p:nvSpPr>
        <p:spPr bwMode="auto">
          <a:xfrm>
            <a:off x="2781300" y="1771650"/>
            <a:ext cx="3390900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574" name="Rectangle 1142"/>
          <p:cNvSpPr>
            <a:spLocks noChangeArrowheads="1"/>
          </p:cNvSpPr>
          <p:nvPr/>
        </p:nvSpPr>
        <p:spPr bwMode="auto">
          <a:xfrm>
            <a:off x="2786063" y="2114550"/>
            <a:ext cx="595312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5" name="Rectangle 1143"/>
          <p:cNvSpPr>
            <a:spLocks noChangeArrowheads="1"/>
          </p:cNvSpPr>
          <p:nvPr/>
        </p:nvSpPr>
        <p:spPr bwMode="auto">
          <a:xfrm>
            <a:off x="3371850" y="2747963"/>
            <a:ext cx="600075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6" name="Rectangle 1144"/>
          <p:cNvSpPr>
            <a:spLocks noChangeArrowheads="1"/>
          </p:cNvSpPr>
          <p:nvPr/>
        </p:nvSpPr>
        <p:spPr bwMode="auto">
          <a:xfrm>
            <a:off x="3967163" y="3395663"/>
            <a:ext cx="552450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7" name="Rectangle 1145"/>
          <p:cNvSpPr>
            <a:spLocks noChangeArrowheads="1"/>
          </p:cNvSpPr>
          <p:nvPr/>
        </p:nvSpPr>
        <p:spPr bwMode="auto">
          <a:xfrm>
            <a:off x="4529138" y="4029075"/>
            <a:ext cx="5715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8" name="Rectangle 1146"/>
          <p:cNvSpPr>
            <a:spLocks noChangeArrowheads="1"/>
          </p:cNvSpPr>
          <p:nvPr/>
        </p:nvSpPr>
        <p:spPr bwMode="auto">
          <a:xfrm>
            <a:off x="5095875" y="4667250"/>
            <a:ext cx="552450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9" name="Rectangle 1147"/>
          <p:cNvSpPr>
            <a:spLocks noChangeArrowheads="1"/>
          </p:cNvSpPr>
          <p:nvPr/>
        </p:nvSpPr>
        <p:spPr bwMode="auto">
          <a:xfrm>
            <a:off x="5653088" y="5314950"/>
            <a:ext cx="523875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</a:t>
            </a:r>
            <a:endParaRPr lang="de-AT" sz="280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/>
        </p:nvGraphicFramePr>
        <p:xfrm>
          <a:off x="1766888" y="1774825"/>
          <a:ext cx="5335587" cy="4487865"/>
        </p:xfrm>
        <a:graphic>
          <a:graphicData uri="http://schemas.openxmlformats.org/drawingml/2006/table">
            <a:tbl>
              <a:tblPr/>
              <a:tblGrid>
                <a:gridCol w="1019175"/>
                <a:gridCol w="593725"/>
                <a:gridCol w="585787"/>
                <a:gridCol w="539750"/>
                <a:gridCol w="593725"/>
                <a:gridCol w="557213"/>
                <a:gridCol w="522287"/>
                <a:gridCol w="923925"/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46" name="Text Box 1414"/>
          <p:cNvSpPr txBox="1">
            <a:spLocks noChangeArrowheads="1"/>
          </p:cNvSpPr>
          <p:nvPr/>
        </p:nvSpPr>
        <p:spPr bwMode="auto">
          <a:xfrm>
            <a:off x="301625" y="3436938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folHlink"/>
                </a:solidFill>
              </a:rPr>
              <a:t>Produktion </a:t>
            </a:r>
            <a:r>
              <a:rPr lang="de-DE" b="1" u="sng">
                <a:solidFill>
                  <a:schemeClr val="folHlink"/>
                </a:solidFill>
              </a:rPr>
              <a:t>in</a:t>
            </a:r>
            <a:r>
              <a:rPr lang="de-DE">
                <a:solidFill>
                  <a:schemeClr val="folHlink"/>
                </a:solidFill>
              </a:rPr>
              <a:t> Periode</a:t>
            </a:r>
          </a:p>
        </p:txBody>
      </p:sp>
      <p:sp>
        <p:nvSpPr>
          <p:cNvPr id="19847" name="Text Box 1415"/>
          <p:cNvSpPr txBox="1">
            <a:spLocks noChangeArrowheads="1"/>
          </p:cNvSpPr>
          <p:nvPr/>
        </p:nvSpPr>
        <p:spPr bwMode="auto">
          <a:xfrm>
            <a:off x="3740150" y="1408113"/>
            <a:ext cx="1516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>
                <a:solidFill>
                  <a:srgbClr val="CC00CC"/>
                </a:solidFill>
              </a:rPr>
              <a:t>für</a:t>
            </a:r>
            <a:r>
              <a:rPr lang="de-DE">
                <a:solidFill>
                  <a:srgbClr val="CC00CC"/>
                </a:solidFill>
              </a:rPr>
              <a:t> Periode</a:t>
            </a:r>
          </a:p>
        </p:txBody>
      </p:sp>
      <p:sp>
        <p:nvSpPr>
          <p:cNvPr id="19852" name="Text Box 1420"/>
          <p:cNvSpPr txBox="1">
            <a:spLocks noChangeArrowheads="1"/>
          </p:cNvSpPr>
          <p:nvPr/>
        </p:nvSpPr>
        <p:spPr bwMode="auto">
          <a:xfrm>
            <a:off x="7410450" y="1781175"/>
            <a:ext cx="1485900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keine Kosten</a:t>
            </a:r>
          </a:p>
        </p:txBody>
      </p:sp>
      <p:sp>
        <p:nvSpPr>
          <p:cNvPr id="19853" name="Text Box 1421"/>
          <p:cNvSpPr txBox="1">
            <a:spLocks noChangeArrowheads="1"/>
          </p:cNvSpPr>
          <p:nvPr/>
        </p:nvSpPr>
        <p:spPr bwMode="auto">
          <a:xfrm>
            <a:off x="7410450" y="2241550"/>
            <a:ext cx="1485900" cy="11922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Vorproduktion: Lagerkosten </a:t>
            </a:r>
            <a:r>
              <a:rPr lang="de-DE" sz="1600" i="1">
                <a:latin typeface="Times New Roman" pitchFamily="18" charset="0"/>
              </a:rPr>
              <a:t>h</a:t>
            </a:r>
            <a:r>
              <a:rPr lang="de-DE" sz="1600">
                <a:latin typeface="Times New Roman" pitchFamily="18" charset="0"/>
              </a:rPr>
              <a:t>*(Anzahl Per.)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h</a:t>
            </a:r>
            <a:r>
              <a:rPr lang="de-DE" sz="1600" b="1">
                <a:latin typeface="Times New Roman" pitchFamily="18" charset="0"/>
              </a:rPr>
              <a:t> = 1</a:t>
            </a:r>
          </a:p>
        </p:txBody>
      </p:sp>
      <p:sp>
        <p:nvSpPr>
          <p:cNvPr id="19864" name="Text Box 1432"/>
          <p:cNvSpPr txBox="1">
            <a:spLocks noChangeArrowheads="1"/>
          </p:cNvSpPr>
          <p:nvPr/>
        </p:nvSpPr>
        <p:spPr bwMode="auto">
          <a:xfrm>
            <a:off x="7410450" y="3556000"/>
            <a:ext cx="1485900" cy="11922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Zusatzkapazität Mehrkosten </a:t>
            </a:r>
            <a:r>
              <a:rPr lang="de-DE" sz="1600" i="1">
                <a:latin typeface="Times New Roman" pitchFamily="18" charset="0"/>
              </a:rPr>
              <a:t>u</a:t>
            </a:r>
            <a:br>
              <a:rPr lang="de-DE" sz="1600" i="1">
                <a:latin typeface="Times New Roman" pitchFamily="18" charset="0"/>
              </a:rPr>
            </a:br>
            <a:r>
              <a:rPr lang="de-DE" sz="1600">
                <a:latin typeface="Times New Roman" pitchFamily="18" charset="0"/>
              </a:rPr>
              <a:t>in 2. Halbzeile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u</a:t>
            </a:r>
            <a:r>
              <a:rPr lang="de-DE" sz="1600" b="1">
                <a:latin typeface="Times New Roman" pitchFamily="18" charset="0"/>
              </a:rPr>
              <a:t> = 1,5</a:t>
            </a:r>
          </a:p>
        </p:txBody>
      </p:sp>
      <p:sp>
        <p:nvSpPr>
          <p:cNvPr id="20268" name="Text Box 1836"/>
          <p:cNvSpPr txBox="1">
            <a:spLocks noChangeArrowheads="1"/>
          </p:cNvSpPr>
          <p:nvPr/>
        </p:nvSpPr>
        <p:spPr bwMode="auto">
          <a:xfrm>
            <a:off x="7410450" y="4841875"/>
            <a:ext cx="148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Times New Roman" pitchFamily="18" charset="0"/>
                <a:hlinkClick r:id="rId2" action="ppaction://hlinksldjump"/>
              </a:rPr>
              <a:t>Formel</a:t>
            </a:r>
            <a:endParaRPr lang="de-DE" sz="1600" b="1" dirty="0">
              <a:latin typeface="Times New Roman" pitchFamily="18" charset="0"/>
            </a:endParaRPr>
          </a:p>
        </p:txBody>
      </p:sp>
      <p:sp>
        <p:nvSpPr>
          <p:cNvPr id="20269" name="Text Box 1837"/>
          <p:cNvSpPr txBox="1">
            <a:spLocks noChangeArrowheads="1"/>
          </p:cNvSpPr>
          <p:nvPr/>
        </p:nvSpPr>
        <p:spPr bwMode="auto">
          <a:xfrm>
            <a:off x="7405688" y="5189538"/>
            <a:ext cx="1485900" cy="825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Keine Fehlmengen erlaubt</a:t>
            </a:r>
            <a:endParaRPr lang="de-DE" sz="1600" b="1">
              <a:latin typeface="Times New Roman" pitchFamily="18" charset="0"/>
            </a:endParaRP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</p:nvPr>
        </p:nvGraphicFramePr>
        <p:xfrm>
          <a:off x="1847850" y="2116138"/>
          <a:ext cx="763588" cy="3843915"/>
        </p:xfrm>
        <a:graphic>
          <a:graphicData uri="http://schemas.openxmlformats.org/drawingml/2006/table">
            <a:tbl>
              <a:tblPr/>
              <a:tblGrid>
                <a:gridCol w="763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4" grpId="0" animBg="1"/>
      <p:bldP spid="20273" grpId="0" animBg="1"/>
      <p:bldP spid="20272" grpId="0" animBg="1"/>
      <p:bldP spid="20271" grpId="0" animBg="1"/>
      <p:bldP spid="20270" grpId="0" animBg="1"/>
      <p:bldP spid="20267" grpId="0" animBg="1"/>
      <p:bldP spid="19870" grpId="0" animBg="1"/>
      <p:bldP spid="19869" grpId="0" animBg="1"/>
      <p:bldP spid="19868" grpId="0" animBg="1"/>
      <p:bldP spid="19867" grpId="0" animBg="1"/>
      <p:bldP spid="19865" grpId="0" animBg="1"/>
      <p:bldP spid="19863" grpId="0" animBg="1"/>
      <p:bldP spid="19862" grpId="0" animBg="1"/>
      <p:bldP spid="19861" grpId="0" animBg="1"/>
      <p:bldP spid="19860" grpId="0" animBg="1"/>
      <p:bldP spid="19859" grpId="0" animBg="1"/>
      <p:bldP spid="19858" grpId="0" animBg="1"/>
      <p:bldP spid="19857" grpId="0" animBg="1"/>
      <p:bldP spid="19856" grpId="0" animBg="1"/>
      <p:bldP spid="19855" grpId="0" animBg="1"/>
      <p:bldP spid="19849" grpId="0" animBg="1"/>
      <p:bldP spid="19848" grpId="0" animBg="1"/>
      <p:bldP spid="19574" grpId="0" animBg="1"/>
      <p:bldP spid="19575" grpId="0" animBg="1"/>
      <p:bldP spid="19576" grpId="0" animBg="1"/>
      <p:bldP spid="19577" grpId="0" animBg="1"/>
      <p:bldP spid="19578" grpId="0" animBg="1"/>
      <p:bldP spid="19579" grpId="0" animBg="1"/>
      <p:bldP spid="19846" grpId="0"/>
      <p:bldP spid="19847" grpId="0"/>
      <p:bldP spid="19852" grpId="0" animBg="1"/>
      <p:bldP spid="19853" grpId="0" animBg="1"/>
      <p:bldP spid="19864" grpId="0" animBg="1"/>
      <p:bldP spid="20268" grpId="0"/>
      <p:bldP spid="20269" grpId="0" animBg="1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645</Words>
  <Application>Microsoft Office PowerPoint</Application>
  <PresentationFormat>Bildschirmpräsentation (4:3)</PresentationFormat>
  <Paragraphs>305</Paragraphs>
  <Slides>15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Vorlage_6</vt:lpstr>
      <vt:lpstr>Photo Editor-Foto</vt:lpstr>
      <vt:lpstr>Kapitel 4</vt:lpstr>
      <vt:lpstr>Produktionsprogrammplanung –  Beschäftigungsglättung</vt:lpstr>
      <vt:lpstr>4.1 Aufgabe und Ziel der Beschäftigungsglättung</vt:lpstr>
      <vt:lpstr>4.2 Synchronisation vs. Emanzipation</vt:lpstr>
      <vt:lpstr>Emanzipation</vt:lpstr>
      <vt:lpstr>4.3 Spaltenminimumverfahren</vt:lpstr>
      <vt:lpstr>Spaltenminimumverfahren</vt:lpstr>
      <vt:lpstr>Beispiel I</vt:lpstr>
      <vt:lpstr>Tabelle I</vt:lpstr>
      <vt:lpstr>Tabelle I</vt:lpstr>
      <vt:lpstr>Kosten &amp; Produktionsplan</vt:lpstr>
      <vt:lpstr>Beispiel II</vt:lpstr>
      <vt:lpstr>Tabelle II – Variante 1</vt:lpstr>
      <vt:lpstr>Tabelle II – Variante 2</vt:lpstr>
      <vt:lpstr>Tabelle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22</cp:revision>
  <dcterms:created xsi:type="dcterms:W3CDTF">2011-04-28T12:25:33Z</dcterms:created>
  <dcterms:modified xsi:type="dcterms:W3CDTF">2011-11-03T13:20:52Z</dcterms:modified>
</cp:coreProperties>
</file>