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sldIdLst>
    <p:sldId id="258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9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11" Type="http://schemas.openxmlformats.org/officeDocument/2006/relationships/image" Target="../media/image45.wmf"/><Relationship Id="rId5" Type="http://schemas.openxmlformats.org/officeDocument/2006/relationships/image" Target="../media/image40.wmf"/><Relationship Id="rId10" Type="http://schemas.openxmlformats.org/officeDocument/2006/relationships/image" Target="../media/image44.wmf"/><Relationship Id="rId4" Type="http://schemas.openxmlformats.org/officeDocument/2006/relationships/image" Target="../media/image39.wmf"/><Relationship Id="rId9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10.wmf"/><Relationship Id="rId5" Type="http://schemas.openxmlformats.org/officeDocument/2006/relationships/image" Target="../media/image23.wmf"/><Relationship Id="rId4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11.wmf"/><Relationship Id="rId1" Type="http://schemas.openxmlformats.org/officeDocument/2006/relationships/image" Target="../media/image13.wmf"/><Relationship Id="rId4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C026E-5FE4-49B1-A27A-21FDB32ED524}" type="datetimeFigureOut">
              <a:rPr lang="de-AT" smtClean="0"/>
              <a:pPr/>
              <a:t>19.05.2011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95826-D778-4061-A677-E99B74670248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380BF-F0F5-46E5-8178-1FA289948473}" type="slidenum">
              <a:rPr lang="de-AT" smtClean="0"/>
              <a:pPr/>
              <a:t>12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9913" y="1412875"/>
            <a:ext cx="6300787" cy="576263"/>
          </a:xfrm>
        </p:spPr>
        <p:txBody>
          <a:bodyPr wrap="none" anchor="t"/>
          <a:lstStyle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  <p:sp>
        <p:nvSpPr>
          <p:cNvPr id="5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97352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96633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79959"/>
            <a:ext cx="8137153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97352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8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96633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44518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8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9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0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10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1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2132856"/>
            <a:ext cx="8353177" cy="4319587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97352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0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96633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275856" y="6545237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8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614864" y="6525344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9138"/>
            <a:ext cx="4407669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526904" y="6616526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88224" y="6569249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75866"/>
            <a:ext cx="8229600" cy="50891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10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453336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1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79959"/>
            <a:ext cx="8137153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6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453336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7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453336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473229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614864" y="6472510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512" y="273050"/>
            <a:ext cx="3286001" cy="13557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44518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/>
        </p:nvPicPr>
        <p:blipFill>
          <a:blip r:embed="rId16" cstate="print"/>
          <a:srcRect r="22369" b="12675"/>
          <a:stretch>
            <a:fillRect/>
          </a:stretch>
        </p:blipFill>
        <p:spPr bwMode="auto">
          <a:xfrm>
            <a:off x="4110038" y="1196975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989138"/>
            <a:ext cx="8209161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1268413"/>
            <a:ext cx="813715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  <p:sp>
        <p:nvSpPr>
          <p:cNvPr id="9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3491880" y="6545237"/>
            <a:ext cx="2895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EK Produktion &amp; Logistik</a:t>
            </a:r>
            <a:endParaRPr lang="de-AT" dirty="0"/>
          </a:p>
        </p:txBody>
      </p:sp>
      <p:sp>
        <p:nvSpPr>
          <p:cNvPr id="10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544518"/>
            <a:ext cx="2133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Kapitel 8/</a:t>
            </a:r>
            <a:fld id="{170C4BF4-3221-4614-8D11-3C4DD49AF7E2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Kapitel%206.pptx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slide" Target="slide1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slide" Target="slide10.x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6.bin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3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7.bin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6.bin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5.bin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slide" Target="slide15.xml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oleObject" Target="../embeddings/oleObject59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3.bin"/><Relationship Id="rId12" Type="http://schemas.openxmlformats.org/officeDocument/2006/relationships/oleObject" Target="../embeddings/oleObject5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2.bin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1.bin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6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16632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04864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 smtClean="0"/>
          </a:p>
          <a:p>
            <a:pPr>
              <a:buNone/>
            </a:pPr>
            <a:r>
              <a:rPr lang="de-DE" sz="3600" b="1" dirty="0" smtClean="0"/>
              <a:t>Losgrößenplanung</a:t>
            </a:r>
            <a:endParaRPr lang="de-AT" sz="3600" b="1" dirty="0" smtClean="0"/>
          </a:p>
          <a:p>
            <a:pPr>
              <a:buNone/>
            </a:pPr>
            <a:endParaRPr lang="de-AT" sz="3600" b="1" dirty="0" smtClean="0"/>
          </a:p>
          <a:p>
            <a:pPr>
              <a:buNone/>
            </a:pPr>
            <a:r>
              <a:rPr lang="de-AT" sz="3600" b="1" dirty="0" smtClean="0">
                <a:hlinkClick r:id="rId2" action="ppaction://hlinkpres?slideindex=1&amp;slidetitle="/>
              </a:rPr>
              <a:t>PPS</a:t>
            </a:r>
            <a:endParaRPr lang="de-AT" sz="3600" b="1" dirty="0" smtClean="0"/>
          </a:p>
          <a:p>
            <a:pPr eaLnBrk="1" hangingPunct="1">
              <a:buFontTx/>
              <a:buNone/>
            </a:pPr>
            <a:endParaRPr lang="de-DE" sz="36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28775"/>
            <a:ext cx="8229600" cy="792163"/>
          </a:xfrm>
        </p:spPr>
        <p:txBody>
          <a:bodyPr/>
          <a:lstStyle/>
          <a:p>
            <a:pPr algn="ctr" eaLnBrk="1" hangingPunct="1"/>
            <a:r>
              <a:rPr lang="de-DE" sz="3200" dirty="0" smtClean="0"/>
              <a:t>Kapitel 8 </a:t>
            </a:r>
            <a:endParaRPr lang="de-AT" sz="3200" dirty="0" smtClean="0"/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/>
              <a:t>Kapitel 8/</a:t>
            </a:r>
            <a:fld id="{170C4BF4-3221-4614-8D11-3C4DD49AF7E2}" type="slidenum">
              <a:rPr lang="de-AT" smtClean="0"/>
              <a:pPr/>
              <a:t>1</a:t>
            </a:fld>
            <a:endParaRPr lang="de-AT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209161" cy="504825"/>
          </a:xfrm>
        </p:spPr>
        <p:txBody>
          <a:bodyPr/>
          <a:lstStyle/>
          <a:p>
            <a:pPr eaLnBrk="1" hangingPunct="1"/>
            <a:r>
              <a:rPr lang="de-DE" smtClean="0"/>
              <a:t>Notationen</a:t>
            </a:r>
            <a:endParaRPr lang="de-AT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105025"/>
            <a:ext cx="8352928" cy="37004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200" i="1" dirty="0" smtClean="0"/>
              <a:t>q	</a:t>
            </a:r>
            <a:r>
              <a:rPr lang="de-AT" sz="2200" dirty="0" smtClean="0"/>
              <a:t>...	Bestellmenge / Produktionslos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200" i="1" dirty="0" smtClean="0"/>
              <a:t>q*	</a:t>
            </a:r>
            <a:r>
              <a:rPr lang="de-AT" sz="2200" dirty="0" smtClean="0"/>
              <a:t>...	optimale Bestellmenge / optimales Produktionslos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200" i="1" dirty="0" smtClean="0"/>
              <a:t>D	</a:t>
            </a:r>
            <a:r>
              <a:rPr lang="de-AT" sz="2200" dirty="0" smtClean="0"/>
              <a:t>...	Jahresbedarf (Bedarf pro Zeiteinheit)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200" i="1" dirty="0" smtClean="0"/>
              <a:t>s	</a:t>
            </a:r>
            <a:r>
              <a:rPr lang="de-AT" sz="2200" dirty="0" smtClean="0"/>
              <a:t>...	Fixkosten einer Bestellung </a:t>
            </a:r>
            <a:br>
              <a:rPr lang="de-AT" sz="2200" dirty="0" smtClean="0"/>
            </a:br>
            <a:r>
              <a:rPr lang="de-AT" sz="2200" dirty="0" smtClean="0"/>
              <a:t>		(oder Kosten einer Rüstung)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200" i="1" dirty="0" smtClean="0"/>
              <a:t>h	</a:t>
            </a:r>
            <a:r>
              <a:rPr lang="de-AT" sz="2200" dirty="0" smtClean="0"/>
              <a:t>...	Lagerkosten pro Stück und Jahr (Zeiteinheit)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10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Kostenbestandteile</a:t>
            </a:r>
            <a:endParaRPr lang="de-AT" smtClean="0"/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de-AT" b="1" dirty="0" smtClean="0"/>
              <a:t>Bestellkosten pro Jahr:</a:t>
            </a:r>
            <a:endParaRPr lang="de-AT" dirty="0" smtClean="0"/>
          </a:p>
          <a:p>
            <a:pPr marL="457200" indent="-457200" eaLnBrk="1" hangingPunct="1">
              <a:buNone/>
            </a:pPr>
            <a:r>
              <a:rPr lang="de-AT" dirty="0" smtClean="0"/>
              <a:t>      </a:t>
            </a:r>
            <a:r>
              <a:rPr lang="de-AT" sz="2000" dirty="0" smtClean="0">
                <a:sym typeface="Symbol" pitchFamily="18" charset="2"/>
              </a:rPr>
              <a:t></a:t>
            </a:r>
            <a:r>
              <a:rPr lang="de-AT" sz="2000" dirty="0" smtClean="0"/>
              <a:t> Anzahl der Bestellungen </a:t>
            </a:r>
            <a:r>
              <a:rPr lang="de-AT" sz="2000" dirty="0" smtClean="0">
                <a:sym typeface="Symbol" pitchFamily="18" charset="2"/>
              </a:rPr>
              <a:t></a:t>
            </a:r>
            <a:r>
              <a:rPr lang="de-AT" sz="2000" dirty="0" smtClean="0"/>
              <a:t> Kosten pro Bestellung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955675" y="2636838"/>
          <a:ext cx="792163" cy="727075"/>
        </p:xfrm>
        <a:graphic>
          <a:graphicData uri="http://schemas.openxmlformats.org/presentationml/2006/ole">
            <p:oleObj spid="_x0000_s2050" name="Formel" r:id="rId3" imgW="469696" imgH="431613" progId="Equation.3">
              <p:embed/>
            </p:oleObj>
          </a:graphicData>
        </a:graphic>
      </p:graphicFrame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68313" y="3789363"/>
            <a:ext cx="83518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1325" indent="-441325">
              <a:spcBef>
                <a:spcPct val="20000"/>
              </a:spcBef>
            </a:pPr>
            <a:r>
              <a:rPr lang="de-AT" sz="2400" b="1" dirty="0"/>
              <a:t>2.</a:t>
            </a:r>
            <a:r>
              <a:rPr lang="de-AT" b="1" dirty="0"/>
              <a:t> </a:t>
            </a:r>
            <a:r>
              <a:rPr lang="de-AT" b="1" dirty="0" smtClean="0"/>
              <a:t> </a:t>
            </a:r>
            <a:r>
              <a:rPr lang="de-AT" sz="2400" b="1" dirty="0" smtClean="0"/>
              <a:t>Lagerhaltungskosten </a:t>
            </a:r>
            <a:r>
              <a:rPr lang="de-AT" sz="2400" b="1" dirty="0"/>
              <a:t>pro Jahr:</a:t>
            </a:r>
            <a:endParaRPr lang="de-AT" sz="2400" dirty="0"/>
          </a:p>
          <a:p>
            <a:pPr marL="441325" indent="-441325">
              <a:spcBef>
                <a:spcPct val="20000"/>
              </a:spcBef>
            </a:pPr>
            <a:r>
              <a:rPr lang="de-AT" sz="2400" dirty="0"/>
              <a:t>	</a:t>
            </a:r>
            <a:r>
              <a:rPr lang="de-AT" sz="2000" dirty="0">
                <a:sym typeface="Symbol" pitchFamily="18" charset="2"/>
              </a:rPr>
              <a:t></a:t>
            </a:r>
            <a:r>
              <a:rPr lang="de-AT" sz="2000" dirty="0"/>
              <a:t> </a:t>
            </a:r>
            <a:r>
              <a:rPr lang="de-AT" sz="2000" dirty="0" err="1">
                <a:sym typeface="Symbol" pitchFamily="18" charset="2"/>
                <a:hlinkClick r:id="rId4" action="ppaction://hlinksldjump"/>
              </a:rPr>
              <a:t>durchschnittl</a:t>
            </a:r>
            <a:r>
              <a:rPr lang="de-AT" sz="2000" dirty="0">
                <a:sym typeface="Symbol" pitchFamily="18" charset="2"/>
                <a:hlinkClick r:id="rId4" action="ppaction://hlinksldjump"/>
              </a:rPr>
              <a:t>.</a:t>
            </a:r>
            <a:r>
              <a:rPr lang="de-AT" sz="2000" dirty="0">
                <a:hlinkClick r:id="rId4" action="ppaction://hlinksldjump"/>
              </a:rPr>
              <a:t> Lagerbestand </a:t>
            </a:r>
            <a:r>
              <a:rPr lang="de-AT" sz="2000" dirty="0">
                <a:sym typeface="Symbol" pitchFamily="18" charset="2"/>
              </a:rPr>
              <a:t></a:t>
            </a:r>
            <a:r>
              <a:rPr lang="de-AT" sz="2000" dirty="0"/>
              <a:t> Lagerkosten pro Stück und Jahr</a:t>
            </a:r>
          </a:p>
          <a:p>
            <a:pPr marL="441325" indent="-441325">
              <a:spcBef>
                <a:spcPct val="20000"/>
              </a:spcBef>
            </a:pPr>
            <a:r>
              <a:rPr lang="de-AT" dirty="0"/>
              <a:t>	</a:t>
            </a:r>
          </a:p>
        </p:txBody>
      </p:sp>
      <p:sp>
        <p:nvSpPr>
          <p:cNvPr id="2059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971550" y="4797425"/>
          <a:ext cx="792163" cy="690563"/>
        </p:xfrm>
        <a:graphic>
          <a:graphicData uri="http://schemas.openxmlformats.org/presentationml/2006/ole">
            <p:oleObj spid="_x0000_s2051" name="Formel" r:id="rId5" imgW="444307" imgH="393529" progId="Equation.3">
              <p:embed/>
            </p:oleObj>
          </a:graphicData>
        </a:graphic>
      </p:graphicFrame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11</a:t>
            </a:fld>
            <a:endParaRPr lang="de-AT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Gesamtkosten, </a:t>
            </a:r>
            <a:r>
              <a:rPr lang="de-AT" smtClean="0"/>
              <a:t>optimale Bestellmenge</a:t>
            </a:r>
          </a:p>
        </p:txBody>
      </p:sp>
      <p:sp>
        <p:nvSpPr>
          <p:cNvPr id="3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129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b="1" dirty="0" smtClean="0"/>
              <a:t>3. optimale Bestellmenge:</a:t>
            </a:r>
            <a:endParaRPr lang="de-AT" dirty="0" smtClean="0"/>
          </a:p>
          <a:p>
            <a:pPr eaLnBrk="1" hangingPunct="1">
              <a:buFontTx/>
              <a:buNone/>
            </a:pPr>
            <a:r>
              <a:rPr lang="de-AT" sz="2000" dirty="0" smtClean="0"/>
              <a:t>Die optimalen Bestellmenge </a:t>
            </a:r>
            <a:r>
              <a:rPr lang="de-AT" sz="2000" i="1" dirty="0" smtClean="0"/>
              <a:t>q*</a:t>
            </a:r>
            <a:r>
              <a:rPr lang="de-AT" sz="2000" dirty="0" smtClean="0"/>
              <a:t> findet man durch Nullsetzung der ersten Ableitung der Gesamtkosten pro Jahr (total </a:t>
            </a:r>
            <a:r>
              <a:rPr lang="de-AT" sz="2000" dirty="0" err="1" smtClean="0"/>
              <a:t>costs</a:t>
            </a:r>
            <a:r>
              <a:rPr lang="de-AT" sz="2000" dirty="0" smtClean="0"/>
              <a:t>, </a:t>
            </a:r>
            <a:r>
              <a:rPr lang="de-AT" sz="2000" i="1" dirty="0" smtClean="0"/>
              <a:t>TC</a:t>
            </a:r>
            <a:r>
              <a:rPr lang="de-AT" sz="2000" dirty="0" smtClean="0"/>
              <a:t>).</a:t>
            </a:r>
          </a:p>
          <a:p>
            <a:pPr eaLnBrk="1" hangingPunct="1">
              <a:buFontTx/>
              <a:buNone/>
            </a:pPr>
            <a:endParaRPr lang="de-DE" sz="2000" dirty="0" smtClean="0"/>
          </a:p>
          <a:p>
            <a:pPr eaLnBrk="1" hangingPunct="1">
              <a:buFontTx/>
              <a:buNone/>
            </a:pPr>
            <a:r>
              <a:rPr lang="de-DE" sz="2000" dirty="0" smtClean="0"/>
              <a:t>			</a:t>
            </a:r>
            <a:endParaRPr lang="de-AT" sz="2000" dirty="0" smtClean="0"/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057275" y="3429000"/>
          <a:ext cx="838200" cy="403225"/>
        </p:xfrm>
        <a:graphic>
          <a:graphicData uri="http://schemas.openxmlformats.org/presentationml/2006/ole">
            <p:oleObj spid="_x0000_s49154" name="Formel" r:id="rId4" imgW="419040" imgH="203040" progId="Equation.3">
              <p:embed/>
            </p:oleObj>
          </a:graphicData>
        </a:graphic>
      </p:graphicFrame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979613" y="342900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  <a:endParaRPr lang="de-AT"/>
          </a:p>
        </p:txBody>
      </p:sp>
      <p:sp>
        <p:nvSpPr>
          <p:cNvPr id="3087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2411413" y="3236913"/>
          <a:ext cx="1368425" cy="752475"/>
        </p:xfrm>
        <a:graphic>
          <a:graphicData uri="http://schemas.openxmlformats.org/presentationml/2006/ole">
            <p:oleObj spid="_x0000_s49155" name="Formel" r:id="rId5" imgW="761669" imgH="418918" progId="Equation.3">
              <p:embed/>
            </p:oleObj>
          </a:graphicData>
        </a:graphic>
      </p:graphicFrame>
      <p:sp>
        <p:nvSpPr>
          <p:cNvPr id="308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876300" y="4076700"/>
          <a:ext cx="1031875" cy="811213"/>
        </p:xfrm>
        <a:graphic>
          <a:graphicData uri="http://schemas.openxmlformats.org/presentationml/2006/ole">
            <p:oleObj spid="_x0000_s49156" name="Formel" r:id="rId6" imgW="533169" imgH="418918" progId="Equation.3">
              <p:embed/>
            </p:oleObj>
          </a:graphicData>
        </a:graphic>
      </p:graphicFrame>
      <p:sp>
        <p:nvSpPr>
          <p:cNvPr id="3089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71" name="Object 11"/>
          <p:cNvGraphicFramePr>
            <a:graphicFrameLocks noChangeAspect="1"/>
          </p:cNvGraphicFramePr>
          <p:nvPr/>
        </p:nvGraphicFramePr>
        <p:xfrm>
          <a:off x="2338388" y="4076700"/>
          <a:ext cx="1296987" cy="793750"/>
        </p:xfrm>
        <a:graphic>
          <a:graphicData uri="http://schemas.openxmlformats.org/presentationml/2006/ole">
            <p:oleObj spid="_x0000_s49157" name="Formel" r:id="rId7" imgW="685800" imgH="419100" progId="Equation.3">
              <p:embed/>
            </p:oleObj>
          </a:graphicData>
        </a:graphic>
      </p:graphicFrame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1979613" y="429260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  <a:endParaRPr lang="de-AT"/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3827463" y="4221163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>
                <a:latin typeface="Times New Roman" pitchFamily="18" charset="0"/>
              </a:rPr>
              <a:t>= 0</a:t>
            </a:r>
            <a:endParaRPr lang="de-AT" sz="2400">
              <a:latin typeface="Times New Roman" pitchFamily="18" charset="0"/>
            </a:endParaRPr>
          </a:p>
        </p:txBody>
      </p:sp>
      <p:sp>
        <p:nvSpPr>
          <p:cNvPr id="3092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75" name="Object 15"/>
          <p:cNvGraphicFramePr>
            <a:graphicFrameLocks noChangeAspect="1"/>
          </p:cNvGraphicFramePr>
          <p:nvPr/>
        </p:nvGraphicFramePr>
        <p:xfrm>
          <a:off x="1600200" y="5259388"/>
          <a:ext cx="307975" cy="433387"/>
        </p:xfrm>
        <a:graphic>
          <a:graphicData uri="http://schemas.openxmlformats.org/presentationml/2006/ole">
            <p:oleObj spid="_x0000_s49158" name="Formel" r:id="rId8" imgW="165028" imgH="228501" progId="Equation.3">
              <p:embed/>
            </p:oleObj>
          </a:graphicData>
        </a:graphic>
      </p:graphicFrame>
      <p:sp>
        <p:nvSpPr>
          <p:cNvPr id="3093" name="Rectangle 1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77" name="Object 17"/>
          <p:cNvGraphicFramePr>
            <a:graphicFrameLocks noChangeAspect="1"/>
          </p:cNvGraphicFramePr>
          <p:nvPr/>
        </p:nvGraphicFramePr>
        <p:xfrm>
          <a:off x="2411413" y="5037138"/>
          <a:ext cx="1152525" cy="811212"/>
        </p:xfrm>
        <a:graphic>
          <a:graphicData uri="http://schemas.openxmlformats.org/presentationml/2006/ole">
            <p:oleObj spid="_x0000_s49159" name="Formel" r:id="rId9" imgW="609336" imgH="431613" progId="Equation.3">
              <p:embed/>
            </p:oleObj>
          </a:graphicData>
        </a:graphic>
      </p:graphicFrame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1979613" y="52943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  <a:endParaRPr lang="de-AT"/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930275" y="4918075"/>
            <a:ext cx="3089275" cy="1120775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4556125" y="5076825"/>
            <a:ext cx="3546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3200" b="1">
                <a:solidFill>
                  <a:srgbClr val="FF3300"/>
                </a:solidFill>
              </a:rPr>
              <a:t>EOQ- Formel</a:t>
            </a: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3825875" y="3362325"/>
            <a:ext cx="806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200">
                <a:solidFill>
                  <a:srgbClr val="9900CC"/>
                </a:solidFill>
                <a:latin typeface="Times New Roman" pitchFamily="18" charset="0"/>
              </a:rPr>
              <a:t>+ </a:t>
            </a:r>
            <a:r>
              <a:rPr lang="de-AT" sz="2200" i="1">
                <a:solidFill>
                  <a:srgbClr val="9900CC"/>
                </a:solidFill>
                <a:latin typeface="Times New Roman" pitchFamily="18" charset="0"/>
              </a:rPr>
              <a:t>c D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4962525" y="3082925"/>
            <a:ext cx="377507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200" b="1">
                <a:solidFill>
                  <a:srgbClr val="9900CC"/>
                </a:solidFill>
              </a:rPr>
              <a:t>Variable Bestell- oder Herstell-Kosten pro Stück beeinflussen q* nicht</a:t>
            </a:r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z="1200" dirty="0" smtClean="0"/>
              <a:t>Kapitel 8/</a:t>
            </a:r>
            <a:fld id="{170C4BF4-3221-4614-8D11-3C4DD49AF7E2}" type="slidenum">
              <a:rPr lang="de-AT" sz="1200" smtClean="0"/>
              <a:pPr/>
              <a:t>12</a:t>
            </a:fld>
            <a:endParaRPr lang="de-AT" sz="1200" dirty="0"/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EK Produktion &amp; Logistik</a:t>
            </a:r>
            <a:endParaRPr lang="de-A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73" grpId="0"/>
      <p:bldP spid="15374" grpId="0"/>
      <p:bldP spid="15379" grpId="0"/>
      <p:bldP spid="15380" grpId="0" animBg="1"/>
      <p:bldP spid="15381" grpId="0"/>
      <p:bldP spid="15383" grpId="0"/>
      <p:bldP spid="153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Bestellhäufigkeit, Bestellintervall</a:t>
            </a:r>
            <a:endParaRPr lang="de-AT" dirty="0" smtClean="0"/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b="1" dirty="0" smtClean="0"/>
              <a:t>4. Anzahl der Bestellungen pro Zeiteinheit:</a:t>
            </a:r>
            <a:endParaRPr lang="de-AT" dirty="0" smtClean="0"/>
          </a:p>
          <a:p>
            <a:pPr eaLnBrk="1" hangingPunct="1">
              <a:buFontTx/>
              <a:buNone/>
            </a:pPr>
            <a:r>
              <a:rPr lang="de-AT" dirty="0" smtClean="0">
                <a:sym typeface="Symbol" pitchFamily="18" charset="2"/>
              </a:rPr>
              <a:t>    </a:t>
            </a:r>
            <a:r>
              <a:rPr lang="de-AT" sz="1800" dirty="0" smtClean="0">
                <a:sym typeface="Symbol" pitchFamily="18" charset="2"/>
              </a:rPr>
              <a:t></a:t>
            </a:r>
            <a:r>
              <a:rPr lang="de-AT" sz="1800" dirty="0" smtClean="0"/>
              <a:t> Bedarf / </a:t>
            </a:r>
            <a:r>
              <a:rPr lang="de-AT" sz="1800" dirty="0" smtClean="0"/>
              <a:t>optimale Bestellmenge     </a:t>
            </a:r>
            <a:r>
              <a:rPr lang="de-AT" sz="1800" dirty="0" smtClean="0">
                <a:hlinkClick r:id="" action="ppaction://noaction"/>
              </a:rPr>
              <a:t>optimale </a:t>
            </a:r>
            <a:r>
              <a:rPr lang="de-AT" sz="1800" dirty="0" smtClean="0">
                <a:hlinkClick r:id="" action="ppaction://noaction"/>
              </a:rPr>
              <a:t>Bestellmenge</a:t>
            </a:r>
            <a:r>
              <a:rPr lang="de-AT" sz="1800" dirty="0" smtClean="0"/>
              <a:t>      </a:t>
            </a:r>
          </a:p>
          <a:p>
            <a:pPr eaLnBrk="1" hangingPunct="1">
              <a:buFontTx/>
              <a:buNone/>
            </a:pPr>
            <a:endParaRPr lang="de-AT" sz="1800" dirty="0" smtClean="0"/>
          </a:p>
          <a:p>
            <a:pPr eaLnBrk="1" hangingPunct="1">
              <a:buFontTx/>
              <a:buNone/>
            </a:pPr>
            <a:r>
              <a:rPr lang="de-AT" sz="2000" dirty="0" smtClean="0"/>
              <a:t>	</a:t>
            </a:r>
            <a:endParaRPr lang="de-AT" sz="2000" b="1" dirty="0" smtClean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95288" y="3859213"/>
            <a:ext cx="8353425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400" b="1"/>
              <a:t>5. Zeit zwischen zwei Bestellungen:</a:t>
            </a:r>
            <a:endParaRPr lang="de-AT" sz="2400"/>
          </a:p>
          <a:p>
            <a:r>
              <a:rPr lang="de-AT"/>
              <a:t>		</a:t>
            </a:r>
            <a:endParaRPr lang="de-AT" sz="2400"/>
          </a:p>
          <a:p>
            <a:endParaRPr lang="de-AT" sz="2400"/>
          </a:p>
          <a:p>
            <a:r>
              <a:rPr lang="de-DE"/>
              <a:t>		                  </a:t>
            </a:r>
            <a:r>
              <a:rPr lang="de-AT"/>
              <a:t>bzw. </a:t>
            </a:r>
          </a:p>
          <a:p>
            <a:r>
              <a:rPr lang="de-AT"/>
              <a:t>       		    	</a:t>
            </a:r>
          </a:p>
          <a:p>
            <a:pPr>
              <a:spcBef>
                <a:spcPct val="50000"/>
              </a:spcBef>
            </a:pPr>
            <a:endParaRPr lang="de-AT"/>
          </a:p>
        </p:txBody>
      </p:sp>
      <p:sp>
        <p:nvSpPr>
          <p:cNvPr id="4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827088" y="2636838"/>
          <a:ext cx="935037" cy="793750"/>
        </p:xfrm>
        <a:graphic>
          <a:graphicData uri="http://schemas.openxmlformats.org/presentationml/2006/ole">
            <p:oleObj spid="_x0000_s4098" name="Formel" r:id="rId3" imgW="508000" imgH="431800" progId="Equation.3">
              <p:embed/>
            </p:oleObj>
          </a:graphicData>
        </a:graphic>
      </p:graphicFrame>
      <p:sp>
        <p:nvSpPr>
          <p:cNvPr id="41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971550" y="4724400"/>
          <a:ext cx="863600" cy="738188"/>
        </p:xfrm>
        <a:graphic>
          <a:graphicData uri="http://schemas.openxmlformats.org/presentationml/2006/ole">
            <p:oleObj spid="_x0000_s4099" name="Formel" r:id="rId4" imgW="457002" imgH="393529" progId="Equation.3">
              <p:embed/>
            </p:oleObj>
          </a:graphicData>
        </a:graphic>
      </p:graphicFrame>
      <p:sp>
        <p:nvSpPr>
          <p:cNvPr id="4112" name="Rectangle 1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4222750" y="4724400"/>
          <a:ext cx="2928938" cy="742950"/>
        </p:xfrm>
        <a:graphic>
          <a:graphicData uri="http://schemas.openxmlformats.org/presentationml/2006/ole">
            <p:oleObj spid="_x0000_s4100" name="Formel" r:id="rId5" imgW="1536480" imgH="393480" progId="Equation.3">
              <p:embed/>
            </p:oleObj>
          </a:graphicData>
        </a:graphic>
      </p:graphicFrame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7156450" y="4868863"/>
            <a:ext cx="1512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200">
                <a:latin typeface="Times New Roman" pitchFamily="18" charset="0"/>
              </a:rPr>
              <a:t> … Tage</a:t>
            </a:r>
            <a:endParaRPr lang="de-AT" sz="2200">
              <a:latin typeface="Times New Roman" pitchFamily="18" charset="0"/>
            </a:endParaRPr>
          </a:p>
        </p:txBody>
      </p:sp>
      <p:graphicFrame>
        <p:nvGraphicFramePr>
          <p:cNvPr id="16396" name="Object 12"/>
          <p:cNvGraphicFramePr>
            <a:graphicFrameLocks noChangeAspect="1"/>
          </p:cNvGraphicFramePr>
          <p:nvPr>
            <p:ph sz="half" idx="2"/>
          </p:nvPr>
        </p:nvGraphicFramePr>
        <p:xfrm>
          <a:off x="1733550" y="2641600"/>
          <a:ext cx="1419225" cy="1198563"/>
        </p:xfrm>
        <a:graphic>
          <a:graphicData uri="http://schemas.openxmlformats.org/presentationml/2006/ole">
            <p:oleObj spid="_x0000_s4101" name="Formel" r:id="rId6" imgW="736560" imgH="622080" progId="Equation.3">
              <p:embed/>
            </p:oleObj>
          </a:graphicData>
        </a:graphic>
      </p:graphicFrame>
      <p:graphicFrame>
        <p:nvGraphicFramePr>
          <p:cNvPr id="16398" name="Object 14"/>
          <p:cNvGraphicFramePr>
            <a:graphicFrameLocks noChangeAspect="1"/>
          </p:cNvGraphicFramePr>
          <p:nvPr/>
        </p:nvGraphicFramePr>
        <p:xfrm>
          <a:off x="3241675" y="2574925"/>
          <a:ext cx="1125538" cy="855663"/>
        </p:xfrm>
        <a:graphic>
          <a:graphicData uri="http://schemas.openxmlformats.org/presentationml/2006/ole">
            <p:oleObj spid="_x0000_s4102" name="Formel" r:id="rId7" imgW="583920" imgH="444240" progId="Equation.3">
              <p:embed/>
            </p:oleObj>
          </a:graphicData>
        </a:graphic>
      </p:graphicFrame>
      <p:graphicFrame>
        <p:nvGraphicFramePr>
          <p:cNvPr id="16399" name="Object 15"/>
          <p:cNvGraphicFramePr>
            <a:graphicFrameLocks noChangeAspect="1"/>
          </p:cNvGraphicFramePr>
          <p:nvPr/>
        </p:nvGraphicFramePr>
        <p:xfrm>
          <a:off x="1884363" y="4640263"/>
          <a:ext cx="1125537" cy="855662"/>
        </p:xfrm>
        <a:graphic>
          <a:graphicData uri="http://schemas.openxmlformats.org/presentationml/2006/ole">
            <p:oleObj spid="_x0000_s4103" name="Formel" r:id="rId8" imgW="583920" imgH="444240" progId="Equation.3">
              <p:embed/>
            </p:oleObj>
          </a:graphicData>
        </a:graphic>
      </p:graphicFrame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3452813" y="2479675"/>
            <a:ext cx="941387" cy="1120775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2108200" y="4543425"/>
            <a:ext cx="941388" cy="1120775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13</a:t>
            </a:fld>
            <a:endParaRPr lang="de-AT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allAtOnce"/>
      <p:bldP spid="16395" grpId="0"/>
      <p:bldP spid="16400" grpId="0" animBg="1"/>
      <p:bldP spid="164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Gesamtkosten</a:t>
            </a:r>
            <a:endParaRPr lang="de-AT" smtClean="0"/>
          </a:p>
        </p:txBody>
      </p:sp>
      <p:sp>
        <p:nvSpPr>
          <p:cNvPr id="5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136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b="1" dirty="0" smtClean="0"/>
              <a:t>6. optimale Gesamtkosten:</a:t>
            </a:r>
            <a:endParaRPr lang="de-AT" dirty="0" smtClean="0"/>
          </a:p>
          <a:p>
            <a:pPr eaLnBrk="1" hangingPunct="1">
              <a:buFontTx/>
              <a:buNone/>
            </a:pPr>
            <a:r>
              <a:rPr lang="de-AT" dirty="0" smtClean="0"/>
              <a:t>	</a:t>
            </a:r>
          </a:p>
          <a:p>
            <a:pPr eaLnBrk="1" hangingPunct="1">
              <a:buFontTx/>
              <a:buNone/>
            </a:pPr>
            <a:r>
              <a:rPr lang="de-AT" sz="2200" dirty="0" smtClean="0"/>
              <a:t>Gesamtkosten pro Jahr</a:t>
            </a:r>
          </a:p>
          <a:p>
            <a:pPr eaLnBrk="1" hangingPunct="1">
              <a:buFontTx/>
              <a:buNone/>
            </a:pPr>
            <a:endParaRPr lang="de-DE" sz="2200" dirty="0" smtClean="0"/>
          </a:p>
          <a:p>
            <a:pPr eaLnBrk="1" hangingPunct="1">
              <a:buFontTx/>
              <a:buNone/>
            </a:pPr>
            <a:r>
              <a:rPr lang="de-DE" sz="2000" dirty="0" smtClean="0"/>
              <a:t>	</a:t>
            </a:r>
            <a:endParaRPr lang="de-AT" sz="2000" dirty="0" smtClean="0"/>
          </a:p>
        </p:txBody>
      </p:sp>
      <p:sp>
        <p:nvSpPr>
          <p:cNvPr id="51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134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051300" y="2336800"/>
            <a:ext cx="2735263" cy="752475"/>
            <a:chOff x="2447" y="1489"/>
            <a:chExt cx="1723" cy="474"/>
          </a:xfrm>
        </p:grpSpPr>
        <p:graphicFrame>
          <p:nvGraphicFramePr>
            <p:cNvPr id="5126" name="Object 5"/>
            <p:cNvGraphicFramePr>
              <a:graphicFrameLocks noChangeAspect="1"/>
            </p:cNvGraphicFramePr>
            <p:nvPr/>
          </p:nvGraphicFramePr>
          <p:xfrm>
            <a:off x="2447" y="1610"/>
            <a:ext cx="544" cy="254"/>
          </p:xfrm>
          <a:graphic>
            <a:graphicData uri="http://schemas.openxmlformats.org/presentationml/2006/ole">
              <p:oleObj spid="_x0000_s5126" name="Formel" r:id="rId3" imgW="431613" imgH="203112" progId="Equation.3">
                <p:embed/>
              </p:oleObj>
            </a:graphicData>
          </a:graphic>
        </p:graphicFrame>
        <p:sp>
          <p:nvSpPr>
            <p:cNvPr id="5148" name="Text Box 6"/>
            <p:cNvSpPr txBox="1">
              <a:spLocks noChangeArrowheads="1"/>
            </p:cNvSpPr>
            <p:nvPr/>
          </p:nvSpPr>
          <p:spPr bwMode="auto">
            <a:xfrm>
              <a:off x="3036" y="1610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=</a:t>
              </a:r>
              <a:endParaRPr lang="de-AT"/>
            </a:p>
          </p:txBody>
        </p:sp>
        <p:graphicFrame>
          <p:nvGraphicFramePr>
            <p:cNvPr id="5127" name="Object 8"/>
            <p:cNvGraphicFramePr>
              <a:graphicFrameLocks noChangeAspect="1"/>
            </p:cNvGraphicFramePr>
            <p:nvPr/>
          </p:nvGraphicFramePr>
          <p:xfrm>
            <a:off x="3308" y="1489"/>
            <a:ext cx="862" cy="474"/>
          </p:xfrm>
          <a:graphic>
            <a:graphicData uri="http://schemas.openxmlformats.org/presentationml/2006/ole">
              <p:oleObj spid="_x0000_s5127" name="Formel" r:id="rId4" imgW="761669" imgH="418918" progId="Equation.3">
                <p:embed/>
              </p:oleObj>
            </a:graphicData>
          </a:graphic>
        </p:graphicFrame>
      </p:grpSp>
      <p:sp>
        <p:nvSpPr>
          <p:cNvPr id="5136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13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138" name="Rectangle 1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139" name="Rectangle 1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619625" y="3082925"/>
            <a:ext cx="1963738" cy="811213"/>
            <a:chOff x="2910" y="1942"/>
            <a:chExt cx="1237" cy="511"/>
          </a:xfrm>
        </p:grpSpPr>
        <p:graphicFrame>
          <p:nvGraphicFramePr>
            <p:cNvPr id="5124" name="Object 16"/>
            <p:cNvGraphicFramePr>
              <a:graphicFrameLocks noChangeAspect="1"/>
            </p:cNvGraphicFramePr>
            <p:nvPr/>
          </p:nvGraphicFramePr>
          <p:xfrm>
            <a:off x="2910" y="2082"/>
            <a:ext cx="194" cy="273"/>
          </p:xfrm>
          <a:graphic>
            <a:graphicData uri="http://schemas.openxmlformats.org/presentationml/2006/ole">
              <p:oleObj spid="_x0000_s5124" name="Formel" r:id="rId5" imgW="165028" imgH="228501" progId="Equation.3">
                <p:embed/>
              </p:oleObj>
            </a:graphicData>
          </a:graphic>
        </p:graphicFrame>
        <p:graphicFrame>
          <p:nvGraphicFramePr>
            <p:cNvPr id="5125" name="Object 18"/>
            <p:cNvGraphicFramePr>
              <a:graphicFrameLocks noChangeAspect="1"/>
            </p:cNvGraphicFramePr>
            <p:nvPr/>
          </p:nvGraphicFramePr>
          <p:xfrm>
            <a:off x="3421" y="1942"/>
            <a:ext cx="726" cy="511"/>
          </p:xfrm>
          <a:graphic>
            <a:graphicData uri="http://schemas.openxmlformats.org/presentationml/2006/ole">
              <p:oleObj spid="_x0000_s5125" name="Formel" r:id="rId6" imgW="609336" imgH="431613" progId="Equation.3">
                <p:embed/>
              </p:oleObj>
            </a:graphicData>
          </a:graphic>
        </p:graphicFrame>
        <p:sp>
          <p:nvSpPr>
            <p:cNvPr id="5147" name="Text Box 19"/>
            <p:cNvSpPr txBox="1">
              <a:spLocks noChangeArrowheads="1"/>
            </p:cNvSpPr>
            <p:nvPr/>
          </p:nvSpPr>
          <p:spPr bwMode="auto">
            <a:xfrm>
              <a:off x="3149" y="2104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=</a:t>
              </a:r>
              <a:endParaRPr lang="de-AT"/>
            </a:p>
          </p:txBody>
        </p:sp>
      </p:grpSp>
      <p:sp>
        <p:nvSpPr>
          <p:cNvPr id="68629" name="Text Box 21"/>
          <p:cNvSpPr txBox="1">
            <a:spLocks noChangeArrowheads="1"/>
          </p:cNvSpPr>
          <p:nvPr/>
        </p:nvSpPr>
        <p:spPr bwMode="auto">
          <a:xfrm>
            <a:off x="539552" y="3303588"/>
            <a:ext cx="6259711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200" dirty="0"/>
              <a:t>Einsetzen der EOQ- Formel</a:t>
            </a:r>
          </a:p>
        </p:txBody>
      </p:sp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539552" y="4397375"/>
            <a:ext cx="6300986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200" dirty="0"/>
              <a:t>Gesamtkosten pro Jahr</a:t>
            </a:r>
          </a:p>
        </p:txBody>
      </p:sp>
      <p:graphicFrame>
        <p:nvGraphicFramePr>
          <p:cNvPr id="68643" name="Object 35"/>
          <p:cNvGraphicFramePr>
            <a:graphicFrameLocks noChangeAspect="1"/>
          </p:cNvGraphicFramePr>
          <p:nvPr/>
        </p:nvGraphicFramePr>
        <p:xfrm>
          <a:off x="4140200" y="4411663"/>
          <a:ext cx="990600" cy="403225"/>
        </p:xfrm>
        <a:graphic>
          <a:graphicData uri="http://schemas.openxmlformats.org/presentationml/2006/ole">
            <p:oleObj spid="_x0000_s5122" name="Formel" r:id="rId7" imgW="495000" imgH="203040" progId="Equation.3">
              <p:embed/>
            </p:oleObj>
          </a:graphicData>
        </a:graphic>
      </p:graphicFrame>
      <p:graphicFrame>
        <p:nvGraphicFramePr>
          <p:cNvPr id="68646" name="Object 38"/>
          <p:cNvGraphicFramePr>
            <a:graphicFrameLocks noChangeAspect="1"/>
          </p:cNvGraphicFramePr>
          <p:nvPr/>
        </p:nvGraphicFramePr>
        <p:xfrm>
          <a:off x="5184775" y="4244975"/>
          <a:ext cx="1541463" cy="576263"/>
        </p:xfrm>
        <a:graphic>
          <a:graphicData uri="http://schemas.openxmlformats.org/presentationml/2006/ole">
            <p:oleObj spid="_x0000_s5123" name="Formel" r:id="rId8" imgW="609480" imgH="228600" progId="Equation.3">
              <p:embed/>
            </p:oleObj>
          </a:graphicData>
        </a:graphic>
      </p:graphicFrame>
      <p:sp>
        <p:nvSpPr>
          <p:cNvPr id="68647" name="Rectangle 39"/>
          <p:cNvSpPr>
            <a:spLocks noChangeArrowheads="1"/>
          </p:cNvSpPr>
          <p:nvPr/>
        </p:nvSpPr>
        <p:spPr bwMode="auto">
          <a:xfrm>
            <a:off x="4110038" y="4133850"/>
            <a:ext cx="2676525" cy="820738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8648" name="Rectangle 40"/>
          <p:cNvSpPr>
            <a:spLocks noChangeArrowheads="1"/>
          </p:cNvSpPr>
          <p:nvPr/>
        </p:nvSpPr>
        <p:spPr bwMode="auto">
          <a:xfrm>
            <a:off x="6807200" y="4371975"/>
            <a:ext cx="806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200">
                <a:solidFill>
                  <a:srgbClr val="9900CC"/>
                </a:solidFill>
                <a:latin typeface="Times New Roman" pitchFamily="18" charset="0"/>
              </a:rPr>
              <a:t>+ </a:t>
            </a:r>
            <a:r>
              <a:rPr lang="de-AT" sz="2200" i="1">
                <a:solidFill>
                  <a:srgbClr val="9900CC"/>
                </a:solidFill>
                <a:latin typeface="Times New Roman" pitchFamily="18" charset="0"/>
              </a:rPr>
              <a:t>c D</a:t>
            </a:r>
          </a:p>
        </p:txBody>
      </p:sp>
      <p:sp>
        <p:nvSpPr>
          <p:cNvPr id="68649" name="Text Box 41"/>
          <p:cNvSpPr txBox="1">
            <a:spLocks noChangeArrowheads="1"/>
          </p:cNvSpPr>
          <p:nvPr/>
        </p:nvSpPr>
        <p:spPr bwMode="auto">
          <a:xfrm>
            <a:off x="1403648" y="5116513"/>
            <a:ext cx="62976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200" b="1" dirty="0">
                <a:solidFill>
                  <a:srgbClr val="9900CC"/>
                </a:solidFill>
              </a:rPr>
              <a:t>Variable Bestell- oder Herstell-Kosten pro Stück beeinflussen q* nicht, wohl aber TC</a:t>
            </a:r>
          </a:p>
        </p:txBody>
      </p:sp>
      <p:sp>
        <p:nvSpPr>
          <p:cNvPr id="68650" name="Rectangle 42"/>
          <p:cNvSpPr>
            <a:spLocks noChangeArrowheads="1"/>
          </p:cNvSpPr>
          <p:nvPr/>
        </p:nvSpPr>
        <p:spPr bwMode="auto">
          <a:xfrm>
            <a:off x="6807200" y="2495550"/>
            <a:ext cx="806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200">
                <a:solidFill>
                  <a:srgbClr val="9900CC"/>
                </a:solidFill>
                <a:latin typeface="Times New Roman" pitchFamily="18" charset="0"/>
              </a:rPr>
              <a:t>+ </a:t>
            </a:r>
            <a:r>
              <a:rPr lang="de-AT" sz="2200" i="1">
                <a:solidFill>
                  <a:srgbClr val="9900CC"/>
                </a:solidFill>
                <a:latin typeface="Times New Roman" pitchFamily="18" charset="0"/>
              </a:rPr>
              <a:t>c D</a:t>
            </a:r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14</a:t>
            </a:fld>
            <a:endParaRPr lang="de-AT"/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9" grpId="0"/>
      <p:bldP spid="68632" grpId="0"/>
      <p:bldP spid="68647" grpId="0" animBg="1"/>
      <p:bldP spid="68648" grpId="0"/>
      <p:bldP spid="68649" grpId="0"/>
      <p:bldP spid="686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530350"/>
            <a:ext cx="8064500" cy="4584700"/>
          </a:xfrm>
          <a:noFill/>
        </p:spPr>
      </p:pic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Kostenverlauf in Abhängigkeit der Losgröße</a:t>
            </a:r>
            <a:endParaRPr lang="de-AT" sz="2800" smtClean="0"/>
          </a:p>
        </p:txBody>
      </p:sp>
      <p:graphicFrame>
        <p:nvGraphicFramePr>
          <p:cNvPr id="67588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7245350" y="4522788"/>
          <a:ext cx="709613" cy="650875"/>
        </p:xfrm>
        <a:graphic>
          <a:graphicData uri="http://schemas.openxmlformats.org/presentationml/2006/ole">
            <p:oleObj spid="_x0000_s6146" name="Formel" r:id="rId4" imgW="457200" imgH="419040" progId="Equation.3">
              <p:embed/>
            </p:oleObj>
          </a:graphicData>
        </a:graphic>
      </p:graphicFrame>
      <p:sp>
        <p:nvSpPr>
          <p:cNvPr id="67590" name="Freeform 6"/>
          <p:cNvSpPr>
            <a:spLocks/>
          </p:cNvSpPr>
          <p:nvPr/>
        </p:nvSpPr>
        <p:spPr bwMode="auto">
          <a:xfrm>
            <a:off x="2387600" y="3536950"/>
            <a:ext cx="2959100" cy="1289050"/>
          </a:xfrm>
          <a:custGeom>
            <a:avLst/>
            <a:gdLst>
              <a:gd name="T0" fmla="*/ 0 w 1864"/>
              <a:gd name="T1" fmla="*/ 0 h 812"/>
              <a:gd name="T2" fmla="*/ 104 w 1864"/>
              <a:gd name="T3" fmla="*/ 168 h 812"/>
              <a:gd name="T4" fmla="*/ 336 w 1864"/>
              <a:gd name="T5" fmla="*/ 400 h 812"/>
              <a:gd name="T6" fmla="*/ 724 w 1864"/>
              <a:gd name="T7" fmla="*/ 616 h 812"/>
              <a:gd name="T8" fmla="*/ 1208 w 1864"/>
              <a:gd name="T9" fmla="*/ 764 h 812"/>
              <a:gd name="T10" fmla="*/ 1864 w 1864"/>
              <a:gd name="T11" fmla="*/ 812 h 8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64"/>
              <a:gd name="T19" fmla="*/ 0 h 812"/>
              <a:gd name="T20" fmla="*/ 1864 w 1864"/>
              <a:gd name="T21" fmla="*/ 812 h 8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64" h="812">
                <a:moveTo>
                  <a:pt x="0" y="0"/>
                </a:moveTo>
                <a:cubicBezTo>
                  <a:pt x="17" y="28"/>
                  <a:pt x="48" y="101"/>
                  <a:pt x="104" y="168"/>
                </a:cubicBezTo>
                <a:cubicBezTo>
                  <a:pt x="160" y="235"/>
                  <a:pt x="233" y="325"/>
                  <a:pt x="336" y="400"/>
                </a:cubicBezTo>
                <a:cubicBezTo>
                  <a:pt x="439" y="475"/>
                  <a:pt x="579" y="555"/>
                  <a:pt x="724" y="616"/>
                </a:cubicBezTo>
                <a:cubicBezTo>
                  <a:pt x="869" y="677"/>
                  <a:pt x="1018" y="731"/>
                  <a:pt x="1208" y="764"/>
                </a:cubicBezTo>
                <a:cubicBezTo>
                  <a:pt x="1398" y="797"/>
                  <a:pt x="1637" y="806"/>
                  <a:pt x="1864" y="812"/>
                </a:cubicBezTo>
              </a:path>
            </a:pathLst>
          </a:custGeom>
          <a:noFill/>
          <a:ln w="38100" cmpd="sng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 flipV="1">
            <a:off x="2393950" y="4387850"/>
            <a:ext cx="2940050" cy="7048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graphicFrame>
        <p:nvGraphicFramePr>
          <p:cNvPr id="67592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8004175" y="3983038"/>
          <a:ext cx="750888" cy="665162"/>
        </p:xfrm>
        <a:graphic>
          <a:graphicData uri="http://schemas.openxmlformats.org/presentationml/2006/ole">
            <p:oleObj spid="_x0000_s6147" name="Formel" r:id="rId5" imgW="444307" imgH="393529" progId="Equation.3">
              <p:embed/>
            </p:oleObj>
          </a:graphicData>
        </a:graphic>
      </p:graphicFrame>
      <p:sp>
        <p:nvSpPr>
          <p:cNvPr id="67594" name="Freeform 10"/>
          <p:cNvSpPr>
            <a:spLocks/>
          </p:cNvSpPr>
          <p:nvPr/>
        </p:nvSpPr>
        <p:spPr bwMode="auto">
          <a:xfrm>
            <a:off x="2317750" y="2868613"/>
            <a:ext cx="3009900" cy="1003300"/>
          </a:xfrm>
          <a:custGeom>
            <a:avLst/>
            <a:gdLst>
              <a:gd name="T0" fmla="*/ 0 w 1896"/>
              <a:gd name="T1" fmla="*/ 0 h 632"/>
              <a:gd name="T2" fmla="*/ 156 w 1896"/>
              <a:gd name="T3" fmla="*/ 205 h 632"/>
              <a:gd name="T4" fmla="*/ 492 w 1896"/>
              <a:gd name="T5" fmla="*/ 477 h 632"/>
              <a:gd name="T6" fmla="*/ 876 w 1896"/>
              <a:gd name="T7" fmla="*/ 609 h 632"/>
              <a:gd name="T8" fmla="*/ 1264 w 1896"/>
              <a:gd name="T9" fmla="*/ 613 h 632"/>
              <a:gd name="T10" fmla="*/ 1604 w 1896"/>
              <a:gd name="T11" fmla="*/ 501 h 632"/>
              <a:gd name="T12" fmla="*/ 1896 w 1896"/>
              <a:gd name="T13" fmla="*/ 329 h 6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6"/>
              <a:gd name="T22" fmla="*/ 0 h 632"/>
              <a:gd name="T23" fmla="*/ 1896 w 1896"/>
              <a:gd name="T24" fmla="*/ 632 h 6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6" h="632">
                <a:moveTo>
                  <a:pt x="0" y="0"/>
                </a:moveTo>
                <a:cubicBezTo>
                  <a:pt x="26" y="34"/>
                  <a:pt x="74" y="126"/>
                  <a:pt x="156" y="205"/>
                </a:cubicBezTo>
                <a:cubicBezTo>
                  <a:pt x="238" y="284"/>
                  <a:pt x="372" y="410"/>
                  <a:pt x="492" y="477"/>
                </a:cubicBezTo>
                <a:cubicBezTo>
                  <a:pt x="612" y="544"/>
                  <a:pt x="747" y="586"/>
                  <a:pt x="876" y="609"/>
                </a:cubicBezTo>
                <a:cubicBezTo>
                  <a:pt x="1005" y="632"/>
                  <a:pt x="1143" y="631"/>
                  <a:pt x="1264" y="613"/>
                </a:cubicBezTo>
                <a:cubicBezTo>
                  <a:pt x="1385" y="595"/>
                  <a:pt x="1499" y="548"/>
                  <a:pt x="1604" y="501"/>
                </a:cubicBezTo>
                <a:cubicBezTo>
                  <a:pt x="1709" y="454"/>
                  <a:pt x="1835" y="365"/>
                  <a:pt x="1896" y="329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3771900" y="5657850"/>
            <a:ext cx="552450" cy="47625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57" name="Rectangle 12"/>
          <p:cNvSpPr>
            <a:spLocks noChangeArrowheads="1"/>
          </p:cNvSpPr>
          <p:nvPr/>
        </p:nvSpPr>
        <p:spPr bwMode="auto">
          <a:xfrm>
            <a:off x="1951038" y="1711325"/>
            <a:ext cx="1092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200">
                <a:latin typeface="Times New Roman" pitchFamily="18" charset="0"/>
              </a:rPr>
              <a:t>pro Jahr</a:t>
            </a:r>
          </a:p>
        </p:txBody>
      </p:sp>
      <p:sp>
        <p:nvSpPr>
          <p:cNvPr id="67597" name="Rectangle 1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113588" y="5691188"/>
            <a:ext cx="163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2"/>
                </a:solidFill>
                <a:hlinkClick r:id="rId7" action="ppaction://hlinksldjump"/>
              </a:rPr>
              <a:t>Eigenschaften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491880" y="6616526"/>
            <a:ext cx="2895600" cy="196850"/>
          </a:xfr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616526"/>
            <a:ext cx="2133600" cy="196850"/>
          </a:xfrm>
          <a:noFill/>
        </p:spPr>
        <p:txBody>
          <a:bodyPr/>
          <a:lstStyle/>
          <a:p>
            <a:r>
              <a:rPr lang="de-AT" dirty="0"/>
              <a:t>Kapitel </a:t>
            </a:r>
            <a:r>
              <a:rPr lang="de-AT" dirty="0" smtClean="0"/>
              <a:t>8/</a:t>
            </a:r>
            <a:fld id="{170C4BF4-3221-4614-8D11-3C4DD49AF7E2}" type="slidenum">
              <a:rPr lang="de-AT" smtClean="0"/>
              <a:pPr/>
              <a:t>15</a:t>
            </a:fld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animBg="1"/>
      <p:bldP spid="67591" grpId="0" animBg="1"/>
      <p:bldP spid="67594" grpId="0" animBg="1"/>
      <p:bldP spid="67595" grpId="0" animBg="1"/>
      <p:bldP spid="675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Beispiel: Klassische Losgröße I</a:t>
            </a:r>
            <a:endParaRPr lang="de-AT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3225"/>
            <a:ext cx="8229600" cy="24765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AT" smtClean="0"/>
              <a:t>Der Nettobedarf eines Produktes mit den </a:t>
            </a:r>
            <a:r>
              <a:rPr lang="de-AT" u="sng" smtClean="0"/>
              <a:t>Rüstkosten</a:t>
            </a:r>
            <a:r>
              <a:rPr lang="de-AT" smtClean="0"/>
              <a:t> (</a:t>
            </a:r>
            <a:r>
              <a:rPr lang="de-AT" b="1" i="1" smtClean="0"/>
              <a:t>s</a:t>
            </a:r>
            <a:r>
              <a:rPr lang="de-AT" smtClean="0"/>
              <a:t>) von </a:t>
            </a:r>
            <a:r>
              <a:rPr lang="de-AT" b="1" smtClean="0"/>
              <a:t>200</a:t>
            </a:r>
            <a:r>
              <a:rPr lang="de-AT" smtClean="0"/>
              <a:t> und den </a:t>
            </a:r>
            <a:r>
              <a:rPr lang="de-AT" u="sng" smtClean="0"/>
              <a:t>Lagerkosten</a:t>
            </a:r>
            <a:r>
              <a:rPr lang="de-AT" smtClean="0"/>
              <a:t> (</a:t>
            </a:r>
            <a:r>
              <a:rPr lang="de-AT" b="1" i="1" smtClean="0"/>
              <a:t>h</a:t>
            </a:r>
            <a:r>
              <a:rPr lang="de-AT" smtClean="0"/>
              <a:t>) von </a:t>
            </a:r>
            <a:r>
              <a:rPr lang="de-AT" b="1" smtClean="0"/>
              <a:t>1</a:t>
            </a:r>
            <a:r>
              <a:rPr lang="de-AT" smtClean="0"/>
              <a:t> pro Produkteinheit und Periode sei durch die folgende Zeitreihe gegeben:</a:t>
            </a:r>
          </a:p>
          <a:p>
            <a:pPr marL="0" indent="0" eaLnBrk="1" hangingPunct="1">
              <a:buFontTx/>
              <a:buNone/>
            </a:pPr>
            <a:r>
              <a:rPr lang="de-AT" smtClean="0"/>
              <a:t>	</a:t>
            </a:r>
          </a:p>
          <a:p>
            <a:pPr marL="0" indent="0" eaLnBrk="1" hangingPunct="1">
              <a:buFontTx/>
              <a:buNone/>
            </a:pPr>
            <a:r>
              <a:rPr lang="de-AT" i="1" smtClean="0"/>
              <a:t>D</a:t>
            </a:r>
            <a:r>
              <a:rPr lang="de-AT" smtClean="0"/>
              <a:t> = {120, 160, 60, 80, 120, 60, 100}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39750" y="4292600"/>
            <a:ext cx="5184775" cy="457200"/>
            <a:chOff x="340" y="2704"/>
            <a:chExt cx="3266" cy="288"/>
          </a:xfrm>
        </p:grpSpPr>
        <p:sp>
          <p:nvSpPr>
            <p:cNvPr id="25608" name="Text Box 4"/>
            <p:cNvSpPr txBox="1">
              <a:spLocks noChangeArrowheads="1"/>
            </p:cNvSpPr>
            <p:nvPr/>
          </p:nvSpPr>
          <p:spPr bwMode="auto">
            <a:xfrm>
              <a:off x="340" y="2704"/>
              <a:ext cx="32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>
                  <a:sym typeface="Wingdings" pitchFamily="2" charset="2"/>
                </a:rPr>
                <a:t></a:t>
              </a:r>
              <a:r>
                <a:rPr lang="de-DE" sz="2400" i="1">
                  <a:sym typeface="Wingdings" pitchFamily="2" charset="2"/>
                </a:rPr>
                <a:t> </a:t>
              </a:r>
              <a:r>
                <a:rPr lang="de-DE" sz="2400" b="1" i="1"/>
                <a:t>D</a:t>
              </a:r>
              <a:r>
                <a:rPr lang="de-DE" sz="2400"/>
                <a:t> = </a:t>
              </a:r>
              <a:r>
                <a:rPr lang="de-DE" sz="2400">
                  <a:solidFill>
                    <a:srgbClr val="9900CC"/>
                  </a:solidFill>
                </a:rPr>
                <a:t>100</a:t>
              </a:r>
              <a:r>
                <a:rPr lang="de-DE" sz="2400"/>
                <a:t> ME pro Periode</a:t>
              </a:r>
              <a:endParaRPr lang="de-AT" sz="2400"/>
            </a:p>
          </p:txBody>
        </p:sp>
        <p:sp>
          <p:nvSpPr>
            <p:cNvPr id="25609" name="Line 5"/>
            <p:cNvSpPr>
              <a:spLocks noChangeShapeType="1"/>
            </p:cNvSpPr>
            <p:nvPr/>
          </p:nvSpPr>
          <p:spPr bwMode="auto">
            <a:xfrm>
              <a:off x="657" y="2750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16</a:t>
            </a:fld>
            <a:endParaRPr lang="de-AT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Beispiel: Klassische </a:t>
            </a:r>
            <a:r>
              <a:rPr lang="de-DE" dirty="0" err="1" smtClean="0"/>
              <a:t>Losgröße</a:t>
            </a:r>
            <a:r>
              <a:rPr lang="de-DE" dirty="0" smtClean="0"/>
              <a:t> II</a:t>
            </a:r>
            <a:endParaRPr lang="de-AT" dirty="0" smtClean="0"/>
          </a:p>
        </p:txBody>
      </p:sp>
      <p:sp>
        <p:nvSpPr>
          <p:cNvPr id="71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35280" cy="1612900"/>
          </a:xfrm>
        </p:spPr>
        <p:txBody>
          <a:bodyPr/>
          <a:lstStyle/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sz="2000" dirty="0" smtClean="0"/>
              <a:t>a) Wie lautet die optimale klassische </a:t>
            </a:r>
            <a:r>
              <a:rPr lang="de-AT" sz="2000" dirty="0" err="1" smtClean="0"/>
              <a:t>Losgröße</a:t>
            </a:r>
            <a:r>
              <a:rPr lang="de-AT" sz="2000" dirty="0" smtClean="0"/>
              <a:t>, wenn von dem   			 		 		durchschnittlichen Nettobedarf von 100 ausgegangen wird?</a:t>
            </a:r>
          </a:p>
          <a:p>
            <a:pPr eaLnBrk="1" hangingPunct="1">
              <a:buFontTx/>
              <a:buNone/>
            </a:pPr>
            <a:endParaRPr lang="de-AT" sz="2000" dirty="0" smtClean="0"/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971550" y="2636838"/>
          <a:ext cx="365125" cy="504825"/>
        </p:xfrm>
        <a:graphic>
          <a:graphicData uri="http://schemas.openxmlformats.org/presentationml/2006/ole">
            <p:oleObj spid="_x0000_s7170" name="Formel" r:id="rId3" imgW="165028" imgH="228501" progId="Equation.3">
              <p:embed/>
            </p:oleObj>
          </a:graphicData>
        </a:graphic>
      </p:graphicFrame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403350" y="2708275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		= </a:t>
            </a:r>
            <a:endParaRPr lang="de-AT" sz="2000"/>
          </a:p>
        </p:txBody>
      </p:sp>
      <p:graphicFrame>
        <p:nvGraphicFramePr>
          <p:cNvPr id="30742" name="Object 22"/>
          <p:cNvGraphicFramePr>
            <a:graphicFrameLocks noChangeAspect="1"/>
          </p:cNvGraphicFramePr>
          <p:nvPr>
            <p:ph sz="quarter" idx="3"/>
          </p:nvPr>
        </p:nvGraphicFramePr>
        <p:xfrm>
          <a:off x="1908175" y="2492375"/>
          <a:ext cx="1079500" cy="765175"/>
        </p:xfrm>
        <a:graphic>
          <a:graphicData uri="http://schemas.openxmlformats.org/presentationml/2006/ole">
            <p:oleObj spid="_x0000_s7171" name="Formel" r:id="rId4" imgW="609336" imgH="431613" progId="Equation.3">
              <p:embed/>
            </p:oleObj>
          </a:graphicData>
        </a:graphic>
      </p:graphicFrame>
      <p:graphicFrame>
        <p:nvGraphicFramePr>
          <p:cNvPr id="30744" name="Object 24"/>
          <p:cNvGraphicFramePr>
            <a:graphicFrameLocks noChangeAspect="1"/>
          </p:cNvGraphicFramePr>
          <p:nvPr/>
        </p:nvGraphicFramePr>
        <p:xfrm>
          <a:off x="3683000" y="2420938"/>
          <a:ext cx="1609725" cy="785812"/>
        </p:xfrm>
        <a:graphic>
          <a:graphicData uri="http://schemas.openxmlformats.org/presentationml/2006/ole">
            <p:oleObj spid="_x0000_s7172" name="Formel" r:id="rId5" imgW="850680" imgH="444240" progId="Equation.3">
              <p:embed/>
            </p:oleObj>
          </a:graphicData>
        </a:graphic>
      </p:graphicFrame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5451475" y="2636838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</a:t>
            </a:r>
            <a:r>
              <a:rPr lang="de-DE" sz="2000">
                <a:solidFill>
                  <a:srgbClr val="9900CC"/>
                </a:solidFill>
              </a:rPr>
              <a:t> </a:t>
            </a:r>
            <a:r>
              <a:rPr lang="de-DE" sz="2000" b="1">
                <a:solidFill>
                  <a:srgbClr val="9900CC"/>
                </a:solidFill>
              </a:rPr>
              <a:t>200 ME</a:t>
            </a:r>
            <a:endParaRPr lang="de-AT" sz="2000" b="1">
              <a:solidFill>
                <a:srgbClr val="9900CC"/>
              </a:solidFill>
            </a:endParaRP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539750" y="3500438"/>
            <a:ext cx="8280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 startAt="2"/>
            </a:pPr>
            <a:r>
              <a:rPr lang="de-AT" sz="2000"/>
              <a:t>Um wieviel % vergrößert bzw. verringert sich die optimale klassische Losgröße, wenn sich der durchschnittliche Bedarf um den Faktor </a:t>
            </a:r>
            <a:br>
              <a:rPr lang="de-AT" sz="2000"/>
            </a:br>
            <a:r>
              <a:rPr lang="de-AT" sz="2000"/>
              <a:t>1,1 * 1,1 = 1,21 bzw. 0,9 * 0,9 = 0,81 ändert?</a:t>
            </a:r>
          </a:p>
        </p:txBody>
      </p:sp>
      <p:graphicFrame>
        <p:nvGraphicFramePr>
          <p:cNvPr id="30749" name="Object 29"/>
          <p:cNvGraphicFramePr>
            <a:graphicFrameLocks noChangeAspect="1"/>
          </p:cNvGraphicFramePr>
          <p:nvPr/>
        </p:nvGraphicFramePr>
        <p:xfrm>
          <a:off x="917575" y="5372100"/>
          <a:ext cx="701675" cy="504825"/>
        </p:xfrm>
        <a:graphic>
          <a:graphicData uri="http://schemas.openxmlformats.org/presentationml/2006/ole">
            <p:oleObj spid="_x0000_s7173" name="Formel" r:id="rId6" imgW="317160" imgH="228600" progId="Equation.3">
              <p:embed/>
            </p:oleObj>
          </a:graphicData>
        </a:graphic>
      </p:graphicFrame>
      <p:graphicFrame>
        <p:nvGraphicFramePr>
          <p:cNvPr id="30750" name="Object 30"/>
          <p:cNvGraphicFramePr>
            <a:graphicFrameLocks noChangeAspect="1"/>
          </p:cNvGraphicFramePr>
          <p:nvPr/>
        </p:nvGraphicFramePr>
        <p:xfrm>
          <a:off x="1920875" y="5173663"/>
          <a:ext cx="1282700" cy="787400"/>
        </p:xfrm>
        <a:graphic>
          <a:graphicData uri="http://schemas.openxmlformats.org/presentationml/2006/ole">
            <p:oleObj spid="_x0000_s7174" name="Formel" r:id="rId7" imgW="723600" imgH="444240" progId="Equation.3">
              <p:embed/>
            </p:oleObj>
          </a:graphicData>
        </a:graphic>
      </p:graphicFrame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1546225" y="5437188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		= </a:t>
            </a:r>
            <a:endParaRPr lang="de-AT" sz="2000"/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971550" y="4610100"/>
            <a:ext cx="1944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/>
              <a:t>D</a:t>
            </a:r>
            <a:r>
              <a:rPr lang="de-DE" sz="2000" baseline="-25000"/>
              <a:t>neu</a:t>
            </a:r>
            <a:r>
              <a:rPr lang="de-DE" sz="2000"/>
              <a:t> = 1, 21 * </a:t>
            </a:r>
            <a:r>
              <a:rPr lang="de-DE" sz="2000" i="1"/>
              <a:t>D</a:t>
            </a:r>
            <a:endParaRPr lang="de-AT" sz="2000" i="1"/>
          </a:p>
        </p:txBody>
      </p:sp>
      <p:graphicFrame>
        <p:nvGraphicFramePr>
          <p:cNvPr id="30753" name="Object 33"/>
          <p:cNvGraphicFramePr>
            <a:graphicFrameLocks noChangeAspect="1"/>
          </p:cNvGraphicFramePr>
          <p:nvPr/>
        </p:nvGraphicFramePr>
        <p:xfrm>
          <a:off x="3767138" y="5157788"/>
          <a:ext cx="1597025" cy="787400"/>
        </p:xfrm>
        <a:graphic>
          <a:graphicData uri="http://schemas.openxmlformats.org/presentationml/2006/ole">
            <p:oleObj spid="_x0000_s7175" name="Formel" r:id="rId8" imgW="901440" imgH="444240" progId="Equation.3">
              <p:embed/>
            </p:oleObj>
          </a:graphicData>
        </a:graphic>
      </p:graphicFrame>
      <p:sp>
        <p:nvSpPr>
          <p:cNvPr id="30754" name="Text Box 34"/>
          <p:cNvSpPr txBox="1">
            <a:spLocks noChangeArrowheads="1"/>
          </p:cNvSpPr>
          <p:nvPr/>
        </p:nvSpPr>
        <p:spPr bwMode="auto">
          <a:xfrm>
            <a:off x="5435600" y="5408613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</a:t>
            </a:r>
            <a:endParaRPr lang="de-AT" sz="2000"/>
          </a:p>
        </p:txBody>
      </p:sp>
      <p:graphicFrame>
        <p:nvGraphicFramePr>
          <p:cNvPr id="30755" name="Object 35"/>
          <p:cNvGraphicFramePr>
            <a:graphicFrameLocks noChangeAspect="1"/>
          </p:cNvGraphicFramePr>
          <p:nvPr/>
        </p:nvGraphicFramePr>
        <p:xfrm>
          <a:off x="5867400" y="5356225"/>
          <a:ext cx="698500" cy="449263"/>
        </p:xfrm>
        <a:graphic>
          <a:graphicData uri="http://schemas.openxmlformats.org/presentationml/2006/ole">
            <p:oleObj spid="_x0000_s7176" name="Formel" r:id="rId9" imgW="393480" imgH="253800" progId="Equation.3">
              <p:embed/>
            </p:oleObj>
          </a:graphicData>
        </a:graphic>
      </p:graphicFrame>
      <p:sp>
        <p:nvSpPr>
          <p:cNvPr id="30756" name="Text Box 36"/>
          <p:cNvSpPr txBox="1">
            <a:spLocks noChangeArrowheads="1"/>
          </p:cNvSpPr>
          <p:nvPr/>
        </p:nvSpPr>
        <p:spPr bwMode="auto">
          <a:xfrm>
            <a:off x="6516688" y="5445125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*</a:t>
            </a:r>
            <a:endParaRPr lang="de-AT" sz="2000"/>
          </a:p>
        </p:txBody>
      </p:sp>
      <p:sp>
        <p:nvSpPr>
          <p:cNvPr id="30758" name="Text Box 38"/>
          <p:cNvSpPr txBox="1">
            <a:spLocks noChangeArrowheads="1"/>
          </p:cNvSpPr>
          <p:nvPr/>
        </p:nvSpPr>
        <p:spPr bwMode="auto">
          <a:xfrm>
            <a:off x="7235825" y="5373688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r>
              <a:rPr lang="de-DE" sz="2000" b="1">
                <a:solidFill>
                  <a:srgbClr val="9900CC"/>
                </a:solidFill>
              </a:rPr>
              <a:t>1,1</a:t>
            </a:r>
            <a:r>
              <a:rPr lang="de-DE" sz="2000"/>
              <a:t> * </a:t>
            </a:r>
            <a:endParaRPr lang="de-AT" sz="2000"/>
          </a:p>
        </p:txBody>
      </p:sp>
      <p:graphicFrame>
        <p:nvGraphicFramePr>
          <p:cNvPr id="30759" name="Object 39"/>
          <p:cNvGraphicFramePr>
            <a:graphicFrameLocks noChangeAspect="1"/>
          </p:cNvGraphicFramePr>
          <p:nvPr/>
        </p:nvGraphicFramePr>
        <p:xfrm>
          <a:off x="8147050" y="5373688"/>
          <a:ext cx="312738" cy="431800"/>
        </p:xfrm>
        <a:graphic>
          <a:graphicData uri="http://schemas.openxmlformats.org/presentationml/2006/ole">
            <p:oleObj spid="_x0000_s7177" name="Formel" r:id="rId10" imgW="165028" imgH="228501" progId="Equation.3">
              <p:embed/>
            </p:oleObj>
          </a:graphicData>
        </a:graphic>
      </p:graphicFrame>
      <p:graphicFrame>
        <p:nvGraphicFramePr>
          <p:cNvPr id="30760" name="Object 40"/>
          <p:cNvGraphicFramePr>
            <a:graphicFrameLocks noChangeAspect="1"/>
          </p:cNvGraphicFramePr>
          <p:nvPr/>
        </p:nvGraphicFramePr>
        <p:xfrm>
          <a:off x="6804025" y="5373688"/>
          <a:ext cx="312738" cy="431800"/>
        </p:xfrm>
        <a:graphic>
          <a:graphicData uri="http://schemas.openxmlformats.org/presentationml/2006/ole">
            <p:oleObj spid="_x0000_s7178" name="Formel" r:id="rId11" imgW="165028" imgH="228501" progId="Equation.3">
              <p:embed/>
            </p:oleObj>
          </a:graphicData>
        </a:graphic>
      </p:graphicFrame>
      <p:sp>
        <p:nvSpPr>
          <p:cNvPr id="30761" name="Line 41"/>
          <p:cNvSpPr>
            <a:spLocks noChangeShapeType="1"/>
          </p:cNvSpPr>
          <p:nvPr/>
        </p:nvSpPr>
        <p:spPr bwMode="auto">
          <a:xfrm>
            <a:off x="2498725" y="2593975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17</a:t>
            </a:fld>
            <a:endParaRPr lang="de-AT"/>
          </a:p>
        </p:txBody>
      </p:sp>
      <p:sp>
        <p:nvSpPr>
          <p:cNvPr id="26" name="Fußzeilenplatzhalt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45" grpId="0"/>
      <p:bldP spid="30746" grpId="0"/>
      <p:bldP spid="30751" grpId="0"/>
      <p:bldP spid="30752" grpId="0"/>
      <p:bldP spid="30754" grpId="0"/>
      <p:bldP spid="30756" grpId="0"/>
      <p:bldP spid="30758" grpId="0"/>
      <p:bldP spid="307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Beispiel: Klassische </a:t>
            </a:r>
            <a:r>
              <a:rPr lang="de-DE" dirty="0" err="1" smtClean="0"/>
              <a:t>Losgröße</a:t>
            </a:r>
            <a:r>
              <a:rPr lang="de-DE" dirty="0" smtClean="0"/>
              <a:t> III</a:t>
            </a:r>
            <a:endParaRPr lang="de-AT" dirty="0" smtClean="0"/>
          </a:p>
        </p:txBody>
      </p:sp>
      <p:sp>
        <p:nvSpPr>
          <p:cNvPr id="820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sz="2000" smtClean="0"/>
              <a:t>Fortsetzung b)</a:t>
            </a:r>
          </a:p>
          <a:p>
            <a:pPr eaLnBrk="1" hangingPunct="1">
              <a:buFontTx/>
              <a:buNone/>
            </a:pPr>
            <a:endParaRPr lang="de-AT" sz="2000" smtClean="0"/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654050" y="2889250"/>
          <a:ext cx="749300" cy="539750"/>
        </p:xfrm>
        <a:graphic>
          <a:graphicData uri="http://schemas.openxmlformats.org/presentationml/2006/ole">
            <p:oleObj spid="_x0000_s8194" name="Formel" r:id="rId3" imgW="317160" imgH="228600" progId="Equation.3">
              <p:embed/>
            </p:oleObj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39750" y="2205038"/>
            <a:ext cx="1944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/>
              <a:t>D</a:t>
            </a:r>
            <a:r>
              <a:rPr lang="de-DE" sz="2000" baseline="-25000"/>
              <a:t>neu</a:t>
            </a:r>
            <a:r>
              <a:rPr lang="de-DE" sz="2000"/>
              <a:t> = 0,81 * </a:t>
            </a:r>
            <a:r>
              <a:rPr lang="de-DE" sz="2000" i="1"/>
              <a:t>D</a:t>
            </a:r>
            <a:endParaRPr lang="de-AT" sz="2000" i="1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331913" y="2997200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		= </a:t>
            </a:r>
            <a:endParaRPr lang="de-AT" sz="2000"/>
          </a:p>
        </p:txBody>
      </p:sp>
      <p:graphicFrame>
        <p:nvGraphicFramePr>
          <p:cNvPr id="37896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1806575" y="2781300"/>
          <a:ext cx="1223963" cy="750888"/>
        </p:xfrm>
        <a:graphic>
          <a:graphicData uri="http://schemas.openxmlformats.org/presentationml/2006/ole">
            <p:oleObj spid="_x0000_s8195" name="Formel" r:id="rId4" imgW="723600" imgH="444240" progId="Equation.3">
              <p:embed/>
            </p:oleObj>
          </a:graphicData>
        </a:graphic>
      </p:graphicFrame>
      <p:graphicFrame>
        <p:nvGraphicFramePr>
          <p:cNvPr id="37898" name="Object 10"/>
          <p:cNvGraphicFramePr>
            <a:graphicFrameLocks noChangeAspect="1"/>
          </p:cNvGraphicFramePr>
          <p:nvPr/>
        </p:nvGraphicFramePr>
        <p:xfrm>
          <a:off x="3541713" y="2757488"/>
          <a:ext cx="1641475" cy="787400"/>
        </p:xfrm>
        <a:graphic>
          <a:graphicData uri="http://schemas.openxmlformats.org/presentationml/2006/ole">
            <p:oleObj spid="_x0000_s8196" name="Formel" r:id="rId5" imgW="927000" imgH="444240" progId="Equation.3">
              <p:embed/>
            </p:oleObj>
          </a:graphicData>
        </a:graphic>
      </p:graphicFrame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5435600" y="3003550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</a:t>
            </a:r>
            <a:endParaRPr lang="de-AT" sz="2000"/>
          </a:p>
        </p:txBody>
      </p:sp>
      <p:graphicFrame>
        <p:nvGraphicFramePr>
          <p:cNvPr id="37900" name="Object 12"/>
          <p:cNvGraphicFramePr>
            <a:graphicFrameLocks noChangeAspect="1"/>
          </p:cNvGraphicFramePr>
          <p:nvPr/>
        </p:nvGraphicFramePr>
        <p:xfrm>
          <a:off x="5784850" y="2924175"/>
          <a:ext cx="720725" cy="449263"/>
        </p:xfrm>
        <a:graphic>
          <a:graphicData uri="http://schemas.openxmlformats.org/presentationml/2006/ole">
            <p:oleObj spid="_x0000_s8197" name="Formel" r:id="rId6" imgW="406080" imgH="253800" progId="Equation.3">
              <p:embed/>
            </p:oleObj>
          </a:graphicData>
        </a:graphic>
      </p:graphicFrame>
      <p:graphicFrame>
        <p:nvGraphicFramePr>
          <p:cNvPr id="37901" name="Object 13"/>
          <p:cNvGraphicFramePr>
            <a:graphicFrameLocks noChangeAspect="1"/>
          </p:cNvGraphicFramePr>
          <p:nvPr/>
        </p:nvGraphicFramePr>
        <p:xfrm>
          <a:off x="6804025" y="2924175"/>
          <a:ext cx="312738" cy="431800"/>
        </p:xfrm>
        <a:graphic>
          <a:graphicData uri="http://schemas.openxmlformats.org/presentationml/2006/ole">
            <p:oleObj spid="_x0000_s8198" name="Formel" r:id="rId7" imgW="165028" imgH="228501" progId="Equation.3">
              <p:embed/>
            </p:oleObj>
          </a:graphicData>
        </a:graphic>
      </p:graphicFrame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6516688" y="2852738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*</a:t>
            </a:r>
            <a:endParaRPr lang="de-AT" sz="2000"/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7164388" y="2960688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r>
              <a:rPr lang="de-DE" sz="2000" b="1">
                <a:solidFill>
                  <a:srgbClr val="9900CC"/>
                </a:solidFill>
              </a:rPr>
              <a:t>0,9</a:t>
            </a:r>
            <a:r>
              <a:rPr lang="de-DE" sz="2000"/>
              <a:t> * </a:t>
            </a:r>
            <a:endParaRPr lang="de-AT" sz="2000"/>
          </a:p>
        </p:txBody>
      </p:sp>
      <p:graphicFrame>
        <p:nvGraphicFramePr>
          <p:cNvPr id="37904" name="Object 16"/>
          <p:cNvGraphicFramePr>
            <a:graphicFrameLocks noChangeAspect="1"/>
          </p:cNvGraphicFramePr>
          <p:nvPr/>
        </p:nvGraphicFramePr>
        <p:xfrm>
          <a:off x="8101013" y="2952750"/>
          <a:ext cx="385762" cy="431800"/>
        </p:xfrm>
        <a:graphic>
          <a:graphicData uri="http://schemas.openxmlformats.org/presentationml/2006/ole">
            <p:oleObj spid="_x0000_s8199" name="Formel" r:id="rId8" imgW="165028" imgH="228501" progId="Equation.3">
              <p:embed/>
            </p:oleObj>
          </a:graphicData>
        </a:graphic>
      </p:graphicFrame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539750" y="3662363"/>
            <a:ext cx="81359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spcBef>
                <a:spcPct val="50000"/>
              </a:spcBef>
            </a:pPr>
            <a:r>
              <a:rPr lang="de-AT" sz="2000"/>
              <a:t>c)	Um wieviel % müssten sich die Rüstkosten erhöhen bzw. verringern, damit man eine </a:t>
            </a:r>
            <a:r>
              <a:rPr lang="de-AT" sz="2000">
                <a:solidFill>
                  <a:srgbClr val="FF3300"/>
                </a:solidFill>
              </a:rPr>
              <a:t>Halbierung</a:t>
            </a:r>
            <a:r>
              <a:rPr lang="de-AT" sz="2000"/>
              <a:t> der optimalen klassischen </a:t>
            </a:r>
            <a:r>
              <a:rPr lang="de-AT" sz="2000">
                <a:solidFill>
                  <a:srgbClr val="FF3300"/>
                </a:solidFill>
              </a:rPr>
              <a:t>Losgröße</a:t>
            </a:r>
            <a:r>
              <a:rPr lang="de-AT" sz="2000"/>
              <a:t> erzielt?</a:t>
            </a:r>
          </a:p>
        </p:txBody>
      </p:sp>
      <p:graphicFrame>
        <p:nvGraphicFramePr>
          <p:cNvPr id="37906" name="Object 18"/>
          <p:cNvGraphicFramePr>
            <a:graphicFrameLocks noChangeAspect="1"/>
          </p:cNvGraphicFramePr>
          <p:nvPr/>
        </p:nvGraphicFramePr>
        <p:xfrm>
          <a:off x="917575" y="4851400"/>
          <a:ext cx="749300" cy="539750"/>
        </p:xfrm>
        <a:graphic>
          <a:graphicData uri="http://schemas.openxmlformats.org/presentationml/2006/ole">
            <p:oleObj spid="_x0000_s8200" name="Formel" r:id="rId9" imgW="317160" imgH="228600" progId="Equation.3">
              <p:embed/>
            </p:oleObj>
          </a:graphicData>
        </a:graphic>
      </p:graphicFrame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1595438" y="4957763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  0,5		= </a:t>
            </a:r>
            <a:endParaRPr lang="de-AT" sz="2000"/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2428875" y="4957763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*</a:t>
            </a:r>
            <a:endParaRPr lang="de-AT" sz="2000"/>
          </a:p>
        </p:txBody>
      </p:sp>
      <p:graphicFrame>
        <p:nvGraphicFramePr>
          <p:cNvPr id="37910" name="Object 22"/>
          <p:cNvGraphicFramePr>
            <a:graphicFrameLocks noChangeAspect="1"/>
          </p:cNvGraphicFramePr>
          <p:nvPr/>
        </p:nvGraphicFramePr>
        <p:xfrm>
          <a:off x="2722563" y="4959350"/>
          <a:ext cx="312737" cy="431800"/>
        </p:xfrm>
        <a:graphic>
          <a:graphicData uri="http://schemas.openxmlformats.org/presentationml/2006/ole">
            <p:oleObj spid="_x0000_s8201" name="Formel" r:id="rId10" imgW="165028" imgH="228501" progId="Equation.3">
              <p:embed/>
            </p:oleObj>
          </a:graphicData>
        </a:graphic>
      </p:graphicFrame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3827463" y="4994275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0,5 *</a:t>
            </a:r>
            <a:r>
              <a:rPr lang="de-DE"/>
              <a:t> </a:t>
            </a:r>
            <a:endParaRPr lang="de-AT"/>
          </a:p>
        </p:txBody>
      </p:sp>
      <p:graphicFrame>
        <p:nvGraphicFramePr>
          <p:cNvPr id="37912" name="Object 24"/>
          <p:cNvGraphicFramePr>
            <a:graphicFrameLocks noChangeAspect="1"/>
          </p:cNvGraphicFramePr>
          <p:nvPr/>
        </p:nvGraphicFramePr>
        <p:xfrm>
          <a:off x="4475163" y="4768850"/>
          <a:ext cx="1079500" cy="765175"/>
        </p:xfrm>
        <a:graphic>
          <a:graphicData uri="http://schemas.openxmlformats.org/presentationml/2006/ole">
            <p:oleObj spid="_x0000_s8202" name="Formel" r:id="rId11" imgW="609336" imgH="431613" progId="Equation.3">
              <p:embed/>
            </p:oleObj>
          </a:graphicData>
        </a:graphic>
      </p:graphicFrame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5772150" y="4957763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endParaRPr lang="de-AT" sz="2000"/>
          </a:p>
        </p:txBody>
      </p:sp>
      <p:graphicFrame>
        <p:nvGraphicFramePr>
          <p:cNvPr id="37914" name="Object 26"/>
          <p:cNvGraphicFramePr>
            <a:graphicFrameLocks noChangeAspect="1"/>
          </p:cNvGraphicFramePr>
          <p:nvPr/>
        </p:nvGraphicFramePr>
        <p:xfrm>
          <a:off x="6303963" y="4746625"/>
          <a:ext cx="1844675" cy="787400"/>
        </p:xfrm>
        <a:graphic>
          <a:graphicData uri="http://schemas.openxmlformats.org/presentationml/2006/ole">
            <p:oleObj spid="_x0000_s8203" name="Formel" r:id="rId12" imgW="1041120" imgH="444240" progId="Equation.3">
              <p:embed/>
            </p:oleObj>
          </a:graphicData>
        </a:graphic>
      </p:graphicFrame>
      <p:sp>
        <p:nvSpPr>
          <p:cNvPr id="37916" name="AutoShape 28"/>
          <p:cNvSpPr>
            <a:spLocks/>
          </p:cNvSpPr>
          <p:nvPr/>
        </p:nvSpPr>
        <p:spPr bwMode="auto">
          <a:xfrm rot="5400000">
            <a:off x="7527132" y="4310856"/>
            <a:ext cx="144462" cy="720725"/>
          </a:xfrm>
          <a:prstGeom prst="leftBrace">
            <a:avLst>
              <a:gd name="adj1" fmla="val 415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7356475" y="4165600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>
                <a:solidFill>
                  <a:srgbClr val="9900CC"/>
                </a:solidFill>
              </a:rPr>
              <a:t>s</a:t>
            </a:r>
            <a:r>
              <a:rPr lang="de-DE" sz="2000" baseline="-25000">
                <a:solidFill>
                  <a:srgbClr val="9900CC"/>
                </a:solidFill>
              </a:rPr>
              <a:t>neu</a:t>
            </a:r>
            <a:endParaRPr lang="de-AT" sz="2000" baseline="-25000">
              <a:solidFill>
                <a:srgbClr val="9900CC"/>
              </a:solidFill>
            </a:endParaRPr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1008063" y="5546725"/>
            <a:ext cx="8135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spcBef>
                <a:spcPct val="50000"/>
              </a:spcBef>
            </a:pPr>
            <a:r>
              <a:rPr lang="de-AT" sz="2000">
                <a:solidFill>
                  <a:srgbClr val="FF3300"/>
                </a:solidFill>
              </a:rPr>
              <a:t>Rüstkosten müssen auf ¼ also um 75% sinken!</a:t>
            </a:r>
          </a:p>
        </p:txBody>
      </p:sp>
      <p:sp>
        <p:nvSpPr>
          <p:cNvPr id="30" name="Foliennummernplatzhalt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18</a:t>
            </a:fld>
            <a:endParaRPr lang="de-AT"/>
          </a:p>
        </p:txBody>
      </p:sp>
      <p:sp>
        <p:nvSpPr>
          <p:cNvPr id="31" name="Fußzeilenplatzhalt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5" grpId="0"/>
      <p:bldP spid="37899" grpId="0"/>
      <p:bldP spid="37902" grpId="0"/>
      <p:bldP spid="37903" grpId="0"/>
      <p:bldP spid="37905" grpId="0"/>
      <p:bldP spid="37907" grpId="0"/>
      <p:bldP spid="37909" grpId="0"/>
      <p:bldP spid="37911" grpId="0"/>
      <p:bldP spid="37913" grpId="0"/>
      <p:bldP spid="37916" grpId="0" animBg="1"/>
      <p:bldP spid="37917" grpId="0"/>
      <p:bldP spid="379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Eigenschaften der optimalen </a:t>
            </a:r>
            <a:r>
              <a:rPr lang="de-DE" dirty="0" err="1" smtClean="0"/>
              <a:t>Losgröße</a:t>
            </a:r>
            <a:r>
              <a:rPr lang="de-DE" dirty="0" smtClean="0"/>
              <a:t> </a:t>
            </a:r>
            <a:endParaRPr lang="de-AT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 eaLnBrk="1" hangingPunct="1"/>
            <a:r>
              <a:rPr lang="de-AT" dirty="0" smtClean="0"/>
              <a:t> im </a:t>
            </a:r>
            <a:r>
              <a:rPr lang="de-AT" b="1" dirty="0" smtClean="0"/>
              <a:t>Optimum</a:t>
            </a:r>
            <a:r>
              <a:rPr lang="de-AT" sz="2000" dirty="0" smtClean="0"/>
              <a:t>     : </a:t>
            </a:r>
            <a:br>
              <a:rPr lang="de-AT" sz="2000" dirty="0" smtClean="0"/>
            </a:br>
            <a:r>
              <a:rPr lang="de-AT" sz="2000" dirty="0" smtClean="0"/>
              <a:t>  </a:t>
            </a:r>
            <a:r>
              <a:rPr lang="de-AT" sz="2000" dirty="0" smtClean="0">
                <a:hlinkClick r:id="rId3" action="ppaction://hlinksldjump"/>
              </a:rPr>
              <a:t>Lagerkostenzuwachs = marginale Rüstkostenersparnis</a:t>
            </a:r>
            <a:endParaRPr lang="de-AT" sz="2000" dirty="0" smtClean="0"/>
          </a:p>
          <a:p>
            <a:pPr eaLnBrk="1" hangingPunct="1">
              <a:buFontTx/>
              <a:buNone/>
            </a:pPr>
            <a:endParaRPr lang="de-AT" sz="2000" dirty="0" smtClean="0"/>
          </a:p>
          <a:p>
            <a:pPr eaLnBrk="1" hangingPunct="1">
              <a:buFontTx/>
              <a:buNone/>
            </a:pPr>
            <a:r>
              <a:rPr lang="de-AT" sz="2000" dirty="0" smtClean="0"/>
              <a:t>				=   0,  also</a:t>
            </a:r>
            <a:br>
              <a:rPr lang="de-AT" sz="2000" dirty="0" smtClean="0"/>
            </a:br>
            <a:endParaRPr lang="de-AT" sz="2000" dirty="0" smtClean="0"/>
          </a:p>
          <a:p>
            <a:pPr eaLnBrk="1" hangingPunct="1">
              <a:buFontTx/>
              <a:buNone/>
            </a:pPr>
            <a:r>
              <a:rPr lang="de-AT" sz="2000" dirty="0" smtClean="0"/>
              <a:t>	(</a:t>
            </a:r>
            <a:r>
              <a:rPr lang="de-AT" sz="2000" dirty="0" smtClean="0">
                <a:sym typeface="Symbol" pitchFamily="18" charset="2"/>
              </a:rPr>
              <a:t></a:t>
            </a:r>
            <a:r>
              <a:rPr lang="de-AT" sz="2000" dirty="0" smtClean="0"/>
              <a:t> Grenzkostenverfahren von </a:t>
            </a:r>
            <a:r>
              <a:rPr lang="de-AT" sz="2000" dirty="0" err="1" smtClean="0"/>
              <a:t>Groff</a:t>
            </a:r>
            <a:r>
              <a:rPr lang="de-AT" sz="2000" dirty="0" smtClean="0"/>
              <a:t>)</a:t>
            </a:r>
            <a:br>
              <a:rPr lang="de-AT" sz="2000" dirty="0" smtClean="0"/>
            </a:br>
            <a:endParaRPr lang="de-AT" sz="2000" dirty="0" smtClean="0"/>
          </a:p>
          <a:p>
            <a:pPr eaLnBrk="1" hangingPunct="1"/>
            <a:r>
              <a:rPr lang="de-AT" dirty="0" smtClean="0"/>
              <a:t> im </a:t>
            </a:r>
            <a:r>
              <a:rPr lang="de-AT" b="1" dirty="0" smtClean="0"/>
              <a:t>Optimum</a:t>
            </a:r>
            <a:r>
              <a:rPr lang="de-AT" sz="2000" dirty="0" smtClean="0"/>
              <a:t>     :</a:t>
            </a:r>
            <a:br>
              <a:rPr lang="de-AT" sz="2000" dirty="0" smtClean="0"/>
            </a:br>
            <a:r>
              <a:rPr lang="de-AT" sz="2000" dirty="0" smtClean="0"/>
              <a:t>  sind die Durchschnittskosten </a:t>
            </a:r>
            <a:r>
              <a:rPr lang="de-AT" sz="2000" i="1" dirty="0" smtClean="0"/>
              <a:t>pro Zeiteinheit</a:t>
            </a:r>
            <a:r>
              <a:rPr lang="de-AT" sz="2000" dirty="0" smtClean="0"/>
              <a:t> </a:t>
            </a:r>
            <a:r>
              <a:rPr lang="de-AT" sz="2000" b="1" dirty="0" smtClean="0"/>
              <a:t>minimal</a:t>
            </a:r>
            <a:endParaRPr lang="de-AT" sz="2000" dirty="0" smtClean="0"/>
          </a:p>
          <a:p>
            <a:pPr eaLnBrk="1" hangingPunct="1">
              <a:buFontTx/>
              <a:buNone/>
            </a:pPr>
            <a:endParaRPr lang="de-AT" sz="1800" dirty="0" smtClean="0"/>
          </a:p>
          <a:p>
            <a:pPr eaLnBrk="1" hangingPunct="1">
              <a:buFontTx/>
              <a:buNone/>
            </a:pPr>
            <a:r>
              <a:rPr lang="de-AT" sz="2000" dirty="0" smtClean="0"/>
              <a:t>	(</a:t>
            </a:r>
            <a:r>
              <a:rPr lang="de-AT" sz="2000" dirty="0" smtClean="0">
                <a:sym typeface="Symbol" pitchFamily="18" charset="2"/>
              </a:rPr>
              <a:t></a:t>
            </a:r>
            <a:r>
              <a:rPr lang="de-AT" sz="2000" dirty="0" smtClean="0"/>
              <a:t> </a:t>
            </a:r>
            <a:r>
              <a:rPr lang="de-AT" sz="2000" dirty="0" err="1" smtClean="0"/>
              <a:t>Silver</a:t>
            </a:r>
            <a:r>
              <a:rPr lang="de-AT" sz="2000" dirty="0" smtClean="0"/>
              <a:t> – </a:t>
            </a:r>
            <a:r>
              <a:rPr lang="de-AT" sz="2000" dirty="0" err="1" smtClean="0"/>
              <a:t>Meal</a:t>
            </a:r>
            <a:r>
              <a:rPr lang="de-AT" sz="2000" dirty="0" smtClean="0"/>
              <a:t> – Verfahren)</a:t>
            </a:r>
          </a:p>
        </p:txBody>
      </p:sp>
      <p:sp>
        <p:nvSpPr>
          <p:cNvPr id="92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2722563" y="1557338"/>
          <a:ext cx="357187" cy="503237"/>
        </p:xfrm>
        <a:graphic>
          <a:graphicData uri="http://schemas.openxmlformats.org/presentationml/2006/ole">
            <p:oleObj spid="_x0000_s9218" name="Formel" r:id="rId4" imgW="165028" imgH="228501" progId="Equation.3">
              <p:embed/>
            </p:oleObj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2195736" y="3933875"/>
          <a:ext cx="363537" cy="503237"/>
        </p:xfrm>
        <a:graphic>
          <a:graphicData uri="http://schemas.openxmlformats.org/presentationml/2006/ole">
            <p:oleObj spid="_x0000_s9219" name="Formel" r:id="rId5" imgW="165028" imgH="228501" progId="Equation.3">
              <p:embed/>
            </p:oleObj>
          </a:graphicData>
        </a:graphic>
      </p:graphicFrame>
      <p:sp>
        <p:nvSpPr>
          <p:cNvPr id="922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1236663" y="2551113"/>
          <a:ext cx="935037" cy="735012"/>
        </p:xfrm>
        <a:graphic>
          <a:graphicData uri="http://schemas.openxmlformats.org/presentationml/2006/ole">
            <p:oleObj spid="_x0000_s9220" name="Formel" r:id="rId6" imgW="533169" imgH="418918" progId="Equation.3">
              <p:embed/>
            </p:oleObj>
          </a:graphicData>
        </a:graphic>
      </p:graphicFrame>
      <p:sp>
        <p:nvSpPr>
          <p:cNvPr id="9230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7420" name="Object 12"/>
          <p:cNvGraphicFramePr>
            <a:graphicFrameLocks noChangeAspect="1"/>
          </p:cNvGraphicFramePr>
          <p:nvPr/>
        </p:nvGraphicFramePr>
        <p:xfrm>
          <a:off x="2460625" y="2517775"/>
          <a:ext cx="1509713" cy="790575"/>
        </p:xfrm>
        <a:graphic>
          <a:graphicData uri="http://schemas.openxmlformats.org/presentationml/2006/ole">
            <p:oleObj spid="_x0000_s9221" name="Formel" r:id="rId7" imgW="799920" imgH="419040" progId="Equation.3">
              <p:embed/>
            </p:oleObj>
          </a:graphicData>
        </a:graphic>
      </p:graphicFrame>
      <p:graphicFrame>
        <p:nvGraphicFramePr>
          <p:cNvPr id="17422" name="Object 14"/>
          <p:cNvGraphicFramePr>
            <a:graphicFrameLocks noChangeAspect="1"/>
          </p:cNvGraphicFramePr>
          <p:nvPr/>
        </p:nvGraphicFramePr>
        <p:xfrm>
          <a:off x="5580112" y="2564904"/>
          <a:ext cx="1152525" cy="757238"/>
        </p:xfrm>
        <a:graphic>
          <a:graphicData uri="http://schemas.openxmlformats.org/presentationml/2006/ole">
            <p:oleObj spid="_x0000_s9222" name="Formel" r:id="rId8" imgW="634725" imgH="418918" progId="Equation.3">
              <p:embed/>
            </p:oleObj>
          </a:graphicData>
        </a:graphic>
      </p:graphicFrame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19</a:t>
            </a:fld>
            <a:endParaRPr lang="de-AT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Losgrößenplanung</a:t>
            </a:r>
            <a:endParaRPr lang="de-AT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4525962"/>
          </a:xfrm>
        </p:spPr>
        <p:txBody>
          <a:bodyPr/>
          <a:lstStyle/>
          <a:p>
            <a:pPr defTabSz="180000" eaLnBrk="1" hangingPunct="1">
              <a:tabLst>
                <a:tab pos="180000" algn="l"/>
              </a:tabLst>
            </a:pPr>
            <a:r>
              <a:rPr lang="de-AT" b="1" dirty="0" smtClean="0"/>
              <a:t> Los</a:t>
            </a:r>
            <a:r>
              <a:rPr lang="de-AT" dirty="0" smtClean="0"/>
              <a:t> (</a:t>
            </a:r>
            <a:r>
              <a:rPr lang="de-AT" i="1" dirty="0" err="1" smtClean="0"/>
              <a:t>lot</a:t>
            </a:r>
            <a:r>
              <a:rPr lang="de-AT" dirty="0" smtClean="0"/>
              <a:t>) = Menge eines Produktes, die ohne Unterbrechung gefertigt 	wird</a:t>
            </a:r>
            <a:endParaRPr lang="de-AT" b="1" dirty="0" smtClean="0"/>
          </a:p>
          <a:p>
            <a:pPr eaLnBrk="1" hangingPunct="1"/>
            <a:r>
              <a:rPr lang="de-AT" b="1" dirty="0" smtClean="0"/>
              <a:t> </a:t>
            </a:r>
            <a:r>
              <a:rPr lang="de-AT" b="1" dirty="0" err="1" smtClean="0"/>
              <a:t>Losgröße</a:t>
            </a:r>
            <a:r>
              <a:rPr lang="de-AT" dirty="0" smtClean="0"/>
              <a:t> (</a:t>
            </a:r>
            <a:r>
              <a:rPr lang="de-AT" i="1" dirty="0" err="1" smtClean="0"/>
              <a:t>lotsize</a:t>
            </a:r>
            <a:r>
              <a:rPr lang="de-AT" dirty="0" smtClean="0"/>
              <a:t>) = Größe des Loses</a:t>
            </a:r>
          </a:p>
          <a:p>
            <a:pPr eaLnBrk="1" hangingPunct="1"/>
            <a:endParaRPr lang="de-AT" b="1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AT" b="1" dirty="0" smtClean="0"/>
              <a:t> Losgrößenplanung </a:t>
            </a:r>
            <a:r>
              <a:rPr lang="de-AT" dirty="0" smtClean="0"/>
              <a:t>(</a:t>
            </a:r>
            <a:r>
              <a:rPr lang="de-AT" i="1" dirty="0" err="1" smtClean="0"/>
              <a:t>lotsizing</a:t>
            </a:r>
            <a:r>
              <a:rPr lang="de-AT" dirty="0" smtClean="0"/>
              <a:t>) </a:t>
            </a:r>
            <a:br>
              <a:rPr lang="de-AT" dirty="0" smtClean="0"/>
            </a:br>
            <a:r>
              <a:rPr lang="de-AT" dirty="0" smtClean="0"/>
              <a:t>	sollen Produktionsmengen zu größeren Losen zusammengefasst 	werden um Rüstkosten zu sparen?</a:t>
            </a:r>
          </a:p>
          <a:p>
            <a:pPr eaLnBrk="1" hangingPunct="1"/>
            <a:r>
              <a:rPr lang="de-AT" dirty="0" smtClean="0"/>
              <a:t> Zusammenfassung zu größeren Losen  </a:t>
            </a:r>
            <a:br>
              <a:rPr lang="de-AT" dirty="0" smtClean="0"/>
            </a:br>
            <a:r>
              <a:rPr lang="de-AT" dirty="0" smtClean="0"/>
              <a:t>   </a:t>
            </a:r>
            <a:r>
              <a:rPr lang="de-AT" dirty="0" smtClean="0">
                <a:sym typeface="Symbol" pitchFamily="18" charset="2"/>
              </a:rPr>
              <a:t>  Vorproduktion auf Lager für spätere Perioden  </a:t>
            </a:r>
            <a:br>
              <a:rPr lang="de-AT" dirty="0" smtClean="0">
                <a:sym typeface="Symbol" pitchFamily="18" charset="2"/>
              </a:rPr>
            </a:br>
            <a:r>
              <a:rPr lang="de-AT" dirty="0" smtClean="0">
                <a:sym typeface="Symbol" pitchFamily="18" charset="2"/>
              </a:rPr>
              <a:t>    Rüstkosten gespart, aber zusätzliche Lagerkosten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8.3 Deterministische, </a:t>
            </a:r>
            <a:r>
              <a:rPr lang="de-DE" b="1" dirty="0" smtClean="0"/>
              <a:t>dynamische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Ein-Produktmodelle I</a:t>
            </a:r>
            <a:endParaRPr lang="de-AT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16100"/>
            <a:ext cx="8229600" cy="38449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de-AT" sz="2000" b="1" dirty="0" smtClean="0"/>
          </a:p>
          <a:p>
            <a:pPr eaLnBrk="1" hangingPunct="1">
              <a:buFontTx/>
              <a:buNone/>
            </a:pPr>
            <a:r>
              <a:rPr lang="de-AT" sz="2000" b="1" dirty="0" smtClean="0"/>
              <a:t>dynamisches Lagerhaltungsproblem</a:t>
            </a:r>
            <a:r>
              <a:rPr lang="de-AT" sz="2000" dirty="0" smtClean="0"/>
              <a:t>:</a:t>
            </a:r>
          </a:p>
          <a:p>
            <a:pPr eaLnBrk="1" hangingPunct="1">
              <a:buFontTx/>
              <a:buNone/>
            </a:pPr>
            <a:r>
              <a:rPr lang="de-AT" sz="2000" dirty="0" smtClean="0"/>
              <a:t> </a:t>
            </a:r>
          </a:p>
          <a:p>
            <a:pPr eaLnBrk="1" hangingPunct="1">
              <a:buFontTx/>
              <a:buNone/>
            </a:pPr>
            <a:r>
              <a:rPr lang="de-AT" sz="2000" dirty="0" smtClean="0">
                <a:sym typeface="Wingdings" pitchFamily="2" charset="2"/>
              </a:rPr>
              <a:t> </a:t>
            </a:r>
            <a:r>
              <a:rPr lang="de-AT" sz="2000" dirty="0" smtClean="0"/>
              <a:t>Nachfrage über die Zeit nicht konstant </a:t>
            </a:r>
          </a:p>
          <a:p>
            <a:pPr eaLnBrk="1" hangingPunct="1">
              <a:buFont typeface="Wingdings" pitchFamily="2" charset="2"/>
              <a:buChar char="à"/>
            </a:pPr>
            <a:r>
              <a:rPr lang="de-AT" sz="2000" dirty="0" smtClean="0"/>
              <a:t>jede Bestellperiode explizit betrachten</a:t>
            </a:r>
          </a:p>
          <a:p>
            <a:pPr eaLnBrk="1" hangingPunct="1">
              <a:buFont typeface="Wingdings" pitchFamily="2" charset="2"/>
              <a:buChar char="à"/>
            </a:pPr>
            <a:r>
              <a:rPr lang="de-AT" sz="2000" dirty="0" smtClean="0"/>
              <a:t>Optimierung: simultan über alle Perioden</a:t>
            </a:r>
          </a:p>
          <a:p>
            <a:pPr eaLnBrk="1" hangingPunct="1">
              <a:buFont typeface="Wingdings" pitchFamily="2" charset="2"/>
              <a:buNone/>
            </a:pPr>
            <a:endParaRPr lang="de-AT" sz="2000" dirty="0" smtClean="0"/>
          </a:p>
          <a:p>
            <a:pPr eaLnBrk="1" hangingPunct="1">
              <a:buFontTx/>
              <a:buNone/>
            </a:pPr>
            <a:r>
              <a:rPr lang="de-AT" sz="2000" u="sng" dirty="0" smtClean="0"/>
              <a:t>Standardproblem</a:t>
            </a:r>
            <a:r>
              <a:rPr lang="de-AT" sz="2000" dirty="0" smtClean="0"/>
              <a:t> : </a:t>
            </a:r>
            <a:r>
              <a:rPr lang="de-AT" sz="2000" b="1" dirty="0" smtClean="0"/>
              <a:t>Wagner-</a:t>
            </a:r>
            <a:r>
              <a:rPr lang="de-AT" sz="2000" b="1" dirty="0" err="1" smtClean="0"/>
              <a:t>Whitin</a:t>
            </a:r>
            <a:r>
              <a:rPr lang="de-AT" sz="2000" b="1" dirty="0" smtClean="0"/>
              <a:t> (WW) Problem</a:t>
            </a:r>
            <a:r>
              <a:rPr lang="de-AT" sz="2000" dirty="0" smtClean="0"/>
              <a:t> </a:t>
            </a:r>
            <a:br>
              <a:rPr lang="de-AT" sz="2000" dirty="0" smtClean="0"/>
            </a:br>
            <a:endParaRPr lang="de-AT" sz="2000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20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Deterministische, dynamische </a:t>
            </a:r>
            <a:br>
              <a:rPr lang="de-DE" dirty="0" smtClean="0"/>
            </a:br>
            <a:r>
              <a:rPr lang="de-DE" dirty="0" smtClean="0"/>
              <a:t>Ein-Produktmodelle II</a:t>
            </a:r>
            <a:endParaRPr lang="de-AT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9138"/>
            <a:ext cx="8568952" cy="4319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sz="2000" b="1" dirty="0" smtClean="0"/>
              <a:t>Annahmen</a:t>
            </a:r>
            <a:r>
              <a:rPr lang="de-AT" sz="2000" dirty="0" smtClean="0"/>
              <a:t>:</a:t>
            </a:r>
          </a:p>
          <a:p>
            <a:pPr eaLnBrk="1" hangingPunct="1"/>
            <a:r>
              <a:rPr lang="de-AT" sz="2000" dirty="0" smtClean="0"/>
              <a:t> ein einheitliches Produkt</a:t>
            </a:r>
            <a:endParaRPr lang="de-AT" sz="2000" b="1" dirty="0" smtClean="0"/>
          </a:p>
          <a:p>
            <a:pPr eaLnBrk="1" hangingPunct="1"/>
            <a:r>
              <a:rPr lang="de-AT" sz="2000" b="1" dirty="0" smtClean="0"/>
              <a:t> Absatz  zeitlich nicht mehr konstant</a:t>
            </a:r>
            <a:endParaRPr lang="de-AT" sz="2000" dirty="0" smtClean="0"/>
          </a:p>
          <a:p>
            <a:pPr eaLnBrk="1" hangingPunct="1"/>
            <a:r>
              <a:rPr lang="de-AT" sz="2000" dirty="0" smtClean="0"/>
              <a:t> Produktionszeit wird vernachlässigt, Lagerzugänge in ganzen Losen</a:t>
            </a:r>
          </a:p>
          <a:p>
            <a:pPr eaLnBrk="1" hangingPunct="1"/>
            <a:r>
              <a:rPr lang="de-AT" sz="2000" dirty="0" smtClean="0"/>
              <a:t> konstante Lieferzeit (= Zeit zwischen Bestellung und Eintreffen der Ware)</a:t>
            </a:r>
          </a:p>
          <a:p>
            <a:pPr eaLnBrk="1" hangingPunct="1"/>
            <a:r>
              <a:rPr lang="de-AT" sz="2000" dirty="0" smtClean="0"/>
              <a:t> keine Mengenrabatte</a:t>
            </a:r>
          </a:p>
          <a:p>
            <a:pPr eaLnBrk="1" hangingPunct="1"/>
            <a:r>
              <a:rPr lang="de-AT" sz="2000" dirty="0" smtClean="0"/>
              <a:t> keine Fehlmengen erlaubt - durch rechtzeitiges Bestellen vermieden</a:t>
            </a:r>
          </a:p>
          <a:p>
            <a:pPr eaLnBrk="1" hangingPunct="1"/>
            <a:r>
              <a:rPr lang="de-AT" sz="2000" dirty="0" smtClean="0"/>
              <a:t> keine Kapazitätsbeschränkungen bezüglich </a:t>
            </a:r>
            <a:r>
              <a:rPr lang="de-AT" sz="2000" dirty="0" err="1" smtClean="0"/>
              <a:t>Losgröße</a:t>
            </a:r>
            <a:endParaRPr lang="de-AT" sz="2000" dirty="0" smtClean="0"/>
          </a:p>
          <a:p>
            <a:pPr eaLnBrk="1" hangingPunct="1"/>
            <a:r>
              <a:rPr lang="de-AT" sz="2000" dirty="0" smtClean="0"/>
              <a:t> variablen Kosten: Rüst- und Lagerhaltungskosten</a:t>
            </a:r>
          </a:p>
          <a:p>
            <a:pPr eaLnBrk="1" hangingPunct="1"/>
            <a:r>
              <a:rPr lang="de-AT" sz="2000" dirty="0" smtClean="0"/>
              <a:t> evtl. können sich auch variable Produktionskosten über die Zeit ändern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AT" sz="1800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21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Notationen</a:t>
            </a:r>
            <a:endParaRPr lang="de-AT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32000"/>
            <a:ext cx="8229600" cy="384492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smtClean="0">
                <a:latin typeface="Times New Roman" pitchFamily="18" charset="0"/>
              </a:rPr>
              <a:t>d</a:t>
            </a:r>
            <a:r>
              <a:rPr lang="de-AT" sz="2000" i="1" baseline="-25000" smtClean="0">
                <a:latin typeface="Times New Roman" pitchFamily="18" charset="0"/>
              </a:rPr>
              <a:t>t</a:t>
            </a:r>
            <a:r>
              <a:rPr lang="de-AT" sz="2000" smtClean="0"/>
              <a:t> ... Absatz (Nachfrage) </a:t>
            </a:r>
            <a:r>
              <a:rPr lang="de-AT" sz="2000" i="1" smtClean="0"/>
              <a:t>in Periode t</a:t>
            </a:r>
            <a:r>
              <a:rPr lang="de-AT" sz="2000" smtClean="0"/>
              <a:t> - zeitlich nicht konstant!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smtClean="0">
                <a:latin typeface="Times New Roman" pitchFamily="18" charset="0"/>
              </a:rPr>
              <a:t>q</a:t>
            </a:r>
            <a:r>
              <a:rPr lang="de-AT" sz="2000" i="1" baseline="-25000" smtClean="0">
                <a:latin typeface="Times New Roman" pitchFamily="18" charset="0"/>
              </a:rPr>
              <a:t>t</a:t>
            </a:r>
            <a:r>
              <a:rPr lang="de-AT" sz="2000" smtClean="0"/>
              <a:t> ... Losgröße in Periode t (Entscheidungsvariable)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smtClean="0">
                <a:latin typeface="Times New Roman" pitchFamily="18" charset="0"/>
              </a:rPr>
              <a:t>c</a:t>
            </a:r>
            <a:r>
              <a:rPr lang="de-AT" sz="2000" i="1" baseline="-25000" smtClean="0">
                <a:latin typeface="Times New Roman" pitchFamily="18" charset="0"/>
              </a:rPr>
              <a:t>t</a:t>
            </a:r>
            <a:r>
              <a:rPr lang="de-AT" sz="2000" i="1" baseline="-25000" smtClean="0"/>
              <a:t>  </a:t>
            </a:r>
            <a:r>
              <a:rPr lang="de-AT" sz="2000" smtClean="0"/>
              <a:t>... variable Produktionskosten pro Stück in Periode t</a:t>
            </a:r>
            <a:endParaRPr lang="de-AT" sz="2000" i="1" smtClean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smtClean="0">
                <a:latin typeface="Times New Roman" pitchFamily="18" charset="0"/>
              </a:rPr>
              <a:t>S</a:t>
            </a:r>
            <a:r>
              <a:rPr lang="de-AT" sz="2000" i="1" smtClean="0"/>
              <a:t>  .</a:t>
            </a:r>
            <a:r>
              <a:rPr lang="de-AT" sz="2000" smtClean="0"/>
              <a:t>.. Auflagekosten (Bestell-/Rüstkosten) je Produktionslos</a:t>
            </a:r>
            <a:endParaRPr lang="de-AT" sz="2000" i="1" smtClean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smtClean="0">
                <a:latin typeface="Times New Roman" pitchFamily="18" charset="0"/>
              </a:rPr>
              <a:t>h</a:t>
            </a:r>
            <a:r>
              <a:rPr lang="de-AT" sz="2000" i="1" smtClean="0"/>
              <a:t>  .</a:t>
            </a:r>
            <a:r>
              <a:rPr lang="de-AT" sz="2000" smtClean="0"/>
              <a:t>.. Lagerkostensatz pro Stück und Periode</a:t>
            </a:r>
            <a:endParaRPr lang="de-AT" sz="2000" i="1" smtClean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smtClean="0">
                <a:latin typeface="Times New Roman" pitchFamily="18" charset="0"/>
              </a:rPr>
              <a:t>T</a:t>
            </a:r>
            <a:r>
              <a:rPr lang="de-AT" sz="2000" i="1" smtClean="0"/>
              <a:t>  .</a:t>
            </a:r>
            <a:r>
              <a:rPr lang="de-AT" sz="2000" smtClean="0"/>
              <a:t>.. Länge des Planungszeitraumes</a:t>
            </a:r>
          </a:p>
        </p:txBody>
      </p:sp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8680" name="Rectangle 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22</a:t>
            </a:fld>
            <a:endParaRPr lang="de-AT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Wagner-Whitin Problem I</a:t>
            </a:r>
            <a:endParaRPr lang="de-AT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74638" indent="-274638" eaLnBrk="1" hangingPunct="1">
              <a:buFontTx/>
              <a:buNone/>
            </a:pPr>
            <a:r>
              <a:rPr lang="de-AT" smtClean="0"/>
              <a:t>für optimale Lösung des dynamischen Losgrößenproblems:</a:t>
            </a:r>
          </a:p>
          <a:p>
            <a:pPr marL="274638" indent="-274638" eaLnBrk="1" hangingPunct="1">
              <a:buFontTx/>
              <a:buNone/>
            </a:pPr>
            <a:r>
              <a:rPr lang="de-AT" sz="1800" smtClean="0"/>
              <a:t>Betrachte nur jene Produktionspläne, deren Produktionslose aus vollständigen </a:t>
            </a:r>
          </a:p>
          <a:p>
            <a:pPr marL="274638" indent="-274638" eaLnBrk="1" hangingPunct="1">
              <a:buFontTx/>
              <a:buNone/>
            </a:pPr>
            <a:r>
              <a:rPr lang="de-AT" sz="1800" smtClean="0"/>
              <a:t>Periodenbedarfen einer oder mehrerer „benachbarter“ Perioden bestehen.</a:t>
            </a:r>
            <a:endParaRPr lang="de-AT" sz="1000" smtClean="0"/>
          </a:p>
          <a:p>
            <a:pPr marL="274638" indent="-274638" eaLnBrk="1" hangingPunct="1">
              <a:buFontTx/>
              <a:buNone/>
            </a:pPr>
            <a:endParaRPr lang="de-AT" sz="1200" b="1" smtClean="0"/>
          </a:p>
          <a:p>
            <a:pPr marL="274638" indent="-274638" eaLnBrk="1" hangingPunct="1">
              <a:buFontTx/>
              <a:buNone/>
            </a:pPr>
            <a:r>
              <a:rPr lang="de-AT" b="1" smtClean="0"/>
              <a:t>Begründung:</a:t>
            </a:r>
            <a:r>
              <a:rPr lang="de-AT" smtClean="0"/>
              <a:t> </a:t>
            </a:r>
          </a:p>
          <a:p>
            <a:pPr marL="274638" indent="-274638" eaLnBrk="1" hangingPunct="1"/>
            <a:r>
              <a:rPr lang="de-AT" sz="2000" smtClean="0"/>
              <a:t>Nur einen Teil eines Periodenbedarfes in ein Los aufzunehmen ergibt keinen Sinn. Man würde nur Lagerkosten verursachen und müsste dennoch in der nächsten Periode rüsten.</a:t>
            </a:r>
          </a:p>
          <a:p>
            <a:pPr marL="274638" indent="-274638" eaLnBrk="1" hangingPunct="1"/>
            <a:r>
              <a:rPr lang="de-AT" sz="2000" smtClean="0"/>
              <a:t>Beispiel: bei einem Problem mit drei Perioden gibt es nur 3 Möglichkeiten für die Produktion der ersten Periode: </a:t>
            </a:r>
          </a:p>
          <a:p>
            <a:pPr marL="830263" lvl="1" eaLnBrk="1" hangingPunct="1"/>
            <a:r>
              <a:rPr lang="de-AT" sz="1800" smtClean="0"/>
              <a:t>Zusammenfassen des Bedarfs der Periode 1</a:t>
            </a:r>
          </a:p>
          <a:p>
            <a:pPr marL="830263" lvl="1" eaLnBrk="1" hangingPunct="1"/>
            <a:r>
              <a:rPr lang="de-AT" sz="1800" smtClean="0"/>
              <a:t>Zusammenfassen des Bedarfs der Perioden 1 und 2</a:t>
            </a:r>
          </a:p>
          <a:p>
            <a:pPr marL="830263" lvl="1" eaLnBrk="1" hangingPunct="1"/>
            <a:r>
              <a:rPr lang="de-AT" sz="1800" smtClean="0"/>
              <a:t>oder Zusammenfassen des Bedarfs aller drei Perioden zu einem Los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Wagner-Whitin Problem II</a:t>
            </a:r>
            <a:endParaRPr lang="de-AT" smtClean="0"/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60563"/>
            <a:ext cx="8229600" cy="3844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de-AT" dirty="0" smtClean="0"/>
              <a:t> Dieses Problem kann optimal gelöst werden </a:t>
            </a:r>
            <a:br>
              <a:rPr lang="de-AT" dirty="0" smtClean="0"/>
            </a:br>
            <a:r>
              <a:rPr lang="de-AT" dirty="0" smtClean="0"/>
              <a:t>     (WW-Verfahren, dynamische Optimierung  </a:t>
            </a:r>
            <a:r>
              <a:rPr lang="de-AT" dirty="0" smtClean="0">
                <a:sym typeface="Symbol" pitchFamily="18" charset="2"/>
              </a:rPr>
              <a:t> VK)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endParaRPr lang="de-AT" dirty="0" smtClean="0">
              <a:sym typeface="Symbol" pitchFamily="18" charset="2"/>
            </a:endParaRPr>
          </a:p>
          <a:p>
            <a:pPr defTabSz="180000" eaLnBrk="1" hangingPunct="1">
              <a:lnSpc>
                <a:spcPct val="90000"/>
              </a:lnSpc>
              <a:buFont typeface="Wingdings" pitchFamily="2" charset="2"/>
              <a:buChar char="à"/>
              <a:tabLst>
                <a:tab pos="180000" algn="l"/>
              </a:tabLst>
            </a:pPr>
            <a:r>
              <a:rPr lang="de-AT" dirty="0" smtClean="0"/>
              <a:t> </a:t>
            </a:r>
            <a:r>
              <a:rPr lang="de-AT" u="sng" dirty="0" smtClean="0"/>
              <a:t>Praxis</a:t>
            </a:r>
            <a:r>
              <a:rPr lang="de-AT" dirty="0" smtClean="0"/>
              <a:t>: meist Verwendung von einfachen 			       			 	  			   			    	  Entscheidungsregeln (</a:t>
            </a:r>
            <a:r>
              <a:rPr lang="de-AT" i="1" dirty="0" smtClean="0"/>
              <a:t>Heuristiken</a:t>
            </a:r>
            <a:r>
              <a:rPr lang="de-AT" dirty="0" smtClean="0"/>
              <a:t>) </a:t>
            </a:r>
            <a:r>
              <a:rPr lang="de-AT" dirty="0" smtClean="0">
                <a:sym typeface="Symbol" pitchFamily="18" charset="2"/>
              </a:rPr>
              <a:t> hier im EK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endParaRPr lang="de-AT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de-AT" i="1" dirty="0" smtClean="0"/>
              <a:t> Heuristiken</a:t>
            </a:r>
            <a:r>
              <a:rPr lang="de-AT" dirty="0" smtClean="0"/>
              <a:t>:</a:t>
            </a:r>
          </a:p>
          <a:p>
            <a:pPr lvl="1" defTabSz="180000" eaLnBrk="1" hangingPunct="1">
              <a:lnSpc>
                <a:spcPct val="90000"/>
              </a:lnSpc>
              <a:buFontTx/>
              <a:buChar char="•"/>
              <a:tabLst>
                <a:tab pos="180000" algn="l"/>
              </a:tabLst>
            </a:pPr>
            <a:r>
              <a:rPr lang="de-AT" dirty="0" smtClean="0"/>
              <a:t> flexibler gegenüber Verletzungen bestimmter, in der Praxis oft nicht                      	haltbarer Annahmen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de-AT" dirty="0" smtClean="0"/>
              <a:t> Einfacher zu verstehen, weniger Nervosität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de-AT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AT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Heuristiken</a:t>
            </a:r>
            <a:endParaRPr lang="de-AT" dirty="0" smtClean="0"/>
          </a:p>
        </p:txBody>
      </p:sp>
      <p:sp>
        <p:nvSpPr>
          <p:cNvPr id="317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4500" y="17907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AT" b="1" dirty="0" smtClean="0"/>
              <a:t>Grundprinzip dieser Heuristiken:</a:t>
            </a:r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dirty="0" smtClean="0"/>
              <a:t> Wird in einer Periode produziert, wird anhand eines Kostenkriteriums 	geprüft, ob die Bedarfe der darauf folgenden Perioden auch in dieser 	Periode produziert werden können.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de-AT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AT" i="1" dirty="0" smtClean="0"/>
              <a:t>Die ‚besten‘</a:t>
            </a:r>
            <a:r>
              <a:rPr lang="de-AT" dirty="0" smtClean="0"/>
              <a:t> Heuristiken für das Problem:</a:t>
            </a:r>
          </a:p>
          <a:p>
            <a:pPr eaLnBrk="1" hangingPunct="1">
              <a:lnSpc>
                <a:spcPct val="90000"/>
              </a:lnSpc>
            </a:pPr>
            <a:r>
              <a:rPr lang="de-DE" sz="2000" dirty="0" smtClean="0"/>
              <a:t> </a:t>
            </a:r>
            <a:r>
              <a:rPr lang="de-DE" sz="2000" dirty="0" err="1" smtClean="0"/>
              <a:t>Silver</a:t>
            </a:r>
            <a:r>
              <a:rPr lang="de-DE" sz="2000" dirty="0" smtClean="0"/>
              <a:t> – </a:t>
            </a:r>
            <a:r>
              <a:rPr lang="de-DE" sz="2000" dirty="0" err="1" smtClean="0"/>
              <a:t>Meal</a:t>
            </a:r>
            <a:r>
              <a:rPr lang="de-DE" sz="2000" dirty="0" smtClean="0"/>
              <a:t>  Heuristik</a:t>
            </a:r>
          </a:p>
          <a:p>
            <a:pPr eaLnBrk="1" hangingPunct="1">
              <a:lnSpc>
                <a:spcPct val="90000"/>
              </a:lnSpc>
            </a:pPr>
            <a:r>
              <a:rPr lang="de-DE" sz="2000" dirty="0" smtClean="0"/>
              <a:t> </a:t>
            </a:r>
            <a:r>
              <a:rPr lang="de-DE" sz="2000" dirty="0" err="1" smtClean="0"/>
              <a:t>Groff</a:t>
            </a:r>
            <a:r>
              <a:rPr lang="de-DE" sz="2000" dirty="0" smtClean="0"/>
              <a:t> – Heuristik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000" dirty="0" smtClean="0"/>
              <a:t>in der Literatur findet man auch (und diese sind teilweise auch in der Praxis beliebt): „</a:t>
            </a:r>
            <a:r>
              <a:rPr lang="de-DE" sz="2000" dirty="0" err="1" smtClean="0"/>
              <a:t>part-period</a:t>
            </a:r>
            <a:r>
              <a:rPr lang="de-DE" sz="2000" dirty="0" smtClean="0"/>
              <a:t>“ und „gleitende wirtschaftliche </a:t>
            </a:r>
            <a:r>
              <a:rPr lang="de-DE" sz="2000" dirty="0" err="1" smtClean="0"/>
              <a:t>Losgröße</a:t>
            </a:r>
            <a:r>
              <a:rPr lang="de-DE" sz="2000" dirty="0" smtClean="0"/>
              <a:t>“</a:t>
            </a:r>
            <a:endParaRPr lang="de-AT" sz="2000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 smtClean="0"/>
              <a:t>Silver</a:t>
            </a:r>
            <a:r>
              <a:rPr lang="de-DE" dirty="0" smtClean="0"/>
              <a:t> – </a:t>
            </a:r>
            <a:r>
              <a:rPr lang="de-DE" dirty="0" err="1" smtClean="0"/>
              <a:t>Meal</a:t>
            </a:r>
            <a:r>
              <a:rPr lang="de-DE" dirty="0" smtClean="0"/>
              <a:t> - Heuristik</a:t>
            </a:r>
            <a:endParaRPr lang="de-AT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b="1" dirty="0" smtClean="0"/>
              <a:t>optimale </a:t>
            </a:r>
            <a:r>
              <a:rPr lang="de-AT" sz="2000" b="1" dirty="0" err="1" smtClean="0"/>
              <a:t>Losgröße</a:t>
            </a:r>
            <a:r>
              <a:rPr lang="de-AT" sz="2000" dirty="0" smtClean="0"/>
              <a:t> im EOQ Modell	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 smtClean="0">
                <a:sym typeface="Wingdings" pitchFamily="2" charset="2"/>
              </a:rPr>
              <a:t> </a:t>
            </a:r>
            <a:r>
              <a:rPr lang="de-AT" sz="2000" dirty="0" smtClean="0"/>
              <a:t>Durchschnittskosten pro Zeiteinheit minimal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de-AT" sz="20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 smtClean="0"/>
              <a:t>Übertragung dieser Idee auf </a:t>
            </a:r>
            <a:r>
              <a:rPr lang="de-AT" sz="2000" b="1" dirty="0" smtClean="0"/>
              <a:t>dynamischen</a:t>
            </a:r>
            <a:r>
              <a:rPr lang="de-AT" sz="2000" dirty="0" smtClean="0"/>
              <a:t> Fall: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de-AT" sz="2000" dirty="0" smtClean="0"/>
              <a:t> erweitere die Losreichweite </a:t>
            </a:r>
            <a:br>
              <a:rPr lang="de-AT" sz="2000" dirty="0" smtClean="0"/>
            </a:br>
            <a:r>
              <a:rPr lang="de-AT" sz="2000" dirty="0" smtClean="0"/>
              <a:t>   (d.h. nehme die Bedarfsmenge der nächsten Periode dazu), </a:t>
            </a:r>
            <a:br>
              <a:rPr lang="de-AT" sz="2000" dirty="0" smtClean="0"/>
            </a:br>
            <a:r>
              <a:rPr lang="de-AT" sz="2000" dirty="0" smtClean="0"/>
              <a:t>   solange </a:t>
            </a:r>
            <a:r>
              <a:rPr lang="de-AT" sz="2000" i="1" dirty="0" smtClean="0"/>
              <a:t>die Durchschnittskosten pro Zeiteinheit</a:t>
            </a:r>
            <a:r>
              <a:rPr lang="de-AT" sz="2000" dirty="0" smtClean="0"/>
              <a:t> </a:t>
            </a:r>
            <a:r>
              <a:rPr lang="de-AT" sz="2000" i="1" dirty="0" smtClean="0"/>
              <a:t>sinken</a:t>
            </a:r>
            <a:r>
              <a:rPr lang="de-AT" sz="2000" dirty="0" smtClean="0"/>
              <a:t>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 smtClean="0"/>
              <a:t>	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DE" sz="2000" dirty="0" smtClean="0"/>
              <a:t>						</a:t>
            </a:r>
            <a:r>
              <a:rPr lang="de-AT" sz="2000" i="1" dirty="0" smtClean="0">
                <a:latin typeface="Times New Roman" pitchFamily="18" charset="0"/>
              </a:rPr>
              <a:t>j </a:t>
            </a:r>
            <a:r>
              <a:rPr lang="de-AT" sz="2000" i="1" dirty="0" smtClean="0">
                <a:latin typeface="Times New Roman" pitchFamily="18" charset="0"/>
                <a:cs typeface="Arial" charset="0"/>
              </a:rPr>
              <a:t>≥ </a:t>
            </a:r>
            <a:r>
              <a:rPr lang="de-AT" sz="2000" i="1" dirty="0" smtClean="0">
                <a:latin typeface="Times New Roman" pitchFamily="18" charset="0"/>
              </a:rPr>
              <a:t>τ</a:t>
            </a:r>
            <a:r>
              <a:rPr lang="de-AT" sz="2000" dirty="0" smtClean="0">
                <a:latin typeface="Times New Roman" pitchFamily="18" charset="0"/>
              </a:rPr>
              <a:t> </a:t>
            </a:r>
            <a:endParaRPr lang="de-AT" sz="2000" dirty="0" smtClean="0">
              <a:latin typeface="Times New Roman" pitchFamily="18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de-DE" sz="2000" dirty="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 smtClean="0"/>
              <a:t>                   (Kosten pro Los) / (# Perioden für die das Los reicht)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 smtClean="0"/>
              <a:t>     </a:t>
            </a:r>
            <a:r>
              <a:rPr lang="de-AT" sz="2000" i="1" dirty="0" smtClean="0">
                <a:sym typeface="Symbol" pitchFamily="18" charset="2"/>
              </a:rPr>
              <a:t></a:t>
            </a:r>
            <a:r>
              <a:rPr lang="de-AT" sz="2000" dirty="0" smtClean="0"/>
              <a:t>  …  Periode, in dem Los aufgelegt wird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 smtClean="0"/>
              <a:t>      </a:t>
            </a:r>
            <a:r>
              <a:rPr lang="de-AT" sz="2000" i="1" dirty="0" smtClean="0">
                <a:latin typeface="Times New Roman" pitchFamily="18" charset="0"/>
              </a:rPr>
              <a:t>j</a:t>
            </a:r>
            <a:r>
              <a:rPr lang="de-AT" sz="2000" dirty="0" smtClean="0"/>
              <a:t>  …	 Periode, bis zu der das Los reicht </a:t>
            </a:r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1465263" y="4352329"/>
          <a:ext cx="4176712" cy="804863"/>
        </p:xfrm>
        <a:graphic>
          <a:graphicData uri="http://schemas.openxmlformats.org/presentationml/2006/ole">
            <p:oleObj spid="_x0000_s10242" r:id="rId3" imgW="2374900" imgH="457200" progId="">
              <p:embed/>
            </p:oleObj>
          </a:graphicData>
        </a:graphic>
      </p:graphicFrame>
      <p:sp>
        <p:nvSpPr>
          <p:cNvPr id="1024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0" name="Rectangle 7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1" name="Rectangle 8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2" name="Rectangle 9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3" name="Rectangle 10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26</a:t>
            </a:fld>
            <a:endParaRPr lang="de-AT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Beispiel: Dynamische Losgrößenheuristiken</a:t>
            </a:r>
            <a:endParaRPr lang="de-AT" smtClean="0"/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2032000"/>
            <a:ext cx="8229600" cy="3844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sz="2000" smtClean="0"/>
              <a:t>Der </a:t>
            </a:r>
            <a:r>
              <a:rPr lang="de-AT" sz="2000" u="sng" smtClean="0"/>
              <a:t>Bedarf</a:t>
            </a:r>
            <a:r>
              <a:rPr lang="de-AT" sz="2000" smtClean="0"/>
              <a:t> eines Produktes beträgt in den nächsten </a:t>
            </a:r>
            <a:r>
              <a:rPr lang="de-AT" sz="2000" smtClean="0">
                <a:solidFill>
                  <a:srgbClr val="9900CC"/>
                </a:solidFill>
              </a:rPr>
              <a:t>fünf</a:t>
            </a:r>
            <a:r>
              <a:rPr lang="de-AT" sz="2000" smtClean="0"/>
              <a:t> Wochen: </a:t>
            </a:r>
          </a:p>
          <a:p>
            <a:pPr eaLnBrk="1" hangingPunct="1">
              <a:buFontTx/>
              <a:buNone/>
            </a:pPr>
            <a:r>
              <a:rPr lang="de-AT" sz="2000" smtClean="0"/>
              <a:t>20, 40, 20, 30 </a:t>
            </a:r>
            <a:r>
              <a:rPr lang="de-AT" sz="2000" smtClean="0">
                <a:solidFill>
                  <a:srgbClr val="9900CC"/>
                </a:solidFill>
              </a:rPr>
              <a:t>und 20</a:t>
            </a:r>
            <a:r>
              <a:rPr lang="de-AT" sz="2000" smtClean="0"/>
              <a:t> Einheiten. </a:t>
            </a:r>
          </a:p>
          <a:p>
            <a:pPr eaLnBrk="1" hangingPunct="1">
              <a:buFontTx/>
              <a:buNone/>
            </a:pPr>
            <a:endParaRPr lang="de-AT" sz="2000" smtClean="0"/>
          </a:p>
          <a:p>
            <a:pPr eaLnBrk="1" hangingPunct="1">
              <a:buFontTx/>
              <a:buNone/>
            </a:pPr>
            <a:r>
              <a:rPr lang="de-AT" sz="2000" smtClean="0"/>
              <a:t>Die </a:t>
            </a:r>
            <a:r>
              <a:rPr lang="de-AT" sz="2000" u="sng" smtClean="0"/>
              <a:t>bestellfixen Kosten</a:t>
            </a:r>
            <a:r>
              <a:rPr lang="de-AT" sz="2000" smtClean="0"/>
              <a:t> werden mit 70 Geldeinheiten und die </a:t>
            </a:r>
          </a:p>
          <a:p>
            <a:pPr eaLnBrk="1" hangingPunct="1">
              <a:buFontTx/>
              <a:buNone/>
            </a:pPr>
            <a:r>
              <a:rPr lang="de-AT" sz="2000" u="sng" smtClean="0"/>
              <a:t>Lagerkosten</a:t>
            </a:r>
            <a:r>
              <a:rPr lang="de-AT" sz="2000" smtClean="0"/>
              <a:t> mit 1 Geldeinheit pro Stück und Woche angesetzt.</a:t>
            </a:r>
          </a:p>
          <a:p>
            <a:pPr eaLnBrk="1" hangingPunct="1">
              <a:buFontTx/>
              <a:buNone/>
            </a:pPr>
            <a:endParaRPr lang="de-AT" sz="2000" smtClean="0"/>
          </a:p>
          <a:p>
            <a:pPr eaLnBrk="1" hangingPunct="1">
              <a:buFontTx/>
              <a:buNone/>
            </a:pPr>
            <a:r>
              <a:rPr lang="de-AT" sz="2000" smtClean="0"/>
              <a:t>Wie lauten die Losgrößen nach dem Verfahren von </a:t>
            </a:r>
            <a:r>
              <a:rPr lang="de-AT" sz="2000" b="1" smtClean="0"/>
              <a:t>Silver und Meal</a:t>
            </a:r>
          </a:p>
          <a:p>
            <a:pPr eaLnBrk="1" hangingPunct="1">
              <a:buFontTx/>
              <a:buNone/>
            </a:pPr>
            <a:r>
              <a:rPr lang="de-DE" sz="2000" smtClean="0"/>
              <a:t>bzw. nach dem Verfahren nach </a:t>
            </a:r>
            <a:r>
              <a:rPr lang="de-DE" sz="2000" b="1" smtClean="0"/>
              <a:t>Goff</a:t>
            </a:r>
            <a:r>
              <a:rPr lang="de-DE" sz="2000" smtClean="0"/>
              <a:t>?</a:t>
            </a:r>
            <a:endParaRPr lang="de-AT" sz="200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27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Beispiel: </a:t>
            </a:r>
            <a:r>
              <a:rPr lang="de-DE" dirty="0" err="1" smtClean="0"/>
              <a:t>Silver</a:t>
            </a:r>
            <a:r>
              <a:rPr lang="de-DE" dirty="0" smtClean="0"/>
              <a:t> – </a:t>
            </a:r>
            <a:r>
              <a:rPr lang="de-DE" dirty="0" err="1" smtClean="0"/>
              <a:t>Meal</a:t>
            </a:r>
            <a:r>
              <a:rPr lang="de-DE" dirty="0" smtClean="0"/>
              <a:t> - Verfahren</a:t>
            </a:r>
            <a:endParaRPr lang="de-AT" dirty="0" smtClean="0"/>
          </a:p>
        </p:txBody>
      </p:sp>
      <p:graphicFrame>
        <p:nvGraphicFramePr>
          <p:cNvPr id="27869" name="Group 221"/>
          <p:cNvGraphicFramePr>
            <a:graphicFrameLocks noGrp="1"/>
          </p:cNvGraphicFramePr>
          <p:nvPr>
            <p:ph sz="quarter" idx="1"/>
          </p:nvPr>
        </p:nvGraphicFramePr>
        <p:xfrm>
          <a:off x="468313" y="1628775"/>
          <a:ext cx="8218487" cy="3884615"/>
        </p:xfrm>
        <a:graphic>
          <a:graphicData uri="http://schemas.openxmlformats.org/drawingml/2006/table">
            <a:tbl>
              <a:tblPr/>
              <a:tblGrid>
                <a:gridCol w="1182687"/>
                <a:gridCol w="1793875"/>
                <a:gridCol w="4689475"/>
                <a:gridCol w="552450"/>
              </a:tblGrid>
              <a:tr h="852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Prod. in Periode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produziere bis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Periode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Kosten pro Periode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35" name="Text Box 87"/>
          <p:cNvSpPr txBox="1">
            <a:spLocks noChangeArrowheads="1"/>
          </p:cNvSpPr>
          <p:nvPr/>
        </p:nvSpPr>
        <p:spPr bwMode="auto">
          <a:xfrm>
            <a:off x="900113" y="2557463"/>
            <a:ext cx="904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ym typeface="Symbol" pitchFamily="18" charset="2"/>
              </a:rPr>
              <a:t> = </a:t>
            </a:r>
            <a:r>
              <a:rPr lang="de-DE"/>
              <a:t>1</a:t>
            </a:r>
            <a:endParaRPr lang="de-AT"/>
          </a:p>
        </p:txBody>
      </p:sp>
      <p:sp>
        <p:nvSpPr>
          <p:cNvPr id="27736" name="Text Box 88"/>
          <p:cNvSpPr txBox="1">
            <a:spLocks noChangeArrowheads="1"/>
          </p:cNvSpPr>
          <p:nvPr/>
        </p:nvSpPr>
        <p:spPr bwMode="auto">
          <a:xfrm>
            <a:off x="1908175" y="2557463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7737" name="Text Box 89"/>
          <p:cNvSpPr txBox="1">
            <a:spLocks noChangeArrowheads="1"/>
          </p:cNvSpPr>
          <p:nvPr/>
        </p:nvSpPr>
        <p:spPr bwMode="auto">
          <a:xfrm>
            <a:off x="1908175" y="407035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1, 2, 3 &amp; 4</a:t>
            </a:r>
            <a:endParaRPr lang="de-AT"/>
          </a:p>
        </p:txBody>
      </p:sp>
      <p:sp>
        <p:nvSpPr>
          <p:cNvPr id="27738" name="Text Box 90"/>
          <p:cNvSpPr txBox="1">
            <a:spLocks noChangeArrowheads="1"/>
          </p:cNvSpPr>
          <p:nvPr/>
        </p:nvSpPr>
        <p:spPr bwMode="auto">
          <a:xfrm>
            <a:off x="1908175" y="3062288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 &amp; 2</a:t>
            </a:r>
            <a:endParaRPr lang="de-AT"/>
          </a:p>
        </p:txBody>
      </p:sp>
      <p:sp>
        <p:nvSpPr>
          <p:cNvPr id="27739" name="Text Box 91"/>
          <p:cNvSpPr txBox="1">
            <a:spLocks noChangeArrowheads="1"/>
          </p:cNvSpPr>
          <p:nvPr/>
        </p:nvSpPr>
        <p:spPr bwMode="auto">
          <a:xfrm>
            <a:off x="1908175" y="3567113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1, 2 &amp; 3</a:t>
            </a:r>
            <a:endParaRPr lang="de-AT"/>
          </a:p>
        </p:txBody>
      </p:sp>
      <p:sp>
        <p:nvSpPr>
          <p:cNvPr id="27751" name="Text Box 103"/>
          <p:cNvSpPr txBox="1">
            <a:spLocks noChangeArrowheads="1"/>
          </p:cNvSpPr>
          <p:nvPr/>
        </p:nvSpPr>
        <p:spPr bwMode="auto">
          <a:xfrm>
            <a:off x="4672013" y="257968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 </a:t>
            </a:r>
            <a:r>
              <a:rPr lang="de-DE" b="1">
                <a:solidFill>
                  <a:srgbClr val="9900CC"/>
                </a:solidFill>
              </a:rPr>
              <a:t>70</a:t>
            </a:r>
            <a:endParaRPr lang="de-AT" b="1">
              <a:solidFill>
                <a:srgbClr val="9900CC"/>
              </a:solidFill>
            </a:endParaRPr>
          </a:p>
        </p:txBody>
      </p:sp>
      <p:graphicFrame>
        <p:nvGraphicFramePr>
          <p:cNvPr id="27758" name="Object 110"/>
          <p:cNvGraphicFramePr>
            <a:graphicFrameLocks noChangeAspect="1"/>
          </p:cNvGraphicFramePr>
          <p:nvPr/>
        </p:nvGraphicFramePr>
        <p:xfrm>
          <a:off x="3498850" y="2995613"/>
          <a:ext cx="1001713" cy="506412"/>
        </p:xfrm>
        <a:graphic>
          <a:graphicData uri="http://schemas.openxmlformats.org/presentationml/2006/ole">
            <p:oleObj spid="_x0000_s11266" name="Formel" r:id="rId3" imgW="698400" imgH="393480" progId="Equation.3">
              <p:embed/>
            </p:oleObj>
          </a:graphicData>
        </a:graphic>
      </p:graphicFrame>
      <p:graphicFrame>
        <p:nvGraphicFramePr>
          <p:cNvPr id="27759" name="Object 111"/>
          <p:cNvGraphicFramePr>
            <a:graphicFrameLocks noChangeAspect="1"/>
          </p:cNvGraphicFramePr>
          <p:nvPr/>
        </p:nvGraphicFramePr>
        <p:xfrm>
          <a:off x="4643438" y="2968625"/>
          <a:ext cx="1223962" cy="549275"/>
        </p:xfrm>
        <a:graphic>
          <a:graphicData uri="http://schemas.openxmlformats.org/presentationml/2006/ole">
            <p:oleObj spid="_x0000_s11267" name="Formel" r:id="rId4" imgW="876240" imgH="393480" progId="Equation.3">
              <p:embed/>
            </p:oleObj>
          </a:graphicData>
        </a:graphic>
      </p:graphicFrame>
      <p:sp>
        <p:nvSpPr>
          <p:cNvPr id="27778" name="Text Box 130"/>
          <p:cNvSpPr txBox="1">
            <a:spLocks noChangeArrowheads="1"/>
          </p:cNvSpPr>
          <p:nvPr/>
        </p:nvSpPr>
        <p:spPr bwMode="auto">
          <a:xfrm>
            <a:off x="5867400" y="306228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 </a:t>
            </a:r>
            <a:r>
              <a:rPr lang="de-DE" b="1">
                <a:solidFill>
                  <a:srgbClr val="9900CC"/>
                </a:solidFill>
              </a:rPr>
              <a:t>55</a:t>
            </a:r>
            <a:endParaRPr lang="de-AT" b="1">
              <a:solidFill>
                <a:srgbClr val="9900CC"/>
              </a:solidFill>
            </a:endParaRPr>
          </a:p>
        </p:txBody>
      </p:sp>
      <p:graphicFrame>
        <p:nvGraphicFramePr>
          <p:cNvPr id="27782" name="Object 134"/>
          <p:cNvGraphicFramePr>
            <a:graphicFrameLocks noChangeAspect="1"/>
          </p:cNvGraphicFramePr>
          <p:nvPr/>
        </p:nvGraphicFramePr>
        <p:xfrm>
          <a:off x="3492500" y="3500438"/>
          <a:ext cx="1820863" cy="506412"/>
        </p:xfrm>
        <a:graphic>
          <a:graphicData uri="http://schemas.openxmlformats.org/presentationml/2006/ole">
            <p:oleObj spid="_x0000_s11268" name="Formel" r:id="rId5" imgW="1269720" imgH="393480" progId="Equation.3">
              <p:embed/>
            </p:oleObj>
          </a:graphicData>
        </a:graphic>
      </p:graphicFrame>
      <p:graphicFrame>
        <p:nvGraphicFramePr>
          <p:cNvPr id="27786" name="Object 138"/>
          <p:cNvGraphicFramePr>
            <a:graphicFrameLocks noChangeAspect="1"/>
          </p:cNvGraphicFramePr>
          <p:nvPr/>
        </p:nvGraphicFramePr>
        <p:xfrm>
          <a:off x="5364163" y="3471863"/>
          <a:ext cx="1349375" cy="549275"/>
        </p:xfrm>
        <a:graphic>
          <a:graphicData uri="http://schemas.openxmlformats.org/presentationml/2006/ole">
            <p:oleObj spid="_x0000_s11269" name="Formel" r:id="rId6" imgW="965160" imgH="393480" progId="Equation.3">
              <p:embed/>
            </p:oleObj>
          </a:graphicData>
        </a:graphic>
      </p:graphicFrame>
      <p:sp>
        <p:nvSpPr>
          <p:cNvPr id="27788" name="Text Box 140"/>
          <p:cNvSpPr txBox="1">
            <a:spLocks noChangeArrowheads="1"/>
          </p:cNvSpPr>
          <p:nvPr/>
        </p:nvSpPr>
        <p:spPr bwMode="auto">
          <a:xfrm>
            <a:off x="6732588" y="3573463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 </a:t>
            </a:r>
            <a:r>
              <a:rPr lang="de-DE" b="1">
                <a:solidFill>
                  <a:srgbClr val="9900CC"/>
                </a:solidFill>
              </a:rPr>
              <a:t>50</a:t>
            </a:r>
            <a:endParaRPr lang="de-AT" b="1">
              <a:solidFill>
                <a:srgbClr val="9900CC"/>
              </a:solidFill>
            </a:endParaRPr>
          </a:p>
        </p:txBody>
      </p:sp>
      <p:graphicFrame>
        <p:nvGraphicFramePr>
          <p:cNvPr id="27792" name="Object 144"/>
          <p:cNvGraphicFramePr>
            <a:graphicFrameLocks noChangeAspect="1"/>
          </p:cNvGraphicFramePr>
          <p:nvPr/>
        </p:nvGraphicFramePr>
        <p:xfrm>
          <a:off x="3563938" y="4005263"/>
          <a:ext cx="2641600" cy="506412"/>
        </p:xfrm>
        <a:graphic>
          <a:graphicData uri="http://schemas.openxmlformats.org/presentationml/2006/ole">
            <p:oleObj spid="_x0000_s11270" name="Formel" r:id="rId7" imgW="1841400" imgH="393480" progId="Equation.3">
              <p:embed/>
            </p:oleObj>
          </a:graphicData>
        </a:graphic>
      </p:graphicFrame>
      <p:graphicFrame>
        <p:nvGraphicFramePr>
          <p:cNvPr id="27796" name="Object 148"/>
          <p:cNvGraphicFramePr>
            <a:graphicFrameLocks noChangeAspect="1"/>
          </p:cNvGraphicFramePr>
          <p:nvPr/>
        </p:nvGraphicFramePr>
        <p:xfrm>
          <a:off x="6227763" y="3976688"/>
          <a:ext cx="1331912" cy="549275"/>
        </p:xfrm>
        <a:graphic>
          <a:graphicData uri="http://schemas.openxmlformats.org/presentationml/2006/ole">
            <p:oleObj spid="_x0000_s11271" name="Formel" r:id="rId8" imgW="952200" imgH="393480" progId="Equation.3">
              <p:embed/>
            </p:oleObj>
          </a:graphicData>
        </a:graphic>
      </p:graphicFrame>
      <p:sp>
        <p:nvSpPr>
          <p:cNvPr id="27800" name="Text Box 152"/>
          <p:cNvSpPr txBox="1">
            <a:spLocks noChangeArrowheads="1"/>
          </p:cNvSpPr>
          <p:nvPr/>
        </p:nvSpPr>
        <p:spPr bwMode="auto">
          <a:xfrm>
            <a:off x="7667625" y="4076700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60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7807" name="AutoShape 159"/>
          <p:cNvSpPr>
            <a:spLocks noChangeArrowheads="1"/>
          </p:cNvSpPr>
          <p:nvPr/>
        </p:nvSpPr>
        <p:spPr bwMode="auto">
          <a:xfrm rot="764533">
            <a:off x="8205788" y="4119563"/>
            <a:ext cx="288925" cy="288925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808" name="Text Box 160"/>
          <p:cNvSpPr txBox="1">
            <a:spLocks noChangeArrowheads="1"/>
          </p:cNvSpPr>
          <p:nvPr/>
        </p:nvSpPr>
        <p:spPr bwMode="auto">
          <a:xfrm>
            <a:off x="947738" y="4578350"/>
            <a:ext cx="766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sym typeface="Symbol" pitchFamily="18" charset="2"/>
              </a:rPr>
              <a:t> = </a:t>
            </a:r>
            <a:r>
              <a:rPr lang="de-DE"/>
              <a:t>4</a:t>
            </a:r>
            <a:endParaRPr lang="de-AT"/>
          </a:p>
        </p:txBody>
      </p:sp>
      <p:sp>
        <p:nvSpPr>
          <p:cNvPr id="27809" name="Text Box 161"/>
          <p:cNvSpPr txBox="1">
            <a:spLocks noChangeArrowheads="1"/>
          </p:cNvSpPr>
          <p:nvPr/>
        </p:nvSpPr>
        <p:spPr bwMode="auto">
          <a:xfrm>
            <a:off x="1908175" y="4581525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graphicFrame>
        <p:nvGraphicFramePr>
          <p:cNvPr id="27813" name="Object 165"/>
          <p:cNvGraphicFramePr>
            <a:graphicFrameLocks noChangeAspect="1"/>
          </p:cNvGraphicFramePr>
          <p:nvPr/>
        </p:nvGraphicFramePr>
        <p:xfrm>
          <a:off x="3563938" y="4508500"/>
          <a:ext cx="1038225" cy="506413"/>
        </p:xfrm>
        <a:graphic>
          <a:graphicData uri="http://schemas.openxmlformats.org/presentationml/2006/ole">
            <p:oleObj spid="_x0000_s11272" name="Formel" r:id="rId9" imgW="723600" imgH="393480" progId="Equation.3">
              <p:embed/>
            </p:oleObj>
          </a:graphicData>
        </a:graphic>
      </p:graphicFrame>
      <p:sp>
        <p:nvSpPr>
          <p:cNvPr id="27814" name="Text Box 166"/>
          <p:cNvSpPr txBox="1">
            <a:spLocks noChangeArrowheads="1"/>
          </p:cNvSpPr>
          <p:nvPr/>
        </p:nvSpPr>
        <p:spPr bwMode="auto">
          <a:xfrm>
            <a:off x="4643438" y="458152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 </a:t>
            </a:r>
            <a:r>
              <a:rPr lang="de-DE" b="1">
                <a:solidFill>
                  <a:srgbClr val="9900CC"/>
                </a:solidFill>
              </a:rPr>
              <a:t>70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11336" name="Text Box 172"/>
          <p:cNvSpPr txBox="1">
            <a:spLocks noChangeArrowheads="1"/>
          </p:cNvSpPr>
          <p:nvPr/>
        </p:nvSpPr>
        <p:spPr bwMode="auto">
          <a:xfrm>
            <a:off x="5157788" y="5892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graphicFrame>
        <p:nvGraphicFramePr>
          <p:cNvPr id="27824" name="Object 176"/>
          <p:cNvGraphicFramePr>
            <a:graphicFrameLocks noChangeAspect="1"/>
          </p:cNvGraphicFramePr>
          <p:nvPr/>
        </p:nvGraphicFramePr>
        <p:xfrm>
          <a:off x="455613" y="5729288"/>
          <a:ext cx="385762" cy="431800"/>
        </p:xfrm>
        <a:graphic>
          <a:graphicData uri="http://schemas.openxmlformats.org/presentationml/2006/ole">
            <p:oleObj spid="_x0000_s11273" name="Formel" r:id="rId10" imgW="165028" imgH="228501" progId="Equation.3">
              <p:embed/>
            </p:oleObj>
          </a:graphicData>
        </a:graphic>
      </p:graphicFrame>
      <p:sp>
        <p:nvSpPr>
          <p:cNvPr id="27825" name="Text Box 177"/>
          <p:cNvSpPr txBox="1">
            <a:spLocks noChangeArrowheads="1"/>
          </p:cNvSpPr>
          <p:nvPr/>
        </p:nvSpPr>
        <p:spPr bwMode="auto">
          <a:xfrm>
            <a:off x="692150" y="5780088"/>
            <a:ext cx="2319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r>
              <a:rPr lang="de-DE" sz="2000">
                <a:cs typeface="Arial" charset="0"/>
              </a:rPr>
              <a:t>(</a:t>
            </a:r>
            <a:r>
              <a:rPr lang="en-US" sz="2000">
                <a:cs typeface="Arial" charset="0"/>
              </a:rPr>
              <a:t> </a:t>
            </a:r>
            <a:r>
              <a:rPr lang="en-US" sz="2000" b="1">
                <a:solidFill>
                  <a:srgbClr val="9900CC"/>
                </a:solidFill>
                <a:cs typeface="Arial" charset="0"/>
              </a:rPr>
              <a:t>80</a:t>
            </a:r>
            <a:r>
              <a:rPr lang="en-US" sz="2000">
                <a:cs typeface="Arial" charset="0"/>
              </a:rPr>
              <a:t>; </a:t>
            </a:r>
            <a:r>
              <a:rPr lang="en-US" sz="2000" b="1">
                <a:solidFill>
                  <a:srgbClr val="9900CC"/>
                </a:solidFill>
                <a:cs typeface="Arial" charset="0"/>
              </a:rPr>
              <a:t>0</a:t>
            </a:r>
            <a:r>
              <a:rPr lang="en-US" sz="2000">
                <a:cs typeface="Arial" charset="0"/>
              </a:rPr>
              <a:t>; </a:t>
            </a:r>
            <a:r>
              <a:rPr lang="en-US" sz="2000" b="1">
                <a:solidFill>
                  <a:srgbClr val="9900CC"/>
                </a:solidFill>
                <a:cs typeface="Arial" charset="0"/>
              </a:rPr>
              <a:t>0</a:t>
            </a:r>
            <a:r>
              <a:rPr lang="en-US" sz="2000">
                <a:cs typeface="Arial" charset="0"/>
              </a:rPr>
              <a:t>; </a:t>
            </a:r>
            <a:r>
              <a:rPr lang="en-US" sz="2000" b="1">
                <a:solidFill>
                  <a:srgbClr val="9900CC"/>
                </a:solidFill>
                <a:cs typeface="Arial" charset="0"/>
              </a:rPr>
              <a:t>50</a:t>
            </a:r>
            <a:r>
              <a:rPr lang="en-US"/>
              <a:t>;</a:t>
            </a:r>
            <a:r>
              <a:rPr lang="en-US" sz="2000" b="1">
                <a:solidFill>
                  <a:srgbClr val="9900CC"/>
                </a:solidFill>
                <a:cs typeface="Arial" charset="0"/>
              </a:rPr>
              <a:t> 0</a:t>
            </a:r>
            <a:r>
              <a:rPr lang="en-US" sz="2000">
                <a:cs typeface="Arial" charset="0"/>
              </a:rPr>
              <a:t> )</a:t>
            </a:r>
          </a:p>
        </p:txBody>
      </p:sp>
      <p:sp>
        <p:nvSpPr>
          <p:cNvPr id="27837" name="Text Box 189"/>
          <p:cNvSpPr txBox="1">
            <a:spLocks noChangeArrowheads="1"/>
          </p:cNvSpPr>
          <p:nvPr/>
        </p:nvSpPr>
        <p:spPr bwMode="auto">
          <a:xfrm>
            <a:off x="3995738" y="5761038"/>
            <a:ext cx="4537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2*S + </a:t>
            </a:r>
            <a:r>
              <a:rPr lang="de-DE" sz="2000" i="1"/>
              <a:t>h</a:t>
            </a:r>
            <a:r>
              <a:rPr lang="de-DE" sz="2000"/>
              <a:t>*1*</a:t>
            </a:r>
            <a:r>
              <a:rPr lang="de-DE" sz="2000" i="1"/>
              <a:t>d</a:t>
            </a:r>
            <a:r>
              <a:rPr lang="de-DE" sz="2000" baseline="-25000"/>
              <a:t>2</a:t>
            </a:r>
            <a:r>
              <a:rPr lang="de-DE" sz="2000"/>
              <a:t> + </a:t>
            </a:r>
            <a:r>
              <a:rPr lang="de-DE" sz="2000" i="1"/>
              <a:t>h</a:t>
            </a:r>
            <a:r>
              <a:rPr lang="de-DE" sz="2000"/>
              <a:t>*2*</a:t>
            </a:r>
            <a:r>
              <a:rPr lang="de-DE" sz="2000" i="1"/>
              <a:t>d</a:t>
            </a:r>
            <a:r>
              <a:rPr lang="de-DE" sz="2000" baseline="-25000"/>
              <a:t>3</a:t>
            </a:r>
            <a:r>
              <a:rPr lang="de-DE" sz="2000"/>
              <a:t> + </a:t>
            </a:r>
            <a:r>
              <a:rPr lang="de-DE" sz="2000" i="1"/>
              <a:t>h</a:t>
            </a:r>
            <a:r>
              <a:rPr lang="de-DE" sz="2000"/>
              <a:t>*1*</a:t>
            </a:r>
            <a:r>
              <a:rPr lang="de-DE" sz="2000" i="1"/>
              <a:t>d</a:t>
            </a:r>
            <a:r>
              <a:rPr lang="de-DE" sz="2000" baseline="-25000"/>
              <a:t>5</a:t>
            </a:r>
            <a:r>
              <a:rPr lang="de-DE" sz="2000"/>
              <a:t> = </a:t>
            </a:r>
            <a:endParaRPr lang="de-AT" sz="2000"/>
          </a:p>
        </p:txBody>
      </p:sp>
      <p:sp>
        <p:nvSpPr>
          <p:cNvPr id="27838" name="Text Box 190"/>
          <p:cNvSpPr txBox="1">
            <a:spLocks noChangeArrowheads="1"/>
          </p:cNvSpPr>
          <p:nvPr/>
        </p:nvSpPr>
        <p:spPr bwMode="auto">
          <a:xfrm>
            <a:off x="7900988" y="5748338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solidFill>
                  <a:srgbClr val="9900CC"/>
                </a:solidFill>
              </a:rPr>
              <a:t>240</a:t>
            </a:r>
            <a:r>
              <a:rPr lang="de-DE" sz="2000"/>
              <a:t> GE</a:t>
            </a:r>
            <a:endParaRPr lang="de-AT" sz="2000"/>
          </a:p>
        </p:txBody>
      </p:sp>
      <p:sp>
        <p:nvSpPr>
          <p:cNvPr id="27839" name="Text Box 191"/>
          <p:cNvSpPr txBox="1">
            <a:spLocks noChangeArrowheads="1"/>
          </p:cNvSpPr>
          <p:nvPr/>
        </p:nvSpPr>
        <p:spPr bwMode="auto">
          <a:xfrm>
            <a:off x="7451725" y="4070350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  <a:endParaRPr lang="de-AT"/>
          </a:p>
        </p:txBody>
      </p:sp>
      <p:sp>
        <p:nvSpPr>
          <p:cNvPr id="27840" name="Text Box 192"/>
          <p:cNvSpPr txBox="1">
            <a:spLocks noChangeArrowheads="1"/>
          </p:cNvSpPr>
          <p:nvPr/>
        </p:nvSpPr>
        <p:spPr bwMode="auto">
          <a:xfrm>
            <a:off x="3375025" y="5732463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/>
              <a:t>K</a:t>
            </a:r>
            <a:r>
              <a:rPr lang="de-DE" sz="2000"/>
              <a:t>(</a:t>
            </a:r>
            <a:r>
              <a:rPr lang="de-DE" sz="2000" i="1"/>
              <a:t>q</a:t>
            </a:r>
            <a:r>
              <a:rPr lang="de-DE" sz="2000"/>
              <a:t>*)</a:t>
            </a:r>
            <a:endParaRPr lang="de-AT" sz="2000"/>
          </a:p>
        </p:txBody>
      </p:sp>
      <p:graphicFrame>
        <p:nvGraphicFramePr>
          <p:cNvPr id="27844" name="Object 196"/>
          <p:cNvGraphicFramePr>
            <a:graphicFrameLocks noChangeAspect="1"/>
          </p:cNvGraphicFramePr>
          <p:nvPr/>
        </p:nvGraphicFramePr>
        <p:xfrm>
          <a:off x="3551238" y="2492375"/>
          <a:ext cx="1001712" cy="506413"/>
        </p:xfrm>
        <a:graphic>
          <a:graphicData uri="http://schemas.openxmlformats.org/presentationml/2006/ole">
            <p:oleObj spid="_x0000_s11274" name="Formel" r:id="rId11" imgW="698400" imgH="393480" progId="Equation.3">
              <p:embed/>
            </p:oleObj>
          </a:graphicData>
        </a:graphic>
      </p:graphicFrame>
      <p:sp>
        <p:nvSpPr>
          <p:cNvPr id="27862" name="Text Box 214"/>
          <p:cNvSpPr txBox="1">
            <a:spLocks noChangeArrowheads="1"/>
          </p:cNvSpPr>
          <p:nvPr/>
        </p:nvSpPr>
        <p:spPr bwMode="auto">
          <a:xfrm>
            <a:off x="1908175" y="5072063"/>
            <a:ext cx="982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 &amp; 5</a:t>
            </a:r>
            <a:endParaRPr lang="de-AT"/>
          </a:p>
        </p:txBody>
      </p:sp>
      <p:graphicFrame>
        <p:nvGraphicFramePr>
          <p:cNvPr id="27863" name="Object 215"/>
          <p:cNvGraphicFramePr>
            <a:graphicFrameLocks noChangeAspect="1"/>
          </p:cNvGraphicFramePr>
          <p:nvPr/>
        </p:nvGraphicFramePr>
        <p:xfrm>
          <a:off x="3575050" y="5014913"/>
          <a:ext cx="984250" cy="506412"/>
        </p:xfrm>
        <a:graphic>
          <a:graphicData uri="http://schemas.openxmlformats.org/presentationml/2006/ole">
            <p:oleObj spid="_x0000_s11275" name="Formel" r:id="rId12" imgW="685800" imgH="393480" progId="Equation.3">
              <p:embed/>
            </p:oleObj>
          </a:graphicData>
        </a:graphic>
      </p:graphicFrame>
      <p:graphicFrame>
        <p:nvGraphicFramePr>
          <p:cNvPr id="27864" name="Object 216"/>
          <p:cNvGraphicFramePr>
            <a:graphicFrameLocks noChangeAspect="1"/>
          </p:cNvGraphicFramePr>
          <p:nvPr/>
        </p:nvGraphicFramePr>
        <p:xfrm>
          <a:off x="4711700" y="4987925"/>
          <a:ext cx="1223963" cy="549275"/>
        </p:xfrm>
        <a:graphic>
          <a:graphicData uri="http://schemas.openxmlformats.org/presentationml/2006/ole">
            <p:oleObj spid="_x0000_s11276" name="Formel" r:id="rId13" imgW="876240" imgH="393480" progId="Equation.3">
              <p:embed/>
            </p:oleObj>
          </a:graphicData>
        </a:graphic>
      </p:graphicFrame>
      <p:sp>
        <p:nvSpPr>
          <p:cNvPr id="27865" name="Text Box 217"/>
          <p:cNvSpPr txBox="1">
            <a:spLocks noChangeArrowheads="1"/>
          </p:cNvSpPr>
          <p:nvPr/>
        </p:nvSpPr>
        <p:spPr bwMode="auto">
          <a:xfrm>
            <a:off x="5935663" y="508158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 </a:t>
            </a:r>
            <a:r>
              <a:rPr lang="de-DE" b="1">
                <a:solidFill>
                  <a:srgbClr val="9900CC"/>
                </a:solidFill>
              </a:rPr>
              <a:t>45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39" name="Foliennummernplatzhalt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28</a:t>
            </a:fld>
            <a:endParaRPr lang="de-AT"/>
          </a:p>
        </p:txBody>
      </p:sp>
      <p:sp>
        <p:nvSpPr>
          <p:cNvPr id="40" name="Fußzeilenplatzhalt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0" fill="hold"/>
                                        <p:tgtEl>
                                          <p:spTgt spid="27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35" grpId="0"/>
      <p:bldP spid="27736" grpId="0"/>
      <p:bldP spid="27737" grpId="0"/>
      <p:bldP spid="27738" grpId="0"/>
      <p:bldP spid="27739" grpId="0"/>
      <p:bldP spid="27751" grpId="0"/>
      <p:bldP spid="27778" grpId="0"/>
      <p:bldP spid="27788" grpId="0"/>
      <p:bldP spid="27807" grpId="0" animBg="1"/>
      <p:bldP spid="27808" grpId="0"/>
      <p:bldP spid="27809" grpId="0"/>
      <p:bldP spid="27814" grpId="0"/>
      <p:bldP spid="27825" grpId="0"/>
      <p:bldP spid="27837" grpId="0"/>
      <p:bldP spid="27838" grpId="0"/>
      <p:bldP spid="27839" grpId="0"/>
      <p:bldP spid="27840" grpId="0"/>
      <p:bldP spid="27862" grpId="0"/>
      <p:bldP spid="2786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Groff - Heuristik</a:t>
            </a:r>
            <a:endParaRPr lang="de-AT" smtClean="0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de-DE" sz="2400"/>
          </a:p>
        </p:txBody>
      </p:sp>
      <p:sp>
        <p:nvSpPr>
          <p:cNvPr id="12296" name="Rectangle 11"/>
          <p:cNvSpPr>
            <a:spLocks noChangeArrowheads="1"/>
          </p:cNvSpPr>
          <p:nvPr/>
        </p:nvSpPr>
        <p:spPr bwMode="auto">
          <a:xfrm>
            <a:off x="446088" y="17002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de-AT" sz="2000" b="1"/>
              <a:t>optimale Losgröße</a:t>
            </a:r>
            <a:r>
              <a:rPr lang="de-AT" sz="2000"/>
              <a:t> im EOQ Modell	 	</a:t>
            </a:r>
            <a:endParaRPr lang="de-AT" sz="2000" i="1"/>
          </a:p>
          <a:p>
            <a:pPr>
              <a:spcBef>
                <a:spcPct val="20000"/>
              </a:spcBef>
              <a:buFont typeface="Wingdings" pitchFamily="2" charset="2"/>
              <a:buChar char="à"/>
            </a:pPr>
            <a:r>
              <a:rPr lang="de-AT" sz="2000" i="1"/>
              <a:t>Marginale Rüstkostenersparnis = Marginaler Lagerkostenzuwachs.</a:t>
            </a:r>
            <a:br>
              <a:rPr lang="de-AT" sz="2000" i="1"/>
            </a:br>
            <a:endParaRPr lang="de-AT" sz="2000"/>
          </a:p>
          <a:p>
            <a:pPr>
              <a:spcBef>
                <a:spcPct val="20000"/>
              </a:spcBef>
            </a:pPr>
            <a:r>
              <a:rPr lang="de-AT" sz="2000"/>
              <a:t>Übertragung dieser Idee auf </a:t>
            </a:r>
            <a:r>
              <a:rPr lang="de-AT" sz="2000" b="1"/>
              <a:t>dynamischen</a:t>
            </a:r>
            <a:r>
              <a:rPr lang="de-AT" sz="2000"/>
              <a:t> Fall: </a:t>
            </a:r>
          </a:p>
          <a:p>
            <a:pPr>
              <a:spcBef>
                <a:spcPct val="20000"/>
              </a:spcBef>
            </a:pPr>
            <a:r>
              <a:rPr lang="de-AT" sz="2000">
                <a:sym typeface="Wingdings" pitchFamily="2" charset="2"/>
              </a:rPr>
              <a:t> </a:t>
            </a:r>
            <a:r>
              <a:rPr lang="de-AT" sz="2000"/>
              <a:t>erweitere die Losreichweite, solange die</a:t>
            </a:r>
            <a:r>
              <a:rPr lang="de-AT" sz="2000" i="1"/>
              <a:t> Grenz-Lagerkosten kleiner als die Grenz-Rüstkosten</a:t>
            </a:r>
            <a:r>
              <a:rPr lang="de-AT" sz="2000"/>
              <a:t> sind:</a:t>
            </a:r>
          </a:p>
          <a:p>
            <a:pPr>
              <a:spcBef>
                <a:spcPct val="20000"/>
              </a:spcBef>
            </a:pPr>
            <a:endParaRPr lang="de-AT" sz="2000"/>
          </a:p>
          <a:p>
            <a:pPr>
              <a:spcBef>
                <a:spcPct val="20000"/>
              </a:spcBef>
            </a:pPr>
            <a:r>
              <a:rPr lang="de-AT" sz="2000">
                <a:sym typeface="Wingdings" pitchFamily="2" charset="2"/>
              </a:rPr>
              <a:t> </a:t>
            </a:r>
            <a:r>
              <a:rPr lang="de-AT" sz="2000"/>
              <a:t>Die </a:t>
            </a:r>
            <a:r>
              <a:rPr lang="de-AT" sz="2000" b="1"/>
              <a:t>Losreichweite</a:t>
            </a:r>
            <a:r>
              <a:rPr lang="de-AT" sz="2000"/>
              <a:t> </a:t>
            </a:r>
            <a:r>
              <a:rPr lang="de-AT" sz="2000">
                <a:sym typeface="Symbol" pitchFamily="18" charset="2"/>
              </a:rPr>
              <a:t></a:t>
            </a:r>
            <a:r>
              <a:rPr lang="de-AT" sz="2000"/>
              <a:t> des Loses einer Periode wird so lange erhöht, bis erstmals die marginale Ersparnis an Rüstkosten geringer ist als der marginale Zuwachs an Lagerkosten, d.h. bis erstmals gilt:</a:t>
            </a:r>
          </a:p>
          <a:p>
            <a:pPr>
              <a:spcBef>
                <a:spcPct val="20000"/>
              </a:spcBef>
            </a:pPr>
            <a:endParaRPr lang="de-AT" sz="2000"/>
          </a:p>
        </p:txBody>
      </p:sp>
      <p:sp>
        <p:nvSpPr>
          <p:cNvPr id="1229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2290" name="Object 12"/>
          <p:cNvGraphicFramePr>
            <a:graphicFrameLocks noChangeAspect="1"/>
          </p:cNvGraphicFramePr>
          <p:nvPr/>
        </p:nvGraphicFramePr>
        <p:xfrm>
          <a:off x="755650" y="5108922"/>
          <a:ext cx="2881313" cy="768350"/>
        </p:xfrm>
        <a:graphic>
          <a:graphicData uri="http://schemas.openxmlformats.org/presentationml/2006/ole">
            <p:oleObj spid="_x0000_s12290" name="Formel" r:id="rId3" imgW="1256755" imgH="393529" progId="Equation.3">
              <p:embed/>
            </p:oleObj>
          </a:graphicData>
        </a:graphic>
      </p:graphicFrame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29</a:t>
            </a:fld>
            <a:endParaRPr lang="de-AT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Losgrößenplanung</a:t>
            </a:r>
            <a:endParaRPr lang="de-AT" sz="28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sz="2000" dirty="0" smtClean="0"/>
              <a:t>Bei Losgrößen- bzw. Lagerhaltungsmodellen unterscheidet man:</a:t>
            </a:r>
          </a:p>
          <a:p>
            <a:pPr eaLnBrk="1" hangingPunct="1">
              <a:buFontTx/>
              <a:buNone/>
            </a:pPr>
            <a:endParaRPr lang="de-AT" sz="2000" i="1" dirty="0" smtClean="0"/>
          </a:p>
          <a:p>
            <a:pPr eaLnBrk="1" hangingPunct="1"/>
            <a:r>
              <a:rPr lang="de-AT" sz="1800" i="1" dirty="0" smtClean="0"/>
              <a:t>  deterministische</a:t>
            </a:r>
            <a:r>
              <a:rPr lang="de-AT" sz="1800" dirty="0" smtClean="0"/>
              <a:t> Modelle (Nachfrage wird als bekannt vorausgesetzt) vs.</a:t>
            </a:r>
            <a:endParaRPr lang="de-AT" sz="1800" i="1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AT" sz="1800" i="1" dirty="0" smtClean="0"/>
              <a:t>  stochastische</a:t>
            </a:r>
            <a:r>
              <a:rPr lang="de-AT" sz="1800" dirty="0" smtClean="0"/>
              <a:t> Modelle (nur Wahrscheinlichkeitsverteilungen über die 	Nachfragemengen bekannt)</a:t>
            </a:r>
          </a:p>
          <a:p>
            <a:pPr eaLnBrk="1" hangingPunct="1"/>
            <a:endParaRPr lang="de-AT" sz="1800" i="1" dirty="0" smtClean="0"/>
          </a:p>
          <a:p>
            <a:pPr eaLnBrk="1" hangingPunct="1"/>
            <a:r>
              <a:rPr lang="de-AT" sz="1800" i="1" dirty="0" smtClean="0"/>
              <a:t>  statische</a:t>
            </a:r>
            <a:r>
              <a:rPr lang="de-AT" sz="1800" dirty="0" smtClean="0"/>
              <a:t> Modelle (konstante Nachfrage – </a:t>
            </a:r>
            <a:r>
              <a:rPr lang="de-AT" sz="1800" i="1" dirty="0" smtClean="0"/>
              <a:t>eine</a:t>
            </a:r>
            <a:r>
              <a:rPr lang="de-AT" sz="1800" dirty="0" smtClean="0"/>
              <a:t> </a:t>
            </a:r>
            <a:r>
              <a:rPr lang="de-AT" sz="1800" i="1" dirty="0" smtClean="0"/>
              <a:t>typische</a:t>
            </a:r>
            <a:r>
              <a:rPr lang="de-AT" sz="1800" dirty="0" smtClean="0"/>
              <a:t> Bestellperiode)</a:t>
            </a:r>
            <a:endParaRPr lang="de-AT" sz="1800" i="1" dirty="0" smtClean="0"/>
          </a:p>
          <a:p>
            <a:pPr eaLnBrk="1" hangingPunct="1"/>
            <a:r>
              <a:rPr lang="de-AT" sz="1800" i="1" dirty="0" smtClean="0"/>
              <a:t>  dynamische</a:t>
            </a:r>
            <a:r>
              <a:rPr lang="de-AT" sz="1800" dirty="0" smtClean="0"/>
              <a:t> Modelle (Nachfrage variiert mit der Zeit)</a:t>
            </a:r>
          </a:p>
          <a:p>
            <a:pPr eaLnBrk="1" hangingPunct="1"/>
            <a:endParaRPr lang="de-AT" sz="1800" i="1" dirty="0" smtClean="0"/>
          </a:p>
          <a:p>
            <a:pPr eaLnBrk="1" hangingPunct="1"/>
            <a:r>
              <a:rPr lang="de-AT" sz="1800" i="1" dirty="0" smtClean="0"/>
              <a:t>  Ein</a:t>
            </a:r>
            <a:r>
              <a:rPr lang="de-AT" sz="1800" dirty="0" smtClean="0"/>
              <a:t>-Produktmodelle</a:t>
            </a:r>
            <a:endParaRPr lang="de-AT" sz="1800" i="1" dirty="0" smtClean="0"/>
          </a:p>
          <a:p>
            <a:pPr eaLnBrk="1" hangingPunct="1"/>
            <a:r>
              <a:rPr lang="de-AT" sz="1800" i="1" dirty="0" smtClean="0"/>
              <a:t>  Mehr</a:t>
            </a:r>
            <a:r>
              <a:rPr lang="de-AT" sz="1800" dirty="0" smtClean="0"/>
              <a:t>-Produktmodelle, wobei hier zu unterscheiden ist:</a:t>
            </a:r>
            <a:br>
              <a:rPr lang="de-AT" sz="1800" dirty="0" smtClean="0"/>
            </a:br>
            <a:r>
              <a:rPr lang="de-AT" sz="1800" dirty="0" smtClean="0"/>
              <a:t>	</a:t>
            </a:r>
            <a:r>
              <a:rPr lang="de-AT" sz="1600" dirty="0" smtClean="0"/>
              <a:t>- mit unabhängigem Bedarf (aber z.B. gemeinsamer Kapazitätsbeschränkung)</a:t>
            </a:r>
            <a:br>
              <a:rPr lang="de-AT" sz="1600" dirty="0" smtClean="0"/>
            </a:br>
            <a:r>
              <a:rPr lang="de-AT" sz="1600" dirty="0" smtClean="0"/>
              <a:t>   	- mit abhängigem Bedarf (z.B. Vorprodukte bei mehrstufiger Produktion)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Beispiel: </a:t>
            </a:r>
            <a:r>
              <a:rPr lang="de-DE" dirty="0" err="1" smtClean="0"/>
              <a:t>Groff</a:t>
            </a:r>
            <a:r>
              <a:rPr lang="de-DE" dirty="0" smtClean="0"/>
              <a:t> - Verfahren</a:t>
            </a:r>
            <a:endParaRPr lang="de-AT" dirty="0" smtClean="0"/>
          </a:p>
        </p:txBody>
      </p:sp>
      <p:sp>
        <p:nvSpPr>
          <p:cNvPr id="133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91063" cy="460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000" smtClean="0"/>
              <a:t>Rechte Seite (Rüst- / Lagerkosten) = </a:t>
            </a:r>
            <a:endParaRPr lang="de-AT" sz="2000" smtClean="0"/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5003800" y="1484313"/>
          <a:ext cx="446088" cy="576262"/>
        </p:xfrm>
        <a:graphic>
          <a:graphicData uri="http://schemas.openxmlformats.org/presentationml/2006/ole">
            <p:oleObj spid="_x0000_s13314" name="Formel" r:id="rId3" imgW="304560" imgH="393480" progId="Equation.3">
              <p:embed/>
            </p:oleObj>
          </a:graphicData>
        </a:graphic>
      </p:graphicFrame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507038" y="1577975"/>
            <a:ext cx="1081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r>
              <a:rPr lang="de-DE" sz="2000" b="1">
                <a:solidFill>
                  <a:srgbClr val="9900CC"/>
                </a:solidFill>
              </a:rPr>
              <a:t>140</a:t>
            </a:r>
            <a:endParaRPr lang="de-AT" sz="2000" b="1">
              <a:solidFill>
                <a:srgbClr val="9900CC"/>
              </a:solidFill>
            </a:endParaRPr>
          </a:p>
        </p:txBody>
      </p:sp>
      <p:graphicFrame>
        <p:nvGraphicFramePr>
          <p:cNvPr id="28842" name="Group 170"/>
          <p:cNvGraphicFramePr>
            <a:graphicFrameLocks noGrp="1"/>
          </p:cNvGraphicFramePr>
          <p:nvPr>
            <p:ph sz="quarter" idx="3"/>
          </p:nvPr>
        </p:nvGraphicFramePr>
        <p:xfrm>
          <a:off x="468313" y="2205038"/>
          <a:ext cx="8207375" cy="3208338"/>
        </p:xfrm>
        <a:graphic>
          <a:graphicData uri="http://schemas.openxmlformats.org/drawingml/2006/table">
            <a:tbl>
              <a:tblPr/>
              <a:tblGrid>
                <a:gridCol w="1071562"/>
                <a:gridCol w="1519238"/>
                <a:gridCol w="504825"/>
                <a:gridCol w="1295400"/>
                <a:gridCol w="720725"/>
                <a:gridCol w="1655762"/>
                <a:gridCol w="720725"/>
                <a:gridCol w="719138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prod. in Periode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produziere  bis Periode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Losreich-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weite (</a:t>
                      </a: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 * </a:t>
                      </a: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* (</a:t>
                      </a: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+ 1</a:t>
                      </a: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82" name="Text Box 110"/>
          <p:cNvSpPr txBox="1">
            <a:spLocks noChangeArrowheads="1"/>
          </p:cNvSpPr>
          <p:nvPr/>
        </p:nvSpPr>
        <p:spPr bwMode="auto">
          <a:xfrm>
            <a:off x="828675" y="2997200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783" name="Text Box 111"/>
          <p:cNvSpPr txBox="1">
            <a:spLocks noChangeArrowheads="1"/>
          </p:cNvSpPr>
          <p:nvPr/>
        </p:nvSpPr>
        <p:spPr bwMode="auto">
          <a:xfrm>
            <a:off x="2052638" y="4624388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28784" name="Text Box 112"/>
          <p:cNvSpPr txBox="1">
            <a:spLocks noChangeArrowheads="1"/>
          </p:cNvSpPr>
          <p:nvPr/>
        </p:nvSpPr>
        <p:spPr bwMode="auto">
          <a:xfrm>
            <a:off x="2051050" y="4271963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28785" name="Text Box 113"/>
          <p:cNvSpPr txBox="1">
            <a:spLocks noChangeArrowheads="1"/>
          </p:cNvSpPr>
          <p:nvPr/>
        </p:nvSpPr>
        <p:spPr bwMode="auto">
          <a:xfrm>
            <a:off x="2051050" y="382587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28786" name="Text Box 114"/>
          <p:cNvSpPr txBox="1">
            <a:spLocks noChangeArrowheads="1"/>
          </p:cNvSpPr>
          <p:nvPr/>
        </p:nvSpPr>
        <p:spPr bwMode="auto">
          <a:xfrm>
            <a:off x="2051050" y="339407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787" name="Text Box 115"/>
          <p:cNvSpPr txBox="1">
            <a:spLocks noChangeArrowheads="1"/>
          </p:cNvSpPr>
          <p:nvPr/>
        </p:nvSpPr>
        <p:spPr bwMode="auto">
          <a:xfrm>
            <a:off x="2052638" y="2997200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788" name="Text Box 116"/>
          <p:cNvSpPr txBox="1">
            <a:spLocks noChangeArrowheads="1"/>
          </p:cNvSpPr>
          <p:nvPr/>
        </p:nvSpPr>
        <p:spPr bwMode="auto">
          <a:xfrm>
            <a:off x="828675" y="463232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28789" name="Text Box 117"/>
          <p:cNvSpPr txBox="1">
            <a:spLocks noChangeArrowheads="1"/>
          </p:cNvSpPr>
          <p:nvPr/>
        </p:nvSpPr>
        <p:spPr bwMode="auto">
          <a:xfrm>
            <a:off x="3059113" y="29972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20</a:t>
            </a:r>
            <a:endParaRPr lang="de-AT"/>
          </a:p>
        </p:txBody>
      </p:sp>
      <p:sp>
        <p:nvSpPr>
          <p:cNvPr id="28791" name="Text Box 119"/>
          <p:cNvSpPr txBox="1">
            <a:spLocks noChangeArrowheads="1"/>
          </p:cNvSpPr>
          <p:nvPr/>
        </p:nvSpPr>
        <p:spPr bwMode="auto">
          <a:xfrm>
            <a:off x="3059113" y="339407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40</a:t>
            </a:r>
            <a:endParaRPr lang="de-AT"/>
          </a:p>
        </p:txBody>
      </p:sp>
      <p:sp>
        <p:nvSpPr>
          <p:cNvPr id="28792" name="Text Box 120"/>
          <p:cNvSpPr txBox="1">
            <a:spLocks noChangeArrowheads="1"/>
          </p:cNvSpPr>
          <p:nvPr/>
        </p:nvSpPr>
        <p:spPr bwMode="auto">
          <a:xfrm>
            <a:off x="3059113" y="383222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20</a:t>
            </a:r>
            <a:endParaRPr lang="de-AT"/>
          </a:p>
        </p:txBody>
      </p:sp>
      <p:sp>
        <p:nvSpPr>
          <p:cNvPr id="28793" name="Text Box 121"/>
          <p:cNvSpPr txBox="1">
            <a:spLocks noChangeArrowheads="1"/>
          </p:cNvSpPr>
          <p:nvPr/>
        </p:nvSpPr>
        <p:spPr bwMode="auto">
          <a:xfrm>
            <a:off x="3059113" y="424973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30</a:t>
            </a:r>
            <a:endParaRPr lang="de-AT"/>
          </a:p>
        </p:txBody>
      </p:sp>
      <p:sp>
        <p:nvSpPr>
          <p:cNvPr id="28794" name="Text Box 122"/>
          <p:cNvSpPr txBox="1">
            <a:spLocks noChangeArrowheads="1"/>
          </p:cNvSpPr>
          <p:nvPr/>
        </p:nvSpPr>
        <p:spPr bwMode="auto">
          <a:xfrm>
            <a:off x="3060700" y="462438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30</a:t>
            </a:r>
            <a:endParaRPr lang="de-AT"/>
          </a:p>
        </p:txBody>
      </p:sp>
      <p:sp>
        <p:nvSpPr>
          <p:cNvPr id="28796" name="Text Box 124"/>
          <p:cNvSpPr txBox="1">
            <a:spLocks noChangeArrowheads="1"/>
          </p:cNvSpPr>
          <p:nvPr/>
        </p:nvSpPr>
        <p:spPr bwMode="auto">
          <a:xfrm>
            <a:off x="3995738" y="3825875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797" name="Text Box 125"/>
          <p:cNvSpPr txBox="1">
            <a:spLocks noChangeArrowheads="1"/>
          </p:cNvSpPr>
          <p:nvPr/>
        </p:nvSpPr>
        <p:spPr bwMode="auto">
          <a:xfrm>
            <a:off x="3995738" y="299085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0</a:t>
            </a:r>
            <a:endParaRPr lang="de-AT"/>
          </a:p>
        </p:txBody>
      </p:sp>
      <p:sp>
        <p:nvSpPr>
          <p:cNvPr id="28798" name="Text Box 126"/>
          <p:cNvSpPr txBox="1">
            <a:spLocks noChangeArrowheads="1"/>
          </p:cNvSpPr>
          <p:nvPr/>
        </p:nvSpPr>
        <p:spPr bwMode="auto">
          <a:xfrm>
            <a:off x="3995738" y="3394075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799" name="Text Box 127"/>
          <p:cNvSpPr txBox="1">
            <a:spLocks noChangeArrowheads="1"/>
          </p:cNvSpPr>
          <p:nvPr/>
        </p:nvSpPr>
        <p:spPr bwMode="auto">
          <a:xfrm>
            <a:off x="3995738" y="423545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28800" name="Text Box 128"/>
          <p:cNvSpPr txBox="1">
            <a:spLocks noChangeArrowheads="1"/>
          </p:cNvSpPr>
          <p:nvPr/>
        </p:nvSpPr>
        <p:spPr bwMode="auto">
          <a:xfrm>
            <a:off x="3995738" y="4632325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0</a:t>
            </a:r>
            <a:endParaRPr lang="de-AT"/>
          </a:p>
        </p:txBody>
      </p:sp>
      <p:sp>
        <p:nvSpPr>
          <p:cNvPr id="28801" name="Text Box 129"/>
          <p:cNvSpPr txBox="1">
            <a:spLocks noChangeArrowheads="1"/>
          </p:cNvSpPr>
          <p:nvPr/>
        </p:nvSpPr>
        <p:spPr bwMode="auto">
          <a:xfrm>
            <a:off x="5075238" y="29972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802" name="Text Box 130"/>
          <p:cNvSpPr txBox="1">
            <a:spLocks noChangeArrowheads="1"/>
          </p:cNvSpPr>
          <p:nvPr/>
        </p:nvSpPr>
        <p:spPr bwMode="auto">
          <a:xfrm>
            <a:off x="5075238" y="3394075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803" name="Text Box 131"/>
          <p:cNvSpPr txBox="1">
            <a:spLocks noChangeArrowheads="1"/>
          </p:cNvSpPr>
          <p:nvPr/>
        </p:nvSpPr>
        <p:spPr bwMode="auto">
          <a:xfrm>
            <a:off x="5075238" y="3811588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28804" name="Text Box 132"/>
          <p:cNvSpPr txBox="1">
            <a:spLocks noChangeArrowheads="1"/>
          </p:cNvSpPr>
          <p:nvPr/>
        </p:nvSpPr>
        <p:spPr bwMode="auto">
          <a:xfrm>
            <a:off x="5075238" y="4243388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28805" name="Text Box 133"/>
          <p:cNvSpPr txBox="1">
            <a:spLocks noChangeArrowheads="1"/>
          </p:cNvSpPr>
          <p:nvPr/>
        </p:nvSpPr>
        <p:spPr bwMode="auto">
          <a:xfrm>
            <a:off x="5075238" y="4652963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806" name="Text Box 134"/>
          <p:cNvSpPr txBox="1">
            <a:spLocks noChangeArrowheads="1"/>
          </p:cNvSpPr>
          <p:nvPr/>
        </p:nvSpPr>
        <p:spPr bwMode="auto">
          <a:xfrm>
            <a:off x="6269038" y="29972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07" name="Text Box 135"/>
          <p:cNvSpPr txBox="1">
            <a:spLocks noChangeArrowheads="1"/>
          </p:cNvSpPr>
          <p:nvPr/>
        </p:nvSpPr>
        <p:spPr bwMode="auto">
          <a:xfrm>
            <a:off x="6156325" y="3400425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80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08" name="Text Box 136"/>
          <p:cNvSpPr txBox="1">
            <a:spLocks noChangeArrowheads="1"/>
          </p:cNvSpPr>
          <p:nvPr/>
        </p:nvSpPr>
        <p:spPr bwMode="auto">
          <a:xfrm>
            <a:off x="6026150" y="3825875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120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09" name="Text Box 137"/>
          <p:cNvSpPr txBox="1">
            <a:spLocks noChangeArrowheads="1"/>
          </p:cNvSpPr>
          <p:nvPr/>
        </p:nvSpPr>
        <p:spPr bwMode="auto">
          <a:xfrm>
            <a:off x="6026150" y="4264025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360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10" name="Text Box 138"/>
          <p:cNvSpPr txBox="1">
            <a:spLocks noChangeArrowheads="1"/>
          </p:cNvSpPr>
          <p:nvPr/>
        </p:nvSpPr>
        <p:spPr bwMode="auto">
          <a:xfrm>
            <a:off x="6269038" y="4624388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11" name="Text Box 139"/>
          <p:cNvSpPr txBox="1">
            <a:spLocks noChangeArrowheads="1"/>
          </p:cNvSpPr>
          <p:nvPr/>
        </p:nvSpPr>
        <p:spPr bwMode="auto">
          <a:xfrm>
            <a:off x="7235825" y="2997200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3" name="Text Box 141"/>
          <p:cNvSpPr txBox="1">
            <a:spLocks noChangeArrowheads="1"/>
          </p:cNvSpPr>
          <p:nvPr/>
        </p:nvSpPr>
        <p:spPr bwMode="auto">
          <a:xfrm>
            <a:off x="7235825" y="3817938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4" name="Text Box 142"/>
          <p:cNvSpPr txBox="1">
            <a:spLocks noChangeArrowheads="1"/>
          </p:cNvSpPr>
          <p:nvPr/>
        </p:nvSpPr>
        <p:spPr bwMode="auto">
          <a:xfrm>
            <a:off x="7235825" y="3394075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5" name="Text Box 143"/>
          <p:cNvSpPr txBox="1">
            <a:spLocks noChangeArrowheads="1"/>
          </p:cNvSpPr>
          <p:nvPr/>
        </p:nvSpPr>
        <p:spPr bwMode="auto">
          <a:xfrm>
            <a:off x="7235825" y="4249738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cs typeface="Arial" charset="0"/>
              </a:rPr>
              <a:t>&gt;</a:t>
            </a:r>
            <a:r>
              <a:rPr lang="de-AT" b="1">
                <a:solidFill>
                  <a:srgbClr val="FF3300"/>
                </a:solidFill>
                <a:cs typeface="Arial" charset="0"/>
              </a:rPr>
              <a:t> 140</a:t>
            </a:r>
          </a:p>
        </p:txBody>
      </p:sp>
      <p:sp>
        <p:nvSpPr>
          <p:cNvPr id="28816" name="Text Box 144"/>
          <p:cNvSpPr txBox="1">
            <a:spLocks noChangeArrowheads="1"/>
          </p:cNvSpPr>
          <p:nvPr/>
        </p:nvSpPr>
        <p:spPr bwMode="auto">
          <a:xfrm>
            <a:off x="7235825" y="4652963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7" name="AutoShape 145"/>
          <p:cNvSpPr>
            <a:spLocks noChangeArrowheads="1"/>
          </p:cNvSpPr>
          <p:nvPr/>
        </p:nvSpPr>
        <p:spPr bwMode="auto">
          <a:xfrm rot="764533">
            <a:off x="8148638" y="4278313"/>
            <a:ext cx="288925" cy="290512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8818" name="Object 146"/>
          <p:cNvGraphicFramePr>
            <a:graphicFrameLocks noChangeAspect="1"/>
          </p:cNvGraphicFramePr>
          <p:nvPr/>
        </p:nvGraphicFramePr>
        <p:xfrm>
          <a:off x="479425" y="5721350"/>
          <a:ext cx="385763" cy="431800"/>
        </p:xfrm>
        <a:graphic>
          <a:graphicData uri="http://schemas.openxmlformats.org/presentationml/2006/ole">
            <p:oleObj spid="_x0000_s13315" name="Formel" r:id="rId4" imgW="165028" imgH="228501" progId="Equation.3">
              <p:embed/>
            </p:oleObj>
          </a:graphicData>
        </a:graphic>
      </p:graphicFrame>
      <p:sp>
        <p:nvSpPr>
          <p:cNvPr id="28819" name="Text Box 147"/>
          <p:cNvSpPr txBox="1">
            <a:spLocks noChangeArrowheads="1"/>
          </p:cNvSpPr>
          <p:nvPr/>
        </p:nvSpPr>
        <p:spPr bwMode="auto">
          <a:xfrm>
            <a:off x="1055688" y="5756275"/>
            <a:ext cx="338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r>
              <a:rPr lang="de-DE" sz="2000">
                <a:cs typeface="Arial" charset="0"/>
              </a:rPr>
              <a:t>(</a:t>
            </a:r>
            <a:r>
              <a:rPr lang="en-US" sz="2000">
                <a:cs typeface="Arial" charset="0"/>
              </a:rPr>
              <a:t> </a:t>
            </a:r>
            <a:r>
              <a:rPr lang="en-US" sz="2000" b="1">
                <a:solidFill>
                  <a:srgbClr val="9900CC"/>
                </a:solidFill>
                <a:cs typeface="Arial" charset="0"/>
              </a:rPr>
              <a:t>80</a:t>
            </a:r>
            <a:r>
              <a:rPr lang="en-US" sz="2000">
                <a:cs typeface="Arial" charset="0"/>
              </a:rPr>
              <a:t>; </a:t>
            </a:r>
            <a:r>
              <a:rPr lang="en-US" sz="2000" b="1">
                <a:solidFill>
                  <a:srgbClr val="9900CC"/>
                </a:solidFill>
                <a:cs typeface="Arial" charset="0"/>
              </a:rPr>
              <a:t>0</a:t>
            </a:r>
            <a:r>
              <a:rPr lang="en-US" sz="2000">
                <a:cs typeface="Arial" charset="0"/>
              </a:rPr>
              <a:t>; </a:t>
            </a:r>
            <a:r>
              <a:rPr lang="en-US" sz="2000" b="1">
                <a:solidFill>
                  <a:srgbClr val="9900CC"/>
                </a:solidFill>
                <a:cs typeface="Arial" charset="0"/>
              </a:rPr>
              <a:t>0</a:t>
            </a:r>
            <a:r>
              <a:rPr lang="en-US" sz="2000">
                <a:cs typeface="Arial" charset="0"/>
              </a:rPr>
              <a:t>; </a:t>
            </a:r>
            <a:r>
              <a:rPr lang="en-US" sz="2000" b="1">
                <a:solidFill>
                  <a:srgbClr val="9900CC"/>
                </a:solidFill>
                <a:cs typeface="Arial" charset="0"/>
              </a:rPr>
              <a:t>50</a:t>
            </a:r>
            <a:r>
              <a:rPr lang="en-US"/>
              <a:t>; </a:t>
            </a:r>
            <a:r>
              <a:rPr lang="en-US" sz="2000" b="1">
                <a:solidFill>
                  <a:srgbClr val="9900CC"/>
                </a:solidFill>
              </a:rPr>
              <a:t>0</a:t>
            </a:r>
            <a:r>
              <a:rPr lang="en-US" sz="2000">
                <a:cs typeface="Arial" charset="0"/>
              </a:rPr>
              <a:t> )</a:t>
            </a:r>
          </a:p>
        </p:txBody>
      </p:sp>
      <p:sp>
        <p:nvSpPr>
          <p:cNvPr id="28820" name="Text Box 148"/>
          <p:cNvSpPr txBox="1">
            <a:spLocks noChangeArrowheads="1"/>
          </p:cNvSpPr>
          <p:nvPr/>
        </p:nvSpPr>
        <p:spPr bwMode="auto">
          <a:xfrm>
            <a:off x="6397625" y="5610225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/>
              <a:t>K</a:t>
            </a:r>
            <a:r>
              <a:rPr lang="de-DE" sz="2000"/>
              <a:t>(</a:t>
            </a:r>
            <a:r>
              <a:rPr lang="de-DE" sz="2000" i="1"/>
              <a:t>q</a:t>
            </a:r>
            <a:r>
              <a:rPr lang="de-DE" sz="2000"/>
              <a:t>*)</a:t>
            </a:r>
            <a:endParaRPr lang="de-AT" sz="2000"/>
          </a:p>
        </p:txBody>
      </p:sp>
      <p:sp>
        <p:nvSpPr>
          <p:cNvPr id="28821" name="Text Box 149"/>
          <p:cNvSpPr txBox="1">
            <a:spLocks noChangeArrowheads="1"/>
          </p:cNvSpPr>
          <p:nvPr/>
        </p:nvSpPr>
        <p:spPr bwMode="auto">
          <a:xfrm>
            <a:off x="7059613" y="5646738"/>
            <a:ext cx="143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r>
              <a:rPr lang="de-DE" sz="2000" b="1">
                <a:solidFill>
                  <a:srgbClr val="9900CC"/>
                </a:solidFill>
              </a:rPr>
              <a:t>240</a:t>
            </a:r>
            <a:r>
              <a:rPr lang="de-DE" sz="2000"/>
              <a:t> GE</a:t>
            </a:r>
            <a:endParaRPr lang="de-AT" sz="2000"/>
          </a:p>
        </p:txBody>
      </p:sp>
      <p:sp>
        <p:nvSpPr>
          <p:cNvPr id="28843" name="Text Box 171"/>
          <p:cNvSpPr txBox="1">
            <a:spLocks noChangeArrowheads="1"/>
          </p:cNvSpPr>
          <p:nvPr/>
        </p:nvSpPr>
        <p:spPr bwMode="auto">
          <a:xfrm>
            <a:off x="2052638" y="501967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5</a:t>
            </a:r>
            <a:endParaRPr lang="de-AT"/>
          </a:p>
        </p:txBody>
      </p:sp>
      <p:sp>
        <p:nvSpPr>
          <p:cNvPr id="28844" name="Text Box 172"/>
          <p:cNvSpPr txBox="1">
            <a:spLocks noChangeArrowheads="1"/>
          </p:cNvSpPr>
          <p:nvPr/>
        </p:nvSpPr>
        <p:spPr bwMode="auto">
          <a:xfrm>
            <a:off x="3046413" y="5021263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20</a:t>
            </a:r>
            <a:endParaRPr lang="de-AT"/>
          </a:p>
        </p:txBody>
      </p:sp>
      <p:sp>
        <p:nvSpPr>
          <p:cNvPr id="28845" name="Text Box 173"/>
          <p:cNvSpPr txBox="1">
            <a:spLocks noChangeArrowheads="1"/>
          </p:cNvSpPr>
          <p:nvPr/>
        </p:nvSpPr>
        <p:spPr bwMode="auto">
          <a:xfrm>
            <a:off x="4010025" y="5024438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846" name="Text Box 174"/>
          <p:cNvSpPr txBox="1">
            <a:spLocks noChangeArrowheads="1"/>
          </p:cNvSpPr>
          <p:nvPr/>
        </p:nvSpPr>
        <p:spPr bwMode="auto">
          <a:xfrm>
            <a:off x="5091113" y="501015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847" name="Text Box 175"/>
          <p:cNvSpPr txBox="1">
            <a:spLocks noChangeArrowheads="1"/>
          </p:cNvSpPr>
          <p:nvPr/>
        </p:nvSpPr>
        <p:spPr bwMode="auto">
          <a:xfrm>
            <a:off x="6172200" y="5000625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40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48" name="Text Box 176"/>
          <p:cNvSpPr txBox="1">
            <a:spLocks noChangeArrowheads="1"/>
          </p:cNvSpPr>
          <p:nvPr/>
        </p:nvSpPr>
        <p:spPr bwMode="auto">
          <a:xfrm>
            <a:off x="7235825" y="5019675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53" name="Foliennummernplatzhalt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30</a:t>
            </a:fld>
            <a:endParaRPr lang="de-AT"/>
          </a:p>
        </p:txBody>
      </p:sp>
      <p:sp>
        <p:nvSpPr>
          <p:cNvPr id="54" name="Fußzeilenplatzhalter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782" grpId="0"/>
      <p:bldP spid="28783" grpId="0"/>
      <p:bldP spid="28784" grpId="0"/>
      <p:bldP spid="28785" grpId="0"/>
      <p:bldP spid="28786" grpId="0"/>
      <p:bldP spid="28787" grpId="0"/>
      <p:bldP spid="28788" grpId="0"/>
      <p:bldP spid="28789" grpId="0"/>
      <p:bldP spid="28791" grpId="0"/>
      <p:bldP spid="28792" grpId="0"/>
      <p:bldP spid="28793" grpId="0"/>
      <p:bldP spid="28794" grpId="0"/>
      <p:bldP spid="28796" grpId="0"/>
      <p:bldP spid="28797" grpId="0"/>
      <p:bldP spid="28798" grpId="0"/>
      <p:bldP spid="28799" grpId="0"/>
      <p:bldP spid="28800" grpId="0"/>
      <p:bldP spid="28801" grpId="0"/>
      <p:bldP spid="28802" grpId="0"/>
      <p:bldP spid="28803" grpId="0"/>
      <p:bldP spid="28804" grpId="0"/>
      <p:bldP spid="28805" grpId="0"/>
      <p:bldP spid="28806" grpId="0"/>
      <p:bldP spid="28807" grpId="0"/>
      <p:bldP spid="28808" grpId="0"/>
      <p:bldP spid="28809" grpId="0"/>
      <p:bldP spid="28810" grpId="0"/>
      <p:bldP spid="28811" grpId="0"/>
      <p:bldP spid="28813" grpId="0"/>
      <p:bldP spid="28814" grpId="0"/>
      <p:bldP spid="28815" grpId="0"/>
      <p:bldP spid="28816" grpId="0"/>
      <p:bldP spid="28817" grpId="0" animBg="1"/>
      <p:bldP spid="28819" grpId="0"/>
      <p:bldP spid="28820" grpId="0"/>
      <p:bldP spid="28821" grpId="0"/>
      <p:bldP spid="28843" grpId="0"/>
      <p:bldP spid="28844" grpId="0"/>
      <p:bldP spid="28845" grpId="0"/>
      <p:bldP spid="28846" grpId="0"/>
      <p:bldP spid="28847" grpId="0"/>
      <p:bldP spid="2884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6" name="Text Box 74"/>
          <p:cNvSpPr txBox="1">
            <a:spLocks noChangeArrowheads="1"/>
          </p:cNvSpPr>
          <p:nvPr/>
        </p:nvSpPr>
        <p:spPr bwMode="auto">
          <a:xfrm>
            <a:off x="5508104" y="2852936"/>
            <a:ext cx="343535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FF3300"/>
                </a:solidFill>
              </a:rPr>
              <a:t>Los von Produkt 1 wird nun nur jedes 2. mal produziert </a:t>
            </a:r>
            <a:br>
              <a:rPr lang="de-DE" dirty="0">
                <a:solidFill>
                  <a:srgbClr val="FF3300"/>
                </a:solidFill>
              </a:rPr>
            </a:br>
            <a:r>
              <a:rPr lang="de-AT" dirty="0">
                <a:solidFill>
                  <a:srgbClr val="FF3300"/>
                </a:solidFill>
              </a:rPr>
              <a:t>also </a:t>
            </a:r>
            <a:r>
              <a:rPr lang="de-DE" dirty="0">
                <a:solidFill>
                  <a:srgbClr val="FF3300"/>
                </a:solidFill>
              </a:rPr>
              <a:t>zu Zeiten 0, 3, 6, …</a:t>
            </a:r>
            <a:endParaRPr lang="de-AT" dirty="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rgbClr val="FF3300"/>
                </a:solidFill>
              </a:rPr>
              <a:t>Los von Produkt 2 wird weiterhin zu Zeiten 0, 3, 6, … produziert</a:t>
            </a:r>
            <a:endParaRPr lang="de-AT" dirty="0">
              <a:solidFill>
                <a:srgbClr val="FF3300"/>
              </a:solidFill>
            </a:endParaRP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611188" y="2852936"/>
          <a:ext cx="4537075" cy="3011488"/>
        </p:xfrm>
        <a:graphic>
          <a:graphicData uri="http://schemas.openxmlformats.org/presentationml/2006/ole">
            <p:oleObj spid="_x0000_s14338" name="Microsoft-Zeichnung" r:id="rId3" imgW="5605463" imgH="3703638" progId="">
              <p:embed/>
            </p:oleObj>
          </a:graphicData>
        </a:graphic>
      </p:graphicFrame>
      <p:sp>
        <p:nvSpPr>
          <p:cNvPr id="13370" name="Line 58"/>
          <p:cNvSpPr>
            <a:spLocks noChangeShapeType="1"/>
          </p:cNvSpPr>
          <p:nvPr/>
        </p:nvSpPr>
        <p:spPr bwMode="auto">
          <a:xfrm flipH="1" flipV="1">
            <a:off x="1760538" y="4489450"/>
            <a:ext cx="7937" cy="137001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9" name="Line 67"/>
          <p:cNvSpPr>
            <a:spLocks noChangeShapeType="1"/>
          </p:cNvSpPr>
          <p:nvPr/>
        </p:nvSpPr>
        <p:spPr bwMode="auto">
          <a:xfrm flipH="1" flipV="1">
            <a:off x="1773238" y="3355975"/>
            <a:ext cx="317500" cy="4587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H="1" flipV="1">
            <a:off x="1436688" y="2876550"/>
            <a:ext cx="644525" cy="9223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6" name="Line 64"/>
          <p:cNvSpPr>
            <a:spLocks noChangeShapeType="1"/>
          </p:cNvSpPr>
          <p:nvPr/>
        </p:nvSpPr>
        <p:spPr bwMode="auto">
          <a:xfrm flipH="1" flipV="1">
            <a:off x="1776413" y="4954588"/>
            <a:ext cx="319087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82" name="Line 70"/>
          <p:cNvSpPr>
            <a:spLocks noChangeShapeType="1"/>
          </p:cNvSpPr>
          <p:nvPr/>
        </p:nvSpPr>
        <p:spPr bwMode="auto">
          <a:xfrm flipH="1" flipV="1">
            <a:off x="808038" y="4489450"/>
            <a:ext cx="7937" cy="137001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4" name="Line 62"/>
          <p:cNvSpPr>
            <a:spLocks noChangeShapeType="1"/>
          </p:cNvSpPr>
          <p:nvPr/>
        </p:nvSpPr>
        <p:spPr bwMode="auto">
          <a:xfrm flipH="1" flipV="1">
            <a:off x="1125538" y="5408613"/>
            <a:ext cx="319087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 flipV="1">
            <a:off x="2081213" y="2905125"/>
            <a:ext cx="4762" cy="909638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7" name="Text Box 45"/>
          <p:cNvSpPr txBox="1">
            <a:spLocks noChangeArrowheads="1"/>
          </p:cNvSpPr>
          <p:nvPr/>
        </p:nvSpPr>
        <p:spPr bwMode="auto">
          <a:xfrm>
            <a:off x="130175" y="343535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hlink"/>
                </a:solidFill>
              </a:rPr>
              <a:t>Los</a:t>
            </a:r>
            <a:endParaRPr lang="de-AT">
              <a:solidFill>
                <a:schemeClr val="hlink"/>
              </a:solidFill>
            </a:endParaRPr>
          </a:p>
        </p:txBody>
      </p: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133350" y="343535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FF3300"/>
                </a:solidFill>
              </a:rPr>
              <a:t>Los</a:t>
            </a:r>
            <a:endParaRPr lang="de-AT">
              <a:solidFill>
                <a:srgbClr val="FF3300"/>
              </a:solidFill>
            </a:endParaRPr>
          </a:p>
        </p:txBody>
      </p:sp>
      <p:sp>
        <p:nvSpPr>
          <p:cNvPr id="14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Beispiel: </a:t>
            </a:r>
            <a:r>
              <a:rPr lang="de-AT" sz="2800" dirty="0" smtClean="0"/>
              <a:t>mehrstufige Produktion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568951" cy="4319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sz="2000" dirty="0" smtClean="0">
                <a:sym typeface="Wingdings" pitchFamily="2" charset="2"/>
              </a:rPr>
              <a:t> </a:t>
            </a:r>
            <a:r>
              <a:rPr lang="de-AT" sz="2000" dirty="0" smtClean="0"/>
              <a:t>Endprodukt (1) mit kontinuierlicher Nachfrage  </a:t>
            </a:r>
          </a:p>
          <a:p>
            <a:pPr eaLnBrk="1" hangingPunct="1">
              <a:buFontTx/>
              <a:buNone/>
            </a:pPr>
            <a:r>
              <a:rPr lang="de-AT" sz="2000" dirty="0" smtClean="0">
                <a:sym typeface="Wingdings" pitchFamily="2" charset="2"/>
              </a:rPr>
              <a:t> </a:t>
            </a:r>
            <a:r>
              <a:rPr lang="de-AT" sz="2000" dirty="0" smtClean="0"/>
              <a:t>Bedarf an Vorprodukt (2) hat damit sporadischen Charakter; die             Wahl der </a:t>
            </a:r>
            <a:r>
              <a:rPr lang="de-AT" sz="2000" dirty="0" err="1" smtClean="0"/>
              <a:t>Losgröße</a:t>
            </a:r>
            <a:r>
              <a:rPr lang="de-AT" sz="2000" dirty="0" smtClean="0"/>
              <a:t> für (1) beeinflusst den Bedarf an (2)</a:t>
            </a:r>
          </a:p>
          <a:p>
            <a:pPr eaLnBrk="1" hangingPunct="1">
              <a:buFontTx/>
              <a:buNone/>
            </a:pPr>
            <a:endParaRPr lang="de-AT" sz="2000" dirty="0" smtClean="0"/>
          </a:p>
        </p:txBody>
      </p:sp>
      <p:sp>
        <p:nvSpPr>
          <p:cNvPr id="14355" name="Rectangle 5"/>
          <p:cNvSpPr>
            <a:spLocks noChangeArrowheads="1"/>
          </p:cNvSpPr>
          <p:nvPr/>
        </p:nvSpPr>
        <p:spPr bwMode="auto">
          <a:xfrm>
            <a:off x="0" y="2386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 flipV="1">
            <a:off x="823913" y="3346450"/>
            <a:ext cx="317500" cy="4587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 flipV="1">
            <a:off x="2065338" y="2881313"/>
            <a:ext cx="644525" cy="9223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 flipV="1">
            <a:off x="2708275" y="2881313"/>
            <a:ext cx="644525" cy="9223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 flipV="1">
            <a:off x="3313113" y="2881313"/>
            <a:ext cx="644525" cy="9223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 flipV="1">
            <a:off x="1452563" y="2900363"/>
            <a:ext cx="4762" cy="909637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 flipV="1">
            <a:off x="2719388" y="2909888"/>
            <a:ext cx="4762" cy="909637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 flipV="1">
            <a:off x="3338513" y="2900363"/>
            <a:ext cx="4762" cy="909637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 flipH="1" flipV="1">
            <a:off x="814388" y="5405438"/>
            <a:ext cx="642937" cy="47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 flipH="1">
            <a:off x="1457325" y="6315075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 flipH="1" flipV="1">
            <a:off x="2079625" y="4943475"/>
            <a:ext cx="11113" cy="91757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 flipH="1" flipV="1">
            <a:off x="2081213" y="5857875"/>
            <a:ext cx="642937" cy="47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 flipH="1" flipV="1">
            <a:off x="2713038" y="4505325"/>
            <a:ext cx="0" cy="13462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 flipH="1" flipV="1">
            <a:off x="2695575" y="5400675"/>
            <a:ext cx="642938" cy="47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8" name="Line 36"/>
          <p:cNvSpPr>
            <a:spLocks noChangeShapeType="1"/>
          </p:cNvSpPr>
          <p:nvPr/>
        </p:nvSpPr>
        <p:spPr bwMode="auto">
          <a:xfrm flipH="1" flipV="1">
            <a:off x="3336925" y="5405438"/>
            <a:ext cx="11113" cy="91757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9" name="Line 37"/>
          <p:cNvSpPr>
            <a:spLocks noChangeShapeType="1"/>
          </p:cNvSpPr>
          <p:nvPr/>
        </p:nvSpPr>
        <p:spPr bwMode="auto">
          <a:xfrm flipH="1">
            <a:off x="3343275" y="6310313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0" name="Line 38"/>
          <p:cNvSpPr>
            <a:spLocks noChangeShapeType="1"/>
          </p:cNvSpPr>
          <p:nvPr/>
        </p:nvSpPr>
        <p:spPr bwMode="auto">
          <a:xfrm flipH="1" flipV="1">
            <a:off x="3665538" y="4967288"/>
            <a:ext cx="0" cy="13462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1" name="Line 39"/>
          <p:cNvSpPr>
            <a:spLocks noChangeShapeType="1"/>
          </p:cNvSpPr>
          <p:nvPr/>
        </p:nvSpPr>
        <p:spPr bwMode="auto">
          <a:xfrm flipH="1" flipV="1">
            <a:off x="3643313" y="4976813"/>
            <a:ext cx="304800" cy="47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 flipH="1" flipV="1">
            <a:off x="3937000" y="4953000"/>
            <a:ext cx="11113" cy="91757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 flipV="1">
            <a:off x="671513" y="3362325"/>
            <a:ext cx="3175" cy="4524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 flipV="1">
            <a:off x="673100" y="2895600"/>
            <a:ext cx="3175" cy="9191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8" name="Line 46"/>
          <p:cNvSpPr>
            <a:spLocks noChangeShapeType="1"/>
          </p:cNvSpPr>
          <p:nvPr/>
        </p:nvSpPr>
        <p:spPr bwMode="auto">
          <a:xfrm flipV="1">
            <a:off x="679450" y="4498975"/>
            <a:ext cx="0" cy="13731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9" name="Text Box 47"/>
          <p:cNvSpPr txBox="1">
            <a:spLocks noChangeArrowheads="1"/>
          </p:cNvSpPr>
          <p:nvPr/>
        </p:nvSpPr>
        <p:spPr bwMode="auto">
          <a:xfrm>
            <a:off x="165100" y="508635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hlink"/>
                </a:solidFill>
              </a:rPr>
              <a:t>Los</a:t>
            </a:r>
            <a:endParaRPr lang="de-AT">
              <a:solidFill>
                <a:schemeClr val="hlink"/>
              </a:solidFill>
            </a:endParaRPr>
          </a:p>
        </p:txBody>
      </p:sp>
      <p:sp>
        <p:nvSpPr>
          <p:cNvPr id="13362" name="Line 50"/>
          <p:cNvSpPr>
            <a:spLocks noChangeShapeType="1"/>
          </p:cNvSpPr>
          <p:nvPr/>
        </p:nvSpPr>
        <p:spPr bwMode="auto">
          <a:xfrm flipH="1" flipV="1">
            <a:off x="1144588" y="3362325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3" name="Line 51"/>
          <p:cNvSpPr>
            <a:spLocks noChangeShapeType="1"/>
          </p:cNvSpPr>
          <p:nvPr/>
        </p:nvSpPr>
        <p:spPr bwMode="auto">
          <a:xfrm flipH="1" flipV="1">
            <a:off x="1138238" y="3343275"/>
            <a:ext cx="317500" cy="4587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4" name="Line 52"/>
          <p:cNvSpPr>
            <a:spLocks noChangeShapeType="1"/>
          </p:cNvSpPr>
          <p:nvPr/>
        </p:nvSpPr>
        <p:spPr bwMode="auto">
          <a:xfrm flipH="1" flipV="1">
            <a:off x="1455738" y="3346450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5" name="Line 53"/>
          <p:cNvSpPr>
            <a:spLocks noChangeShapeType="1"/>
          </p:cNvSpPr>
          <p:nvPr/>
        </p:nvSpPr>
        <p:spPr bwMode="auto">
          <a:xfrm flipH="1" flipV="1">
            <a:off x="1452563" y="3349625"/>
            <a:ext cx="317500" cy="4587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7" name="Line 55"/>
          <p:cNvSpPr>
            <a:spLocks noChangeShapeType="1"/>
          </p:cNvSpPr>
          <p:nvPr/>
        </p:nvSpPr>
        <p:spPr bwMode="auto">
          <a:xfrm flipH="1" flipV="1">
            <a:off x="814388" y="4495800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8" name="Line 56"/>
          <p:cNvSpPr>
            <a:spLocks noChangeShapeType="1"/>
          </p:cNvSpPr>
          <p:nvPr/>
        </p:nvSpPr>
        <p:spPr bwMode="auto">
          <a:xfrm flipH="1" flipV="1">
            <a:off x="1131888" y="4965700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9" name="Line 57"/>
          <p:cNvSpPr>
            <a:spLocks noChangeShapeType="1"/>
          </p:cNvSpPr>
          <p:nvPr/>
        </p:nvSpPr>
        <p:spPr bwMode="auto">
          <a:xfrm flipH="1" flipV="1">
            <a:off x="1449388" y="5413375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3" name="Line 61"/>
          <p:cNvSpPr>
            <a:spLocks noChangeShapeType="1"/>
          </p:cNvSpPr>
          <p:nvPr/>
        </p:nvSpPr>
        <p:spPr bwMode="auto">
          <a:xfrm flipH="1" flipV="1">
            <a:off x="817563" y="4951413"/>
            <a:ext cx="319087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5" name="Line 63"/>
          <p:cNvSpPr>
            <a:spLocks noChangeShapeType="1"/>
          </p:cNvSpPr>
          <p:nvPr/>
        </p:nvSpPr>
        <p:spPr bwMode="auto">
          <a:xfrm flipH="1" flipV="1">
            <a:off x="1446213" y="5859463"/>
            <a:ext cx="319087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7" name="Line 65"/>
          <p:cNvSpPr>
            <a:spLocks noChangeShapeType="1"/>
          </p:cNvSpPr>
          <p:nvPr/>
        </p:nvSpPr>
        <p:spPr bwMode="auto">
          <a:xfrm flipH="1" flipV="1">
            <a:off x="2071688" y="5408613"/>
            <a:ext cx="319087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8" name="Line 66"/>
          <p:cNvSpPr>
            <a:spLocks noChangeShapeType="1"/>
          </p:cNvSpPr>
          <p:nvPr/>
        </p:nvSpPr>
        <p:spPr bwMode="auto">
          <a:xfrm flipH="1" flipV="1">
            <a:off x="1776413" y="3362325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80" name="Line 68"/>
          <p:cNvSpPr>
            <a:spLocks noChangeShapeType="1"/>
          </p:cNvSpPr>
          <p:nvPr/>
        </p:nvSpPr>
        <p:spPr bwMode="auto">
          <a:xfrm flipH="1" flipV="1">
            <a:off x="808038" y="2876550"/>
            <a:ext cx="644525" cy="9223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81" name="Line 69"/>
          <p:cNvSpPr>
            <a:spLocks noChangeShapeType="1"/>
          </p:cNvSpPr>
          <p:nvPr/>
        </p:nvSpPr>
        <p:spPr bwMode="auto">
          <a:xfrm flipH="1" flipV="1">
            <a:off x="820738" y="3375025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flipH="1" flipV="1">
            <a:off x="811213" y="4497388"/>
            <a:ext cx="4762" cy="13716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 flipH="1" flipV="1">
            <a:off x="1450975" y="5400675"/>
            <a:ext cx="11113" cy="91757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2" name="Line 30"/>
          <p:cNvSpPr>
            <a:spLocks noChangeShapeType="1"/>
          </p:cNvSpPr>
          <p:nvPr/>
        </p:nvSpPr>
        <p:spPr bwMode="auto">
          <a:xfrm flipH="1" flipV="1">
            <a:off x="1770063" y="4957763"/>
            <a:ext cx="0" cy="13462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 flipH="1" flipV="1">
            <a:off x="1766888" y="4943475"/>
            <a:ext cx="304800" cy="47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 flipV="1">
            <a:off x="814388" y="2895600"/>
            <a:ext cx="4762" cy="909638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83" name="Text Box 71"/>
          <p:cNvSpPr txBox="1">
            <a:spLocks noChangeArrowheads="1"/>
          </p:cNvSpPr>
          <p:nvPr/>
        </p:nvSpPr>
        <p:spPr bwMode="auto">
          <a:xfrm>
            <a:off x="1727200" y="6143625"/>
            <a:ext cx="1597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FF3300"/>
                </a:solidFill>
              </a:rPr>
              <a:t>Fehlmenge</a:t>
            </a:r>
            <a:endParaRPr lang="de-AT">
              <a:solidFill>
                <a:srgbClr val="FF3300"/>
              </a:solidFill>
            </a:endParaRPr>
          </a:p>
        </p:txBody>
      </p:sp>
      <p:sp>
        <p:nvSpPr>
          <p:cNvPr id="13384" name="Text Box 72"/>
          <p:cNvSpPr txBox="1">
            <a:spLocks noChangeArrowheads="1"/>
          </p:cNvSpPr>
          <p:nvPr/>
        </p:nvSpPr>
        <p:spPr bwMode="auto">
          <a:xfrm>
            <a:off x="4927600" y="4391025"/>
            <a:ext cx="520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Times New Roman" pitchFamily="18" charset="0"/>
              </a:rPr>
              <a:t>1</a:t>
            </a:r>
            <a:endParaRPr lang="de-AT" sz="1600">
              <a:latin typeface="Times New Roman" pitchFamily="18" charset="0"/>
            </a:endParaRPr>
          </a:p>
        </p:txBody>
      </p:sp>
      <p:sp>
        <p:nvSpPr>
          <p:cNvPr id="13388" name="Text Box 76"/>
          <p:cNvSpPr txBox="1">
            <a:spLocks noChangeArrowheads="1"/>
          </p:cNvSpPr>
          <p:nvPr/>
        </p:nvSpPr>
        <p:spPr bwMode="auto">
          <a:xfrm>
            <a:off x="5432425" y="4979988"/>
            <a:ext cx="3711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9900CC"/>
                </a:solidFill>
              </a:rPr>
              <a:t>Losgrößenplanung von Produkt 1 beeinflusst Bedarf nach Produkt </a:t>
            </a:r>
            <a:r>
              <a:rPr lang="de-AT" dirty="0">
                <a:solidFill>
                  <a:srgbClr val="9900CC"/>
                </a:solidFill>
              </a:rPr>
              <a:t>2 </a:t>
            </a:r>
            <a:r>
              <a:rPr lang="de-AT" dirty="0">
                <a:solidFill>
                  <a:srgbClr val="9900CC"/>
                </a:solidFill>
                <a:sym typeface="Symbol" pitchFamily="18" charset="2"/>
              </a:rPr>
              <a:t> unzulässige Lösung bei unabhängiger Planung</a:t>
            </a:r>
          </a:p>
        </p:txBody>
      </p:sp>
      <p:sp>
        <p:nvSpPr>
          <p:cNvPr id="62" name="Foliennummernplatzhalt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31</a:t>
            </a:fld>
            <a:endParaRPr lang="de-AT"/>
          </a:p>
        </p:txBody>
      </p:sp>
      <p:sp>
        <p:nvSpPr>
          <p:cNvPr id="63" name="Fußzeilenplatzhalter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86" grpId="0"/>
      <p:bldP spid="13370" grpId="0" animBg="1"/>
      <p:bldP spid="13379" grpId="0" animBg="1"/>
      <p:bldP spid="13319" grpId="0" animBg="1"/>
      <p:bldP spid="13376" grpId="0" animBg="1"/>
      <p:bldP spid="13382" grpId="0" animBg="1"/>
      <p:bldP spid="13374" grpId="0" animBg="1"/>
      <p:bldP spid="13326" grpId="0" animBg="1"/>
      <p:bldP spid="13357" grpId="0"/>
      <p:bldP spid="13355" grpId="0"/>
      <p:bldP spid="13315" grpId="0" build="p"/>
      <p:bldP spid="13318" grpId="0" animBg="1"/>
      <p:bldP spid="13320" grpId="0" animBg="1"/>
      <p:bldP spid="13321" grpId="0" animBg="1"/>
      <p:bldP spid="13322" grpId="0" animBg="1"/>
      <p:bldP spid="13323" grpId="0" animBg="1"/>
      <p:bldP spid="13325" grpId="0" animBg="1"/>
      <p:bldP spid="13327" grpId="0" animBg="1"/>
      <p:bldP spid="13339" grpId="0" animBg="1"/>
      <p:bldP spid="13341" grpId="0" animBg="1"/>
      <p:bldP spid="13344" grpId="0" animBg="1"/>
      <p:bldP spid="13345" grpId="0" animBg="1"/>
      <p:bldP spid="13346" grpId="0" animBg="1"/>
      <p:bldP spid="13347" grpId="0" animBg="1"/>
      <p:bldP spid="13348" grpId="0" animBg="1"/>
      <p:bldP spid="13349" grpId="0" animBg="1"/>
      <p:bldP spid="13350" grpId="0" animBg="1"/>
      <p:bldP spid="13351" grpId="0" animBg="1"/>
      <p:bldP spid="13352" grpId="0" animBg="1"/>
      <p:bldP spid="13353" grpId="0" animBg="1"/>
      <p:bldP spid="13356" grpId="0" animBg="1"/>
      <p:bldP spid="13358" grpId="0" animBg="1"/>
      <p:bldP spid="13359" grpId="0"/>
      <p:bldP spid="13362" grpId="0" animBg="1"/>
      <p:bldP spid="13363" grpId="0" animBg="1"/>
      <p:bldP spid="13364" grpId="0" animBg="1"/>
      <p:bldP spid="13365" grpId="0" animBg="1"/>
      <p:bldP spid="13367" grpId="0" animBg="1"/>
      <p:bldP spid="13368" grpId="0" animBg="1"/>
      <p:bldP spid="13369" grpId="0" animBg="1"/>
      <p:bldP spid="13373" grpId="0" animBg="1"/>
      <p:bldP spid="13375" grpId="0" animBg="1"/>
      <p:bldP spid="13377" grpId="0" animBg="1"/>
      <p:bldP spid="13378" grpId="0" animBg="1"/>
      <p:bldP spid="13380" grpId="0" animBg="1"/>
      <p:bldP spid="13381" grpId="0" animBg="1"/>
      <p:bldP spid="13334" grpId="0" animBg="1"/>
      <p:bldP spid="13340" grpId="0" animBg="1"/>
      <p:bldP spid="13342" grpId="0" animBg="1"/>
      <p:bldP spid="13343" grpId="0" animBg="1"/>
      <p:bldP spid="13324" grpId="0" animBg="1"/>
      <p:bldP spid="13383" grpId="0"/>
      <p:bldP spid="13384" grpId="0"/>
      <p:bldP spid="133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8.1 Deterministische Ein-Produktmodelle I</a:t>
            </a:r>
            <a:endParaRPr lang="de-AT" sz="2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29600" cy="4033837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de-AT" sz="2000" dirty="0" smtClean="0"/>
              <a:t>Wir betrachten </a:t>
            </a:r>
            <a:r>
              <a:rPr lang="de-AT" sz="2000" b="1" dirty="0" smtClean="0"/>
              <a:t>nur ein Produkt</a:t>
            </a:r>
            <a:r>
              <a:rPr lang="de-AT" sz="2000" dirty="0" smtClean="0"/>
              <a:t>.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>Bei Herstellung mehrere Produkte:</a:t>
            </a:r>
          </a:p>
          <a:p>
            <a:pPr marL="0" indent="0" eaLnBrk="1" hangingPunct="1">
              <a:lnSpc>
                <a:spcPct val="110000"/>
              </a:lnSpc>
              <a:buFont typeface="Wingdings" pitchFamily="2" charset="2"/>
              <a:buChar char="à"/>
            </a:pPr>
            <a:r>
              <a:rPr lang="de-AT" sz="2000" dirty="0" smtClean="0">
                <a:sym typeface="Wingdings" pitchFamily="2" charset="2"/>
              </a:rPr>
              <a:t> Annahme</a:t>
            </a:r>
            <a:r>
              <a:rPr lang="de-AT" sz="2000" dirty="0" smtClean="0"/>
              <a:t>, dass die Bedarfsmengen unabhängig sind</a:t>
            </a:r>
          </a:p>
          <a:p>
            <a:pPr marL="0" indent="0" eaLnBrk="1" hangingPunct="1">
              <a:lnSpc>
                <a:spcPct val="110000"/>
              </a:lnSpc>
              <a:buFont typeface="Wingdings" pitchFamily="2" charset="2"/>
              <a:buChar char="à"/>
            </a:pPr>
            <a:r>
              <a:rPr lang="de-AT" sz="2000" dirty="0" smtClean="0"/>
              <a:t> die Situation kann durch mehrere unabhängige </a:t>
            </a:r>
            <a:br>
              <a:rPr lang="de-AT" sz="2000" dirty="0" smtClean="0"/>
            </a:br>
            <a:r>
              <a:rPr lang="de-AT" sz="2000" dirty="0" smtClean="0"/>
              <a:t>     </a:t>
            </a:r>
            <a:r>
              <a:rPr lang="de-AT" sz="2000" b="1" dirty="0" err="1" smtClean="0"/>
              <a:t>Einprodukt</a:t>
            </a:r>
            <a:r>
              <a:rPr lang="de-AT" sz="2000" b="1" dirty="0" smtClean="0"/>
              <a:t>-Lagerhaltungsmodelle</a:t>
            </a:r>
            <a:r>
              <a:rPr lang="de-AT" sz="2000" dirty="0" smtClean="0"/>
              <a:t> beschrieben werden</a:t>
            </a:r>
            <a:br>
              <a:rPr lang="de-AT" sz="2000" dirty="0" smtClean="0"/>
            </a:br>
            <a:endParaRPr lang="de-AT" sz="2000" dirty="0" smtClean="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de-AT" sz="2000" dirty="0" smtClean="0"/>
              <a:t>Diese Situation ist oft nicht gegeben:</a:t>
            </a:r>
          </a:p>
          <a:p>
            <a:pPr lvl="1" eaLnBrk="1" hangingPunct="1">
              <a:lnSpc>
                <a:spcPct val="110000"/>
              </a:lnSpc>
            </a:pPr>
            <a:r>
              <a:rPr lang="de-AT" sz="1800" dirty="0" smtClean="0"/>
              <a:t>bei gemeinsamen Kapazitätsbeschränkungen</a:t>
            </a:r>
          </a:p>
          <a:p>
            <a:pPr lvl="1" eaLnBrk="1" hangingPunct="1">
              <a:lnSpc>
                <a:spcPct val="110000"/>
              </a:lnSpc>
            </a:pPr>
            <a:r>
              <a:rPr lang="de-AT" sz="1800" dirty="0" smtClean="0"/>
              <a:t>bei </a:t>
            </a:r>
            <a:r>
              <a:rPr lang="de-AT" sz="1800" dirty="0" smtClean="0">
                <a:hlinkClick r:id="rId2" action="ppaction://hlinksldjump"/>
              </a:rPr>
              <a:t>mehrstufiger Produktion</a:t>
            </a:r>
            <a:r>
              <a:rPr lang="de-AT" sz="1800" dirty="0" smtClean="0"/>
              <a:t>!</a:t>
            </a:r>
            <a:endParaRPr lang="de-AT" sz="1800" u="sng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Deterministische Ein-Produktmodelle II</a:t>
            </a:r>
            <a:endParaRPr lang="de-AT" sz="28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180000" eaLnBrk="1" hangingPunct="1">
              <a:tabLst>
                <a:tab pos="180000" algn="l"/>
              </a:tabLst>
            </a:pPr>
            <a:r>
              <a:rPr lang="de-AT" sz="2000" b="1" i="1" dirty="0" smtClean="0"/>
              <a:t>  Fehlmengen</a:t>
            </a:r>
            <a:r>
              <a:rPr lang="de-AT" sz="2000" dirty="0" smtClean="0"/>
              <a:t> - nicht erlaubt,</a:t>
            </a:r>
            <a:br>
              <a:rPr lang="de-AT" sz="2000" dirty="0" smtClean="0"/>
            </a:br>
            <a:r>
              <a:rPr lang="de-AT" sz="2000" dirty="0" smtClean="0"/>
              <a:t>	 Fehlmenge = „negatives Lager“, nicht befriedigte Nachfrage. </a:t>
            </a:r>
          </a:p>
          <a:p>
            <a:pPr eaLnBrk="1" hangingPunct="1"/>
            <a:r>
              <a:rPr lang="de-AT" sz="2000" b="1" dirty="0" smtClean="0"/>
              <a:t>  Annahme</a:t>
            </a:r>
            <a:r>
              <a:rPr lang="de-AT" sz="2000" dirty="0" smtClean="0"/>
              <a:t>: Lieferung beansprucht keine Zeit </a:t>
            </a:r>
          </a:p>
          <a:p>
            <a:pPr eaLnBrk="1" hangingPunct="1"/>
            <a:r>
              <a:rPr lang="de-AT" sz="2000" dirty="0" smtClean="0"/>
              <a:t>  Die relevanten </a:t>
            </a:r>
            <a:r>
              <a:rPr lang="de-AT" sz="2000" b="1" i="1" dirty="0" smtClean="0"/>
              <a:t>Kosten</a:t>
            </a:r>
            <a:r>
              <a:rPr lang="de-AT" sz="2000" dirty="0" smtClean="0"/>
              <a:t> bestehen aus </a:t>
            </a:r>
            <a:endParaRPr lang="de-AT" sz="2000" i="1" dirty="0" smtClean="0"/>
          </a:p>
          <a:p>
            <a:pPr eaLnBrk="1" hangingPunct="1">
              <a:buFontTx/>
              <a:buNone/>
            </a:pPr>
            <a:r>
              <a:rPr lang="de-AT" sz="2000" i="1" dirty="0" smtClean="0"/>
              <a:t>	   s 	</a:t>
            </a:r>
            <a:r>
              <a:rPr lang="de-AT" sz="2000" dirty="0" smtClean="0"/>
              <a:t>...Rüstkosten (bei Produktion) bzw. bestellfixe Kosten 		   (bei Bestellung)</a:t>
            </a:r>
            <a:endParaRPr lang="de-AT" sz="2000" i="1" dirty="0" smtClean="0"/>
          </a:p>
          <a:p>
            <a:pPr eaLnBrk="1" hangingPunct="1">
              <a:buFontTx/>
              <a:buNone/>
            </a:pPr>
            <a:r>
              <a:rPr lang="de-AT" sz="2000" i="1" dirty="0" smtClean="0"/>
              <a:t>	   c </a:t>
            </a:r>
            <a:r>
              <a:rPr lang="de-AT" sz="2000" dirty="0" smtClean="0"/>
              <a:t>	...variable Produktions- bzw. Bestellkosten pro Stück</a:t>
            </a:r>
            <a:endParaRPr lang="de-AT" sz="2000" i="1" dirty="0" smtClean="0"/>
          </a:p>
          <a:p>
            <a:pPr eaLnBrk="1" hangingPunct="1">
              <a:buFontTx/>
              <a:buNone/>
            </a:pPr>
            <a:r>
              <a:rPr lang="de-AT" sz="2000" i="1" dirty="0" smtClean="0"/>
              <a:t>	   h </a:t>
            </a:r>
            <a:r>
              <a:rPr lang="de-AT" sz="2000" dirty="0" smtClean="0"/>
              <a:t>	...Lagerkosten pro Einheit und pro Zeiteinheit</a:t>
            </a:r>
          </a:p>
          <a:p>
            <a:pPr eaLnBrk="1" hangingPunct="1"/>
            <a:r>
              <a:rPr lang="de-AT" sz="2000" b="1" dirty="0" smtClean="0"/>
              <a:t>  Bekannt: Nachfrage</a:t>
            </a:r>
            <a:r>
              <a:rPr lang="de-AT" sz="2000" dirty="0" smtClean="0"/>
              <a:t> </a:t>
            </a:r>
            <a:r>
              <a:rPr lang="de-AT" sz="2000" i="1" dirty="0" err="1" smtClean="0"/>
              <a:t>d</a:t>
            </a:r>
            <a:r>
              <a:rPr lang="de-AT" sz="2000" i="1" baseline="-25000" dirty="0" err="1" smtClean="0"/>
              <a:t>t</a:t>
            </a:r>
            <a:r>
              <a:rPr lang="de-AT" sz="2000" dirty="0" smtClean="0"/>
              <a:t> zu jedem Zeitpunkt </a:t>
            </a:r>
            <a:r>
              <a:rPr lang="de-AT" sz="2000" i="1" dirty="0" smtClean="0"/>
              <a:t>t </a:t>
            </a:r>
            <a:r>
              <a:rPr lang="de-AT" sz="2000" dirty="0" smtClean="0"/>
              <a:t>	</a:t>
            </a:r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sz="2000" dirty="0" smtClean="0"/>
              <a:t>   (= grobe Vereinfachung, da bestenfalls Schätzwerte vorliegen und  	diese Schätzungen um so unzuverlässiger sind, je weiter </a:t>
            </a:r>
            <a:r>
              <a:rPr lang="de-AT" sz="2000" i="1" dirty="0" smtClean="0"/>
              <a:t>t</a:t>
            </a:r>
            <a:r>
              <a:rPr lang="de-AT" sz="2000" dirty="0" smtClean="0"/>
              <a:t> in der 	Zukunft liegt.)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80728"/>
            <a:ext cx="8425185" cy="720080"/>
          </a:xfrm>
        </p:spPr>
        <p:txBody>
          <a:bodyPr/>
          <a:lstStyle/>
          <a:p>
            <a:pPr eaLnBrk="1" hangingPunct="1"/>
            <a:r>
              <a:rPr lang="de-DE" sz="2800" dirty="0" smtClean="0"/>
              <a:t>Deterministische </a:t>
            </a:r>
            <a:r>
              <a:rPr lang="de-DE" sz="2800" b="1" dirty="0" smtClean="0"/>
              <a:t>statische</a:t>
            </a:r>
            <a:r>
              <a:rPr lang="de-DE" sz="2800" dirty="0" smtClean="0"/>
              <a:t> Ein-Produktmodelle I</a:t>
            </a:r>
            <a:endParaRPr lang="de-AT" sz="2800" dirty="0" smtClean="0"/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4638" indent="-274638" eaLnBrk="1" hangingPunct="1">
              <a:lnSpc>
                <a:spcPct val="90000"/>
              </a:lnSpc>
              <a:buFontTx/>
              <a:buNone/>
            </a:pPr>
            <a:r>
              <a:rPr lang="de-AT" sz="1900" b="1" smtClean="0"/>
              <a:t>Statisch </a:t>
            </a:r>
            <a:r>
              <a:rPr lang="de-AT" sz="1900" b="1" smtClean="0">
                <a:sym typeface="Symbol" pitchFamily="18" charset="2"/>
              </a:rPr>
              <a:t></a:t>
            </a:r>
            <a:r>
              <a:rPr lang="de-AT" sz="1900" b="1" smtClean="0"/>
              <a:t> </a:t>
            </a:r>
            <a:r>
              <a:rPr lang="de-AT" sz="1900" smtClean="0"/>
              <a:t>Annahme, dass der Bedarf in jeder Periode </a:t>
            </a:r>
            <a:r>
              <a:rPr lang="de-AT" sz="1900" i="1" smtClean="0"/>
              <a:t>t </a:t>
            </a:r>
            <a:r>
              <a:rPr lang="de-AT" sz="1900" smtClean="0"/>
              <a:t>gleich ist: </a:t>
            </a:r>
            <a:r>
              <a:rPr lang="de-AT" sz="1900" i="1" smtClean="0"/>
              <a:t>d</a:t>
            </a:r>
            <a:r>
              <a:rPr lang="de-AT" sz="1900" i="1" baseline="-25000" smtClean="0"/>
              <a:t>t</a:t>
            </a:r>
            <a:r>
              <a:rPr lang="de-AT" sz="1900" smtClean="0"/>
              <a:t> = </a:t>
            </a:r>
            <a:r>
              <a:rPr lang="de-AT" sz="1900" i="1" smtClean="0"/>
              <a:t>d</a:t>
            </a:r>
            <a:r>
              <a:rPr lang="de-AT" sz="1900" smtClean="0"/>
              <a:t>.</a:t>
            </a:r>
          </a:p>
          <a:p>
            <a:pPr marL="274638" indent="-274638" eaLnBrk="1" hangingPunct="1">
              <a:lnSpc>
                <a:spcPct val="90000"/>
              </a:lnSpc>
              <a:buFontTx/>
              <a:buNone/>
            </a:pPr>
            <a:r>
              <a:rPr lang="de-AT" sz="1900" smtClean="0"/>
              <a:t>Standardproblem =  „</a:t>
            </a:r>
            <a:r>
              <a:rPr lang="de-AT" sz="1900" b="1" smtClean="0"/>
              <a:t>Klassisches Losgrößenmodell</a:t>
            </a:r>
            <a:r>
              <a:rPr lang="de-AT" sz="1900" smtClean="0"/>
              <a:t>“ </a:t>
            </a:r>
          </a:p>
          <a:p>
            <a:pPr marL="274638" indent="-274638" eaLnBrk="1" hangingPunct="1">
              <a:lnSpc>
                <a:spcPct val="90000"/>
              </a:lnSpc>
              <a:buFontTx/>
              <a:buNone/>
            </a:pPr>
            <a:r>
              <a:rPr lang="de-AT" sz="1900" smtClean="0"/>
              <a:t>			    „</a:t>
            </a:r>
            <a:r>
              <a:rPr lang="de-AT" sz="1900" b="1" i="1" smtClean="0"/>
              <a:t>E</a:t>
            </a:r>
            <a:r>
              <a:rPr lang="de-AT" sz="1900" i="1" smtClean="0"/>
              <a:t>conomic </a:t>
            </a:r>
            <a:r>
              <a:rPr lang="de-AT" sz="1900" b="1" i="1" smtClean="0"/>
              <a:t>O</a:t>
            </a:r>
            <a:r>
              <a:rPr lang="de-AT" sz="1900" i="1" smtClean="0"/>
              <a:t>rder </a:t>
            </a:r>
            <a:r>
              <a:rPr lang="de-AT" sz="1900" b="1" i="1" smtClean="0"/>
              <a:t>Q</a:t>
            </a:r>
            <a:r>
              <a:rPr lang="de-AT" sz="1900" i="1" smtClean="0"/>
              <a:t>uantity</a:t>
            </a:r>
            <a:r>
              <a:rPr lang="de-AT" sz="1900" smtClean="0"/>
              <a:t> model“ (</a:t>
            </a:r>
            <a:r>
              <a:rPr lang="de-AT" sz="1900" i="1" smtClean="0"/>
              <a:t>EOQ</a:t>
            </a:r>
            <a:r>
              <a:rPr lang="de-AT" sz="1900" smtClean="0"/>
              <a:t>) </a:t>
            </a:r>
          </a:p>
          <a:p>
            <a:pPr marL="274638" indent="-274638" eaLnBrk="1" hangingPunct="1">
              <a:lnSpc>
                <a:spcPct val="90000"/>
              </a:lnSpc>
              <a:buFontTx/>
              <a:buNone/>
            </a:pPr>
            <a:r>
              <a:rPr lang="de-AT" sz="1900" b="1" smtClean="0"/>
              <a:t>Annahmen</a:t>
            </a:r>
            <a:r>
              <a:rPr lang="de-AT" sz="1900" smtClean="0"/>
              <a:t> 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smtClean="0"/>
              <a:t>ein einheitliches Produkt</a:t>
            </a:r>
            <a:endParaRPr lang="de-AT" sz="1900" b="1" smtClean="0"/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b="1" smtClean="0"/>
              <a:t>gleichmäßiger kontinuierlicher Absatz:  </a:t>
            </a:r>
            <a:r>
              <a:rPr lang="de-AT" sz="1900" b="1" i="1" smtClean="0"/>
              <a:t>d</a:t>
            </a:r>
            <a:r>
              <a:rPr lang="de-AT" sz="1900" b="1" smtClean="0"/>
              <a:t> Stück pro Zeiteinheit</a:t>
            </a:r>
            <a:endParaRPr lang="de-AT" sz="1900" smtClean="0"/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smtClean="0"/>
              <a:t>Produktionszeit kann vernachlässigt werden, 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smtClean="0"/>
              <a:t>Lagerzugänge in ganzen Losen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smtClean="0"/>
              <a:t>konstante Lieferzeit (= Zeit zwischen Bestellung und Eintreffen der Ware)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smtClean="0"/>
              <a:t>keine Mengenrabatte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smtClean="0"/>
              <a:t>keine Fehlmengen erlaubt - werden durch rechtzeitiges Bestellen vermieden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smtClean="0"/>
              <a:t>keine Kapazitätsbeschränkungen bezüglich Losgröße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smtClean="0"/>
              <a:t>variablen Kosten: nur Rüst- und Lagerhaltungskosten berücksichtigt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6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979959"/>
            <a:ext cx="8569201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Deterministische, statische Ein-Produktmodelle II</a:t>
            </a:r>
            <a:endParaRPr lang="de-AT" sz="2800" dirty="0" smtClean="0"/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de-AT" sz="2000" b="1" dirty="0" err="1" smtClean="0"/>
              <a:t>Losgröße</a:t>
            </a:r>
            <a:r>
              <a:rPr lang="de-AT" sz="2000" b="1" dirty="0" smtClean="0"/>
              <a:t> = Menge eines Produktes, die ohne Unterbrechung 	        gefertigt wird</a:t>
            </a:r>
          </a:p>
          <a:p>
            <a:pPr marL="0" indent="0" eaLnBrk="1" hangingPunct="1">
              <a:buFontTx/>
              <a:buNone/>
            </a:pPr>
            <a:endParaRPr lang="de-AT" sz="2000" dirty="0" smtClean="0"/>
          </a:p>
          <a:p>
            <a:pPr marL="0" indent="0" eaLnBrk="1" hangingPunct="1">
              <a:buFontTx/>
              <a:buNone/>
            </a:pPr>
            <a:r>
              <a:rPr lang="de-AT" sz="2000" dirty="0" smtClean="0"/>
              <a:t>In statischen Modellen wird es natürlich sinnvoll sein, </a:t>
            </a:r>
            <a:r>
              <a:rPr lang="de-AT" sz="2000" b="1" dirty="0" smtClean="0"/>
              <a:t>in regelmäßigen Abständen immer die gleiche Menge (</a:t>
            </a:r>
            <a:r>
              <a:rPr lang="de-AT" sz="2000" b="1" dirty="0" err="1" smtClean="0"/>
              <a:t>Losgröße</a:t>
            </a:r>
            <a:r>
              <a:rPr lang="de-AT" sz="2000" b="1" dirty="0" smtClean="0"/>
              <a:t>) </a:t>
            </a:r>
            <a:r>
              <a:rPr lang="de-AT" sz="2000" dirty="0" smtClean="0"/>
              <a:t>zu produzieren.</a:t>
            </a:r>
          </a:p>
          <a:p>
            <a:pPr marL="0" indent="0" eaLnBrk="1" hangingPunct="1">
              <a:buFontTx/>
              <a:buNone/>
            </a:pPr>
            <a:endParaRPr lang="de-AT" sz="2000" dirty="0" smtClean="0"/>
          </a:p>
          <a:p>
            <a:pPr marL="0" indent="0" eaLnBrk="1" hangingPunct="1">
              <a:buFontTx/>
              <a:buNone/>
            </a:pPr>
            <a:r>
              <a:rPr lang="de-AT" sz="2000" b="1" dirty="0" smtClean="0"/>
              <a:t>Zielsetzung: </a:t>
            </a:r>
            <a:r>
              <a:rPr lang="de-AT" sz="2000" b="1" dirty="0" err="1" smtClean="0"/>
              <a:t>Losgröße</a:t>
            </a:r>
            <a:r>
              <a:rPr lang="de-AT" sz="2000" dirty="0" smtClean="0"/>
              <a:t> so wählen, dass ein </a:t>
            </a:r>
            <a:r>
              <a:rPr lang="de-AT" sz="2000" b="1" dirty="0" smtClean="0"/>
              <a:t>Abgleich </a:t>
            </a:r>
            <a:r>
              <a:rPr lang="de-AT" sz="2000" dirty="0" smtClean="0"/>
              <a:t>von</a:t>
            </a:r>
            <a:r>
              <a:rPr lang="de-AT" sz="2000" b="1" dirty="0" smtClean="0"/>
              <a:t> Rüst- </a:t>
            </a:r>
            <a:r>
              <a:rPr lang="de-AT" sz="2000" dirty="0" smtClean="0"/>
              <a:t>und</a:t>
            </a:r>
            <a:r>
              <a:rPr lang="de-AT" sz="2000" b="1" dirty="0" smtClean="0"/>
              <a:t> 	         Lagerkosten </a:t>
            </a:r>
            <a:r>
              <a:rPr lang="de-AT" sz="2000" dirty="0" smtClean="0"/>
              <a:t>erzielt wird (Summe minimal)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7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23975"/>
            <a:ext cx="8569201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Entwicklung des Lagerbestandes im klassischen Losgrößenmodell</a:t>
            </a:r>
            <a:endParaRPr lang="de-AT" sz="2800" dirty="0" smtClean="0"/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68313" y="1760538"/>
          <a:ext cx="8135937" cy="4116387"/>
        </p:xfrm>
        <a:graphic>
          <a:graphicData uri="http://schemas.openxmlformats.org/presentationml/2006/ole">
            <p:oleObj spid="_x0000_s1026" r:id="rId3" imgW="6632448" imgH="3017520" progId="">
              <p:embed/>
            </p:oleObj>
          </a:graphicData>
        </a:graphic>
      </p:graphicFrame>
      <p:sp>
        <p:nvSpPr>
          <p:cNvPr id="9222" name="Line 6"/>
          <p:cNvSpPr>
            <a:spLocks noChangeShapeType="1"/>
          </p:cNvSpPr>
          <p:nvPr/>
        </p:nvSpPr>
        <p:spPr bwMode="auto">
          <a:xfrm flipV="1">
            <a:off x="2155825" y="2868613"/>
            <a:ext cx="4763" cy="24717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2159000" y="2870200"/>
            <a:ext cx="1547813" cy="2463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V="1">
            <a:off x="3702050" y="2876550"/>
            <a:ext cx="4763" cy="24717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3705225" y="2878138"/>
            <a:ext cx="1547813" cy="2463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V="1">
            <a:off x="5249863" y="2886075"/>
            <a:ext cx="4762" cy="24717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5253038" y="2887663"/>
            <a:ext cx="1547812" cy="2463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476375" y="5343525"/>
            <a:ext cx="1362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sz="1600">
                <a:solidFill>
                  <a:srgbClr val="FF3300"/>
                </a:solidFill>
              </a:rPr>
              <a:t>Produktion</a:t>
            </a:r>
            <a:br>
              <a:rPr lang="de-AT" sz="1600">
                <a:solidFill>
                  <a:srgbClr val="FF3300"/>
                </a:solidFill>
              </a:rPr>
            </a:br>
            <a:r>
              <a:rPr lang="de-AT" sz="1600">
                <a:solidFill>
                  <a:srgbClr val="FF3300"/>
                </a:solidFill>
              </a:rPr>
              <a:t>Los </a:t>
            </a:r>
            <a:r>
              <a:rPr lang="de-AT" sz="1600" i="1">
                <a:solidFill>
                  <a:srgbClr val="FF3300"/>
                </a:solidFill>
              </a:rPr>
              <a:t>q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028950" y="5353050"/>
            <a:ext cx="1362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sz="1600">
                <a:solidFill>
                  <a:srgbClr val="FF3300"/>
                </a:solidFill>
              </a:rPr>
              <a:t>Produktion</a:t>
            </a:r>
            <a:br>
              <a:rPr lang="de-AT" sz="1600">
                <a:solidFill>
                  <a:srgbClr val="FF3300"/>
                </a:solidFill>
              </a:rPr>
            </a:br>
            <a:r>
              <a:rPr lang="de-AT" sz="1600">
                <a:solidFill>
                  <a:srgbClr val="FF3300"/>
                </a:solidFill>
              </a:rPr>
              <a:t>Los </a:t>
            </a:r>
            <a:r>
              <a:rPr lang="de-AT" sz="1600" i="1">
                <a:solidFill>
                  <a:srgbClr val="FF3300"/>
                </a:solidFill>
              </a:rPr>
              <a:t>q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4572000" y="5334000"/>
            <a:ext cx="1362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sz="1600">
                <a:solidFill>
                  <a:srgbClr val="FF3300"/>
                </a:solidFill>
              </a:rPr>
              <a:t>Produktion</a:t>
            </a:r>
            <a:br>
              <a:rPr lang="de-AT" sz="1600">
                <a:solidFill>
                  <a:srgbClr val="FF3300"/>
                </a:solidFill>
              </a:rPr>
            </a:br>
            <a:r>
              <a:rPr lang="de-AT" sz="1600">
                <a:solidFill>
                  <a:srgbClr val="FF3300"/>
                </a:solidFill>
              </a:rPr>
              <a:t>Los </a:t>
            </a:r>
            <a:r>
              <a:rPr lang="de-AT" sz="1600" i="1">
                <a:solidFill>
                  <a:srgbClr val="FF3300"/>
                </a:solidFill>
              </a:rPr>
              <a:t>q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374900" y="2825750"/>
            <a:ext cx="1362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>
                <a:solidFill>
                  <a:schemeClr val="hlink"/>
                </a:solidFill>
              </a:rPr>
              <a:t>Bedarf </a:t>
            </a:r>
            <a:r>
              <a:rPr lang="de-AT" sz="1600" i="1">
                <a:solidFill>
                  <a:schemeClr val="hlink"/>
                </a:solidFill>
                <a:latin typeface="Times New Roman" pitchFamily="18" charset="0"/>
              </a:rPr>
              <a:t>D</a:t>
            </a:r>
            <a:r>
              <a:rPr lang="de-AT" sz="1600">
                <a:solidFill>
                  <a:schemeClr val="hlink"/>
                </a:solidFill>
              </a:rPr>
              <a:t/>
            </a:r>
            <a:br>
              <a:rPr lang="de-AT" sz="1600">
                <a:solidFill>
                  <a:schemeClr val="hlink"/>
                </a:solidFill>
              </a:rPr>
            </a:br>
            <a:r>
              <a:rPr lang="de-AT" sz="1600">
                <a:solidFill>
                  <a:schemeClr val="hlink"/>
                </a:solidFill>
              </a:rPr>
              <a:t>Anstieg </a:t>
            </a:r>
            <a:r>
              <a:rPr lang="de-AT" sz="1600">
                <a:solidFill>
                  <a:schemeClr val="hlink"/>
                </a:solidFill>
                <a:latin typeface="Times New Roman" pitchFamily="18" charset="0"/>
              </a:rPr>
              <a:t>-</a:t>
            </a:r>
            <a:r>
              <a:rPr lang="de-AT" sz="1600" i="1">
                <a:solidFill>
                  <a:schemeClr val="hlink"/>
                </a:solidFill>
                <a:latin typeface="Times New Roman" pitchFamily="18" charset="0"/>
              </a:rPr>
              <a:t>D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628900" y="3616325"/>
            <a:ext cx="495300" cy="723900"/>
            <a:chOff x="1656" y="2278"/>
            <a:chExt cx="312" cy="456"/>
          </a:xfrm>
        </p:grpSpPr>
        <p:sp>
          <p:nvSpPr>
            <p:cNvPr id="1051" name="Line 16"/>
            <p:cNvSpPr>
              <a:spLocks noChangeShapeType="1"/>
            </p:cNvSpPr>
            <p:nvPr/>
          </p:nvSpPr>
          <p:spPr bwMode="auto">
            <a:xfrm>
              <a:off x="1656" y="2286"/>
              <a:ext cx="31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52" name="Line 17"/>
            <p:cNvSpPr>
              <a:spLocks noChangeShapeType="1"/>
            </p:cNvSpPr>
            <p:nvPr/>
          </p:nvSpPr>
          <p:spPr bwMode="auto">
            <a:xfrm flipV="1">
              <a:off x="1942" y="2278"/>
              <a:ext cx="0" cy="45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2733675" y="3333750"/>
            <a:ext cx="419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>
                <a:solidFill>
                  <a:schemeClr val="hlink"/>
                </a:solidFill>
                <a:latin typeface="Times New Roman" pitchFamily="18" charset="0"/>
              </a:rPr>
              <a:t>1</a:t>
            </a:r>
            <a:endParaRPr lang="de-AT" sz="1600" i="1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3057525" y="3743325"/>
            <a:ext cx="419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>
                <a:solidFill>
                  <a:schemeClr val="hlink"/>
                </a:solidFill>
                <a:latin typeface="Times New Roman" pitchFamily="18" charset="0"/>
              </a:rPr>
              <a:t>-</a:t>
            </a:r>
            <a:r>
              <a:rPr lang="de-AT" sz="1600" i="1">
                <a:solidFill>
                  <a:schemeClr val="hlink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5835650" y="1789113"/>
            <a:ext cx="3033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solidFill>
                  <a:srgbClr val="FF3300"/>
                </a:solidFill>
              </a:rPr>
              <a:t>sägezahnartiger Verlauf des Lagerbestandes</a:t>
            </a:r>
            <a:endParaRPr lang="de-AT" i="1">
              <a:solidFill>
                <a:srgbClr val="FF3300"/>
              </a:solidFill>
            </a:endParaRPr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H="1">
            <a:off x="2160588" y="2871788"/>
            <a:ext cx="4935537" cy="0"/>
          </a:xfrm>
          <a:prstGeom prst="line">
            <a:avLst/>
          </a:prstGeom>
          <a:noFill/>
          <a:ln w="19050">
            <a:solidFill>
              <a:srgbClr val="9900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7131050" y="2595563"/>
            <a:ext cx="178911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>
                <a:solidFill>
                  <a:srgbClr val="9900CC"/>
                </a:solidFill>
              </a:rPr>
              <a:t>maximaler </a:t>
            </a:r>
            <a:br>
              <a:rPr lang="de-AT" sz="1600">
                <a:solidFill>
                  <a:srgbClr val="9900CC"/>
                </a:solidFill>
              </a:rPr>
            </a:br>
            <a:r>
              <a:rPr lang="de-AT" sz="1600">
                <a:solidFill>
                  <a:srgbClr val="9900CC"/>
                </a:solidFill>
              </a:rPr>
              <a:t>Lagerbestand </a:t>
            </a:r>
            <a:r>
              <a:rPr lang="de-AT" i="1">
                <a:solidFill>
                  <a:srgbClr val="9900CC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6896100" y="3765550"/>
            <a:ext cx="1631950" cy="660400"/>
          </a:xfrm>
          <a:prstGeom prst="rect">
            <a:avLst/>
          </a:prstGeom>
          <a:noFill/>
          <a:ln w="25400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 flipH="1">
            <a:off x="2173288" y="4110038"/>
            <a:ext cx="4700587" cy="0"/>
          </a:xfrm>
          <a:prstGeom prst="line">
            <a:avLst/>
          </a:prstGeom>
          <a:noFill/>
          <a:ln w="19050">
            <a:solidFill>
              <a:srgbClr val="9900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7840663" y="5827713"/>
            <a:ext cx="1047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 dirty="0">
                <a:solidFill>
                  <a:srgbClr val="9900CC"/>
                </a:solidFill>
                <a:hlinkClick r:id="rId4" action="ppaction://hlinksldjump"/>
              </a:rPr>
              <a:t>Kosten</a:t>
            </a:r>
            <a:endParaRPr lang="de-AT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8</a:t>
            </a:fld>
            <a:endParaRPr lang="de-AT"/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3" grpId="0" animBg="1"/>
      <p:bldP spid="9224" grpId="0" animBg="1"/>
      <p:bldP spid="9225" grpId="0" animBg="1"/>
      <p:bldP spid="9226" grpId="0" animBg="1"/>
      <p:bldP spid="9227" grpId="0" animBg="1"/>
      <p:bldP spid="9228" grpId="0"/>
      <p:bldP spid="9229" grpId="0"/>
      <p:bldP spid="9230" grpId="0"/>
      <p:bldP spid="9231" grpId="0"/>
      <p:bldP spid="9234" grpId="0"/>
      <p:bldP spid="9235" grpId="0"/>
      <p:bldP spid="9237" grpId="0"/>
      <p:bldP spid="9238" grpId="0" animBg="1"/>
      <p:bldP spid="9239" grpId="0"/>
      <p:bldP spid="9240" grpId="0" animBg="1"/>
      <p:bldP spid="9241" grpId="0" animBg="1"/>
      <p:bldP spid="92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Kostenverlauf in Abhängigkeit der Losgröße</a:t>
            </a:r>
            <a:endParaRPr lang="de-AT" sz="2800" smtClean="0"/>
          </a:p>
        </p:txBody>
      </p:sp>
      <p:pic>
        <p:nvPicPr>
          <p:cNvPr id="2355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5938" y="1530350"/>
            <a:ext cx="8064500" cy="4584700"/>
          </a:xfrm>
          <a:noFill/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9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1196</Words>
  <Application>Microsoft Office PowerPoint</Application>
  <PresentationFormat>Bildschirmpräsentation (4:3)</PresentationFormat>
  <Paragraphs>392</Paragraphs>
  <Slides>31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31</vt:i4>
      </vt:variant>
    </vt:vector>
  </HeadingPairs>
  <TitlesOfParts>
    <vt:vector size="34" baseType="lpstr">
      <vt:lpstr>Vorlage_6</vt:lpstr>
      <vt:lpstr>Formel</vt:lpstr>
      <vt:lpstr>Microsoft-Zeichnung</vt:lpstr>
      <vt:lpstr>Kapitel 8 </vt:lpstr>
      <vt:lpstr>Losgrößenplanung</vt:lpstr>
      <vt:lpstr>Losgrößenplanung</vt:lpstr>
      <vt:lpstr>8.1 Deterministische Ein-Produktmodelle I</vt:lpstr>
      <vt:lpstr>Deterministische Ein-Produktmodelle II</vt:lpstr>
      <vt:lpstr>Deterministische statische Ein-Produktmodelle I</vt:lpstr>
      <vt:lpstr>Deterministische, statische Ein-Produktmodelle II</vt:lpstr>
      <vt:lpstr>Entwicklung des Lagerbestandes im klassischen Losgrößenmodell</vt:lpstr>
      <vt:lpstr>Kostenverlauf in Abhängigkeit der Losgröße</vt:lpstr>
      <vt:lpstr>Notationen</vt:lpstr>
      <vt:lpstr>Kostenbestandteile</vt:lpstr>
      <vt:lpstr>Gesamtkosten, optimale Bestellmenge</vt:lpstr>
      <vt:lpstr> Bestellhäufigkeit, Bestellintervall</vt:lpstr>
      <vt:lpstr>Gesamtkosten</vt:lpstr>
      <vt:lpstr>Kostenverlauf in Abhängigkeit der Losgröße</vt:lpstr>
      <vt:lpstr>Beispiel: Klassische Losgröße I</vt:lpstr>
      <vt:lpstr> Beispiel: Klassische Losgröße II</vt:lpstr>
      <vt:lpstr> Beispiel: Klassische Losgröße III</vt:lpstr>
      <vt:lpstr>  Eigenschaften der optimalen Losgröße </vt:lpstr>
      <vt:lpstr> 8.3 Deterministische, dynamische  Ein-Produktmodelle I</vt:lpstr>
      <vt:lpstr> Deterministische, dynamische  Ein-Produktmodelle II</vt:lpstr>
      <vt:lpstr>Notationen</vt:lpstr>
      <vt:lpstr>Wagner-Whitin Problem I</vt:lpstr>
      <vt:lpstr>Wagner-Whitin Problem II</vt:lpstr>
      <vt:lpstr>Heuristiken</vt:lpstr>
      <vt:lpstr>Silver – Meal - Heuristik</vt:lpstr>
      <vt:lpstr>Beispiel: Dynamische Losgrößenheuristiken</vt:lpstr>
      <vt:lpstr>  Beispiel: Silver – Meal - Verfahren</vt:lpstr>
      <vt:lpstr>Groff - Heuristik</vt:lpstr>
      <vt:lpstr> Beispiel: Groff - Verfahren</vt:lpstr>
      <vt:lpstr>Beispiel: mehrstufige Produktion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Carina</cp:lastModifiedBy>
  <cp:revision>27</cp:revision>
  <dcterms:created xsi:type="dcterms:W3CDTF">2011-04-28T12:25:33Z</dcterms:created>
  <dcterms:modified xsi:type="dcterms:W3CDTF">2011-05-19T07:23:22Z</dcterms:modified>
</cp:coreProperties>
</file>