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9913" y="1412875"/>
            <a:ext cx="6300787" cy="576263"/>
          </a:xfrm>
        </p:spPr>
        <p:txBody>
          <a:bodyPr wrap="none" anchor="t"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9913" y="1989138"/>
            <a:ext cx="6335712" cy="431800"/>
          </a:xfrm>
        </p:spPr>
        <p:txBody>
          <a:bodyPr wrap="none"/>
          <a:lstStyle>
            <a:lvl1pPr>
              <a:buFontTx/>
              <a:buNone/>
              <a:defRPr sz="2400"/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pic>
        <p:nvPicPr>
          <p:cNvPr id="5143" name="Picture 23" descr="logo_farbe_300dpi_7,4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813" y="258763"/>
            <a:ext cx="3311525" cy="9064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8D1B9-CC6B-47B7-BA23-CF793FF642DF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0063" y="1268413"/>
            <a:ext cx="1898650" cy="50403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4113" y="1268413"/>
            <a:ext cx="5543550" cy="50403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846AD-F4B4-42A5-8011-417D1DB2A0D4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89138"/>
            <a:ext cx="8353177" cy="4319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 bwMode="auto">
          <a:xfrm>
            <a:off x="3500264" y="6525344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</a:p>
        </p:txBody>
      </p:sp>
      <p:sp>
        <p:nvSpPr>
          <p:cNvPr id="9" name="Foliennummernplatzhalter 5"/>
          <p:cNvSpPr txBox="1">
            <a:spLocks/>
          </p:cNvSpPr>
          <p:nvPr userDrawn="1"/>
        </p:nvSpPr>
        <p:spPr bwMode="auto">
          <a:xfrm>
            <a:off x="6705600" y="6525344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6/</a:t>
            </a:r>
            <a:fld id="{3DDB5609-ABA2-4C65-BDA7-C019E5AA41F3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 bwMode="auto">
          <a:xfrm>
            <a:off x="3500264" y="6525344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 bwMode="auto">
          <a:xfrm>
            <a:off x="6732240" y="6525344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6/</a:t>
            </a:r>
            <a:fld id="{3DDB5609-ABA2-4C65-BDA7-C019E5AA41F3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7544" y="1989138"/>
            <a:ext cx="4407669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1989138"/>
            <a:ext cx="3721100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 bwMode="auto">
          <a:xfrm>
            <a:off x="3500264" y="6525344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</a:p>
        </p:txBody>
      </p:sp>
      <p:sp>
        <p:nvSpPr>
          <p:cNvPr id="9" name="Foliennummernplatzhalter 5"/>
          <p:cNvSpPr txBox="1">
            <a:spLocks/>
          </p:cNvSpPr>
          <p:nvPr userDrawn="1"/>
        </p:nvSpPr>
        <p:spPr bwMode="auto">
          <a:xfrm>
            <a:off x="6705600" y="6525344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6/</a:t>
            </a:r>
            <a:fld id="{3DDB5609-ABA2-4C65-BDA7-C019E5AA41F3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0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7864" y="6525344"/>
            <a:ext cx="2895600" cy="196850"/>
          </a:xfrm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1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/>
              <a:t>Kapitel 6/</a:t>
            </a:r>
            <a:fld id="{3DDB5609-ABA2-4C65-BDA7-C019E5AA41F3}" type="slidenum">
              <a:rPr lang="de-AT" smtClean="0"/>
              <a:pPr/>
              <a:t>‹Nr.›</a:t>
            </a:fld>
            <a:endParaRPr lang="de-AT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7864" y="6525344"/>
            <a:ext cx="2895600" cy="196850"/>
          </a:xfrm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7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/>
              <a:t>Kapitel 6/</a:t>
            </a:r>
            <a:fld id="{3DDB5609-ABA2-4C65-BDA7-C019E5AA41F3}" type="slidenum">
              <a:rPr lang="de-AT" smtClean="0"/>
              <a:pPr/>
              <a:t>‹Nr.›</a:t>
            </a:fld>
            <a:endParaRPr lang="de-AT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7864" y="6525344"/>
            <a:ext cx="2895600" cy="196850"/>
          </a:xfrm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/>
              <a:t>Kapitel 6/</a:t>
            </a:r>
            <a:fld id="{3DDB5609-ABA2-4C65-BDA7-C019E5AA41F3}" type="slidenum">
              <a:rPr lang="de-AT" smtClean="0"/>
              <a:pPr/>
              <a:t>‹Nr.›</a:t>
            </a:fld>
            <a:endParaRPr lang="de-AT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273050"/>
            <a:ext cx="3286001" cy="1355750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ctr">
              <a:defRPr sz="2400">
                <a:solidFill>
                  <a:srgbClr val="0070C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BC8DC-5351-4605-8F1A-ADE8770621BE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3CD62-6ECB-4BD1-8590-8D624E2AA8C7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5" name="Picture 19" descr="RZ Signet Uni als Hin#EF13A"/>
          <p:cNvPicPr>
            <a:picLocks noChangeAspect="1" noChangeArrowheads="1"/>
          </p:cNvPicPr>
          <p:nvPr/>
        </p:nvPicPr>
        <p:blipFill>
          <a:blip r:embed="rId13" cstate="print"/>
          <a:srcRect r="22369" b="12675"/>
          <a:stretch>
            <a:fillRect/>
          </a:stretch>
        </p:blipFill>
        <p:spPr bwMode="auto">
          <a:xfrm>
            <a:off x="4110038" y="1196975"/>
            <a:ext cx="5033962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1989138"/>
            <a:ext cx="8209161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 Textmasterformate durch Klicken bearbeiten</a:t>
            </a:r>
          </a:p>
          <a:p>
            <a:pPr lvl="1"/>
            <a:r>
              <a:rPr lang="de-AT" dirty="0" smtClean="0"/>
              <a:t> Zweite Ebene</a:t>
            </a:r>
          </a:p>
          <a:p>
            <a:pPr lvl="2"/>
            <a:r>
              <a:rPr lang="de-AT" dirty="0" smtClean="0"/>
              <a:t> Dritte Ebene</a:t>
            </a:r>
          </a:p>
          <a:p>
            <a:pPr lvl="3"/>
            <a:r>
              <a:rPr lang="de-AT" dirty="0" smtClean="0"/>
              <a:t> Vierte Ebene</a:t>
            </a:r>
          </a:p>
          <a:p>
            <a:pPr lvl="4"/>
            <a:r>
              <a:rPr lang="de-AT" dirty="0" smtClean="0"/>
              <a:t> Fünfte Ebene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4863" y="6524625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4625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FEFC24F-B622-489E-8A49-93BCB053D028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1268413"/>
            <a:ext cx="813715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Titelmasterformat durch Klicken bearbeiten</a:t>
            </a:r>
          </a:p>
        </p:txBody>
      </p:sp>
      <p:pic>
        <p:nvPicPr>
          <p:cNvPr id="4112" name="Picture 16" descr="logo_farbe_300dpi_7,4cm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2613" y="366713"/>
            <a:ext cx="2058987" cy="5635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1793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3587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5381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7175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1747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16319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0891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5463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Kapitel%208.pptx" TargetMode="External"/><Relationship Id="rId2" Type="http://schemas.openxmlformats.org/officeDocument/2006/relationships/hyperlink" Target="Kapitel%207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openxmlformats.org/officeDocument/2006/relationships/hyperlink" Target="Kapitel%209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251520" y="116632"/>
            <a:ext cx="8712968" cy="1200329"/>
          </a:xfrm>
          <a:prstGeom prst="rect">
            <a:avLst/>
          </a:prstGeom>
          <a:solidFill>
            <a:srgbClr val="006699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04864"/>
            <a:ext cx="8229600" cy="3921299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de-AT" dirty="0" smtClean="0"/>
          </a:p>
          <a:p>
            <a:pPr>
              <a:buNone/>
            </a:pPr>
            <a:endParaRPr lang="de-DE" sz="3200" b="1" dirty="0" smtClean="0"/>
          </a:p>
          <a:p>
            <a:pPr>
              <a:buNone/>
            </a:pPr>
            <a:r>
              <a:rPr lang="de-DE" sz="3600" b="1" dirty="0" smtClean="0"/>
              <a:t>PPS-Planungskonzept</a:t>
            </a:r>
            <a:endParaRPr lang="de-AT" sz="3600" b="1" dirty="0" smtClean="0"/>
          </a:p>
          <a:p>
            <a:pPr eaLnBrk="1" hangingPunct="1">
              <a:buFontTx/>
              <a:buNone/>
            </a:pPr>
            <a:endParaRPr lang="de-DE" sz="1400" dirty="0" smtClean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628775"/>
            <a:ext cx="8229600" cy="792163"/>
          </a:xfrm>
        </p:spPr>
        <p:txBody>
          <a:bodyPr/>
          <a:lstStyle/>
          <a:p>
            <a:pPr algn="ctr" eaLnBrk="1" hangingPunct="1"/>
            <a:r>
              <a:rPr lang="de-DE" sz="3200" dirty="0" smtClean="0"/>
              <a:t>Kapitel 6</a:t>
            </a:r>
            <a:endParaRPr lang="de-AT" sz="3200" dirty="0" smtClean="0"/>
          </a:p>
        </p:txBody>
      </p:sp>
      <p:pic>
        <p:nvPicPr>
          <p:cNvPr id="38913" name="Picture 1" descr="C:\Users\Carina\Pictures\RZ_Logo_Uni_negati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60647"/>
            <a:ext cx="3960440" cy="1008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PPS-Planungskonzept</a:t>
            </a:r>
            <a:endParaRPr lang="de-AT" sz="2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de-DE" sz="2000" dirty="0" smtClean="0"/>
              <a:t>PPS = (computergestützte) Produktions-Planung- &amp; Steuerung</a:t>
            </a:r>
          </a:p>
          <a:p>
            <a:pPr marL="457200" indent="-457200" eaLnBrk="1" hangingPunct="1">
              <a:buFontTx/>
              <a:buNone/>
            </a:pPr>
            <a:r>
              <a:rPr lang="de-DE" sz="2000" i="1" dirty="0" smtClean="0"/>
              <a:t>PPC = </a:t>
            </a:r>
            <a:r>
              <a:rPr lang="de-DE" sz="2000" i="1" dirty="0" err="1" smtClean="0"/>
              <a:t>production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planning</a:t>
            </a:r>
            <a:r>
              <a:rPr lang="de-DE" sz="2000" i="1" dirty="0" smtClean="0"/>
              <a:t> &amp; </a:t>
            </a:r>
            <a:r>
              <a:rPr lang="de-DE" sz="2000" i="1" dirty="0" err="1" smtClean="0"/>
              <a:t>control</a:t>
            </a:r>
            <a:endParaRPr lang="de-DE" sz="2000" i="1" dirty="0" smtClean="0"/>
          </a:p>
          <a:p>
            <a:pPr marL="457200" indent="-457200" eaLnBrk="1" hangingPunct="1">
              <a:buFontTx/>
              <a:buNone/>
            </a:pPr>
            <a:endParaRPr lang="de-DE" sz="2000" i="1" dirty="0" smtClean="0"/>
          </a:p>
          <a:p>
            <a:pPr marL="457200" indent="-457200" eaLnBrk="1" hangingPunct="1">
              <a:buFontTx/>
              <a:buNone/>
            </a:pPr>
            <a:r>
              <a:rPr lang="de-DE" sz="2000" dirty="0" smtClean="0"/>
              <a:t>Hier werden die Planungsvorgaben der Programmplanung </a:t>
            </a:r>
          </a:p>
          <a:p>
            <a:pPr marL="457200" indent="-457200" eaLnBrk="1" hangingPunct="1">
              <a:buFontTx/>
              <a:buNone/>
            </a:pPr>
            <a:r>
              <a:rPr lang="de-DE" sz="2000" dirty="0" smtClean="0"/>
              <a:t>präzisiert, umgesetzt bzw. im Detail verändert.</a:t>
            </a:r>
          </a:p>
          <a:p>
            <a:pPr marL="457200" indent="-457200" eaLnBrk="1" hangingPunct="1">
              <a:buFontTx/>
              <a:buNone/>
            </a:pP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 marL="457200" indent="-457200" eaLnBrk="1" hangingPunct="1">
              <a:buFontTx/>
              <a:buNone/>
            </a:pPr>
            <a:r>
              <a:rPr lang="de-DE" sz="2000" dirty="0" smtClean="0"/>
              <a:t>Dies geschieht in gängigen PPS-Systemen in 2 Schritten: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de-DE" sz="1800" b="1" dirty="0" smtClean="0">
                <a:hlinkClick r:id="rId2" action="ppaction://hlinksldjump"/>
              </a:rPr>
              <a:t>Produktionsplanun</a:t>
            </a:r>
            <a:r>
              <a:rPr lang="de-DE" sz="1800" b="1" dirty="0" smtClean="0">
                <a:hlinkClick r:id="rId2" action="ppaction://hlinksldjump"/>
              </a:rPr>
              <a:t>g</a:t>
            </a:r>
            <a:endParaRPr lang="de-DE" sz="1800" b="1" dirty="0" smtClean="0"/>
          </a:p>
          <a:p>
            <a:pPr marL="838200" lvl="1" indent="-381000" eaLnBrk="1" hangingPunct="1">
              <a:buFontTx/>
              <a:buAutoNum type="arabicPeriod"/>
            </a:pPr>
            <a:r>
              <a:rPr lang="de-DE" sz="1800" b="1" dirty="0" smtClean="0">
                <a:hlinkClick r:id="rId3" action="ppaction://hlinksldjump"/>
              </a:rPr>
              <a:t>Produktionssteuerung</a:t>
            </a:r>
            <a:endParaRPr lang="de-AT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6.1 Produktionsplanung</a:t>
            </a:r>
            <a:endParaRPr lang="de-AT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180000" eaLnBrk="1" hangingPunct="1">
              <a:tabLst>
                <a:tab pos="180000" algn="l"/>
              </a:tabLst>
            </a:pPr>
            <a:r>
              <a:rPr lang="de-AT" sz="1800" dirty="0" smtClean="0"/>
              <a:t>  Ausgangspunkt: </a:t>
            </a:r>
            <a:r>
              <a:rPr lang="de-AT" sz="1800" b="1" dirty="0" smtClean="0"/>
              <a:t>MPS</a:t>
            </a:r>
            <a:r>
              <a:rPr lang="de-AT" sz="1800" dirty="0" smtClean="0"/>
              <a:t> (siehe Kapitel 5) – geplante Primärbedarfsmengen der      	Endprodukte in den nächsten Perioden </a:t>
            </a:r>
            <a:br>
              <a:rPr lang="de-AT" sz="1800" dirty="0" smtClean="0"/>
            </a:br>
            <a:endParaRPr lang="de-AT" sz="1800" dirty="0" smtClean="0"/>
          </a:p>
          <a:p>
            <a:pPr defTabSz="180000" eaLnBrk="1" hangingPunct="1">
              <a:tabLst>
                <a:tab pos="180000" algn="l"/>
              </a:tabLst>
            </a:pPr>
            <a:r>
              <a:rPr lang="de-AT" sz="1800" b="1" dirty="0" smtClean="0"/>
              <a:t>  Mengenplanung</a:t>
            </a:r>
            <a:r>
              <a:rPr lang="de-AT" sz="1800" dirty="0" smtClean="0"/>
              <a:t> bestehend aus</a:t>
            </a:r>
            <a:br>
              <a:rPr lang="de-AT" sz="1800" dirty="0" smtClean="0"/>
            </a:br>
            <a:r>
              <a:rPr lang="de-AT" sz="1800" dirty="0" smtClean="0"/>
              <a:t>	</a:t>
            </a:r>
            <a:r>
              <a:rPr lang="de-AT" sz="1800" i="1" dirty="0" smtClean="0">
                <a:hlinkClick r:id="rId2" action="ppaction://hlinkpres?slideindex=1&amp;slidetitle="/>
              </a:rPr>
              <a:t>Materialbedarfsplanung</a:t>
            </a:r>
            <a:r>
              <a:rPr lang="de-AT" sz="1800" dirty="0" smtClean="0"/>
              <a:t> (</a:t>
            </a:r>
            <a:r>
              <a:rPr lang="de-AT" sz="1800" i="1" dirty="0" smtClean="0"/>
              <a:t>MRP = material </a:t>
            </a:r>
            <a:r>
              <a:rPr lang="de-AT" sz="1800" i="1" dirty="0" err="1" smtClean="0"/>
              <a:t>requirement</a:t>
            </a:r>
            <a:r>
              <a:rPr lang="de-AT" sz="1800" i="1" dirty="0" smtClean="0"/>
              <a:t> </a:t>
            </a:r>
            <a:r>
              <a:rPr lang="de-AT" sz="1800" i="1" dirty="0" err="1" smtClean="0"/>
              <a:t>planning</a:t>
            </a:r>
            <a:r>
              <a:rPr lang="de-AT" sz="1800" dirty="0" smtClean="0"/>
              <a:t>): </a:t>
            </a:r>
            <a:br>
              <a:rPr lang="de-AT" sz="1800" dirty="0" smtClean="0"/>
            </a:br>
            <a:r>
              <a:rPr lang="de-AT" sz="1800" dirty="0" smtClean="0"/>
              <a:t>	wann werden welche Rohstoffe in welcher Menge benötigt?</a:t>
            </a:r>
            <a:br>
              <a:rPr lang="de-AT" sz="1800" dirty="0" smtClean="0"/>
            </a:br>
            <a:r>
              <a:rPr lang="de-AT" sz="1800" dirty="0" smtClean="0"/>
              <a:t>	</a:t>
            </a:r>
            <a:r>
              <a:rPr lang="de-AT" sz="1800" i="1" dirty="0" smtClean="0">
                <a:hlinkClick r:id="rId3" action="ppaction://hlinkpres?slideindex=1&amp;slidetitle="/>
              </a:rPr>
              <a:t>Losgrößenplanung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sollen Produktionsmengen zu größeren Losen zusammengefasst 	werden um 	Rüstkosten zu sparen?</a:t>
            </a:r>
            <a:br>
              <a:rPr lang="de-AT" sz="1800" dirty="0" smtClean="0"/>
            </a:br>
            <a:r>
              <a:rPr lang="de-AT" sz="1800" dirty="0" smtClean="0"/>
              <a:t>																																				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AT" sz="1800" b="1" dirty="0" smtClean="0">
                <a:hlinkClick r:id="rId4" action="ppaction://hlinkpres?slideindex=1&amp;slidetitle="/>
              </a:rPr>
              <a:t> Kapazitäts- und Terminplanung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</a:t>
            </a:r>
            <a:r>
              <a:rPr lang="de-AT" sz="1800" i="1" dirty="0" smtClean="0"/>
              <a:t>Durchlaufterminierung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		wann sind die einzelnen Arbeitsvorgänge im Detail zu erledigen?</a:t>
            </a:r>
            <a:br>
              <a:rPr lang="de-AT" sz="1800" dirty="0" smtClean="0"/>
            </a:br>
            <a:r>
              <a:rPr lang="de-AT" sz="1800" dirty="0" smtClean="0"/>
              <a:t>	</a:t>
            </a:r>
            <a:r>
              <a:rPr lang="de-AT" sz="1800" i="1" dirty="0" smtClean="0"/>
              <a:t>Kapazitätsbelastungsausgleich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		geht es sich immer mit allen Kapazitätsarten aus?</a:t>
            </a:r>
          </a:p>
          <a:p>
            <a:pPr eaLnBrk="1" hangingPunct="1">
              <a:buFontTx/>
              <a:buNone/>
            </a:pPr>
            <a:endParaRPr lang="de-AT" sz="1800" dirty="0" smtClean="0"/>
          </a:p>
        </p:txBody>
      </p:sp>
      <p:sp>
        <p:nvSpPr>
          <p:cNvPr id="5124" name="Rectangle 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732588" y="4436343"/>
            <a:ext cx="2087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AT" dirty="0" err="1">
                <a:hlinkClick r:id="rId6" action="ppaction://hlinksldjump"/>
              </a:rPr>
              <a:t>Sukzessivplanung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u="sng" dirty="0" smtClean="0"/>
              <a:t>6.2 Produktionssteuerung</a:t>
            </a:r>
            <a:endParaRPr lang="de-AT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de-AT" sz="1800" b="1" i="1" dirty="0" smtClean="0"/>
              <a:t> </a:t>
            </a:r>
          </a:p>
          <a:p>
            <a:pPr eaLnBrk="1" hangingPunct="1"/>
            <a:r>
              <a:rPr lang="de-AT" sz="1800" b="1" i="1" dirty="0" smtClean="0"/>
              <a:t> Auftragsfreigabe</a:t>
            </a:r>
            <a:r>
              <a:rPr lang="de-AT" sz="1800" i="1" dirty="0" smtClean="0"/>
              <a:t/>
            </a:r>
            <a:br>
              <a:rPr lang="de-AT" sz="1800" i="1" dirty="0" smtClean="0"/>
            </a:br>
            <a:r>
              <a:rPr lang="de-AT" sz="1800" dirty="0" smtClean="0"/>
              <a:t>	wann soll mit den einzelnen Aufträgen begonnen werden?</a:t>
            </a:r>
            <a:br>
              <a:rPr lang="de-AT" sz="1800" dirty="0" smtClean="0"/>
            </a:br>
            <a:endParaRPr lang="de-AT" sz="1800" dirty="0" smtClean="0"/>
          </a:p>
          <a:p>
            <a:pPr eaLnBrk="1" hangingPunct="1"/>
            <a:r>
              <a:rPr lang="de-AT" sz="1800" b="1" i="1" dirty="0" smtClean="0"/>
              <a:t>  Maschinenbelegung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in welcher Reihenfolge sind die freigegebenen Aufträge auf </a:t>
            </a:r>
            <a:br>
              <a:rPr lang="de-AT" sz="1800" dirty="0" smtClean="0"/>
            </a:br>
            <a:r>
              <a:rPr lang="de-AT" sz="1800" dirty="0" smtClean="0"/>
              <a:t>	den einzelnen Maschinen zu bearbeiten?</a:t>
            </a:r>
            <a:br>
              <a:rPr lang="de-AT" sz="1800" dirty="0" smtClean="0"/>
            </a:br>
            <a:endParaRPr lang="de-AT" sz="1800" dirty="0" smtClean="0"/>
          </a:p>
          <a:p>
            <a:pPr eaLnBrk="1" hangingPunct="1"/>
            <a:r>
              <a:rPr lang="de-AT" sz="1800" b="1" i="1" dirty="0" smtClean="0"/>
              <a:t>  Auftragsüberwachung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stimmt der Arbeitsfortschritt mit der Planung überein?</a:t>
            </a:r>
            <a:br>
              <a:rPr lang="de-AT" sz="1800" dirty="0" smtClean="0"/>
            </a:br>
            <a:endParaRPr lang="de-AT" sz="1800" dirty="0" smtClean="0"/>
          </a:p>
          <a:p>
            <a:pPr eaLnBrk="1" hangingPunct="1"/>
            <a:endParaRPr lang="de-A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dirty="0" smtClean="0"/>
              <a:t>Umsetzung des PPS-Konzeptes (I)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</p:spPr>
        <p:txBody>
          <a:bodyPr/>
          <a:lstStyle/>
          <a:p>
            <a:pPr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600" dirty="0" smtClean="0"/>
              <a:t>  Umsetzung erfolgt in Softwarepaketen (umfänglichste EDV-Anwendungen im 	Industriebetrieb), wobei verschiedene Integrationsgrade unterschieden werden: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</a:pPr>
            <a:r>
              <a:rPr lang="de-DE" sz="1600" b="1" dirty="0" smtClean="0"/>
              <a:t>   MRP</a:t>
            </a:r>
            <a:r>
              <a:rPr lang="de-DE" sz="1600" dirty="0" smtClean="0"/>
              <a:t> oder MRP I (</a:t>
            </a:r>
            <a:r>
              <a:rPr lang="de-DE" sz="1600" i="1" dirty="0" smtClean="0"/>
              <a:t>Material </a:t>
            </a:r>
            <a:r>
              <a:rPr lang="de-DE" sz="1600" i="1" dirty="0" err="1" smtClean="0"/>
              <a:t>Requirements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Planning</a:t>
            </a:r>
            <a:r>
              <a:rPr lang="de-DE" sz="1600" dirty="0" smtClean="0"/>
              <a:t>) </a:t>
            </a:r>
            <a:endParaRPr lang="de-DE" sz="16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geht von gegebenem Produktionsprogramm aus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ist Planungsinstrument zur rechnergestützten Materialbedarfsplanung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richtige Teile und Mengen zu den genauen Bedarfszeitpunkten für die Fertigungsaufträge 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also nur Teil der Produktionsplanung ausgehend von geg. MPS</a:t>
            </a:r>
          </a:p>
          <a:p>
            <a:pPr eaLnBrk="1" hangingPunct="1">
              <a:lnSpc>
                <a:spcPct val="80000"/>
              </a:lnSpc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</a:pPr>
            <a:r>
              <a:rPr lang="de-DE" sz="1600" b="1" dirty="0" smtClean="0"/>
              <a:t>   MRP II</a:t>
            </a:r>
            <a:r>
              <a:rPr lang="de-DE" sz="1600" dirty="0" smtClean="0"/>
              <a:t> (</a:t>
            </a:r>
            <a:r>
              <a:rPr lang="de-DE" sz="1600" i="1" dirty="0" smtClean="0"/>
              <a:t>Manufacturing </a:t>
            </a:r>
            <a:r>
              <a:rPr lang="de-DE" sz="1600" i="1" dirty="0" err="1" smtClean="0"/>
              <a:t>Resource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Planning</a:t>
            </a:r>
            <a:r>
              <a:rPr lang="de-DE" sz="1600" dirty="0" smtClean="0"/>
              <a:t>) </a:t>
            </a:r>
          </a:p>
          <a:p>
            <a:pPr lvl="1"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400" dirty="0" smtClean="0"/>
              <a:t>  erweitert MRP I um zusätzliche Module zur Programmplanung, Termin- und Kapazitätsplanung,  	sowie zur Auftragsveranlassung und –</a:t>
            </a:r>
            <a:r>
              <a:rPr lang="de-DE" sz="1400" dirty="0" err="1" smtClean="0"/>
              <a:t>überwachung</a:t>
            </a:r>
            <a:r>
              <a:rPr lang="de-DE" sz="14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also Produktions-Planung &amp; -Steuerung</a:t>
            </a:r>
          </a:p>
          <a:p>
            <a:pPr eaLnBrk="1" hangingPunct="1">
              <a:lnSpc>
                <a:spcPct val="80000"/>
              </a:lnSpc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</a:pPr>
            <a:r>
              <a:rPr lang="de-DE" sz="1600" b="1" dirty="0" smtClean="0"/>
              <a:t>   ERP-System </a:t>
            </a:r>
            <a:r>
              <a:rPr lang="de-DE" sz="1600" i="1" dirty="0" smtClean="0"/>
              <a:t>(Enterprise </a:t>
            </a:r>
            <a:r>
              <a:rPr lang="de-DE" sz="1600" i="1" dirty="0" err="1" smtClean="0"/>
              <a:t>Resource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Planning</a:t>
            </a:r>
            <a:endParaRPr lang="de-DE" sz="1600" dirty="0" smtClean="0"/>
          </a:p>
          <a:p>
            <a:pPr lvl="1"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400" dirty="0" smtClean="0"/>
              <a:t>  bildet Geschäftsprozesse und Geschäftsregeln innerhalb der Hauptfunktionsbereiche eines   	Unternehmens (Auftragsbearbeitung, Produktion, Buchhaltung, Personalwesen, …)  aber auch 	</a:t>
            </a:r>
            <a:r>
              <a:rPr lang="de-DE" sz="1400" i="1" dirty="0" smtClean="0"/>
              <a:t>über die Bereiche hinweg</a:t>
            </a:r>
            <a:r>
              <a:rPr lang="de-DE" sz="1400" dirty="0" smtClean="0"/>
              <a:t> ab und automatisiert sie teilweise oder ganz. </a:t>
            </a:r>
            <a:br>
              <a:rPr lang="de-DE" sz="1400" dirty="0" smtClean="0"/>
            </a:br>
            <a:endParaRPr lang="de-DE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dirty="0" smtClean="0"/>
              <a:t>Umsetzung des PPS-Konzeptes (II)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600" dirty="0" smtClean="0"/>
              <a:t> Anfang 90er Jahre: Siegeszug der ERP-Systeme (z.B. SAP und BAAN)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Durchdringung der Geschäftsprozesse und Geschäftsregeln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Veränderung der </a:t>
            </a:r>
            <a:r>
              <a:rPr lang="de-DE" sz="1400" dirty="0" err="1" smtClean="0"/>
              <a:t>Wettbewerbsituation</a:t>
            </a:r>
            <a:r>
              <a:rPr lang="de-DE" sz="1400" dirty="0" smtClean="0"/>
              <a:t> durch erhebliche Effizienzsteigerungen 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de-DE" sz="1600" dirty="0" smtClean="0"/>
              <a:t> Strategische Vorteile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Verwendung einer integrierten Datenbasis mit dezentralen Zugriffsmöglichkeiten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Vermeidung von mehrfachem Datenerfassungsaufwand sowie von Fehlern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kürzere Zugriffszeiten und bessere Auswertungsmöglichkeiten der Daten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de-DE" sz="1600" dirty="0" smtClean="0"/>
              <a:t> Kritikpunkte, Ernüchterung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>
                <a:hlinkClick r:id="rId2" action="ppaction://hlinksldjump"/>
              </a:rPr>
              <a:t> </a:t>
            </a:r>
            <a:r>
              <a:rPr lang="de-DE" sz="1400" dirty="0" smtClean="0"/>
              <a:t>  </a:t>
            </a:r>
            <a:r>
              <a:rPr lang="de-DE" sz="1400" dirty="0" err="1" smtClean="0">
                <a:hlinkClick r:id="rId2" action="ppaction://hlinksldjump"/>
              </a:rPr>
              <a:t>Sukzessivplanung</a:t>
            </a:r>
            <a:r>
              <a:rPr lang="de-DE" sz="1400" dirty="0" smtClean="0"/>
              <a:t>  statt </a:t>
            </a:r>
            <a:r>
              <a:rPr lang="de-DE" sz="1400" dirty="0" smtClean="0"/>
              <a:t>Simultanplanung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Systeme oft nicht flexibel genug</a:t>
            </a:r>
          </a:p>
          <a:p>
            <a:pPr lvl="1"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400" dirty="0" smtClean="0"/>
              <a:t>  wenig Planungsfunktionalität (eigentlich Produktions-“Datenverwaltung und Bereitstellung“ und 	 		nicht 	Produktions-“Planung &amp; -Steuerung“)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darauf ausgelegt, die Produktion innerhalb der Unternehmensgrenzen zu planen 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de-DE" sz="1600" b="1" dirty="0" smtClean="0"/>
              <a:t> APS-Systeme </a:t>
            </a:r>
            <a:r>
              <a:rPr lang="de-DE" sz="1600" dirty="0" smtClean="0"/>
              <a:t>(</a:t>
            </a:r>
            <a:r>
              <a:rPr lang="en-GB" sz="1600" dirty="0" smtClean="0"/>
              <a:t>Advanced Planning Systems) </a:t>
            </a:r>
            <a:endParaRPr lang="de-DE" sz="16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sollen die fehlende Planungsfunktionalität von ERP- bzw. PPS-Systemen bieten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Meist zusätzlich zu ERP-System (bezieht von dort die Daten)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Planung überbetrieblicher Prozesse </a:t>
            </a:r>
          </a:p>
          <a:p>
            <a:pPr lvl="1"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400" dirty="0" smtClean="0"/>
              <a:t> 	Module im Sinne von </a:t>
            </a:r>
            <a:r>
              <a:rPr lang="de-DE" sz="1400" b="1" dirty="0" smtClean="0"/>
              <a:t>SCM</a:t>
            </a:r>
            <a:r>
              <a:rPr lang="de-DE" sz="1400" dirty="0" smtClean="0"/>
              <a:t> (</a:t>
            </a:r>
            <a:r>
              <a:rPr lang="de-DE" sz="1400" dirty="0" err="1" smtClean="0"/>
              <a:t>Supply</a:t>
            </a:r>
            <a:r>
              <a:rPr lang="de-DE" sz="1400" dirty="0" smtClean="0"/>
              <a:t> Chain Management) – Planung über die Unternehmensgrenzen           	hinaus – Integration mit Lieferanten und Kunden</a:t>
            </a:r>
          </a:p>
          <a:p>
            <a:pPr eaLnBrk="1" hangingPunct="1">
              <a:lnSpc>
                <a:spcPct val="80000"/>
              </a:lnSpc>
            </a:pPr>
            <a:endParaRPr lang="de-DE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dirty="0" smtClean="0"/>
              <a:t>Weiterführende Bemerkungen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AT" sz="2000" dirty="0" smtClean="0"/>
              <a:t>  In der Folge werden einzelne PPS-Planungsaufgaben grundlegend  	 	 besprochen und dann im </a:t>
            </a:r>
            <a:r>
              <a:rPr lang="de-AT" sz="2000" i="1" dirty="0" smtClean="0"/>
              <a:t>VK „Produktion und </a:t>
            </a:r>
            <a:r>
              <a:rPr lang="de-AT" sz="2000" i="1" dirty="0" err="1" smtClean="0"/>
              <a:t>Logistik“</a:t>
            </a:r>
            <a:r>
              <a:rPr lang="de-AT" sz="2000" dirty="0" err="1" smtClean="0"/>
              <a:t>vertieft</a:t>
            </a:r>
            <a:endParaRPr lang="de-AT" sz="2000" dirty="0" smtClean="0"/>
          </a:p>
          <a:p>
            <a:pPr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AT" sz="2000" dirty="0" smtClean="0"/>
              <a:t>  In der KFK werden u.a. die Inhalte und Hintergründe von ERP in 		 	    	 Modul  „</a:t>
            </a:r>
            <a:r>
              <a:rPr lang="de-AT" sz="2000" dirty="0" err="1" smtClean="0"/>
              <a:t>Production</a:t>
            </a:r>
            <a:r>
              <a:rPr lang="de-AT" sz="2000" dirty="0" smtClean="0"/>
              <a:t> Management“ beleuchtet, die Aspekte von SCM   		 im 	Modul 	„</a:t>
            </a:r>
            <a:r>
              <a:rPr lang="de-AT" sz="2000" dirty="0" err="1" smtClean="0"/>
              <a:t>Logistical</a:t>
            </a:r>
            <a:r>
              <a:rPr lang="de-AT" sz="2000" dirty="0" smtClean="0"/>
              <a:t> Management“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000" dirty="0" smtClean="0"/>
              <a:t>Lesen Sie dazu 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dirty="0" smtClean="0"/>
              <a:t>  Teil F „Konzeption von PPS-Systemen“ in:</a:t>
            </a:r>
            <a:br>
              <a:rPr lang="de-DE" sz="2000" dirty="0" smtClean="0"/>
            </a:br>
            <a:r>
              <a:rPr lang="de-DE" sz="2000" dirty="0" smtClean="0"/>
              <a:t> </a:t>
            </a:r>
            <a:r>
              <a:rPr lang="de-DE" dirty="0" smtClean="0"/>
              <a:t>   </a:t>
            </a:r>
            <a:r>
              <a:rPr lang="de-DE" sz="2000" b="1" dirty="0" smtClean="0"/>
              <a:t>Günther und Tempelmeier</a:t>
            </a:r>
            <a:r>
              <a:rPr lang="de-DE" sz="2000" dirty="0" smtClean="0"/>
              <a:t>, </a:t>
            </a:r>
            <a:br>
              <a:rPr lang="de-DE" sz="2000" dirty="0" smtClean="0"/>
            </a:br>
            <a:r>
              <a:rPr lang="de-DE" sz="2000" dirty="0" smtClean="0"/>
              <a:t> </a:t>
            </a:r>
            <a:r>
              <a:rPr lang="de-DE" dirty="0" smtClean="0"/>
              <a:t>   </a:t>
            </a:r>
            <a:r>
              <a:rPr lang="de-DE" sz="2000" dirty="0" smtClean="0"/>
              <a:t>Produktion und Logistik, 8. Auflage, Springer, Berlin, 2009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  <a:buNone/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</a:pPr>
            <a:endParaRPr lang="de-DE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6">
  <a:themeElements>
    <a:clrScheme name="Vorlage_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rlage_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_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Vorlage_6</Template>
  <TotalTime>0</TotalTime>
  <Words>166</Words>
  <Application>Microsoft Office PowerPoint</Application>
  <PresentationFormat>Bildschirmpräsentation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Vorlage_6</vt:lpstr>
      <vt:lpstr>Kapitel 6</vt:lpstr>
      <vt:lpstr>PPS-Planungskonzept</vt:lpstr>
      <vt:lpstr>6.1 Produktionsplanung</vt:lpstr>
      <vt:lpstr>6.2 Produktionssteuerung</vt:lpstr>
      <vt:lpstr>Umsetzung des PPS-Konzeptes (I)</vt:lpstr>
      <vt:lpstr>Umsetzung des PPS-Konzeptes (II)</vt:lpstr>
      <vt:lpstr>Weiterführende Bemerkungen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Carina</dc:creator>
  <cp:lastModifiedBy>Carina</cp:lastModifiedBy>
  <cp:revision>17</cp:revision>
  <dcterms:created xsi:type="dcterms:W3CDTF">2011-04-28T12:25:33Z</dcterms:created>
  <dcterms:modified xsi:type="dcterms:W3CDTF">2011-05-09T10:47:05Z</dcterms:modified>
</cp:coreProperties>
</file>