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C8D1B9-CC6B-47B7-BA23-CF793FF642D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D846AD-F4B4-42A5-8011-417D1DB2A0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3BBF4E95-4A9F-4AB7-9032-364A2D2EC8CE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6D1AF377-2491-462F-9A2B-D89E8A599455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D04E0929-B077-4DCF-8BD8-41A0C62308CA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B6D13E-8A7C-4FE5-8C20-007F204E519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763AAAF-82E9-4691-AB90-329D4E95525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912619-E32E-4C94-919F-33AF5E65B4D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21A081-D7DD-4201-94F0-BFCEDB7E5F3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93E4F1-BCD6-4780-9A93-F2FB5317796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D081F4-494B-41EC-9781-516BA658006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44518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4451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8BC8DC-5351-4605-8F1A-ADE8770621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03CD62-6ECB-4BD1-8590-8D624E2AA8C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6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  <p:sp>
        <p:nvSpPr>
          <p:cNvPr id="10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smtClean="0"/>
              <a:t>EK Produktion &amp; Logistik</a:t>
            </a:r>
            <a:endParaRPr lang="de-AT" smtClean="0"/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Einleitung/</a:t>
            </a:r>
            <a:fld id="{E7C106C6-7D75-4BDA-81A4-77CD85A5AC40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slide" Target="slide20.xml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20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Einleitung/</a:t>
            </a:r>
            <a:fld id="{E7C106C6-7D75-4BDA-81A4-77CD85A5AC40}" type="slidenum">
              <a:rPr lang="de-AT" smtClean="0">
                <a:solidFill>
                  <a:schemeClr val="tx1"/>
                </a:solidFill>
              </a:rPr>
              <a:pPr/>
              <a:t>1</a:t>
            </a:fld>
            <a:endParaRPr lang="de-AT" smtClean="0">
              <a:solidFill>
                <a:schemeClr val="tx1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r>
              <a:rPr lang="de-DE" sz="3600" b="1" dirty="0" smtClean="0"/>
              <a:t>Hauptproduktions</a:t>
            </a:r>
            <a:r>
              <a:rPr lang="de-DE" sz="3600" b="1" i="1" dirty="0" smtClean="0"/>
              <a:t>programmplanung</a:t>
            </a:r>
          </a:p>
          <a:p>
            <a:pPr>
              <a:buNone/>
            </a:pPr>
            <a:r>
              <a:rPr lang="de-DE" sz="3600" b="1" dirty="0" smtClean="0"/>
              <a:t>(MPS)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dirty="0" smtClean="0"/>
              <a:t>Kapitel 5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395536" y="3068960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endParaRPr lang="de-AT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ußzeilenplatzhalt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4340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566E090-6BB9-4A9B-8F67-F0F729FA37D0}" type="slidenum">
              <a:rPr lang="de-AT" smtClean="0"/>
              <a:pPr/>
              <a:t>10</a:t>
            </a:fld>
            <a:endParaRPr lang="de-AT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Kein</a:t>
            </a:r>
            <a:r>
              <a:rPr lang="de-DE" sz="2800" dirty="0" smtClean="0"/>
              <a:t> Kapazitätsengpass</a:t>
            </a:r>
            <a:endParaRPr lang="de-AT" sz="2800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76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Anfragen für Montageaufträge für 6 verschiedene Produkte:</a:t>
            </a:r>
            <a:endParaRPr lang="de-AT" smtClean="0"/>
          </a:p>
        </p:txBody>
      </p:sp>
      <p:graphicFrame>
        <p:nvGraphicFramePr>
          <p:cNvPr id="10900" name="Group 660"/>
          <p:cNvGraphicFramePr>
            <a:graphicFrameLocks noGrp="1"/>
          </p:cNvGraphicFramePr>
          <p:nvPr>
            <p:ph sz="quarter" idx="2"/>
          </p:nvPr>
        </p:nvGraphicFramePr>
        <p:xfrm>
          <a:off x="827088" y="2133600"/>
          <a:ext cx="4824412" cy="3106421"/>
        </p:xfrm>
        <a:graphic>
          <a:graphicData uri="http://schemas.openxmlformats.org/drawingml/2006/table">
            <a:tbl>
              <a:tblPr/>
              <a:tblGrid>
                <a:gridCol w="923925"/>
                <a:gridCol w="849312"/>
                <a:gridCol w="1490663"/>
                <a:gridCol w="1560512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bei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Höchstmenge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85" name="Rectangle 445"/>
          <p:cNvSpPr>
            <a:spLocks noChangeArrowheads="1"/>
          </p:cNvSpPr>
          <p:nvPr/>
        </p:nvSpPr>
        <p:spPr bwMode="auto">
          <a:xfrm>
            <a:off x="765175" y="5497513"/>
            <a:ext cx="71294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Produziere sämtliche Produkte mit </a:t>
            </a:r>
            <a:r>
              <a:rPr lang="de-DE">
                <a:solidFill>
                  <a:srgbClr val="FF00FF"/>
                </a:solidFill>
              </a:rPr>
              <a:t>positivem Deckungsbeitrag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Produktionsmengen = Absatzhöchstmengen</a:t>
            </a:r>
            <a:br>
              <a:rPr lang="de-DE"/>
            </a:br>
            <a:endParaRPr lang="de-DE"/>
          </a:p>
        </p:txBody>
      </p:sp>
      <p:graphicFrame>
        <p:nvGraphicFramePr>
          <p:cNvPr id="10894" name="Group 654"/>
          <p:cNvGraphicFramePr>
            <a:graphicFrameLocks noGrp="1"/>
          </p:cNvGraphicFramePr>
          <p:nvPr>
            <p:ph sz="quarter" idx="3"/>
          </p:nvPr>
        </p:nvGraphicFramePr>
        <p:xfrm>
          <a:off x="5651500" y="2133600"/>
          <a:ext cx="1368425" cy="3104198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Produktions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01" name="Rectangle 661"/>
          <p:cNvSpPr>
            <a:spLocks noChangeArrowheads="1"/>
          </p:cNvSpPr>
          <p:nvPr/>
        </p:nvSpPr>
        <p:spPr bwMode="auto">
          <a:xfrm>
            <a:off x="7680325" y="4870450"/>
            <a:ext cx="12747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5" grpId="0" build="allAtOnce"/>
      <p:bldP spid="1090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5364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1D99C708-DFC7-4A61-A1C4-D0528EA210DB}" type="slidenum">
              <a:rPr lang="de-AT" smtClean="0"/>
              <a:pPr/>
              <a:t>11</a:t>
            </a:fld>
            <a:endParaRPr lang="de-AT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(Angabe)</a:t>
            </a:r>
            <a:endParaRPr lang="de-AT" sz="2800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14705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Anfragen für Montageaufträge für 5 verschiedene Produkte, die in einem bestimmten Segment mit einer Kapazität von </a:t>
            </a:r>
            <a:r>
              <a:rPr lang="de-DE" b="1" dirty="0" smtClean="0">
                <a:solidFill>
                  <a:schemeClr val="accent2"/>
                </a:solidFill>
              </a:rPr>
              <a:t>B =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500</a:t>
            </a:r>
            <a:r>
              <a:rPr lang="de-DE" dirty="0" smtClean="0"/>
              <a:t> Einheiten ausgeführt werden sollen.</a:t>
            </a:r>
            <a:endParaRPr lang="de-AT" dirty="0" smtClean="0"/>
          </a:p>
        </p:txBody>
      </p:sp>
      <p:graphicFrame>
        <p:nvGraphicFramePr>
          <p:cNvPr id="31805" name="Group 61"/>
          <p:cNvGraphicFramePr>
            <a:graphicFrameLocks noGrp="1"/>
          </p:cNvGraphicFramePr>
          <p:nvPr>
            <p:ph sz="half" idx="2"/>
          </p:nvPr>
        </p:nvGraphicFramePr>
        <p:xfrm>
          <a:off x="539750" y="2809875"/>
          <a:ext cx="8064500" cy="3144839"/>
        </p:xfrm>
        <a:graphic>
          <a:graphicData uri="http://schemas.openxmlformats.org/drawingml/2006/table">
            <a:tbl>
              <a:tblPr/>
              <a:tblGrid>
                <a:gridCol w="1008063"/>
                <a:gridCol w="863600"/>
                <a:gridCol w="1512887"/>
                <a:gridCol w="1584325"/>
                <a:gridCol w="3095625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 pro 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Relativer Deckungsbeitrag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5795963" y="3068638"/>
            <a:ext cx="273685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>
                <a:solidFill>
                  <a:schemeClr val="hlink"/>
                </a:solidFill>
              </a:rPr>
              <a:t>(DB pro Stück / </a:t>
            </a:r>
            <a:br>
              <a:rPr lang="de-DE" sz="1400">
                <a:solidFill>
                  <a:schemeClr val="hlink"/>
                </a:solidFill>
              </a:rPr>
            </a:br>
            <a:r>
              <a:rPr lang="de-DE" sz="1400">
                <a:solidFill>
                  <a:schemeClr val="hlink"/>
                </a:solidFill>
              </a:rPr>
              <a:t>Bearbeitungszeit pro Stück)</a:t>
            </a:r>
          </a:p>
          <a:p>
            <a:pPr algn="ctr"/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de-AT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endParaRPr lang="de-AT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1400">
              <a:solidFill>
                <a:schemeClr val="hlink"/>
              </a:solidFill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7164388" y="39179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4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7164388" y="43497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3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7164388" y="47418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5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7164388" y="51736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2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164388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7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6156325" y="39338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4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6156325" y="43656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12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4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6156325" y="47259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10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2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156325" y="51577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6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3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6156325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7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5795963" y="6003925"/>
            <a:ext cx="11525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2" action="ppaction://hlinksldjump"/>
              </a:rPr>
              <a:t>Lösung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6003925"/>
            <a:ext cx="6477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3" action="ppaction://hlinksldjump"/>
              </a:rPr>
              <a:t>LP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7720013" y="2325688"/>
            <a:ext cx="12747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4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2" grpId="0"/>
      <p:bldP spid="31793" grpId="0"/>
      <p:bldP spid="31794" grpId="0"/>
      <p:bldP spid="31795" grpId="0"/>
      <p:bldP spid="31796" grpId="0"/>
      <p:bldP spid="31797" grpId="0"/>
      <p:bldP spid="31798" grpId="0"/>
      <p:bldP spid="31799" grpId="0"/>
      <p:bldP spid="31800" grpId="0"/>
      <p:bldP spid="31801" grpId="0"/>
      <p:bldP spid="31802" grpId="0"/>
      <p:bldP spid="31803" grpId="0"/>
      <p:bldP spid="31806" grpId="0"/>
      <p:bldP spid="3180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6388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A20E6A9-6915-44A5-96E9-A9DF3C6648F5}" type="slidenum">
              <a:rPr lang="de-AT" smtClean="0"/>
              <a:pPr/>
              <a:t>12</a:t>
            </a:fld>
            <a:endParaRPr lang="de-AT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(Lösung)</a:t>
            </a:r>
            <a:endParaRPr lang="de-AT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Die Produkte werden nach fallenden </a:t>
            </a:r>
            <a:r>
              <a:rPr lang="de-DE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dirty="0" smtClean="0"/>
              <a:t> in das Produktionsprogramm aufgenommen, solange die Kapazität </a:t>
            </a:r>
            <a:br>
              <a:rPr lang="de-DE" dirty="0" smtClean="0"/>
            </a:br>
            <a:r>
              <a:rPr lang="de-DE" b="1" dirty="0" smtClean="0"/>
              <a:t>B =</a:t>
            </a:r>
            <a:r>
              <a:rPr lang="de-DE" dirty="0" smtClean="0"/>
              <a:t> </a:t>
            </a:r>
            <a:r>
              <a:rPr lang="de-DE" b="1" dirty="0" smtClean="0"/>
              <a:t>500</a:t>
            </a:r>
            <a:r>
              <a:rPr lang="de-DE" dirty="0" smtClean="0"/>
              <a:t> ausreichend ist: </a:t>
            </a:r>
            <a:r>
              <a:rPr lang="de-DE" dirty="0" smtClean="0">
                <a:solidFill>
                  <a:schemeClr val="hlink"/>
                </a:solidFill>
              </a:rPr>
              <a:t>Reihung Produkte 5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3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1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2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4</a:t>
            </a:r>
            <a:r>
              <a:rPr lang="de-DE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dirty="0" smtClean="0">
                <a:sym typeface="Symbol" pitchFamily="18" charset="2"/>
              </a:rPr>
              <a:t> = 100		Restkapazität 500 -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5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5</a:t>
            </a: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dirty="0" smtClean="0">
                <a:sym typeface="Symbol" pitchFamily="18" charset="2"/>
              </a:rPr>
              <a:t> = 50		Restkapazität 400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50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= 200		Restkapazität 300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200</a:t>
            </a:r>
            <a:endParaRPr lang="de-DE" baseline="-25000" dirty="0" smtClean="0">
              <a:solidFill>
                <a:schemeClr val="hlink"/>
              </a:solidFill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75		Restkapazität 100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75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Produkt 2 kann also nicht bis zur </a:t>
            </a:r>
            <a:r>
              <a:rPr lang="de-AT" dirty="0" smtClean="0">
                <a:cs typeface="Times New Roman" pitchFamily="18" charset="0"/>
              </a:rPr>
              <a:t>Absatzhöchstmenge produziert werden:</a:t>
            </a:r>
            <a:endParaRPr lang="de-DE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Restkapazität /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100 /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25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Zur Produktion von Produkt 4 reicht die Kapazität nicht mehr: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0</a:t>
            </a:r>
          </a:p>
          <a:p>
            <a:pPr marL="0" indent="0" eaLnBrk="1" hangingPunct="1">
              <a:buFontTx/>
              <a:buNone/>
            </a:pPr>
            <a:r>
              <a:rPr lang="de-DE" dirty="0" err="1" smtClean="0">
                <a:solidFill>
                  <a:schemeClr val="hlink"/>
                </a:solidFill>
                <a:sym typeface="Symbol" pitchFamily="18" charset="2"/>
              </a:rPr>
              <a:t>GesamtDB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dirty="0" smtClean="0">
                <a:sym typeface="Symbol" pitchFamily="18" charset="2"/>
              </a:rPr>
              <a:t>*200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dirty="0" smtClean="0">
                <a:sym typeface="Symbol" pitchFamily="18" charset="2"/>
              </a:rPr>
              <a:t>*25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dirty="0" smtClean="0">
                <a:sym typeface="Symbol" pitchFamily="18" charset="2"/>
              </a:rPr>
              <a:t>*50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dirty="0" smtClean="0">
                <a:sym typeface="Symbol" pitchFamily="18" charset="2"/>
              </a:rPr>
              <a:t>*0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dirty="0" smtClean="0">
                <a:sym typeface="Symbol" pitchFamily="18" charset="2"/>
              </a:rPr>
              <a:t>*100</a:t>
            </a:r>
            <a:r>
              <a:rPr lang="de-DE" sz="1800" i="1" dirty="0" smtClean="0"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chemeClr val="hlink"/>
                </a:solidFill>
                <a:sym typeface="Symbol" pitchFamily="18" charset="2"/>
              </a:rPr>
              <a:t>2300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84888" y="2924175"/>
            <a:ext cx="2736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95288" y="4221163"/>
            <a:ext cx="6697662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84888" y="292417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223000" y="327342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300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407150" y="36337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100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356350" y="4013200"/>
            <a:ext cx="278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ym typeface="Symbol" pitchFamily="18" charset="2"/>
              </a:rPr>
              <a:t>= </a:t>
            </a:r>
            <a:r>
              <a:rPr lang="de-DE" sz="2000">
                <a:solidFill>
                  <a:srgbClr val="FF3300"/>
                </a:solidFill>
                <a:sym typeface="Symbol" pitchFamily="18" charset="2"/>
              </a:rPr>
              <a:t>-200    unzulässig</a:t>
            </a:r>
            <a:endParaRPr lang="de-AT" sz="2000">
              <a:solidFill>
                <a:srgbClr val="FF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  <p:bldP spid="32773" grpId="0"/>
      <p:bldP spid="32774" grpId="0" animBg="1"/>
      <p:bldP spid="32775" grpId="0"/>
      <p:bldP spid="32776" grpId="0"/>
      <p:bldP spid="32777" grpId="0"/>
      <p:bldP spid="327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7412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CD69705-9778-4B48-95BB-C3FCD0267BFD}" type="slidenum">
              <a:rPr lang="de-AT" smtClean="0"/>
              <a:pPr/>
              <a:t>13</a:t>
            </a:fld>
            <a:endParaRPr lang="de-AT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(Vergleich)</a:t>
            </a:r>
            <a:endParaRPr lang="de-AT" sz="28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Nun wollen wir zum Vergleich die Produkte nach fallenden </a:t>
            </a:r>
            <a:r>
              <a:rPr lang="de-DE" smtClean="0">
                <a:solidFill>
                  <a:srgbClr val="FF3300"/>
                </a:solidFill>
              </a:rPr>
              <a:t>absoluten</a:t>
            </a:r>
            <a:r>
              <a:rPr lang="de-DE" smtClean="0">
                <a:solidFill>
                  <a:srgbClr val="FF00FF"/>
                </a:solidFill>
              </a:rPr>
              <a:t> Deckungsbeiträgen</a:t>
            </a:r>
            <a:r>
              <a:rPr lang="de-DE" smtClean="0"/>
              <a:t> in das Produktionsprogramm aufnehmen: </a:t>
            </a:r>
            <a:br>
              <a:rPr lang="de-DE" smtClean="0"/>
            </a:br>
            <a:r>
              <a:rPr lang="de-DE" smtClean="0">
                <a:solidFill>
                  <a:schemeClr val="hlink"/>
                </a:solidFill>
              </a:rPr>
              <a:t>Reihung Produkte 2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3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5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4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1</a:t>
            </a:r>
            <a:r>
              <a:rPr lang="de-DE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= 75		Restkapazität 500 -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baseline="-25000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75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200</a:t>
            </a:r>
            <a:endParaRPr lang="de-DE" baseline="-25000" smtClean="0">
              <a:solidFill>
                <a:schemeClr val="hlink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mtClean="0">
                <a:sym typeface="Symbol" pitchFamily="18" charset="2"/>
              </a:rPr>
              <a:t> = 50		Restkapazität 200 –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50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100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mtClean="0">
                <a:sym typeface="Symbol" pitchFamily="18" charset="2"/>
              </a:rPr>
              <a:t> = 100		Restkapazität 100 –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100 = </a:t>
            </a:r>
            <a:r>
              <a:rPr lang="de-DE" smtClean="0">
                <a:solidFill>
                  <a:srgbClr val="FF3300"/>
                </a:solidFill>
                <a:sym typeface="Symbol" pitchFamily="18" charset="2"/>
              </a:rPr>
              <a:t>0</a:t>
            </a:r>
            <a:endParaRPr lang="de-DE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Zur Produktion von Produkt 4 und 1 reicht die Kapazität nicht mehr: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 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mtClean="0">
                <a:sym typeface="Symbol" pitchFamily="18" charset="2"/>
              </a:rPr>
              <a:t>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0,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0, 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GesamtDB =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smtClean="0">
                <a:sym typeface="Symbol" pitchFamily="18" charset="2"/>
              </a:rPr>
              <a:t>*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0</a:t>
            </a:r>
            <a:r>
              <a:rPr lang="de-DE" sz="1800" smtClean="0">
                <a:sym typeface="Symbol" pitchFamily="18" charset="2"/>
              </a:rPr>
              <a:t>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smtClean="0">
                <a:sym typeface="Symbol" pitchFamily="18" charset="2"/>
              </a:rPr>
              <a:t>*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75</a:t>
            </a:r>
            <a:r>
              <a:rPr lang="de-DE" sz="1800" smtClean="0">
                <a:sym typeface="Symbol" pitchFamily="18" charset="2"/>
              </a:rPr>
              <a:t>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smtClean="0">
                <a:sym typeface="Symbol" pitchFamily="18" charset="2"/>
              </a:rPr>
              <a:t>*50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smtClean="0">
                <a:sym typeface="Symbol" pitchFamily="18" charset="2"/>
              </a:rPr>
              <a:t>*0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smtClean="0">
                <a:sym typeface="Symbol" pitchFamily="18" charset="2"/>
              </a:rPr>
              <a:t>*100</a:t>
            </a:r>
            <a:r>
              <a:rPr lang="de-DE" sz="1800" i="1" smtClean="0">
                <a:sym typeface="Symbol" pitchFamily="18" charset="2"/>
              </a:rPr>
              <a:t> = 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2100 … geringer als zuvor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Eine Einplanung</a:t>
            </a:r>
            <a:r>
              <a:rPr lang="de-DE" smtClean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de-DE" smtClean="0"/>
              <a:t>nach fallenden </a:t>
            </a:r>
            <a:r>
              <a:rPr lang="de-DE" smtClean="0">
                <a:solidFill>
                  <a:srgbClr val="FF00FF"/>
                </a:solidFill>
              </a:rPr>
              <a:t>absoluten Deckungsbeiträgen</a:t>
            </a:r>
            <a:r>
              <a:rPr lang="de-DE" smtClean="0"/>
              <a:t> liefert also </a:t>
            </a:r>
            <a:r>
              <a:rPr lang="de-DE" smtClean="0">
                <a:solidFill>
                  <a:srgbClr val="FF3300"/>
                </a:solidFill>
              </a:rPr>
              <a:t>NICHT die optimale Lösung</a:t>
            </a:r>
            <a:r>
              <a:rPr lang="de-DE" smtClean="0"/>
              <a:t>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8436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E51DC68-A0CE-4FE7-A7DB-6A58EAD94297}" type="slidenum">
              <a:rPr lang="de-AT" smtClean="0"/>
              <a:pPr/>
              <a:t>14</a:t>
            </a:fld>
            <a:endParaRPr lang="de-AT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(LP)</a:t>
            </a:r>
            <a:endParaRPr lang="de-AT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de-DE" sz="1800" dirty="0" smtClean="0"/>
              <a:t>  Das Entscheidungsproblem kann auch als LP geschrieben werden</a:t>
            </a:r>
          </a:p>
          <a:p>
            <a:pPr marL="0" indent="0" eaLnBrk="1" hangingPunct="1">
              <a:lnSpc>
                <a:spcPct val="90000"/>
              </a:lnSpc>
            </a:pPr>
            <a:endParaRPr lang="de-DE" sz="18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Gesamt-DB =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de-DE" sz="1800" i="1" baseline="-25000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dirty="0" smtClean="0">
                <a:sym typeface="Symbol" pitchFamily="18" charset="2"/>
              </a:rPr>
              <a:t>  	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	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7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Engpass-Nebenbedingungen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500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Absatzobergrenzen: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b="1" i="1" baseline="-25000" dirty="0" smtClean="0">
                <a:latin typeface="Times New Roman" pitchFamily="18" charset="0"/>
                <a:sym typeface="Symbol" pitchFamily="18" charset="2"/>
              </a:rPr>
              <a:t>i</a:t>
            </a:r>
            <a:endParaRPr lang="de-DE" sz="1800" baseline="-250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200,  . . .         ,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100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     Nicht-Negativität: 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 </a:t>
            </a:r>
            <a:r>
              <a:rPr lang="de-DE" sz="1800" dirty="0" smtClean="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nur </a:t>
            </a:r>
            <a:r>
              <a:rPr lang="de-DE" sz="1800" i="1" dirty="0" smtClean="0"/>
              <a:t>einem</a:t>
            </a:r>
            <a:r>
              <a:rPr lang="de-DE" sz="1800" dirty="0" smtClean="0"/>
              <a:t> Kapazitätsengpass kann das Problem einfach über die Reihung    	nach relativen Deckungsbeiträgen gelöst 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LP nicht nötig</a:t>
            </a:r>
          </a:p>
          <a:p>
            <a:pPr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</a:t>
            </a:r>
            <a:r>
              <a:rPr lang="de-DE" sz="1800" i="1" dirty="0" smtClean="0"/>
              <a:t>mehreren</a:t>
            </a:r>
            <a:r>
              <a:rPr lang="de-DE" sz="1800" dirty="0" smtClean="0"/>
              <a:t> Kapazitätsengpass muss das Problem einfach über LP gelöst    	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§ 5.4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9EC3DA73-4C28-40D3-9777-A0D89ECE2410}" type="slidenum">
              <a:rPr lang="de-AT" smtClean="0"/>
              <a:pPr/>
              <a:t>15</a:t>
            </a:fld>
            <a:endParaRPr lang="de-AT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5.4 Grundmodell der Produktionsprogrammplanung</a:t>
            </a:r>
            <a:endParaRPr lang="de-AT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z="2400" dirty="0" smtClean="0"/>
          </a:p>
          <a:p>
            <a:pPr eaLnBrk="1" hangingPunct="1"/>
            <a:r>
              <a:rPr lang="de-DE" sz="2400" dirty="0" smtClean="0"/>
              <a:t> statisch, </a:t>
            </a:r>
            <a:r>
              <a:rPr lang="de-DE" sz="2400" dirty="0" err="1" smtClean="0"/>
              <a:t>einperiodig</a:t>
            </a:r>
            <a:endParaRPr lang="de-DE" sz="2400" dirty="0" smtClean="0"/>
          </a:p>
          <a:p>
            <a:pPr eaLnBrk="1" hangingPunct="1"/>
            <a:r>
              <a:rPr lang="de-DE" sz="2400" dirty="0" smtClean="0"/>
              <a:t> dynamische Erweiterungen </a:t>
            </a:r>
            <a:r>
              <a:rPr lang="de-DE" sz="2400" dirty="0" smtClean="0">
                <a:sym typeface="Symbol" pitchFamily="18" charset="2"/>
              </a:rPr>
              <a:t></a:t>
            </a:r>
            <a:r>
              <a:rPr lang="de-DE" sz="2400" dirty="0" smtClean="0"/>
              <a:t> VK</a:t>
            </a:r>
          </a:p>
          <a:p>
            <a:pPr eaLnBrk="1" hangingPunct="1"/>
            <a:endParaRPr lang="de-DE" sz="2400" dirty="0" smtClean="0"/>
          </a:p>
          <a:p>
            <a:pPr eaLnBrk="1" hangingPunct="1">
              <a:buFontTx/>
              <a:buNone/>
            </a:pPr>
            <a:endParaRPr lang="de-DE" sz="2400" dirty="0" smtClean="0"/>
          </a:p>
          <a:p>
            <a:pPr eaLnBrk="1" hangingPunct="1">
              <a:buFontTx/>
              <a:buNone/>
            </a:pPr>
            <a:r>
              <a:rPr lang="de-DE" sz="2400" dirty="0" smtClean="0">
                <a:sym typeface="Wingdings" pitchFamily="2" charset="2"/>
              </a:rPr>
              <a:t> Lösung mittels Linearen Programms</a:t>
            </a:r>
            <a:endParaRPr lang="de-AT" sz="2400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996113" y="3279775"/>
            <a:ext cx="1274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48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C9C664B-CBDA-4F3B-AE0D-D2C1B9FBF034}" type="slidenum">
              <a:rPr lang="de-AT" smtClean="0"/>
              <a:pPr/>
              <a:t>16</a:t>
            </a:fld>
            <a:endParaRPr lang="de-AT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5.4.1 Formulierung und Lösung eines Linearen Programms</a:t>
            </a:r>
            <a:endParaRPr lang="de-AT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Annahme</a:t>
            </a:r>
            <a:r>
              <a:rPr lang="de-DE" dirty="0" smtClean="0"/>
              <a:t>: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Alle Zusammenhänge lassen sich durch lineare Gleichungen bzw.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Ungleichungen abbilden. (Leontief-Produktionsfunktion)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endParaRPr lang="de-DE" dirty="0" smtClean="0"/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Vorgehensweise bei der Formulierung</a:t>
            </a:r>
            <a:r>
              <a:rPr lang="de-DE" dirty="0" smtClean="0"/>
              <a:t>: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Definition von </a:t>
            </a:r>
            <a:r>
              <a:rPr lang="de-AT" b="1" dirty="0" smtClean="0"/>
              <a:t>Entscheidungsvariablen</a:t>
            </a:r>
            <a:r>
              <a:rPr lang="de-AT" dirty="0" smtClean="0"/>
              <a:t> (z.B. Produktionsmengen der einzelnen Produkte.)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einer </a:t>
            </a:r>
            <a:r>
              <a:rPr lang="de-AT" b="1" dirty="0" smtClean="0"/>
              <a:t>linearen Zielfunktion</a:t>
            </a:r>
            <a:r>
              <a:rPr lang="de-AT" dirty="0" smtClean="0"/>
              <a:t> (z.B. Gewinnmaximierung, Kostenminimierung)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von </a:t>
            </a:r>
            <a:r>
              <a:rPr lang="de-AT" b="1" dirty="0" smtClean="0"/>
              <a:t>linearen Nebenbedingungen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(z.B. Kapazitätsrestriktionen, Absatzmindest- und Höchstmengenrestriktionen)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37F818B-0414-4FF5-A3DB-20667CA5209B}" type="slidenum">
              <a:rPr lang="de-AT" smtClean="0"/>
              <a:pPr/>
              <a:t>17</a:t>
            </a:fld>
            <a:endParaRPr lang="de-AT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2 Produkte – Lineares Programm</a:t>
            </a:r>
            <a:endParaRPr lang="de-AT" sz="2800" dirty="0" smtClean="0"/>
          </a:p>
        </p:txBody>
      </p:sp>
      <p:graphicFrame>
        <p:nvGraphicFramePr>
          <p:cNvPr id="13970" name="Group 65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/>
              <a:tblGrid>
                <a:gridCol w="1362075"/>
                <a:gridCol w="1744663"/>
                <a:gridCol w="685800"/>
                <a:gridCol w="1692275"/>
                <a:gridCol w="685800"/>
                <a:gridCol w="1030287"/>
                <a:gridCol w="10287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Benötigte Stunden zur Fertigung einer Einheit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verfügbare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Arbeitsstunden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Abteilung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Stühle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 Woche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Tischlerei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Lackiererei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DB/Stück </a:t>
                      </a: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d</a:t>
                      </a:r>
                      <a:r>
                        <a:rPr kumimoji="0" lang="de-DE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j</a:t>
                      </a:r>
                      <a:endParaRPr kumimoji="0" lang="de-AT" sz="2000" b="0" i="1" u="none" strike="noStrike" cap="none" normalizeH="0" baseline="-2500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60" name="Text Box 648"/>
          <p:cNvSpPr txBox="1">
            <a:spLocks noChangeArrowheads="1"/>
          </p:cNvSpPr>
          <p:nvPr/>
        </p:nvSpPr>
        <p:spPr bwMode="auto">
          <a:xfrm>
            <a:off x="468313" y="4006850"/>
            <a:ext cx="85471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/>
              <a:t>Zielfunktion (ZF): </a:t>
            </a:r>
            <a:r>
              <a:rPr lang="de-AT"/>
              <a:t>Maximiere: GesamtDB  =  </a:t>
            </a:r>
            <a:r>
              <a:rPr lang="de-AT">
                <a:solidFill>
                  <a:srgbClr val="FF00FF"/>
                </a:solidFill>
              </a:rPr>
              <a:t>€7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€5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endParaRPr lang="de-AT"/>
          </a:p>
          <a:p>
            <a:pPr>
              <a:spcAft>
                <a:spcPts val="600"/>
              </a:spcAft>
            </a:pPr>
            <a:r>
              <a:rPr lang="de-AT" b="1"/>
              <a:t>Nebenbedingungen</a:t>
            </a:r>
            <a:r>
              <a:rPr lang="de-AT"/>
              <a:t>: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I:</a:t>
            </a:r>
            <a:r>
              <a:rPr lang="de-AT"/>
              <a:t>   </a:t>
            </a:r>
            <a:r>
              <a:rPr lang="de-AT">
                <a:solidFill>
                  <a:schemeClr val="accent2"/>
                </a:solidFill>
              </a:rPr>
              <a:t>4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3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240	(Tischlerei Nebenbedingung)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II:</a:t>
            </a:r>
            <a:r>
              <a:rPr lang="de-AT"/>
              <a:t>  </a:t>
            </a:r>
            <a:r>
              <a:rPr lang="de-AT">
                <a:solidFill>
                  <a:schemeClr val="accent2"/>
                </a:solidFill>
              </a:rPr>
              <a:t>2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1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100	(Lackiererei Nebenbedingung)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III:</a:t>
            </a:r>
            <a:r>
              <a:rPr lang="de-AT" i="1">
                <a:latin typeface="Times New Roman" pitchFamily="18" charset="0"/>
              </a:rPr>
              <a:t> 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	     	(Anzahl der produzierten Tische nicht negativ)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IV:</a:t>
            </a:r>
            <a:r>
              <a:rPr lang="de-AT" i="1"/>
              <a:t>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>
                <a:latin typeface="Times New Roman" pitchFamily="18" charset="0"/>
              </a:rPr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		(Anzahl der produzierten Stühle nicht negativ)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E0B81CA6-CDD8-4F8F-9345-CF8404FD499F}" type="slidenum">
              <a:rPr lang="de-AT" smtClean="0"/>
              <a:pPr/>
              <a:t>18</a:t>
            </a:fld>
            <a:endParaRPr lang="de-AT" smtClean="0"/>
          </a:p>
        </p:txBody>
      </p:sp>
      <p:sp>
        <p:nvSpPr>
          <p:cNvPr id="15395" name="AutoShape 35"/>
          <p:cNvSpPr>
            <a:spLocks noChangeArrowheads="1"/>
          </p:cNvSpPr>
          <p:nvPr/>
        </p:nvSpPr>
        <p:spPr bwMode="auto">
          <a:xfrm>
            <a:off x="1854200" y="4206875"/>
            <a:ext cx="820738" cy="1627188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671513" y="4221163"/>
            <a:ext cx="1189037" cy="1617662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674688" y="2627313"/>
            <a:ext cx="1189037" cy="1593850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Lösungsraum</a:t>
            </a:r>
            <a:endParaRPr lang="de-AT" sz="2800" dirty="0" smtClean="0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68313" y="1557338"/>
          <a:ext cx="5000625" cy="4438650"/>
        </p:xfrm>
        <a:graphic>
          <a:graphicData uri="http://schemas.openxmlformats.org/presentationml/2006/ole">
            <p:oleObj spid="_x0000_s1026" name="Bild" r:id="rId3" imgW="4599432" imgH="4073652" progId="Word.Picture.8">
              <p:embed/>
            </p:oleObj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859338" y="54768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84213" y="17732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922838" y="53609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042988" y="15573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1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250825" y="1389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2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90036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60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0031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50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42875" y="1684338"/>
            <a:ext cx="684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100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50825" y="249237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80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922338" y="4789488"/>
            <a:ext cx="13795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Bereich der zulässigen Lösungen</a:t>
            </a:r>
            <a:endParaRPr lang="de-AT" sz="1400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235200" y="1690688"/>
            <a:ext cx="85471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I:</a:t>
            </a:r>
            <a:r>
              <a:rPr lang="de-AT"/>
              <a:t>   </a:t>
            </a:r>
            <a:r>
              <a:rPr lang="de-AT">
                <a:solidFill>
                  <a:schemeClr val="accent2"/>
                </a:solidFill>
              </a:rPr>
              <a:t>4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3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240	(</a:t>
            </a:r>
            <a:r>
              <a:rPr lang="de-AT">
                <a:solidFill>
                  <a:schemeClr val="hlink"/>
                </a:solidFill>
              </a:rPr>
              <a:t>Tischlerei Nebenbedingung</a:t>
            </a:r>
            <a:r>
              <a:rPr lang="de-AT"/>
              <a:t>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Schnittpunkt mit der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>
                <a:latin typeface="Times New Roman" pitchFamily="18" charset="0"/>
              </a:rPr>
              <a:t>-Achse: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=</a:t>
            </a:r>
            <a:r>
              <a:rPr lang="de-AT"/>
              <a:t> 0 </a:t>
            </a:r>
            <a:r>
              <a:rPr lang="de-AT">
                <a:sym typeface="Symbol" pitchFamily="18" charset="2"/>
              </a:rPr>
              <a:t>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= 240 / </a:t>
            </a:r>
            <a:r>
              <a:rPr lang="de-AT">
                <a:solidFill>
                  <a:schemeClr val="accent2"/>
                </a:solidFill>
              </a:rPr>
              <a:t>4 </a:t>
            </a:r>
            <a:r>
              <a:rPr lang="de-AT"/>
              <a:t>= </a:t>
            </a:r>
            <a:r>
              <a:rPr lang="de-AT">
                <a:solidFill>
                  <a:schemeClr val="hlink"/>
                </a:solidFill>
              </a:rPr>
              <a:t>60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Schnittpunkt mit der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>
                <a:latin typeface="Times New Roman" pitchFamily="18" charset="0"/>
              </a:rPr>
              <a:t>-Achse: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=</a:t>
            </a:r>
            <a:r>
              <a:rPr lang="de-AT"/>
              <a:t> 0 </a:t>
            </a:r>
            <a:r>
              <a:rPr lang="de-AT">
                <a:sym typeface="Symbol" pitchFamily="18" charset="2"/>
              </a:rPr>
              <a:t>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= 240 / </a:t>
            </a:r>
            <a:r>
              <a:rPr lang="de-AT">
                <a:solidFill>
                  <a:schemeClr val="accent2"/>
                </a:solidFill>
              </a:rPr>
              <a:t>3 </a:t>
            </a:r>
            <a:r>
              <a:rPr lang="de-AT"/>
              <a:t>= </a:t>
            </a:r>
            <a:r>
              <a:rPr lang="de-AT">
                <a:solidFill>
                  <a:schemeClr val="hlink"/>
                </a:solidFill>
              </a:rPr>
              <a:t>80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2730500" y="2906713"/>
            <a:ext cx="61674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II:</a:t>
            </a:r>
            <a:r>
              <a:rPr lang="de-AT"/>
              <a:t>   </a:t>
            </a:r>
            <a:r>
              <a:rPr lang="de-AT">
                <a:solidFill>
                  <a:schemeClr val="accent2"/>
                </a:solidFill>
              </a:rPr>
              <a:t>2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1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100 	(</a:t>
            </a:r>
            <a:r>
              <a:rPr lang="de-AT">
                <a:solidFill>
                  <a:schemeClr val="folHlink"/>
                </a:solidFill>
              </a:rPr>
              <a:t>Lackiererei Nebenbedingung</a:t>
            </a:r>
            <a:r>
              <a:rPr lang="de-AT"/>
              <a:t>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Schnittpunkt mit der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>
                <a:latin typeface="Times New Roman" pitchFamily="18" charset="0"/>
              </a:rPr>
              <a:t>-Achse: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=</a:t>
            </a:r>
            <a:r>
              <a:rPr lang="de-AT"/>
              <a:t> 0 </a:t>
            </a:r>
            <a:r>
              <a:rPr lang="de-AT">
                <a:sym typeface="Symbol" pitchFamily="18" charset="2"/>
              </a:rPr>
              <a:t>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= 100 / </a:t>
            </a:r>
            <a:r>
              <a:rPr lang="de-AT">
                <a:solidFill>
                  <a:schemeClr val="accent2"/>
                </a:solidFill>
              </a:rPr>
              <a:t>2 </a:t>
            </a:r>
            <a:r>
              <a:rPr lang="de-AT"/>
              <a:t>= </a:t>
            </a:r>
            <a:r>
              <a:rPr lang="de-AT">
                <a:solidFill>
                  <a:schemeClr val="folHlink"/>
                </a:solidFill>
              </a:rPr>
              <a:t>50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Schnittpunkt mit der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>
                <a:latin typeface="Times New Roman" pitchFamily="18" charset="0"/>
              </a:rPr>
              <a:t>-Achse: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=</a:t>
            </a:r>
            <a:r>
              <a:rPr lang="de-AT"/>
              <a:t> 0 </a:t>
            </a:r>
            <a:r>
              <a:rPr lang="de-AT">
                <a:sym typeface="Symbol" pitchFamily="18" charset="2"/>
              </a:rPr>
              <a:t>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= 100 / </a:t>
            </a:r>
            <a:r>
              <a:rPr lang="de-AT">
                <a:solidFill>
                  <a:schemeClr val="accent2"/>
                </a:solidFill>
              </a:rPr>
              <a:t>1 </a:t>
            </a:r>
            <a:r>
              <a:rPr lang="de-AT"/>
              <a:t>= </a:t>
            </a:r>
            <a:r>
              <a:rPr lang="de-AT">
                <a:solidFill>
                  <a:schemeClr val="folHlink"/>
                </a:solidFill>
              </a:rPr>
              <a:t>100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067175" y="4175125"/>
            <a:ext cx="46720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III:</a:t>
            </a:r>
            <a:r>
              <a:rPr lang="de-AT"/>
              <a:t>  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 	(Nichtnegativität Tische)</a:t>
            </a:r>
          </a:p>
          <a:p>
            <a:pPr>
              <a:spcAft>
                <a:spcPts val="600"/>
              </a:spcAft>
            </a:pPr>
            <a:r>
              <a:rPr lang="de-AT"/>
              <a:t>IV:  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 	(Nichtnegativität Stühle)</a:t>
            </a:r>
          </a:p>
          <a:p>
            <a:pPr>
              <a:spcAft>
                <a:spcPts val="600"/>
              </a:spcAft>
            </a:pPr>
            <a:endParaRPr lang="de-AT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2625725" y="5465763"/>
            <a:ext cx="157163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H="1">
            <a:off x="712788" y="2365375"/>
            <a:ext cx="212725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5" grpId="0" animBg="1"/>
      <p:bldP spid="15396" grpId="0" animBg="1"/>
      <p:bldP spid="15394" grpId="0" animBg="1"/>
      <p:bldP spid="15366" grpId="0" animBg="1"/>
      <p:bldP spid="15367" grpId="0" animBg="1"/>
      <p:bldP spid="15371" grpId="0" animBg="1"/>
      <p:bldP spid="15372" grpId="0" animBg="1"/>
      <p:bldP spid="15373" grpId="0"/>
      <p:bldP spid="15374" grpId="0"/>
      <p:bldP spid="15376" grpId="0"/>
      <p:bldP spid="15379" grpId="0"/>
      <p:bldP spid="15380" grpId="0"/>
      <p:bldP spid="15381" grpId="0"/>
      <p:bldP spid="15382" grpId="0"/>
      <p:bldP spid="15398" grpId="0"/>
      <p:bldP spid="15399" grpId="0" build="allAtOnce"/>
      <p:bldP spid="15400" grpId="0" build="allAtOnce"/>
      <p:bldP spid="15402" grpId="0" build="allAtOnce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5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DF5415E-02CD-4A8D-BCD8-477F5231871D}" type="slidenum">
              <a:rPr lang="de-AT" smtClean="0"/>
              <a:pPr/>
              <a:t>19</a:t>
            </a:fld>
            <a:endParaRPr lang="de-AT" smtClean="0"/>
          </a:p>
        </p:txBody>
      </p:sp>
      <p:sp>
        <p:nvSpPr>
          <p:cNvPr id="2054" name="Rectangle 34"/>
          <p:cNvSpPr>
            <a:spLocks noChangeArrowheads="1"/>
          </p:cNvSpPr>
          <p:nvPr/>
        </p:nvSpPr>
        <p:spPr bwMode="auto">
          <a:xfrm>
            <a:off x="676275" y="4221163"/>
            <a:ext cx="1184275" cy="1620837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5" name="AutoShape 33"/>
          <p:cNvSpPr>
            <a:spLocks noChangeArrowheads="1"/>
          </p:cNvSpPr>
          <p:nvPr/>
        </p:nvSpPr>
        <p:spPr bwMode="auto">
          <a:xfrm>
            <a:off x="1863725" y="4221163"/>
            <a:ext cx="806450" cy="1612900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6" name="AutoShape 32"/>
          <p:cNvSpPr>
            <a:spLocks noChangeArrowheads="1"/>
          </p:cNvSpPr>
          <p:nvPr/>
        </p:nvSpPr>
        <p:spPr bwMode="auto">
          <a:xfrm>
            <a:off x="674688" y="2636838"/>
            <a:ext cx="1189037" cy="1589087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Zielfunktion</a:t>
            </a:r>
            <a:endParaRPr lang="de-AT" sz="2800" dirty="0" smtClean="0"/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68313" y="1557338"/>
          <a:ext cx="5000625" cy="4438650"/>
        </p:xfrm>
        <a:graphic>
          <a:graphicData uri="http://schemas.openxmlformats.org/presentationml/2006/ole">
            <p:oleObj spid="_x0000_s2050" name="Bild" r:id="rId3" imgW="4599432" imgH="4073652" progId="Word.Picture.8">
              <p:embed/>
            </p:oleObj>
          </a:graphicData>
        </a:graphic>
      </p:graphicFrame>
      <p:sp>
        <p:nvSpPr>
          <p:cNvPr id="2059" name="Line 5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060" name="Line 6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92100" y="1992313"/>
            <a:ext cx="2984500" cy="4192587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240088" y="5938838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2063" name="Text Box 12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5" name="Text Box 15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1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2066" name="Text Box 16"/>
          <p:cNvSpPr txBox="1">
            <a:spLocks noChangeArrowheads="1"/>
          </p:cNvSpPr>
          <p:nvPr/>
        </p:nvSpPr>
        <p:spPr bwMode="auto">
          <a:xfrm>
            <a:off x="250825" y="1389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2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1924050" y="3932238"/>
            <a:ext cx="4445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238375" y="3530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Optimum</a:t>
            </a:r>
            <a:endParaRPr lang="de-AT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251325" y="3508375"/>
            <a:ext cx="237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Schnittpunkt I </a:t>
            </a:r>
            <a:r>
              <a:rPr lang="de-DE" b="1">
                <a:cs typeface="Arial" charset="0"/>
              </a:rPr>
              <a:t>∩ II: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887913" y="384968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(II)  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 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2</a:t>
            </a:r>
            <a:r>
              <a:rPr lang="de-DE"/>
              <a:t> = 100</a:t>
            </a:r>
            <a:endParaRPr lang="de-AT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048500" y="382111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ym typeface="Symbol" pitchFamily="18" charset="2"/>
              </a:rPr>
              <a:t></a:t>
            </a:r>
            <a:r>
              <a:rPr lang="de-DE">
                <a:sym typeface="Wingdings" pitchFamily="2" charset="2"/>
              </a:rPr>
              <a:t> </a:t>
            </a:r>
            <a:r>
              <a:rPr lang="de-DE" i="1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>
                <a:sym typeface="Wingdings" pitchFamily="2" charset="2"/>
              </a:rPr>
              <a:t>2</a:t>
            </a:r>
            <a:r>
              <a:rPr lang="de-DE">
                <a:sym typeface="Wingdings" pitchFamily="2" charset="2"/>
              </a:rPr>
              <a:t> = 100 – 2</a:t>
            </a:r>
            <a:r>
              <a:rPr lang="de-DE" i="1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>
                <a:sym typeface="Wingdings" pitchFamily="2" charset="2"/>
              </a:rPr>
              <a:t>1</a:t>
            </a:r>
            <a:endParaRPr lang="de-AT" baseline="-25000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257675" y="4308475"/>
            <a:ext cx="2379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I:</a:t>
            </a:r>
            <a:endParaRPr lang="de-AT" b="1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6119813" y="430212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4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 + 3 (100 – 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) = 240</a:t>
            </a:r>
            <a:endParaRPr lang="de-AT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493000" y="4710113"/>
            <a:ext cx="13382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>
                <a:latin typeface="Times New Roman" pitchFamily="18" charset="0"/>
                <a:sym typeface="Wingdings" pitchFamily="2" charset="2"/>
              </a:rPr>
              <a:t>  x</a:t>
            </a:r>
            <a:r>
              <a:rPr lang="de-DE" baseline="-25000">
                <a:sym typeface="Wingdings" pitchFamily="2" charset="2"/>
              </a:rPr>
              <a:t>1</a:t>
            </a:r>
            <a:r>
              <a:rPr lang="de-DE">
                <a:sym typeface="Wingdings" pitchFamily="2" charset="2"/>
              </a:rPr>
              <a:t> = </a:t>
            </a: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>
                <a:latin typeface="Times New Roman" pitchFamily="18" charset="0"/>
              </a:rPr>
              <a:t>  x</a:t>
            </a:r>
            <a:r>
              <a:rPr lang="de-DE" baseline="-25000"/>
              <a:t>2</a:t>
            </a:r>
            <a:r>
              <a:rPr lang="de-DE"/>
              <a:t> = </a:t>
            </a:r>
            <a:r>
              <a:rPr lang="de-DE" b="1">
                <a:solidFill>
                  <a:schemeClr val="hlink"/>
                </a:solidFill>
              </a:rPr>
              <a:t>40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891213" y="55737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DB</a:t>
            </a:r>
            <a:r>
              <a:rPr lang="de-DE"/>
              <a:t> = </a:t>
            </a:r>
            <a:r>
              <a:rPr lang="de-DE">
                <a:solidFill>
                  <a:srgbClr val="FF00FF"/>
                </a:solidFill>
              </a:rPr>
              <a:t>7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30</a:t>
            </a:r>
            <a:r>
              <a:rPr lang="de-DE"/>
              <a:t> + </a:t>
            </a:r>
            <a:r>
              <a:rPr lang="de-DE">
                <a:solidFill>
                  <a:srgbClr val="FF00FF"/>
                </a:solidFill>
              </a:rPr>
              <a:t>5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40</a:t>
            </a:r>
            <a:endParaRPr lang="de-AT">
              <a:solidFill>
                <a:schemeClr val="hlink"/>
              </a:solidFill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8010525" y="5573713"/>
            <a:ext cx="100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 </a:t>
            </a:r>
            <a:r>
              <a:rPr lang="de-DE" b="1">
                <a:solidFill>
                  <a:srgbClr val="FF00FF"/>
                </a:solidFill>
              </a:rPr>
              <a:t>€ 410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641975" y="5119688"/>
            <a:ext cx="2379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II:</a:t>
            </a:r>
            <a:endParaRPr lang="de-AT" b="1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1655763" y="5905500"/>
            <a:ext cx="46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V="1">
            <a:off x="1870075" y="4208463"/>
            <a:ext cx="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rot="5400000">
            <a:off x="1246188" y="3630613"/>
            <a:ext cx="4762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158750" y="4067175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40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1677988" y="1554163"/>
            <a:ext cx="73310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/>
              <a:t>Zielfunktion (ZF):  </a:t>
            </a:r>
            <a:r>
              <a:rPr lang="de-AT"/>
              <a:t>GesamtDB  =  </a:t>
            </a:r>
            <a:r>
              <a:rPr lang="de-AT">
                <a:solidFill>
                  <a:srgbClr val="FF00FF"/>
                </a:solidFill>
              </a:rPr>
              <a:t>€7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€5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endParaRPr lang="de-AT"/>
          </a:p>
          <a:p>
            <a:pPr>
              <a:spcAft>
                <a:spcPts val="600"/>
              </a:spcAft>
            </a:pPr>
            <a:r>
              <a:rPr lang="de-AT" b="1"/>
              <a:t>		</a:t>
            </a:r>
            <a:r>
              <a:rPr lang="de-AT"/>
              <a:t>Wo ist ZF konstant?</a:t>
            </a:r>
            <a:r>
              <a:rPr lang="de-AT" b="1"/>
              <a:t> 	</a:t>
            </a:r>
            <a:r>
              <a:rPr lang="de-AT" b="1">
                <a:sym typeface="Symbol" pitchFamily="18" charset="2"/>
              </a:rPr>
              <a:t></a:t>
            </a:r>
            <a:r>
              <a:rPr lang="de-AT" b="1"/>
              <a:t> </a:t>
            </a:r>
            <a:r>
              <a:rPr lang="de-AT">
                <a:solidFill>
                  <a:srgbClr val="FF00FF"/>
                </a:solidFill>
              </a:rPr>
              <a:t>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 </a:t>
            </a:r>
            <a:r>
              <a:rPr lang="de-AT" b="1">
                <a:latin typeface="Times New Roman" pitchFamily="18" charset="0"/>
              </a:rPr>
              <a:t>=  </a:t>
            </a:r>
            <a:r>
              <a:rPr lang="de-AT" i="1">
                <a:latin typeface="Times New Roman" pitchFamily="18" charset="0"/>
              </a:rPr>
              <a:t>c</a:t>
            </a:r>
          </a:p>
          <a:p>
            <a:pPr>
              <a:spcAft>
                <a:spcPts val="600"/>
              </a:spcAft>
            </a:pPr>
            <a:r>
              <a:rPr lang="de-AT"/>
              <a:t>wähle beliebiges </a:t>
            </a:r>
            <a:r>
              <a:rPr lang="de-AT" i="1">
                <a:latin typeface="Times New Roman" pitchFamily="18" charset="0"/>
              </a:rPr>
              <a:t>c,</a:t>
            </a:r>
            <a:r>
              <a:rPr lang="de-AT"/>
              <a:t> zeichne Gerade, z.B. für c = 350 (Vielf. v. </a:t>
            </a:r>
            <a:r>
              <a:rPr lang="de-AT">
                <a:solidFill>
                  <a:srgbClr val="FF00FF"/>
                </a:solidFill>
              </a:rPr>
              <a:t>7</a:t>
            </a:r>
            <a:r>
              <a:rPr lang="de-AT"/>
              <a:t> und </a:t>
            </a:r>
            <a:r>
              <a:rPr lang="de-AT">
                <a:solidFill>
                  <a:srgbClr val="FF00FF"/>
                </a:solidFill>
              </a:rPr>
              <a:t>5</a:t>
            </a:r>
            <a:r>
              <a:rPr lang="de-AT"/>
              <a:t>)</a:t>
            </a:r>
          </a:p>
          <a:p>
            <a:pPr>
              <a:spcAft>
                <a:spcPts val="600"/>
              </a:spcAft>
            </a:pPr>
            <a:r>
              <a:rPr lang="de-AT">
                <a:solidFill>
                  <a:srgbClr val="FF00FF"/>
                </a:solidFill>
                <a:sym typeface="Symbol" pitchFamily="18" charset="2"/>
              </a:rPr>
              <a:t>  </a:t>
            </a:r>
            <a:r>
              <a:rPr lang="de-AT">
                <a:solidFill>
                  <a:srgbClr val="FF00FF"/>
                </a:solidFill>
              </a:rPr>
              <a:t>verschiebe Gerade nach rechts oben bis gerade noch zulässig</a:t>
            </a:r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311150" y="2528888"/>
            <a:ext cx="2566988" cy="3587750"/>
          </a:xfrm>
          <a:prstGeom prst="line">
            <a:avLst/>
          </a:prstGeom>
          <a:noFill/>
          <a:ln w="19050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112713" y="2836863"/>
            <a:ext cx="46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70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2374900" y="588645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50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2222500" y="6196013"/>
            <a:ext cx="1293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350</a:t>
            </a:r>
            <a:endParaRPr lang="de-AT" b="1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/>
      <p:bldP spid="33813" grpId="0" animBg="1"/>
      <p:bldP spid="33814" grpId="0"/>
      <p:bldP spid="33815" grpId="0"/>
      <p:bldP spid="33816" grpId="0"/>
      <p:bldP spid="33817" grpId="0"/>
      <p:bldP spid="33818" grpId="0"/>
      <p:bldP spid="33819" grpId="0"/>
      <p:bldP spid="33821" grpId="0" build="allAtOnce"/>
      <p:bldP spid="33822" grpId="0"/>
      <p:bldP spid="33823" grpId="0"/>
      <p:bldP spid="33828" grpId="0"/>
      <p:bldP spid="33829" grpId="0"/>
      <p:bldP spid="33830" grpId="0" animBg="1"/>
      <p:bldP spid="33831" grpId="0" animBg="1"/>
      <p:bldP spid="33832" grpId="0"/>
      <p:bldP spid="33833" grpId="0" build="allAtOnce"/>
      <p:bldP spid="33833" grpId="1" build="allAtOnce"/>
      <p:bldP spid="33833" grpId="2" build="allAtOnce"/>
      <p:bldP spid="33834" grpId="0" animBg="1"/>
      <p:bldP spid="33834" grpId="1" animBg="1"/>
      <p:bldP spid="33835" grpId="0" build="allAtOnce"/>
      <p:bldP spid="33836" grpId="0" build="allAtOnce"/>
      <p:bldP spid="33837" grpId="0"/>
      <p:bldP spid="3383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04E46F1-102F-484C-9C32-EEDDF37F17D5}" type="slidenum">
              <a:rPr lang="de-AT" smtClean="0"/>
              <a:pPr/>
              <a:t>2</a:t>
            </a:fld>
            <a:endParaRPr lang="de-AT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5.1 Fragestellung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 smtClean="0"/>
              <a:t>Hauptproduktionsprogrammplanung =</a:t>
            </a:r>
            <a:br>
              <a:rPr lang="de-DE" dirty="0" smtClean="0"/>
            </a:br>
            <a:r>
              <a:rPr lang="de-DE" dirty="0" smtClean="0"/>
              <a:t>				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(MPS)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dirty="0" smtClean="0"/>
              <a:t>Es wird entschieden</a:t>
            </a:r>
            <a:r>
              <a:rPr lang="de-DE" sz="1800" dirty="0" smtClean="0"/>
              <a:t>:</a:t>
            </a:r>
          </a:p>
          <a:p>
            <a:pPr eaLnBrk="1" hangingPunct="1"/>
            <a:r>
              <a:rPr lang="de-DE" sz="1800" dirty="0" smtClean="0"/>
              <a:t> welche Produkte</a:t>
            </a:r>
          </a:p>
          <a:p>
            <a:pPr eaLnBrk="1" hangingPunct="1"/>
            <a:r>
              <a:rPr lang="de-DE" sz="1800" dirty="0" smtClean="0"/>
              <a:t> in welchen Mengen</a:t>
            </a:r>
          </a:p>
          <a:p>
            <a:pPr eaLnBrk="1" hangingPunct="1"/>
            <a:r>
              <a:rPr lang="de-DE" sz="1800" dirty="0" smtClean="0"/>
              <a:t> in den nächsten Perioden produziert werden</a:t>
            </a:r>
          </a:p>
          <a:p>
            <a:pPr eaLnBrk="1" hangingPunct="1"/>
            <a:endParaRPr lang="de-DE" sz="1800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Feinere Zeitrasterung als Beschäftigungsglättung: </a:t>
            </a:r>
            <a:br>
              <a:rPr lang="de-AT" dirty="0" smtClean="0"/>
            </a:br>
            <a:r>
              <a:rPr lang="de-AT" dirty="0" smtClean="0"/>
              <a:t>    z.B. Quartale, Monate  </a:t>
            </a:r>
            <a:r>
              <a:rPr lang="de-AT" dirty="0" smtClean="0">
                <a:sym typeface="Symbol" pitchFamily="18" charset="2"/>
              </a:rPr>
              <a:t>  Wochen, Tage</a:t>
            </a:r>
          </a:p>
          <a:p>
            <a:pPr eaLnBrk="1" hangingPunct="1">
              <a:buFontTx/>
              <a:buNone/>
            </a:pPr>
            <a:r>
              <a:rPr lang="de-AT" dirty="0" smtClean="0">
                <a:sym typeface="Symbol" pitchFamily="18" charset="2"/>
              </a:rPr>
              <a:t>Nicht aggregiert auf Produktgruppen, sondern detailliertere Betrachtung der (wichtigen) Endprodukte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25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BBB3B65-B392-4D13-AECB-F06E36F8E638}" type="slidenum">
              <a:rPr lang="de-AT" smtClean="0"/>
              <a:pPr/>
              <a:t>20</a:t>
            </a:fld>
            <a:endParaRPr lang="de-AT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3975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5.4.3 Grundmodell der </a:t>
            </a:r>
            <a:r>
              <a:rPr lang="de-DE" sz="2800" dirty="0" err="1" smtClean="0"/>
              <a:t>einperiodigen</a:t>
            </a:r>
            <a:r>
              <a:rPr lang="de-DE" sz="2800" dirty="0" smtClean="0"/>
              <a:t> Produktionsprogrammplanung</a:t>
            </a:r>
            <a:endParaRPr lang="de-AT" sz="28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u="sng" dirty="0" smtClean="0"/>
              <a:t>Indizes: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j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i="1" dirty="0" smtClean="0">
                <a:latin typeface="Times New Roman" pitchFamily="18" charset="0"/>
              </a:rPr>
              <a:t> J</a:t>
            </a:r>
            <a:r>
              <a:rPr lang="de-AT" dirty="0" smtClean="0"/>
              <a:t>		Produkte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/>
              <a:t>		Ressourcen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Entscheidungsvariablen: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dirty="0" smtClean="0"/>
              <a:t>	=  Produktionsmenge von Produkt j</a:t>
            </a:r>
          </a:p>
          <a:p>
            <a:pPr eaLnBrk="1" hangingPunct="1">
              <a:buFontTx/>
              <a:buNone/>
            </a:pP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Daten: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rgbClr val="FF00FF"/>
                </a:solidFill>
                <a:latin typeface="Times New Roman" pitchFamily="18" charset="0"/>
              </a:rPr>
              <a:t>d</a:t>
            </a:r>
            <a:r>
              <a:rPr lang="de-AT" i="1" baseline="-25000" dirty="0" err="1" smtClean="0">
                <a:solidFill>
                  <a:srgbClr val="FF00FF"/>
                </a:solidFill>
                <a:latin typeface="Times New Roman" pitchFamily="18" charset="0"/>
              </a:rPr>
              <a:t>j</a:t>
            </a:r>
            <a:r>
              <a:rPr lang="de-AT" i="1" baseline="-25000" dirty="0" smtClean="0">
                <a:solidFill>
                  <a:srgbClr val="FF00FF"/>
                </a:solidFill>
                <a:latin typeface="Times New Roman" pitchFamily="18" charset="0"/>
              </a:rPr>
              <a:t>	</a:t>
            </a:r>
            <a:r>
              <a:rPr lang="de-AT" dirty="0" smtClean="0"/>
              <a:t>=  Stückdeckungsbeitrag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Absatzhöchstmenge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de-AT" i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verfügbare Kapazität der Ressource i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ij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Verbrauch der Ressource i je Einheit von Produkt j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991475" y="5583238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hlinkClick r:id="rId2" action="ppaction://hlinksldjump"/>
              </a:rPr>
              <a:t>LP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308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8565136A-CE5C-40F8-A9F1-79B477563DB2}" type="slidenum">
              <a:rPr lang="de-AT" smtClean="0"/>
              <a:pPr/>
              <a:t>21</a:t>
            </a:fld>
            <a:endParaRPr lang="de-AT" smtClean="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2325688" y="3565525"/>
            <a:ext cx="447675" cy="5032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398713" y="1754188"/>
            <a:ext cx="447675" cy="50323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LP - Modell</a:t>
            </a:r>
            <a:endParaRPr lang="de-AT" sz="2800" dirty="0" smtClean="0"/>
          </a:p>
        </p:txBody>
      </p:sp>
      <p:sp>
        <p:nvSpPr>
          <p:cNvPr id="308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79613" y="1697038"/>
          <a:ext cx="1439862" cy="795337"/>
        </p:xfrm>
        <a:graphic>
          <a:graphicData uri="http://schemas.openxmlformats.org/presentationml/2006/ole">
            <p:oleObj spid="_x0000_s3074" name="Formel" r:id="rId3" imgW="634725" imgH="355446" progId="Equation.3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11188" y="177323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maximiere</a:t>
            </a:r>
            <a:endParaRPr lang="de-AT" sz="20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11188" y="2924175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Nebenbedingungen:</a:t>
            </a:r>
            <a:endParaRPr lang="de-AT" sz="2000"/>
          </a:p>
        </p:txBody>
      </p:sp>
      <p:sp>
        <p:nvSpPr>
          <p:cNvPr id="3090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920875" y="3487738"/>
          <a:ext cx="2062163" cy="749300"/>
        </p:xfrm>
        <a:graphic>
          <a:graphicData uri="http://schemas.openxmlformats.org/presentationml/2006/ole">
            <p:oleObj spid="_x0000_s3075" name="Formel" r:id="rId4" imgW="1002960" imgH="368280" progId="Equation.3">
              <p:embed/>
            </p:oleObj>
          </a:graphicData>
        </a:graphic>
      </p:graphicFrame>
      <p:sp>
        <p:nvSpPr>
          <p:cNvPr id="3091" name="Rectangle 12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4476750" y="3533775"/>
          <a:ext cx="838200" cy="425450"/>
        </p:xfrm>
        <a:graphic>
          <a:graphicData uri="http://schemas.openxmlformats.org/presentationml/2006/ole">
            <p:oleObj spid="_x0000_s3076" name="Formel" r:id="rId5" imgW="393480" imgH="203040" progId="Equation.3">
              <p:embed/>
            </p:oleObj>
          </a:graphicData>
        </a:graphic>
      </p:graphicFrame>
      <p:sp>
        <p:nvSpPr>
          <p:cNvPr id="3092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863725" y="4451350"/>
          <a:ext cx="1387475" cy="668338"/>
        </p:xfrm>
        <a:graphic>
          <a:graphicData uri="http://schemas.openxmlformats.org/presentationml/2006/ole">
            <p:oleObj spid="_x0000_s3077" name="Formel" r:id="rId6" imgW="596880" imgH="291960" progId="Equation.3">
              <p:embed/>
            </p:oleObj>
          </a:graphicData>
        </a:graphic>
      </p:graphicFrame>
      <p:sp>
        <p:nvSpPr>
          <p:cNvPr id="3093" name="Rectangle 1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410075" y="4540250"/>
          <a:ext cx="1008063" cy="512763"/>
        </p:xfrm>
        <a:graphic>
          <a:graphicData uri="http://schemas.openxmlformats.org/presentationml/2006/ole">
            <p:oleObj spid="_x0000_s3078" name="Formel" r:id="rId7" imgW="469800" imgH="241200" progId="Equation.3">
              <p:embed/>
            </p:oleObj>
          </a:graphicData>
        </a:graphic>
      </p:graphicFrame>
      <p:sp>
        <p:nvSpPr>
          <p:cNvPr id="3094" name="Rectangle 1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>
            <p:ph idx="1"/>
          </p:nvPr>
        </p:nvGraphicFramePr>
        <p:xfrm>
          <a:off x="4459288" y="5338763"/>
          <a:ext cx="904875" cy="465137"/>
        </p:xfrm>
        <a:graphic>
          <a:graphicData uri="http://schemas.openxmlformats.org/presentationml/2006/ole">
            <p:oleObj spid="_x0000_s3079" name="Formel" r:id="rId8" imgW="469800" imgH="241200" progId="Equation.3">
              <p:embed/>
            </p:oleObj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874838" y="5264150"/>
          <a:ext cx="1181100" cy="668338"/>
        </p:xfrm>
        <a:graphic>
          <a:graphicData uri="http://schemas.openxmlformats.org/presentationml/2006/ole">
            <p:oleObj spid="_x0000_s3080" name="Formel" r:id="rId9" imgW="507960" imgH="291960" progId="Equation.3">
              <p:embed/>
            </p:oleObj>
          </a:graphicData>
        </a:graphic>
      </p:graphicFrame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7635875" y="5583238"/>
            <a:ext cx="96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hlinkClick r:id="rId10" action="ppaction://hlinksldjump"/>
              </a:rPr>
              <a:t>Daten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0" grpId="0" animBg="1"/>
      <p:bldP spid="17415" grpId="0"/>
      <p:bldP spid="17416" grpId="0"/>
      <p:bldP spid="174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CEBC8BF-07C9-4A52-9290-76AD10DEF165}" type="slidenum">
              <a:rPr lang="de-AT" smtClean="0"/>
              <a:pPr/>
              <a:t>3</a:t>
            </a:fld>
            <a:endParaRPr lang="de-AT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9"/>
            <a:ext cx="8209161" cy="792087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5.2 Kapazitätsanalyse eines Produktionssystems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Bestimmung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Welche Ressourcen werden für die produzierten Produkte in welchem Ausmaß benötigt?</a:t>
            </a:r>
            <a:br>
              <a:rPr lang="de-DE" dirty="0" smtClean="0"/>
            </a:br>
            <a:endParaRPr lang="de-DE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Lösung mittels </a:t>
            </a:r>
            <a:r>
              <a:rPr lang="de-DE" sz="2400" dirty="0" smtClean="0">
                <a:sym typeface="Wingdings" pitchFamily="2" charset="2"/>
              </a:rPr>
              <a:t>Kapazitätsanalyse</a:t>
            </a:r>
            <a:r>
              <a:rPr lang="de-DE" dirty="0" smtClean="0">
                <a:sym typeface="Wingdings" pitchFamily="2" charset="2"/>
              </a:rPr>
              <a:t/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 Ziel: durch exakte Darstellung der Materialflüsse der einzelnen Produkte sollen Interdependenzen zwischen den Produkten sowie Kapazitätsengpässe in den Fertigungsstellen ermittelt werden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A7E6D42-5722-44BC-84C1-7D61406C55A6}" type="slidenum">
              <a:rPr lang="de-AT" smtClean="0"/>
              <a:pPr/>
              <a:t>4</a:t>
            </a:fld>
            <a:endParaRPr lang="de-AT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400" dirty="0" smtClean="0"/>
              <a:t>Gegeben: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der Materialfluss verschiedener Produkte innerhalb eines  	Produktionssystems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Zahlenangaben in den Knoten = Kapazität einer Fertigungsstelle je 	Periode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sz="2400" dirty="0" smtClean="0"/>
              <a:t>Gesucht:</a:t>
            </a:r>
            <a:r>
              <a:rPr lang="de-DE" dirty="0" smtClean="0"/>
              <a:t>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Nebenbedingungen für ein LP dargestellt in Ausbringung der Produkte 	a, b und c je Periode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295610C-1961-486A-A798-48B54FEAA0E1}" type="slidenum">
              <a:rPr lang="de-AT" smtClean="0"/>
              <a:pPr/>
              <a:t>5</a:t>
            </a:fld>
            <a:endParaRPr lang="de-AT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II.1</a:t>
            </a:r>
            <a:endParaRPr lang="de-AT" sz="2800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1684338"/>
          </a:xfrm>
        </p:spPr>
        <p:txBody>
          <a:bodyPr/>
          <a:lstStyle/>
          <a:p>
            <a:pPr marL="381000" indent="-381000" eaLnBrk="1" hangingPunct="1">
              <a:buFontTx/>
              <a:buNone/>
            </a:pPr>
            <a:r>
              <a:rPr lang="de-AT" smtClean="0"/>
              <a:t>(1)   Zunächst nur ein Produkt: a</a:t>
            </a:r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175" y="2605088"/>
            <a:ext cx="4260850" cy="430212"/>
            <a:chOff x="6507" y="8019"/>
            <a:chExt cx="4857" cy="540"/>
          </a:xfrm>
        </p:grpSpPr>
        <p:sp>
          <p:nvSpPr>
            <p:cNvPr id="9235" name="Rectangle 5"/>
            <p:cNvSpPr>
              <a:spLocks noChangeArrowheads="1"/>
            </p:cNvSpPr>
            <p:nvPr/>
          </p:nvSpPr>
          <p:spPr bwMode="auto">
            <a:xfrm>
              <a:off x="7630" y="802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8656" y="8019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9237" name="Rectangle 7"/>
            <p:cNvSpPr>
              <a:spLocks noChangeArrowheads="1"/>
            </p:cNvSpPr>
            <p:nvPr/>
          </p:nvSpPr>
          <p:spPr bwMode="auto">
            <a:xfrm>
              <a:off x="9734" y="803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9238" name="Line 8"/>
            <p:cNvSpPr>
              <a:spLocks noChangeShapeType="1"/>
            </p:cNvSpPr>
            <p:nvPr/>
          </p:nvSpPr>
          <p:spPr bwMode="auto">
            <a:xfrm>
              <a:off x="6826" y="8266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8191" y="8285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9220" y="824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1" name="Line 11"/>
            <p:cNvSpPr>
              <a:spLocks noChangeShapeType="1"/>
            </p:cNvSpPr>
            <p:nvPr/>
          </p:nvSpPr>
          <p:spPr bwMode="auto">
            <a:xfrm>
              <a:off x="10286" y="8285"/>
              <a:ext cx="5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2" name="Text Box 12"/>
            <p:cNvSpPr txBox="1">
              <a:spLocks noChangeArrowheads="1"/>
            </p:cNvSpPr>
            <p:nvPr/>
          </p:nvSpPr>
          <p:spPr bwMode="auto">
            <a:xfrm>
              <a:off x="6507" y="8024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9243" name="Text Box 13"/>
            <p:cNvSpPr txBox="1">
              <a:spLocks noChangeArrowheads="1"/>
            </p:cNvSpPr>
            <p:nvPr/>
          </p:nvSpPr>
          <p:spPr bwMode="auto">
            <a:xfrm>
              <a:off x="10915" y="8055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433638" y="22447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13363" y="1955800"/>
            <a:ext cx="30241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</a:t>
            </a:r>
            <a:r>
              <a:rPr lang="de-DE"/>
              <a:t>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6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>
              <a:latin typeface="Times New Roman" pitchFamily="18" charset="0"/>
            </a:endParaRP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168900" y="253206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969125" y="2389188"/>
            <a:ext cx="217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(wegen 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5168900" y="339725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969125" y="325278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68313" y="4437063"/>
            <a:ext cx="822960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/>
              <a:t>Nebenbedingung </a:t>
            </a:r>
            <a:r>
              <a:rPr lang="de-AT" sz="2000" dirty="0">
                <a:latin typeface="Times New Roman" pitchFamily="18" charset="0"/>
              </a:rPr>
              <a:t>I</a:t>
            </a:r>
            <a:r>
              <a:rPr lang="de-AT" sz="2000" dirty="0"/>
              <a:t> ist automatisch erfüllt, wenn Nebenbedingung </a:t>
            </a:r>
            <a:r>
              <a:rPr lang="de-AT" sz="2000" dirty="0">
                <a:latin typeface="Times New Roman" pitchFamily="18" charset="0"/>
              </a:rPr>
              <a:t>II</a:t>
            </a:r>
            <a:r>
              <a:rPr lang="de-AT" sz="2000" dirty="0"/>
              <a:t> gilt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>
                <a:solidFill>
                  <a:srgbClr val="FF3300"/>
                </a:solidFill>
              </a:rPr>
              <a:t>redundante Nebenbedingung</a:t>
            </a:r>
            <a:r>
              <a:rPr lang="de-AT" sz="2000" dirty="0"/>
              <a:t>: Nebenbedingung kann weggelassen werden, da sie nicht nötig ist, bzw. automatisch erfüllt ist, wenn die anderen Nebenbedingungen gelten</a:t>
            </a:r>
          </a:p>
          <a:p>
            <a:pPr marL="381000" indent="-381000">
              <a:spcBef>
                <a:spcPct val="20000"/>
              </a:spcBef>
            </a:pPr>
            <a:endParaRPr lang="de-DE" sz="2000" dirty="0"/>
          </a:p>
          <a:p>
            <a:pPr marL="381000" indent="-381000">
              <a:spcBef>
                <a:spcPct val="20000"/>
              </a:spcBef>
            </a:pPr>
            <a:endParaRPr lang="de-AT" sz="2000" dirty="0"/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18573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27209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3657600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6969125" y="282098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0" build="allAtOnce"/>
      <p:bldP spid="7183" grpId="1" build="allAtOnce"/>
      <p:bldP spid="7236" grpId="0" animBg="1"/>
      <p:bldP spid="7237" grpId="0"/>
      <p:bldP spid="7237" grpId="1"/>
      <p:bldP spid="7238" grpId="0" animBg="1"/>
      <p:bldP spid="7239" grpId="0"/>
      <p:bldP spid="7240" grpId="0" build="allAtOnce"/>
      <p:bldP spid="7241" grpId="0"/>
      <p:bldP spid="7242" grpId="0"/>
      <p:bldP spid="7243" grpId="0"/>
      <p:bldP spid="7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8451FBA-313D-40F4-BE00-795384AF239C}" type="slidenum">
              <a:rPr lang="de-AT" smtClean="0"/>
              <a:pPr/>
              <a:t>6</a:t>
            </a:fld>
            <a:endParaRPr lang="de-AT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II.2</a:t>
            </a:r>
            <a:endParaRPr lang="de-AT" sz="2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smtClean="0"/>
              <a:t>(2) Nun 2 Produkte: </a:t>
            </a:r>
            <a:r>
              <a:rPr lang="de-AT" smtClean="0">
                <a:latin typeface="Times New Roman" pitchFamily="18" charset="0"/>
              </a:rPr>
              <a:t>a</a:t>
            </a:r>
            <a:r>
              <a:rPr lang="de-AT" smtClean="0"/>
              <a:t> und </a:t>
            </a:r>
            <a:r>
              <a:rPr lang="de-AT" smtClean="0">
                <a:latin typeface="Times New Roman" pitchFamily="18" charset="0"/>
              </a:rPr>
              <a:t>b</a:t>
            </a:r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r>
              <a:rPr lang="de-AT" smtClean="0"/>
              <a:t/>
            </a:r>
            <a:br>
              <a:rPr lang="de-AT" smtClean="0"/>
            </a:br>
            <a:endParaRPr lang="de-AT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42988" y="2708275"/>
            <a:ext cx="4248150" cy="1008063"/>
            <a:chOff x="6882" y="8746"/>
            <a:chExt cx="4176" cy="1194"/>
          </a:xfrm>
        </p:grpSpPr>
        <p:sp>
          <p:nvSpPr>
            <p:cNvPr id="10259" name="Rectangle 17"/>
            <p:cNvSpPr>
              <a:spLocks noChangeArrowheads="1"/>
            </p:cNvSpPr>
            <p:nvPr/>
          </p:nvSpPr>
          <p:spPr bwMode="auto">
            <a:xfrm>
              <a:off x="7587" y="906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4</a:t>
              </a:r>
            </a:p>
          </p:txBody>
        </p:sp>
        <p:sp>
          <p:nvSpPr>
            <p:cNvPr id="10260" name="Rectangle 18"/>
            <p:cNvSpPr>
              <a:spLocks noChangeArrowheads="1"/>
            </p:cNvSpPr>
            <p:nvPr/>
          </p:nvSpPr>
          <p:spPr bwMode="auto">
            <a:xfrm>
              <a:off x="8665" y="9095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3</a:t>
              </a:r>
            </a:p>
          </p:txBody>
        </p:sp>
        <p:sp>
          <p:nvSpPr>
            <p:cNvPr id="10261" name="Rectangle 19"/>
            <p:cNvSpPr>
              <a:spLocks noChangeArrowheads="1"/>
            </p:cNvSpPr>
            <p:nvPr/>
          </p:nvSpPr>
          <p:spPr bwMode="auto">
            <a:xfrm>
              <a:off x="9765" y="909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6901" y="9238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6882" y="9444"/>
              <a:ext cx="7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8154" y="9201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8154" y="940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9220" y="9220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220" y="9425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8" name="Line 26"/>
            <p:cNvSpPr>
              <a:spLocks noChangeShapeType="1"/>
            </p:cNvSpPr>
            <p:nvPr/>
          </p:nvSpPr>
          <p:spPr bwMode="auto">
            <a:xfrm>
              <a:off x="10323" y="9220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9" name="Line 27"/>
            <p:cNvSpPr>
              <a:spLocks noChangeShapeType="1"/>
            </p:cNvSpPr>
            <p:nvPr/>
          </p:nvSpPr>
          <p:spPr bwMode="auto">
            <a:xfrm>
              <a:off x="10323" y="9444"/>
              <a:ext cx="4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70" name="Text Box 28"/>
            <p:cNvSpPr txBox="1">
              <a:spLocks noChangeArrowheads="1"/>
            </p:cNvSpPr>
            <p:nvPr/>
          </p:nvSpPr>
          <p:spPr bwMode="auto">
            <a:xfrm>
              <a:off x="6898" y="877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>
              <a:off x="10538" y="874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2" name="Text Box 30"/>
            <p:cNvSpPr txBox="1">
              <a:spLocks noChangeArrowheads="1"/>
            </p:cNvSpPr>
            <p:nvPr/>
          </p:nvSpPr>
          <p:spPr bwMode="auto">
            <a:xfrm>
              <a:off x="6910" y="9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3" name="Text Box 31"/>
            <p:cNvSpPr txBox="1">
              <a:spLocks noChangeArrowheads="1"/>
            </p:cNvSpPr>
            <p:nvPr/>
          </p:nvSpPr>
          <p:spPr bwMode="auto">
            <a:xfrm>
              <a:off x="8160" y="93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4" name="Text Box 32"/>
            <p:cNvSpPr txBox="1">
              <a:spLocks noChangeArrowheads="1"/>
            </p:cNvSpPr>
            <p:nvPr/>
          </p:nvSpPr>
          <p:spPr bwMode="auto">
            <a:xfrm>
              <a:off x="9244" y="936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5" name="Text Box 33"/>
            <p:cNvSpPr txBox="1">
              <a:spLocks noChangeArrowheads="1"/>
            </p:cNvSpPr>
            <p:nvPr/>
          </p:nvSpPr>
          <p:spPr bwMode="auto">
            <a:xfrm>
              <a:off x="10609" y="943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6" name="Text Box 34"/>
            <p:cNvSpPr txBox="1">
              <a:spLocks noChangeArrowheads="1"/>
            </p:cNvSpPr>
            <p:nvPr/>
          </p:nvSpPr>
          <p:spPr bwMode="auto">
            <a:xfrm>
              <a:off x="8148" y="880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7" name="Text Box 35"/>
            <p:cNvSpPr txBox="1">
              <a:spLocks noChangeArrowheads="1"/>
            </p:cNvSpPr>
            <p:nvPr/>
          </p:nvSpPr>
          <p:spPr bwMode="auto">
            <a:xfrm>
              <a:off x="9213" y="882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5435600" y="2492375"/>
            <a:ext cx="3024188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4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3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2627313" y="24923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10250" name="Text Box 68"/>
          <p:cNvSpPr txBox="1">
            <a:spLocks noChangeArrowheads="1"/>
          </p:cNvSpPr>
          <p:nvPr/>
        </p:nvSpPr>
        <p:spPr bwMode="auto">
          <a:xfrm>
            <a:off x="1906588" y="33559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1" name="Text Box 69"/>
          <p:cNvSpPr txBox="1">
            <a:spLocks noChangeArrowheads="1"/>
          </p:cNvSpPr>
          <p:nvPr/>
        </p:nvSpPr>
        <p:spPr bwMode="auto">
          <a:xfrm>
            <a:off x="29876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2" name="Text Box 70"/>
          <p:cNvSpPr txBox="1">
            <a:spLocks noChangeArrowheads="1"/>
          </p:cNvSpPr>
          <p:nvPr/>
        </p:nvSpPr>
        <p:spPr bwMode="auto">
          <a:xfrm>
            <a:off x="40671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5435600" y="3068638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7235825" y="29257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>
            <a:off x="5435600" y="3933825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7235825" y="37893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7235825" y="3357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755650" y="4724400"/>
            <a:ext cx="792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Nicht alle Produkte müssen alle Fertigungsstellen durchlaufen </a:t>
            </a:r>
            <a:r>
              <a:rPr lang="de-DE" sz="2000">
                <a:sym typeface="Symbol" pitchFamily="18" charset="2"/>
              </a:rPr>
              <a:t></a:t>
            </a:r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 build="allAtOnce"/>
      <p:bldP spid="24637" grpId="0"/>
      <p:bldP spid="24647" grpId="0" animBg="1"/>
      <p:bldP spid="24648" grpId="0"/>
      <p:bldP spid="24649" grpId="0" animBg="1"/>
      <p:bldP spid="24650" grpId="0"/>
      <p:bldP spid="24651" grpId="0"/>
      <p:bldP spid="2465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CA546BDE-4004-4779-A51F-476FC223760D}" type="slidenum">
              <a:rPr lang="de-AT" smtClean="0"/>
              <a:pPr/>
              <a:t>7</a:t>
            </a:fld>
            <a:endParaRPr lang="de-AT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353177" cy="43195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dirty="0" smtClean="0"/>
              <a:t>(3) Nun 2 Produkte: </a:t>
            </a:r>
            <a:r>
              <a:rPr lang="de-AT" dirty="0" smtClean="0">
                <a:latin typeface="Times New Roman" pitchFamily="18" charset="0"/>
              </a:rPr>
              <a:t>a </a:t>
            </a:r>
            <a:r>
              <a:rPr lang="de-AT" dirty="0" smtClean="0"/>
              <a:t>und </a:t>
            </a:r>
            <a:r>
              <a:rPr lang="de-AT" dirty="0" smtClean="0">
                <a:latin typeface="Times New Roman" pitchFamily="18" charset="0"/>
              </a:rPr>
              <a:t>b</a:t>
            </a:r>
            <a:r>
              <a:rPr lang="de-AT" dirty="0" smtClean="0"/>
              <a:t> und </a:t>
            </a:r>
            <a:r>
              <a:rPr lang="de-AT" i="1" dirty="0" smtClean="0"/>
              <a:t>unterschiedliche Materialflüsse</a:t>
            </a:r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1188" y="2348880"/>
            <a:ext cx="4321175" cy="2011363"/>
            <a:chOff x="6785" y="9981"/>
            <a:chExt cx="5231" cy="2260"/>
          </a:xfrm>
        </p:grpSpPr>
        <p:sp>
          <p:nvSpPr>
            <p:cNvPr id="11288" name="Rectangle 38"/>
            <p:cNvSpPr>
              <a:spLocks noChangeArrowheads="1"/>
            </p:cNvSpPr>
            <p:nvPr/>
          </p:nvSpPr>
          <p:spPr bwMode="auto">
            <a:xfrm>
              <a:off x="10903" y="11015"/>
              <a:ext cx="654" cy="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10</a:t>
              </a:r>
            </a:p>
          </p:txBody>
        </p:sp>
        <p:sp>
          <p:nvSpPr>
            <p:cNvPr id="11289" name="Rectangle 39"/>
            <p:cNvSpPr>
              <a:spLocks noChangeArrowheads="1"/>
            </p:cNvSpPr>
            <p:nvPr/>
          </p:nvSpPr>
          <p:spPr bwMode="auto">
            <a:xfrm>
              <a:off x="9834" y="1015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11290" name="Rectangle 40"/>
            <p:cNvSpPr>
              <a:spLocks noChangeArrowheads="1"/>
            </p:cNvSpPr>
            <p:nvPr/>
          </p:nvSpPr>
          <p:spPr bwMode="auto">
            <a:xfrm>
              <a:off x="8465" y="1013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1291" name="Rectangle 41"/>
            <p:cNvSpPr>
              <a:spLocks noChangeArrowheads="1"/>
            </p:cNvSpPr>
            <p:nvPr/>
          </p:nvSpPr>
          <p:spPr bwMode="auto">
            <a:xfrm>
              <a:off x="8519" y="1177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11292" name="Rectangle 42"/>
            <p:cNvSpPr>
              <a:spLocks noChangeArrowheads="1"/>
            </p:cNvSpPr>
            <p:nvPr/>
          </p:nvSpPr>
          <p:spPr bwMode="auto">
            <a:xfrm>
              <a:off x="7450" y="1104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11293" name="Line 43"/>
            <p:cNvSpPr>
              <a:spLocks noChangeShapeType="1"/>
            </p:cNvSpPr>
            <p:nvPr/>
          </p:nvSpPr>
          <p:spPr bwMode="auto">
            <a:xfrm>
              <a:off x="6807" y="1114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4" name="Line 44"/>
            <p:cNvSpPr>
              <a:spLocks noChangeShapeType="1"/>
            </p:cNvSpPr>
            <p:nvPr/>
          </p:nvSpPr>
          <p:spPr bwMode="auto">
            <a:xfrm flipV="1">
              <a:off x="8004" y="10379"/>
              <a:ext cx="468" cy="8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5" name="Line 45"/>
            <p:cNvSpPr>
              <a:spLocks noChangeShapeType="1"/>
            </p:cNvSpPr>
            <p:nvPr/>
          </p:nvSpPr>
          <p:spPr bwMode="auto">
            <a:xfrm>
              <a:off x="8004" y="11296"/>
              <a:ext cx="524" cy="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6" name="Line 46"/>
            <p:cNvSpPr>
              <a:spLocks noChangeShapeType="1"/>
            </p:cNvSpPr>
            <p:nvPr/>
          </p:nvSpPr>
          <p:spPr bwMode="auto">
            <a:xfrm flipV="1">
              <a:off x="9089" y="11333"/>
              <a:ext cx="1833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7" name="Line 47"/>
            <p:cNvSpPr>
              <a:spLocks noChangeShapeType="1"/>
            </p:cNvSpPr>
            <p:nvPr/>
          </p:nvSpPr>
          <p:spPr bwMode="auto">
            <a:xfrm>
              <a:off x="10398" y="10379"/>
              <a:ext cx="524" cy="8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8" name="Line 48"/>
            <p:cNvSpPr>
              <a:spLocks noChangeShapeType="1"/>
            </p:cNvSpPr>
            <p:nvPr/>
          </p:nvSpPr>
          <p:spPr bwMode="auto">
            <a:xfrm>
              <a:off x="9033" y="10342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9" name="Line 49"/>
            <p:cNvSpPr>
              <a:spLocks noChangeShapeType="1"/>
            </p:cNvSpPr>
            <p:nvPr/>
          </p:nvSpPr>
          <p:spPr bwMode="auto">
            <a:xfrm>
              <a:off x="11577" y="11220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0" name="Line 50"/>
            <p:cNvSpPr>
              <a:spLocks noChangeShapeType="1"/>
            </p:cNvSpPr>
            <p:nvPr/>
          </p:nvSpPr>
          <p:spPr bwMode="auto">
            <a:xfrm>
              <a:off x="11577" y="11405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1" name="Line 51"/>
            <p:cNvSpPr>
              <a:spLocks noChangeShapeType="1"/>
            </p:cNvSpPr>
            <p:nvPr/>
          </p:nvSpPr>
          <p:spPr bwMode="auto">
            <a:xfrm>
              <a:off x="6785" y="1138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2" name="Text Box 52"/>
            <p:cNvSpPr txBox="1">
              <a:spLocks noChangeArrowheads="1"/>
            </p:cNvSpPr>
            <p:nvPr/>
          </p:nvSpPr>
          <p:spPr bwMode="auto">
            <a:xfrm>
              <a:off x="6820" y="1073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3" name="Text Box 53"/>
            <p:cNvSpPr txBox="1">
              <a:spLocks noChangeArrowheads="1"/>
            </p:cNvSpPr>
            <p:nvPr/>
          </p:nvSpPr>
          <p:spPr bwMode="auto">
            <a:xfrm>
              <a:off x="7808" y="10504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4" name="Text Box 54"/>
            <p:cNvSpPr txBox="1">
              <a:spLocks noChangeArrowheads="1"/>
            </p:cNvSpPr>
            <p:nvPr/>
          </p:nvSpPr>
          <p:spPr bwMode="auto">
            <a:xfrm>
              <a:off x="9174" y="998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5" name="Text Box 55"/>
            <p:cNvSpPr txBox="1">
              <a:spLocks noChangeArrowheads="1"/>
            </p:cNvSpPr>
            <p:nvPr/>
          </p:nvSpPr>
          <p:spPr bwMode="auto">
            <a:xfrm>
              <a:off x="10576" y="1041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6" name="Text Box 56"/>
            <p:cNvSpPr txBox="1">
              <a:spLocks noChangeArrowheads="1"/>
            </p:cNvSpPr>
            <p:nvPr/>
          </p:nvSpPr>
          <p:spPr bwMode="auto">
            <a:xfrm>
              <a:off x="11567" y="1078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7" name="Text Box 57"/>
            <p:cNvSpPr txBox="1">
              <a:spLocks noChangeArrowheads="1"/>
            </p:cNvSpPr>
            <p:nvPr/>
          </p:nvSpPr>
          <p:spPr bwMode="auto">
            <a:xfrm>
              <a:off x="6851" y="1132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8" name="Text Box 58"/>
            <p:cNvSpPr txBox="1">
              <a:spLocks noChangeArrowheads="1"/>
            </p:cNvSpPr>
            <p:nvPr/>
          </p:nvSpPr>
          <p:spPr bwMode="auto">
            <a:xfrm>
              <a:off x="7898" y="1149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9" name="Text Box 59"/>
            <p:cNvSpPr txBox="1">
              <a:spLocks noChangeArrowheads="1"/>
            </p:cNvSpPr>
            <p:nvPr/>
          </p:nvSpPr>
          <p:spPr bwMode="auto">
            <a:xfrm>
              <a:off x="9824" y="116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10" name="Text Box 60"/>
            <p:cNvSpPr txBox="1">
              <a:spLocks noChangeArrowheads="1"/>
            </p:cNvSpPr>
            <p:nvPr/>
          </p:nvSpPr>
          <p:spPr bwMode="auto">
            <a:xfrm>
              <a:off x="11545" y="11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</p:grp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5364163" y="2205038"/>
            <a:ext cx="3024187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 u="sng"/>
              <a:t>Kapazitätsengpässe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8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5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6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IV: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V: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10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endParaRPr lang="de-AT">
              <a:latin typeface="Times New Roman" pitchFamily="18" charset="0"/>
            </a:endParaRPr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1216025" y="36306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2035175" y="28527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Times New Roman" pitchFamily="18" charset="0"/>
              </a:rPr>
              <a:t>II</a:t>
            </a:r>
            <a:endParaRPr lang="de-AT" dirty="0">
              <a:latin typeface="Times New Roman" pitchFamily="18" charset="0"/>
            </a:endParaRP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4067175" y="37163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3114675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2051050" y="4292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1277" name="Rectangle 68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II.3</a:t>
            </a:r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>
            <a:off x="5435600" y="364331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7235825" y="35004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5435600" y="450850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7235825" y="4365625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611188" y="38608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1763713" y="2133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chemeClr val="hlink"/>
                </a:solidFill>
              </a:rPr>
              <a:t>Engpass</a:t>
            </a:r>
            <a:endParaRPr lang="de-AT" sz="1600" dirty="0">
              <a:solidFill>
                <a:schemeClr val="hlink"/>
              </a:solidFill>
            </a:endParaRPr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1692275" y="45085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7235825" y="26368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7235825" y="30686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7235825" y="39338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2" grpId="0" build="allAtOnce"/>
      <p:bldP spid="25663" grpId="0"/>
      <p:bldP spid="25664" grpId="0"/>
      <p:bldP spid="25665" grpId="0"/>
      <p:bldP spid="25666" grpId="0"/>
      <p:bldP spid="25667" grpId="0"/>
      <p:bldP spid="25669" grpId="0" animBg="1"/>
      <p:bldP spid="25670" grpId="0"/>
      <p:bldP spid="25671" grpId="0" animBg="1"/>
      <p:bldP spid="25672" grpId="0"/>
      <p:bldP spid="25673" grpId="0"/>
      <p:bldP spid="25675" grpId="0"/>
      <p:bldP spid="25676" grpId="0"/>
      <p:bldP spid="25677" grpId="0"/>
      <p:bldP spid="25678" grpId="0"/>
      <p:bldP spid="256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5D7F9E0-3EF0-44EB-8C78-87C00FF1FB3E}" type="slidenum">
              <a:rPr lang="de-AT" smtClean="0"/>
              <a:pPr/>
              <a:t>8</a:t>
            </a:fld>
            <a:endParaRPr lang="de-AT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III</a:t>
            </a:r>
            <a:endParaRPr lang="de-AT" sz="2800" dirty="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5176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sz="1800" dirty="0" smtClean="0">
                <a:solidFill>
                  <a:schemeClr val="hlink"/>
                </a:solidFill>
              </a:rPr>
              <a:t>Nun 4 Produkte: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a, b, c</a:t>
            </a:r>
            <a:r>
              <a:rPr lang="de-AT" sz="1800" dirty="0" smtClean="0">
                <a:solidFill>
                  <a:schemeClr val="hlink"/>
                </a:solidFill>
              </a:rPr>
              <a:t> und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d</a:t>
            </a:r>
            <a:r>
              <a:rPr lang="de-AT" sz="1800" dirty="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de-DE" sz="1800" dirty="0" smtClean="0"/>
              <a:t>Produktionsprozess mit </a:t>
            </a:r>
            <a:r>
              <a:rPr lang="de-DE" sz="1800" b="1" dirty="0" smtClean="0"/>
              <a:t>vernetzten Materialfluss</a:t>
            </a:r>
            <a:r>
              <a:rPr lang="de-DE" sz="1800" dirty="0" smtClean="0"/>
              <a:t>:</a:t>
            </a:r>
          </a:p>
          <a:p>
            <a:pPr eaLnBrk="1" hangingPunct="1">
              <a:buFontTx/>
              <a:buNone/>
            </a:pPr>
            <a:r>
              <a:rPr lang="de-DE" sz="1800" dirty="0" smtClean="0">
                <a:solidFill>
                  <a:schemeClr val="accent2"/>
                </a:solidFill>
              </a:rPr>
              <a:t>Stückbearbeitungszeiten: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a</a:t>
            </a:r>
            <a:r>
              <a:rPr lang="de-DE" sz="1800" i="1" dirty="0" smtClean="0">
                <a:solidFill>
                  <a:schemeClr val="accent2"/>
                </a:solidFill>
              </a:rPr>
              <a:t> </a:t>
            </a:r>
            <a:r>
              <a:rPr lang="de-DE" sz="1800" dirty="0" smtClean="0">
                <a:solidFill>
                  <a:schemeClr val="accent2"/>
                </a:solidFill>
              </a:rPr>
              <a:t>= 1;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b</a:t>
            </a:r>
            <a:r>
              <a:rPr lang="de-DE" sz="1800" dirty="0" smtClean="0">
                <a:solidFill>
                  <a:schemeClr val="accent2"/>
                </a:solidFill>
              </a:rPr>
              <a:t> = 2; 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c</a:t>
            </a:r>
            <a:r>
              <a:rPr lang="de-DE" sz="1800" dirty="0" smtClean="0">
                <a:solidFill>
                  <a:schemeClr val="accent2"/>
                </a:solidFill>
              </a:rPr>
              <a:t> = 0,5;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d</a:t>
            </a:r>
            <a:r>
              <a:rPr lang="de-DE" sz="1800" dirty="0" smtClean="0">
                <a:solidFill>
                  <a:schemeClr val="accent2"/>
                </a:solidFill>
              </a:rPr>
              <a:t> = 1</a:t>
            </a:r>
            <a:endParaRPr lang="de-AT" sz="1800" dirty="0" smtClean="0">
              <a:solidFill>
                <a:schemeClr val="accent2"/>
              </a:solidFill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692775" y="2852738"/>
            <a:ext cx="3132138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                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6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 </a:t>
            </a:r>
            <a:r>
              <a:rPr lang="de-DE">
                <a:latin typeface="Times New Roman" pitchFamily="18" charset="0"/>
              </a:rPr>
              <a:t>                              ≤ 6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IV: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         ≤ 8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V:                        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 </a:t>
            </a:r>
            <a:r>
              <a:rPr lang="de-DE">
                <a:latin typeface="Times New Roman" pitchFamily="18" charset="0"/>
              </a:rPr>
              <a:t> ≤ 7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VII:         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8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15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055688" y="3506788"/>
            <a:ext cx="433387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1027113" y="502285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1906588" y="5595938"/>
            <a:ext cx="434975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7</a:t>
            </a:r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1930400" y="414020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3013075" y="348297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2998788" y="4986338"/>
            <a:ext cx="433387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1949450" y="287972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4092575" y="4052888"/>
            <a:ext cx="433388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AT" sz="1600"/>
          </a:p>
          <a:p>
            <a:r>
              <a:rPr lang="de-AT" sz="1600"/>
              <a:t> 15</a:t>
            </a:r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>
            <a:off x="392113" y="358457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>
            <a:off x="390525" y="37655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374650" y="51117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373063" y="526732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8" name="Line 17"/>
          <p:cNvSpPr>
            <a:spLocks noChangeShapeType="1"/>
          </p:cNvSpPr>
          <p:nvPr/>
        </p:nvSpPr>
        <p:spPr bwMode="auto">
          <a:xfrm>
            <a:off x="4540250" y="4156075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>
            <a:off x="4538663" y="4364038"/>
            <a:ext cx="446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0" name="Line 19"/>
          <p:cNvSpPr>
            <a:spLocks noChangeShapeType="1"/>
          </p:cNvSpPr>
          <p:nvPr/>
        </p:nvSpPr>
        <p:spPr bwMode="auto">
          <a:xfrm>
            <a:off x="4524375" y="4611688"/>
            <a:ext cx="446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1" name="Line 20"/>
          <p:cNvSpPr>
            <a:spLocks noChangeShapeType="1"/>
          </p:cNvSpPr>
          <p:nvPr/>
        </p:nvSpPr>
        <p:spPr bwMode="auto">
          <a:xfrm>
            <a:off x="4533900" y="4856163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2" name="Line 21"/>
          <p:cNvSpPr>
            <a:spLocks noChangeShapeType="1"/>
          </p:cNvSpPr>
          <p:nvPr/>
        </p:nvSpPr>
        <p:spPr bwMode="auto">
          <a:xfrm flipV="1">
            <a:off x="1489075" y="3032125"/>
            <a:ext cx="4603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3" name="Line 22"/>
          <p:cNvSpPr>
            <a:spLocks noChangeShapeType="1"/>
          </p:cNvSpPr>
          <p:nvPr/>
        </p:nvSpPr>
        <p:spPr bwMode="auto">
          <a:xfrm flipV="1">
            <a:off x="1465263" y="4365625"/>
            <a:ext cx="471487" cy="773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4" name="Line 23"/>
          <p:cNvSpPr>
            <a:spLocks noChangeShapeType="1"/>
          </p:cNvSpPr>
          <p:nvPr/>
        </p:nvSpPr>
        <p:spPr bwMode="auto">
          <a:xfrm>
            <a:off x="1489075" y="3686175"/>
            <a:ext cx="447675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5" name="Line 24"/>
          <p:cNvSpPr>
            <a:spLocks noChangeShapeType="1"/>
          </p:cNvSpPr>
          <p:nvPr/>
        </p:nvSpPr>
        <p:spPr bwMode="auto">
          <a:xfrm>
            <a:off x="1465263" y="5241925"/>
            <a:ext cx="446087" cy="536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6" name="Line 25"/>
          <p:cNvSpPr>
            <a:spLocks noChangeShapeType="1"/>
          </p:cNvSpPr>
          <p:nvPr/>
        </p:nvSpPr>
        <p:spPr bwMode="auto">
          <a:xfrm flipV="1">
            <a:off x="2344738" y="5202238"/>
            <a:ext cx="650875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7" name="Line 26"/>
          <p:cNvSpPr>
            <a:spLocks noChangeShapeType="1"/>
          </p:cNvSpPr>
          <p:nvPr/>
        </p:nvSpPr>
        <p:spPr bwMode="auto">
          <a:xfrm>
            <a:off x="2370138" y="4379913"/>
            <a:ext cx="625475" cy="744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8" name="Line 27"/>
          <p:cNvSpPr>
            <a:spLocks noChangeShapeType="1"/>
          </p:cNvSpPr>
          <p:nvPr/>
        </p:nvSpPr>
        <p:spPr bwMode="auto">
          <a:xfrm>
            <a:off x="2382838" y="3044825"/>
            <a:ext cx="6254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 flipV="1">
            <a:off x="2370138" y="3738563"/>
            <a:ext cx="6381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0" name="Line 29"/>
          <p:cNvSpPr>
            <a:spLocks noChangeShapeType="1"/>
          </p:cNvSpPr>
          <p:nvPr/>
        </p:nvSpPr>
        <p:spPr bwMode="auto">
          <a:xfrm>
            <a:off x="3443288" y="3527425"/>
            <a:ext cx="63817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1" name="Line 30"/>
          <p:cNvSpPr>
            <a:spLocks noChangeShapeType="1"/>
          </p:cNvSpPr>
          <p:nvPr/>
        </p:nvSpPr>
        <p:spPr bwMode="auto">
          <a:xfrm>
            <a:off x="3443288" y="3738563"/>
            <a:ext cx="638175" cy="679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2" name="Line 31"/>
          <p:cNvSpPr>
            <a:spLocks noChangeShapeType="1"/>
          </p:cNvSpPr>
          <p:nvPr/>
        </p:nvSpPr>
        <p:spPr bwMode="auto">
          <a:xfrm flipV="1">
            <a:off x="3430588" y="4522788"/>
            <a:ext cx="6508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3" name="Line 32"/>
          <p:cNvSpPr>
            <a:spLocks noChangeShapeType="1"/>
          </p:cNvSpPr>
          <p:nvPr/>
        </p:nvSpPr>
        <p:spPr bwMode="auto">
          <a:xfrm flipV="1">
            <a:off x="3430588" y="4679950"/>
            <a:ext cx="650875" cy="56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4" name="Text Box 33"/>
          <p:cNvSpPr txBox="1">
            <a:spLocks noChangeArrowheads="1"/>
          </p:cNvSpPr>
          <p:nvPr/>
        </p:nvSpPr>
        <p:spPr bwMode="auto">
          <a:xfrm>
            <a:off x="1463675" y="30718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5" name="Text Box 34"/>
          <p:cNvSpPr txBox="1">
            <a:spLocks noChangeArrowheads="1"/>
          </p:cNvSpPr>
          <p:nvPr/>
        </p:nvSpPr>
        <p:spPr bwMode="auto">
          <a:xfrm>
            <a:off x="2586038" y="3016250"/>
            <a:ext cx="2794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6" name="Text Box 35"/>
          <p:cNvSpPr txBox="1">
            <a:spLocks noChangeArrowheads="1"/>
          </p:cNvSpPr>
          <p:nvPr/>
        </p:nvSpPr>
        <p:spPr bwMode="auto">
          <a:xfrm>
            <a:off x="3694113" y="3616325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7" name="Text Box 36"/>
          <p:cNvSpPr txBox="1">
            <a:spLocks noChangeArrowheads="1"/>
          </p:cNvSpPr>
          <p:nvPr/>
        </p:nvSpPr>
        <p:spPr bwMode="auto">
          <a:xfrm>
            <a:off x="5032375" y="3967163"/>
            <a:ext cx="331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r>
              <a:rPr lang="de-AT" sz="1600"/>
              <a:t>b</a:t>
            </a:r>
          </a:p>
          <a:p>
            <a:r>
              <a:rPr lang="de-AT" sz="1600"/>
              <a:t>c</a:t>
            </a:r>
          </a:p>
          <a:p>
            <a:r>
              <a:rPr lang="de-AT" sz="1600"/>
              <a:t>d</a:t>
            </a:r>
          </a:p>
          <a:p>
            <a:endParaRPr lang="de-AT" sz="1600"/>
          </a:p>
          <a:p>
            <a:endParaRPr lang="de-AT" sz="1600"/>
          </a:p>
        </p:txBody>
      </p:sp>
      <p:sp>
        <p:nvSpPr>
          <p:cNvPr id="12328" name="Text Box 37"/>
          <p:cNvSpPr txBox="1">
            <a:spLocks noChangeArrowheads="1"/>
          </p:cNvSpPr>
          <p:nvPr/>
        </p:nvSpPr>
        <p:spPr bwMode="auto">
          <a:xfrm>
            <a:off x="473075" y="53260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29" name="Text Box 38"/>
          <p:cNvSpPr txBox="1">
            <a:spLocks noChangeArrowheads="1"/>
          </p:cNvSpPr>
          <p:nvPr/>
        </p:nvSpPr>
        <p:spPr bwMode="auto">
          <a:xfrm>
            <a:off x="484188" y="4706938"/>
            <a:ext cx="280987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0" name="Text Box 39"/>
          <p:cNvSpPr txBox="1">
            <a:spLocks noChangeArrowheads="1"/>
          </p:cNvSpPr>
          <p:nvPr/>
        </p:nvSpPr>
        <p:spPr bwMode="auto">
          <a:xfrm>
            <a:off x="2600325" y="4483100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1" name="Text Box 40"/>
          <p:cNvSpPr txBox="1">
            <a:spLocks noChangeArrowheads="1"/>
          </p:cNvSpPr>
          <p:nvPr/>
        </p:nvSpPr>
        <p:spPr bwMode="auto">
          <a:xfrm>
            <a:off x="530225" y="31861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32" name="Text Box 41"/>
          <p:cNvSpPr txBox="1">
            <a:spLocks noChangeArrowheads="1"/>
          </p:cNvSpPr>
          <p:nvPr/>
        </p:nvSpPr>
        <p:spPr bwMode="auto">
          <a:xfrm>
            <a:off x="1423988" y="455930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1460500" y="3863975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4" name="Text Box 43"/>
          <p:cNvSpPr txBox="1">
            <a:spLocks noChangeArrowheads="1"/>
          </p:cNvSpPr>
          <p:nvPr/>
        </p:nvSpPr>
        <p:spPr bwMode="auto">
          <a:xfrm>
            <a:off x="2593975" y="3965575"/>
            <a:ext cx="2809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5" name="Text Box 44"/>
          <p:cNvSpPr txBox="1">
            <a:spLocks noChangeArrowheads="1"/>
          </p:cNvSpPr>
          <p:nvPr/>
        </p:nvSpPr>
        <p:spPr bwMode="auto">
          <a:xfrm>
            <a:off x="3473450" y="395128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6" name="Text Box 45"/>
          <p:cNvSpPr txBox="1">
            <a:spLocks noChangeArrowheads="1"/>
          </p:cNvSpPr>
          <p:nvPr/>
        </p:nvSpPr>
        <p:spPr bwMode="auto">
          <a:xfrm>
            <a:off x="3441700" y="4624388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7" name="Text Box 46"/>
          <p:cNvSpPr txBox="1">
            <a:spLocks noChangeArrowheads="1"/>
          </p:cNvSpPr>
          <p:nvPr/>
        </p:nvSpPr>
        <p:spPr bwMode="auto">
          <a:xfrm>
            <a:off x="1401763" y="544195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8" name="Text Box 47"/>
          <p:cNvSpPr txBox="1">
            <a:spLocks noChangeArrowheads="1"/>
          </p:cNvSpPr>
          <p:nvPr/>
        </p:nvSpPr>
        <p:spPr bwMode="auto">
          <a:xfrm>
            <a:off x="2536825" y="54784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9" name="Text Box 48"/>
          <p:cNvSpPr txBox="1">
            <a:spLocks noChangeArrowheads="1"/>
          </p:cNvSpPr>
          <p:nvPr/>
        </p:nvSpPr>
        <p:spPr bwMode="auto">
          <a:xfrm>
            <a:off x="3644900" y="4926013"/>
            <a:ext cx="280988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40" name="Text Box 49"/>
          <p:cNvSpPr txBox="1">
            <a:spLocks noChangeArrowheads="1"/>
          </p:cNvSpPr>
          <p:nvPr/>
        </p:nvSpPr>
        <p:spPr bwMode="auto">
          <a:xfrm>
            <a:off x="558800" y="377983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41" name="Text Box 50"/>
          <p:cNvSpPr txBox="1">
            <a:spLocks noChangeArrowheads="1"/>
          </p:cNvSpPr>
          <p:nvPr/>
        </p:nvSpPr>
        <p:spPr bwMode="auto">
          <a:xfrm>
            <a:off x="1163638" y="32178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2" name="Text Box 51"/>
          <p:cNvSpPr txBox="1">
            <a:spLocks noChangeArrowheads="1"/>
          </p:cNvSpPr>
          <p:nvPr/>
        </p:nvSpPr>
        <p:spPr bwMode="auto">
          <a:xfrm>
            <a:off x="1100138" y="474662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01638" y="3175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09575" y="37560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2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65100" y="4684713"/>
            <a:ext cx="56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0,5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361950" y="5299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1992313" y="2565400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1992313" y="382587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1992313" y="52752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3030538" y="3195638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2965450" y="4708525"/>
            <a:ext cx="519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4002088" y="3763963"/>
            <a:ext cx="712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681663" y="51149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8509000" y="48990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>
            <a:off x="5681663" y="55467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8509000" y="53308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5681663" y="5957888"/>
            <a:ext cx="2921000" cy="111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8509000" y="5741988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(I,II)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5670550" y="471487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8497888" y="449897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5907088" y="1625997"/>
            <a:ext cx="2989262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solidFill>
                  <a:srgbClr val="FF3300"/>
                </a:solidFill>
              </a:rPr>
              <a:t>Summe von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de-DE" dirty="0">
                <a:solidFill>
                  <a:srgbClr val="FF3300"/>
                </a:solidFill>
              </a:rPr>
              <a:t>und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II </a:t>
            </a:r>
            <a:r>
              <a:rPr lang="de-DE" dirty="0">
                <a:solidFill>
                  <a:srgbClr val="FF3300"/>
                </a:solidFill>
              </a:rPr>
              <a:t>ergibt</a:t>
            </a:r>
            <a:br>
              <a:rPr lang="de-DE" dirty="0">
                <a:solidFill>
                  <a:srgbClr val="FF3300"/>
                </a:solidFill>
              </a:rPr>
            </a:b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+ 2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+ 0,5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</a:t>
            </a: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 ≤ 14</a:t>
            </a: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8439150" y="287337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8440738" y="32893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2" name="Text Box 80"/>
          <p:cNvSpPr txBox="1">
            <a:spLocks noChangeArrowheads="1"/>
          </p:cNvSpPr>
          <p:nvPr/>
        </p:nvSpPr>
        <p:spPr bwMode="auto">
          <a:xfrm>
            <a:off x="8440738" y="37084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8459788" y="4098925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855663" y="533876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896938" y="380841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1781175" y="322262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1831975" y="4465638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0" grpId="0" build="allAtOnce"/>
      <p:bldP spid="8244" grpId="0"/>
      <p:bldP spid="8246" grpId="0"/>
      <p:bldP spid="8247" grpId="0"/>
      <p:bldP spid="8248" grpId="0"/>
      <p:bldP spid="8258" grpId="0" animBg="1"/>
      <p:bldP spid="8259" grpId="0"/>
      <p:bldP spid="8260" grpId="0" animBg="1"/>
      <p:bldP spid="8261" grpId="0"/>
      <p:bldP spid="8264" grpId="0" animBg="1"/>
      <p:bldP spid="8265" grpId="0"/>
      <p:bldP spid="8266" grpId="0" animBg="1"/>
      <p:bldP spid="8267" grpId="0"/>
      <p:bldP spid="8268" grpId="0" animBg="1"/>
      <p:bldP spid="8270" grpId="0"/>
      <p:bldP spid="8271" grpId="0"/>
      <p:bldP spid="8272" grpId="0"/>
      <p:bldP spid="8273" grpId="0"/>
      <p:bldP spid="8274" grpId="0"/>
      <p:bldP spid="8275" grpId="0"/>
      <p:bldP spid="8276" grpId="0"/>
      <p:bldP spid="8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0377BB0-6068-4860-B7D1-AEFDED626D0C}" type="slidenum">
              <a:rPr lang="de-AT" smtClean="0"/>
              <a:pPr/>
              <a:t>9</a:t>
            </a:fld>
            <a:endParaRPr lang="de-AT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306"/>
            <a:ext cx="8209161" cy="648494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5.3 Lösungsverfahren zur </a:t>
            </a:r>
            <a:r>
              <a:rPr lang="de-DE" sz="2800" dirty="0" err="1" smtClean="0"/>
              <a:t>Produktionsprogammplanung</a:t>
            </a:r>
            <a:endParaRPr lang="de-AT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smtClean="0">
                <a:hlinkClick r:id="rId2" action="ppaction://hlinksldjump"/>
              </a:rPr>
              <a:t>Kein Kapazitätsengpass</a:t>
            </a:r>
            <a:r>
              <a:rPr lang="de-DE" smtClean="0">
                <a:hlinkClick r:id="rId2" action="ppaction://hlinksldjump"/>
              </a:rPr>
              <a:t>: </a:t>
            </a:r>
            <a:r>
              <a:rPr lang="de-DE" smtClean="0"/>
              <a:t/>
            </a:r>
            <a:br>
              <a:rPr lang="de-DE" smtClean="0"/>
            </a:br>
            <a:r>
              <a:rPr lang="de-DE" sz="1800" smtClean="0"/>
              <a:t>sämtliche Produkte mit </a:t>
            </a:r>
            <a:r>
              <a:rPr lang="de-DE" sz="1800" smtClean="0">
                <a:solidFill>
                  <a:srgbClr val="FF00FF"/>
                </a:solidFill>
              </a:rPr>
              <a:t>positiven Deckungsbeitrag</a:t>
            </a:r>
            <a:r>
              <a:rPr lang="de-DE" sz="1800" smtClean="0"/>
              <a:t> sind in das Produktionsprogramm aufzunehmen. </a:t>
            </a:r>
            <a:br>
              <a:rPr lang="de-DE" sz="1800" smtClean="0"/>
            </a:br>
            <a:r>
              <a:rPr lang="de-DE" sz="1800" smtClean="0"/>
              <a:t>Produktionsmengen = Absatzhöchstmengen</a:t>
            </a:r>
            <a:br>
              <a:rPr lang="de-DE" sz="1800" smtClean="0"/>
            </a:br>
            <a:endParaRPr lang="de-DE" sz="180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smtClean="0">
                <a:hlinkClick r:id="rId3" action="ppaction://hlinksldjump"/>
              </a:rPr>
              <a:t>Ein Kapazitätsengpass</a:t>
            </a:r>
            <a:r>
              <a:rPr lang="de-DE" smtClean="0">
                <a:hlinkClick r:id="rId3" action="ppaction://hlinksldjump"/>
              </a:rPr>
              <a:t>: </a:t>
            </a:r>
            <a:r>
              <a:rPr lang="de-DE" smtClean="0"/>
              <a:t/>
            </a:r>
            <a:br>
              <a:rPr lang="de-DE" smtClean="0"/>
            </a:br>
            <a:r>
              <a:rPr lang="de-DE" sz="1800" smtClean="0"/>
              <a:t>Die Produkte werden nach fallenden </a:t>
            </a:r>
            <a:r>
              <a:rPr lang="de-DE" sz="1800" smtClean="0">
                <a:solidFill>
                  <a:schemeClr val="hlink"/>
                </a:solidFill>
              </a:rPr>
              <a:t>relativen Deckungsbeiträgen</a:t>
            </a:r>
            <a:r>
              <a:rPr lang="de-DE" sz="1800" smtClean="0"/>
              <a:t> in das Produktionsprogramm aufgenommen, solange die Kapazität ausreichend ist</a:t>
            </a:r>
            <a:br>
              <a:rPr lang="de-DE" sz="1800" smtClean="0"/>
            </a:br>
            <a:endParaRPr lang="de-DE" sz="180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smtClean="0">
                <a:hlinkClick r:id="rId4" action="ppaction://hlinksldjump"/>
              </a:rPr>
              <a:t>Mehrere Kapazitätsengpässe</a:t>
            </a:r>
            <a:r>
              <a:rPr lang="de-DE" sz="1800" smtClean="0">
                <a:hlinkClick r:id="rId4" action="ppaction://hlinksldjump"/>
              </a:rPr>
              <a:t>:</a:t>
            </a:r>
            <a:r>
              <a:rPr lang="de-DE" sz="1800" smtClean="0"/>
              <a:t> Lineare Programmierung </a:t>
            </a:r>
            <a:br>
              <a:rPr lang="de-DE" sz="1800" smtClean="0"/>
            </a:br>
            <a:r>
              <a:rPr lang="de-DE" sz="1800" smtClean="0"/>
              <a:t>(= Grundmodell der Produktionsprogrammplanung)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de-DE" sz="180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smtClean="0">
                <a:solidFill>
                  <a:srgbClr val="FF00FF"/>
                </a:solidFill>
              </a:rPr>
              <a:t>Deckungsbeitrag</a:t>
            </a:r>
            <a:r>
              <a:rPr lang="de-DE" sz="1800" smtClean="0"/>
              <a:t> (DB) = Erlös – variable Kosten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smtClean="0">
                <a:solidFill>
                  <a:schemeClr val="hlink"/>
                </a:solidFill>
              </a:rPr>
              <a:t>Relativer Deckungsbeitrag</a:t>
            </a:r>
            <a:r>
              <a:rPr lang="de-DE" sz="1800" smtClean="0"/>
              <a:t> (rDB): Deckungsbeitrag pro Einheit der 					    Engpasskapazität</a:t>
            </a:r>
            <a:endParaRPr lang="de-AT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1088</Words>
  <Application>Microsoft Office PowerPoint</Application>
  <PresentationFormat>Bildschirmpräsentation (4:3)</PresentationFormat>
  <Paragraphs>496</Paragraphs>
  <Slides>21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4" baseType="lpstr">
      <vt:lpstr>Vorlage_6</vt:lpstr>
      <vt:lpstr>Bild</vt:lpstr>
      <vt:lpstr>Formel</vt:lpstr>
      <vt:lpstr>Kapitel 5</vt:lpstr>
      <vt:lpstr>5.1 Fragestellung</vt:lpstr>
      <vt:lpstr>5.2 Kapazitätsanalyse eines Produktionssystems</vt:lpstr>
      <vt:lpstr>Beispiel: Kapazitätsanalyse I</vt:lpstr>
      <vt:lpstr>Beispiel: Kapazitätsanalyse II.1</vt:lpstr>
      <vt:lpstr>Beispiel: Kapazitätsanalyse II.2</vt:lpstr>
      <vt:lpstr>Beispiel: Kapazitätsanalyse II.3</vt:lpstr>
      <vt:lpstr>Beispiel: Kapazitätsanalyse III</vt:lpstr>
      <vt:lpstr>5.3 Lösungsverfahren zur Produktionsprogammplanung</vt:lpstr>
      <vt:lpstr>Beispiel - Kein Kapazitätsengpass</vt:lpstr>
      <vt:lpstr>Beispiel - Ein Kapazitätsengpass (Angabe)</vt:lpstr>
      <vt:lpstr>Beispiel - Ein Kapazitätsengpass (Lösung)</vt:lpstr>
      <vt:lpstr>Beispiel - Ein Kapazitätsengpass (Vergleich)</vt:lpstr>
      <vt:lpstr>Beispiel - Ein Kapazitätsengpass (LP)</vt:lpstr>
      <vt:lpstr>5.4 Grundmodell der Produktionsprogrammplanung</vt:lpstr>
      <vt:lpstr>5.4.1 Formulierung und Lösung eines Linearen Programms</vt:lpstr>
      <vt:lpstr>Beispiel: 2 Produkte – Lineares Programm</vt:lpstr>
      <vt:lpstr>Graphische Lösung - Lösungsraum</vt:lpstr>
      <vt:lpstr>Graphische Lösung - Zielfunktion</vt:lpstr>
      <vt:lpstr>5.4.3 Grundmodell der einperiodigen Produktionsprogrammplanung</vt:lpstr>
      <vt:lpstr>LP - Modell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16</cp:revision>
  <dcterms:created xsi:type="dcterms:W3CDTF">2011-04-28T12:25:33Z</dcterms:created>
  <dcterms:modified xsi:type="dcterms:W3CDTF">2011-05-05T12:14:02Z</dcterms:modified>
</cp:coreProperties>
</file>