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00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B23C4-9B6C-4BD6-83AD-1CF008548A3F}" type="datetimeFigureOut">
              <a:rPr lang="de-AT" smtClean="0"/>
              <a:pPr/>
              <a:t>09.05.2011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A2E06-3C5A-41EC-A810-E9D63DA8824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A2E06-3C5A-41EC-A810-E9D63DA88247}" type="slidenum">
              <a:rPr lang="de-AT" smtClean="0"/>
              <a:pPr/>
              <a:t>24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1196753"/>
            <a:ext cx="6953077" cy="792386"/>
          </a:xfrm>
          <a:ln>
            <a:solidFill>
              <a:schemeClr val="tx2"/>
            </a:solidFill>
          </a:ln>
        </p:spPr>
        <p:txBody>
          <a:bodyPr wrap="none" anchor="t"/>
          <a:lstStyle>
            <a:lvl1pPr algn="ctr"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5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758880" y="6524625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Einleitung/</a:t>
            </a:r>
            <a:fld id="{E7C106C6-7D75-4BDA-81A4-77CD85A5AC40}" type="slidenum">
              <a:rPr lang="de-AT" smtClean="0"/>
              <a:pPr/>
              <a:t>‹Nr.›</a:t>
            </a:fld>
            <a:endParaRPr lang="de-AT" dirty="0" smtClean="0"/>
          </a:p>
        </p:txBody>
      </p:sp>
      <p:sp>
        <p:nvSpPr>
          <p:cNvPr id="6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203848" y="6453336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EK Produktion &amp; Logistik</a:t>
            </a:r>
            <a:endParaRPr lang="de-AT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80727"/>
            <a:ext cx="8065145" cy="792511"/>
          </a:xfrm>
          <a:noFill/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989138"/>
            <a:ext cx="8065145" cy="431958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576" y="1989138"/>
            <a:ext cx="4119637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7606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544" y="243004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1628800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980728"/>
            <a:ext cx="3008313" cy="6480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4" cstate="print"/>
          <a:srcRect r="22369" b="12675"/>
          <a:stretch>
            <a:fillRect/>
          </a:stretch>
        </p:blipFill>
        <p:spPr bwMode="auto">
          <a:xfrm>
            <a:off x="4110038" y="1124744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584" y="1989138"/>
            <a:ext cx="7921129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1268413"/>
            <a:ext cx="7993137" cy="5048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059832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6444208" y="6453336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Einleitung/</a:t>
            </a:r>
            <a:fld id="{C810B12C-6ADA-4804-96B5-0E5C2AE72863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ie.ac.at/ZID/unet/" TargetMode="External"/><Relationship Id="rId2" Type="http://schemas.openxmlformats.org/officeDocument/2006/relationships/hyperlink" Target="http://fronter.univie.ac.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.univie.ac.at/account-info" TargetMode="External"/><Relationship Id="rId5" Type="http://schemas.openxmlformats.org/officeDocument/2006/relationships/hyperlink" Target="https://data.univie.ac.at/pin/" TargetMode="External"/><Relationship Id="rId4" Type="http://schemas.openxmlformats.org/officeDocument/2006/relationships/hyperlink" Target="https://data.univie.ac.at/passwd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vie.ac.at/ZID/pcr-standorte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ie.ac.at/ZID/elearning-infos-studieren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univie.ac.at/elearning-schulungen/#studierend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88640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 algn="ctr">
              <a:buNone/>
            </a:pPr>
            <a:r>
              <a:rPr lang="de-AT" sz="2400" dirty="0" smtClean="0"/>
              <a:t>Einführender Universitätskurs (</a:t>
            </a:r>
            <a:r>
              <a:rPr lang="de-AT" sz="2400" dirty="0" err="1" smtClean="0"/>
              <a:t>EKd</a:t>
            </a:r>
            <a:r>
              <a:rPr lang="de-AT" sz="2400" dirty="0" smtClean="0"/>
              <a:t>)</a:t>
            </a:r>
            <a:endParaRPr lang="de-AT" sz="2400" b="1" dirty="0" smtClean="0"/>
          </a:p>
          <a:p>
            <a:pPr algn="ctr">
              <a:buNone/>
            </a:pPr>
            <a:r>
              <a:rPr lang="de-AT" sz="2400" b="1" dirty="0" smtClean="0"/>
              <a:t>ABWL Produktion &amp; Logistik</a:t>
            </a:r>
            <a:endParaRPr lang="en-GB" sz="2400" dirty="0" smtClean="0"/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r>
              <a:rPr lang="en-GB" sz="2400" dirty="0" smtClean="0"/>
              <a:t>o. Univ. Prof. Dr Richard </a:t>
            </a:r>
            <a:r>
              <a:rPr lang="en-GB" sz="2400" dirty="0" err="1" smtClean="0"/>
              <a:t>Hartl</a:t>
            </a:r>
            <a:r>
              <a:rPr lang="en-GB" sz="2400" dirty="0" smtClean="0"/>
              <a:t> </a:t>
            </a:r>
            <a:endParaRPr lang="en-US" sz="2400" dirty="0" smtClean="0"/>
          </a:p>
          <a:p>
            <a:pPr algn="ctr">
              <a:buNone/>
            </a:pPr>
            <a:endParaRPr lang="de-AT" sz="2400" dirty="0" smtClean="0"/>
          </a:p>
          <a:p>
            <a:pPr algn="ctr">
              <a:buNone/>
            </a:pPr>
            <a:r>
              <a:rPr lang="de-AT" sz="2400" dirty="0" smtClean="0"/>
              <a:t>Sommersemester 2011</a:t>
            </a:r>
          </a:p>
          <a:p>
            <a:pPr algn="ctr">
              <a:buNone/>
            </a:pPr>
            <a:endParaRPr lang="de-DE" sz="2400" dirty="0" smtClean="0"/>
          </a:p>
          <a:p>
            <a:pPr algn="ctr">
              <a:buNone/>
            </a:pPr>
            <a:r>
              <a:rPr lang="de-DE" sz="2400" dirty="0" smtClean="0"/>
              <a:t>http://prolog.univie.ac.at/teaching/LVAs/EK-ABWL/SS11/</a:t>
            </a:r>
          </a:p>
          <a:p>
            <a:pPr>
              <a:buNone/>
            </a:pPr>
            <a:endParaRPr lang="de-DE" sz="1050" dirty="0" smtClean="0"/>
          </a:p>
          <a:p>
            <a:pPr eaLnBrk="1" hangingPunct="1">
              <a:buFontTx/>
              <a:buNone/>
            </a:pPr>
            <a:endParaRPr lang="de-DE" sz="1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1628775"/>
            <a:ext cx="8641655" cy="792163"/>
          </a:xfrm>
          <a:ln>
            <a:noFill/>
          </a:ln>
        </p:spPr>
        <p:txBody>
          <a:bodyPr/>
          <a:lstStyle/>
          <a:p>
            <a:r>
              <a:rPr lang="de-DE" sz="2800" b="1" dirty="0" smtClean="0">
                <a:solidFill>
                  <a:srgbClr val="006699"/>
                </a:solidFill>
              </a:rPr>
              <a:t>Einleitung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683569" y="980728"/>
            <a:ext cx="7920880" cy="648841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Fronter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611560" y="1989138"/>
            <a:ext cx="8137153" cy="4319587"/>
          </a:xfrm>
        </p:spPr>
        <p:txBody>
          <a:bodyPr/>
          <a:lstStyle/>
          <a:p>
            <a:r>
              <a:rPr lang="en-US" b="1" dirty="0" smtClean="0"/>
              <a:t>Browser und </a:t>
            </a:r>
            <a:r>
              <a:rPr lang="en-US" b="1" dirty="0" err="1" smtClean="0"/>
              <a:t>Browsereinstellungen</a:t>
            </a:r>
            <a:r>
              <a:rPr lang="en-US" b="1" dirty="0" smtClean="0"/>
              <a:t> </a:t>
            </a:r>
          </a:p>
          <a:p>
            <a:pPr lvl="1"/>
            <a:r>
              <a:rPr lang="de-AT" dirty="0" smtClean="0"/>
              <a:t>Die Lernplattform </a:t>
            </a:r>
            <a:r>
              <a:rPr lang="de-AT" dirty="0" err="1" smtClean="0"/>
              <a:t>Fronter</a:t>
            </a:r>
            <a:r>
              <a:rPr lang="de-AT" dirty="0" smtClean="0"/>
              <a:t> unterstützt derzeit folgende Browser: </a:t>
            </a:r>
          </a:p>
          <a:p>
            <a:pPr lvl="2"/>
            <a:r>
              <a:rPr lang="en-US" dirty="0" smtClean="0"/>
              <a:t>Microsoft IE 6.x; IE 7.x </a:t>
            </a:r>
          </a:p>
          <a:p>
            <a:pPr lvl="2"/>
            <a:r>
              <a:rPr lang="en-US" dirty="0" smtClean="0"/>
              <a:t>Netscape </a:t>
            </a:r>
            <a:r>
              <a:rPr lang="en-US" dirty="0" err="1" smtClean="0"/>
              <a:t>ab</a:t>
            </a:r>
            <a:r>
              <a:rPr lang="en-US" dirty="0" smtClean="0"/>
              <a:t> 4.7 </a:t>
            </a:r>
          </a:p>
          <a:p>
            <a:pPr lvl="2"/>
            <a:r>
              <a:rPr lang="en-US" dirty="0" smtClean="0"/>
              <a:t>Opera </a:t>
            </a:r>
            <a:r>
              <a:rPr lang="en-US" dirty="0" err="1" smtClean="0"/>
              <a:t>ab</a:t>
            </a:r>
            <a:r>
              <a:rPr lang="en-US" dirty="0" smtClean="0"/>
              <a:t> 5.0 </a:t>
            </a:r>
          </a:p>
          <a:p>
            <a:pPr lvl="2"/>
            <a:r>
              <a:rPr lang="de-AT" dirty="0" smtClean="0"/>
              <a:t>Safari ab Oktober 2008</a:t>
            </a:r>
          </a:p>
          <a:p>
            <a:pPr lvl="2"/>
            <a:r>
              <a:rPr lang="en-US" dirty="0" smtClean="0"/>
              <a:t>Firefox 2.x, 3.x </a:t>
            </a:r>
          </a:p>
          <a:p>
            <a:r>
              <a:rPr lang="de-AT" b="1" dirty="0" smtClean="0"/>
              <a:t>Einstellungen</a:t>
            </a:r>
            <a:r>
              <a:rPr lang="de-AT" dirty="0" smtClean="0"/>
              <a:t> für Reibungslosen ablauf</a:t>
            </a:r>
          </a:p>
          <a:p>
            <a:pPr lvl="1"/>
            <a:r>
              <a:rPr lang="en-US" b="1" dirty="0" smtClean="0"/>
              <a:t>Cookies</a:t>
            </a:r>
            <a:r>
              <a:rPr lang="en-US" dirty="0" smtClean="0"/>
              <a:t> </a:t>
            </a:r>
            <a:r>
              <a:rPr lang="en-US" dirty="0" err="1" smtClean="0"/>
              <a:t>müssen</a:t>
            </a:r>
            <a:r>
              <a:rPr lang="en-US" dirty="0" smtClean="0"/>
              <a:t> </a:t>
            </a:r>
            <a:r>
              <a:rPr lang="en-US" dirty="0" err="1" smtClean="0"/>
              <a:t>zugelassen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, </a:t>
            </a:r>
          </a:p>
          <a:p>
            <a:pPr lvl="1"/>
            <a:r>
              <a:rPr lang="en-US" b="1" dirty="0" smtClean="0"/>
              <a:t>JavaScript</a:t>
            </a:r>
            <a:r>
              <a:rPr lang="en-US" dirty="0" smtClean="0"/>
              <a:t> muss </a:t>
            </a:r>
            <a:r>
              <a:rPr lang="en-US" dirty="0" err="1" smtClean="0"/>
              <a:t>aktiviert</a:t>
            </a:r>
            <a:r>
              <a:rPr lang="en-US" dirty="0" smtClean="0"/>
              <a:t> </a:t>
            </a:r>
            <a:r>
              <a:rPr lang="en-US" dirty="0" err="1" smtClean="0"/>
              <a:t>sein</a:t>
            </a:r>
            <a:r>
              <a:rPr lang="en-US" dirty="0" smtClean="0"/>
              <a:t>, </a:t>
            </a:r>
          </a:p>
          <a:p>
            <a:pPr lvl="1"/>
            <a:r>
              <a:rPr lang="de-AT" dirty="0" smtClean="0"/>
              <a:t>der </a:t>
            </a:r>
            <a:r>
              <a:rPr lang="de-AT" b="1" dirty="0" smtClean="0"/>
              <a:t>Popupblocker</a:t>
            </a:r>
            <a:r>
              <a:rPr lang="de-AT" dirty="0" smtClean="0"/>
              <a:t> muss so eingestellt sein, dass </a:t>
            </a:r>
            <a:r>
              <a:rPr lang="de-AT" dirty="0" err="1" smtClean="0"/>
              <a:t>Fronterseiten</a:t>
            </a:r>
            <a:r>
              <a:rPr lang="de-AT" dirty="0" smtClean="0"/>
              <a:t> zugelassen werden.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683569" y="980305"/>
            <a:ext cx="7920880" cy="648495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Fronter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Einloggen</a:t>
            </a:r>
            <a:endParaRPr lang="en-US" b="1" dirty="0" smtClean="0"/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  <a:hlinkClick r:id="rId2"/>
              </a:rPr>
              <a:t>http://fronter.univie.ac.at</a:t>
            </a: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dirty="0" err="1" smtClean="0">
                <a:ea typeface="+mn-ea"/>
                <a:cs typeface="+mn-cs"/>
              </a:rPr>
              <a:t>unet</a:t>
            </a:r>
            <a:r>
              <a:rPr lang="en-US" dirty="0" smtClean="0">
                <a:ea typeface="+mn-ea"/>
                <a:cs typeface="+mn-cs"/>
              </a:rPr>
              <a:t>-User (</a:t>
            </a:r>
            <a:r>
              <a:rPr lang="en-US" dirty="0" err="1" smtClean="0">
                <a:ea typeface="+mn-ea"/>
                <a:cs typeface="+mn-cs"/>
              </a:rPr>
              <a:t>aXXXXXXX</a:t>
            </a:r>
            <a:r>
              <a:rPr lang="en-US" dirty="0" smtClean="0">
                <a:ea typeface="+mn-ea"/>
                <a:cs typeface="+mn-cs"/>
              </a:rPr>
              <a:t>) und </a:t>
            </a:r>
            <a:r>
              <a:rPr lang="en-US" dirty="0" err="1" smtClean="0">
                <a:ea typeface="+mn-ea"/>
                <a:cs typeface="+mn-cs"/>
              </a:rPr>
              <a:t>unet-Passwort</a:t>
            </a:r>
            <a:endParaRPr lang="en-US" dirty="0" smtClean="0">
              <a:ea typeface="+mn-ea"/>
              <a:cs typeface="+mn-cs"/>
            </a:endParaRPr>
          </a:p>
          <a:p>
            <a:pPr lvl="1"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b="1" dirty="0" err="1" smtClean="0"/>
              <a:t>Hilfe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unet</a:t>
            </a:r>
            <a:r>
              <a:rPr lang="en-US" dirty="0" smtClean="0"/>
              <a:t>-User	</a:t>
            </a:r>
            <a:r>
              <a:rPr lang="en-US" sz="2000" dirty="0" smtClean="0">
                <a:hlinkClick r:id="rId3"/>
              </a:rPr>
              <a:t>http://www.univie.ac.at/ZID/unet/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Passwort</a:t>
            </a:r>
            <a:r>
              <a:rPr lang="en-US" dirty="0" smtClean="0"/>
              <a:t> </a:t>
            </a:r>
            <a:r>
              <a:rPr lang="en-US" dirty="0" err="1" smtClean="0"/>
              <a:t>ändern</a:t>
            </a:r>
            <a:r>
              <a:rPr lang="en-US" dirty="0" smtClean="0"/>
              <a:t>		</a:t>
            </a:r>
            <a:r>
              <a:rPr lang="en-US" dirty="0" smtClean="0">
                <a:hlinkClick r:id="rId4"/>
              </a:rPr>
              <a:t>https://data.univie.ac.at/passwd/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Gültigkeit</a:t>
            </a:r>
            <a:r>
              <a:rPr lang="en-US" dirty="0" smtClean="0"/>
              <a:t> </a:t>
            </a:r>
            <a:r>
              <a:rPr lang="en-US" dirty="0" err="1" smtClean="0"/>
              <a:t>verlängern</a:t>
            </a:r>
            <a:r>
              <a:rPr lang="en-US" dirty="0" smtClean="0"/>
              <a:t>	</a:t>
            </a:r>
            <a:r>
              <a:rPr lang="en-US" dirty="0" smtClean="0">
                <a:hlinkClick r:id="rId5"/>
              </a:rPr>
              <a:t>https://data.univie.ac.at/pin/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Gültigkeit</a:t>
            </a:r>
            <a:r>
              <a:rPr lang="en-US" dirty="0" smtClean="0"/>
              <a:t> </a:t>
            </a:r>
            <a:r>
              <a:rPr lang="en-US" dirty="0" err="1" smtClean="0"/>
              <a:t>abfragen</a:t>
            </a:r>
            <a:r>
              <a:rPr lang="en-US" dirty="0" smtClean="0"/>
              <a:t>	</a:t>
            </a:r>
            <a:r>
              <a:rPr lang="en-US" dirty="0" smtClean="0">
                <a:hlinkClick r:id="rId6"/>
              </a:rPr>
              <a:t>https://data.univie.ac.at/account-info</a:t>
            </a: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316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3317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 smtClean="0"/>
              <a:t>Einleitung/</a:t>
            </a:r>
            <a:fld id="{148D1D73-22DD-4223-808B-FC3527EA4B01}" type="slidenum">
              <a:rPr lang="de-AT" smtClean="0"/>
              <a:pPr/>
              <a:t>12</a:t>
            </a:fld>
            <a:endParaRPr lang="de-AT" smtClean="0"/>
          </a:p>
        </p:txBody>
      </p:sp>
      <p:pic>
        <p:nvPicPr>
          <p:cNvPr id="13318" name="Picture 8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3319" name="Textfeld 8"/>
          <p:cNvSpPr txBox="1">
            <a:spLocks noChangeArrowheads="1"/>
          </p:cNvSpPr>
          <p:nvPr/>
        </p:nvSpPr>
        <p:spPr bwMode="auto">
          <a:xfrm>
            <a:off x="1785938" y="500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1500188" y="214313"/>
            <a:ext cx="5286375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1.) http://fronter.univie.ac.at</a:t>
            </a:r>
          </a:p>
        </p:txBody>
      </p:sp>
      <p:sp>
        <p:nvSpPr>
          <p:cNvPr id="11" name="Rechteck 10"/>
          <p:cNvSpPr/>
          <p:nvPr/>
        </p:nvSpPr>
        <p:spPr>
          <a:xfrm>
            <a:off x="2071688" y="2786063"/>
            <a:ext cx="10001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3571875" y="2916238"/>
            <a:ext cx="3570288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2.) einloggen mit unet-Account</a:t>
            </a:r>
          </a:p>
        </p:txBody>
      </p:sp>
      <p:cxnSp>
        <p:nvCxnSpPr>
          <p:cNvPr id="15" name="Gerade Verbindung mit Pfeil 14"/>
          <p:cNvCxnSpPr>
            <a:stCxn id="13" idx="1"/>
            <a:endCxn id="11" idx="3"/>
          </p:cNvCxnSpPr>
          <p:nvPr/>
        </p:nvCxnSpPr>
        <p:spPr>
          <a:xfrm rot="10800000">
            <a:off x="3071813" y="3071813"/>
            <a:ext cx="500062" cy="301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40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4341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 smtClean="0"/>
              <a:t>Einleitung/</a:t>
            </a:r>
            <a:fld id="{DC68C64D-6F68-45B1-A326-070E1ECABC1F}" type="slidenum">
              <a:rPr lang="de-AT" smtClean="0"/>
              <a:pPr/>
              <a:t>13</a:t>
            </a:fld>
            <a:endParaRPr lang="de-AT" smtClean="0"/>
          </a:p>
        </p:txBody>
      </p:sp>
      <p:pic>
        <p:nvPicPr>
          <p:cNvPr id="14342" name="Picture 7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" name="Rechteck 7"/>
          <p:cNvSpPr/>
          <p:nvPr/>
        </p:nvSpPr>
        <p:spPr>
          <a:xfrm>
            <a:off x="0" y="928688"/>
            <a:ext cx="2643188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4" name="Textfeld 8"/>
          <p:cNvSpPr txBox="1">
            <a:spLocks noChangeArrowheads="1"/>
          </p:cNvSpPr>
          <p:nvPr/>
        </p:nvSpPr>
        <p:spPr bwMode="auto">
          <a:xfrm>
            <a:off x="3357563" y="928688"/>
            <a:ext cx="3214687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Raum (LVA) auswählen</a:t>
            </a:r>
          </a:p>
        </p:txBody>
      </p:sp>
      <p:cxnSp>
        <p:nvCxnSpPr>
          <p:cNvPr id="10" name="Gerade Verbindung mit Pfeil 9"/>
          <p:cNvCxnSpPr>
            <a:stCxn id="14344" idx="1"/>
          </p:cNvCxnSpPr>
          <p:nvPr/>
        </p:nvCxnSpPr>
        <p:spPr>
          <a:xfrm rot="10800000">
            <a:off x="2643188" y="1071563"/>
            <a:ext cx="714375" cy="412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536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 smtClean="0"/>
              <a:t>Einleitung/</a:t>
            </a:r>
            <a:fld id="{07525243-5386-4022-88DF-596D518CB361}" type="slidenum">
              <a:rPr lang="de-AT" smtClean="0"/>
              <a:pPr/>
              <a:t>14</a:t>
            </a:fld>
            <a:endParaRPr lang="de-AT" smtClean="0"/>
          </a:p>
        </p:txBody>
      </p:sp>
      <p:pic>
        <p:nvPicPr>
          <p:cNvPr id="15367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2428875" y="928688"/>
            <a:ext cx="642938" cy="285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0" name="Textfeld 9"/>
          <p:cNvSpPr txBox="1">
            <a:spLocks noChangeArrowheads="1"/>
          </p:cNvSpPr>
          <p:nvPr/>
        </p:nvSpPr>
        <p:spPr bwMode="auto">
          <a:xfrm>
            <a:off x="3786188" y="928688"/>
            <a:ext cx="3214687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Raum (LVA) betreten (Los)</a:t>
            </a:r>
          </a:p>
        </p:txBody>
      </p:sp>
      <p:cxnSp>
        <p:nvCxnSpPr>
          <p:cNvPr id="11" name="Gerade Verbindung mit Pfeil 10"/>
          <p:cNvCxnSpPr>
            <a:stCxn id="15370" idx="1"/>
          </p:cNvCxnSpPr>
          <p:nvPr/>
        </p:nvCxnSpPr>
        <p:spPr>
          <a:xfrm rot="10800000">
            <a:off x="3071813" y="1071563"/>
            <a:ext cx="714375" cy="412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8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6389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 smtClean="0"/>
              <a:t>Einleitung/</a:t>
            </a:r>
            <a:fld id="{3E42B28E-D47C-4ECC-BC89-C491B5F39351}" type="slidenum">
              <a:rPr lang="de-AT" smtClean="0"/>
              <a:pPr/>
              <a:t>15</a:t>
            </a:fld>
            <a:endParaRPr lang="de-AT" smtClean="0"/>
          </a:p>
        </p:txBody>
      </p:sp>
      <p:pic>
        <p:nvPicPr>
          <p:cNvPr id="16390" name="Picture 9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" name="Rechteck 10"/>
          <p:cNvSpPr/>
          <p:nvPr/>
        </p:nvSpPr>
        <p:spPr>
          <a:xfrm>
            <a:off x="0" y="1857375"/>
            <a:ext cx="1000125" cy="428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2" name="Textfeld 11"/>
          <p:cNvSpPr txBox="1">
            <a:spLocks noChangeArrowheads="1"/>
          </p:cNvSpPr>
          <p:nvPr/>
        </p:nvSpPr>
        <p:spPr bwMode="auto">
          <a:xfrm>
            <a:off x="1500188" y="2857500"/>
            <a:ext cx="3214687" cy="64611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Navigtionspfad zu den Hausübungen</a:t>
            </a:r>
          </a:p>
        </p:txBody>
      </p:sp>
      <p:cxnSp>
        <p:nvCxnSpPr>
          <p:cNvPr id="13" name="Gerade Verbindung mit Pfeil 12"/>
          <p:cNvCxnSpPr>
            <a:stCxn id="16392" idx="1"/>
            <a:endCxn id="11" idx="3"/>
          </p:cNvCxnSpPr>
          <p:nvPr/>
        </p:nvCxnSpPr>
        <p:spPr>
          <a:xfrm rot="10800000">
            <a:off x="1000125" y="2071688"/>
            <a:ext cx="500063" cy="11096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2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7413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 smtClean="0"/>
              <a:t>Einleitung/</a:t>
            </a:r>
            <a:fld id="{CF82751C-3DCB-4E04-8BC4-9A0E6B3BA452}" type="slidenum">
              <a:rPr lang="de-AT" smtClean="0"/>
              <a:pPr/>
              <a:t>16</a:t>
            </a:fld>
            <a:endParaRPr lang="de-AT" smtClean="0"/>
          </a:p>
        </p:txBody>
      </p:sp>
      <p:pic>
        <p:nvPicPr>
          <p:cNvPr id="17414" name="Picture 2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" name="Rechteck 7"/>
          <p:cNvSpPr/>
          <p:nvPr/>
        </p:nvSpPr>
        <p:spPr>
          <a:xfrm>
            <a:off x="3214688" y="2286000"/>
            <a:ext cx="3214687" cy="2143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6" name="Textfeld 8"/>
          <p:cNvSpPr txBox="1">
            <a:spLocks noChangeArrowheads="1"/>
          </p:cNvSpPr>
          <p:nvPr/>
        </p:nvSpPr>
        <p:spPr bwMode="auto">
          <a:xfrm>
            <a:off x="3929063" y="3857625"/>
            <a:ext cx="2928937" cy="36988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Hausübung auswählen</a:t>
            </a:r>
          </a:p>
        </p:txBody>
      </p:sp>
      <p:cxnSp>
        <p:nvCxnSpPr>
          <p:cNvPr id="10" name="Gerade Verbindung mit Pfeil 9"/>
          <p:cNvCxnSpPr>
            <a:stCxn id="17416" idx="0"/>
          </p:cNvCxnSpPr>
          <p:nvPr/>
        </p:nvCxnSpPr>
        <p:spPr>
          <a:xfrm rot="16200000" flipV="1">
            <a:off x="4411663" y="2874963"/>
            <a:ext cx="1357312" cy="6080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6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8437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 smtClean="0"/>
              <a:t>Einleitung/</a:t>
            </a:r>
            <a:fld id="{99B630F7-3C16-4475-AA09-8E125952F081}" type="slidenum">
              <a:rPr lang="de-AT" smtClean="0"/>
              <a:pPr/>
              <a:t>17</a:t>
            </a:fld>
            <a:endParaRPr lang="de-AT" smtClean="0"/>
          </a:p>
        </p:txBody>
      </p:sp>
      <p:pic>
        <p:nvPicPr>
          <p:cNvPr id="18438" name="Picture 8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" name="Rechteck 8"/>
          <p:cNvSpPr/>
          <p:nvPr/>
        </p:nvSpPr>
        <p:spPr>
          <a:xfrm>
            <a:off x="1357313" y="1571625"/>
            <a:ext cx="3214687" cy="46434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0" name="Textfeld 9"/>
          <p:cNvSpPr txBox="1">
            <a:spLocks noChangeArrowheads="1"/>
          </p:cNvSpPr>
          <p:nvPr/>
        </p:nvSpPr>
        <p:spPr bwMode="auto">
          <a:xfrm>
            <a:off x="5500688" y="1643063"/>
            <a:ext cx="2928937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1. Fragen beantworten</a:t>
            </a:r>
          </a:p>
        </p:txBody>
      </p:sp>
      <p:cxnSp>
        <p:nvCxnSpPr>
          <p:cNvPr id="11" name="Gerade Verbindung mit Pfeil 10"/>
          <p:cNvCxnSpPr>
            <a:stCxn id="18440" idx="1"/>
          </p:cNvCxnSpPr>
          <p:nvPr/>
        </p:nvCxnSpPr>
        <p:spPr>
          <a:xfrm rot="10800000">
            <a:off x="4572000" y="1785938"/>
            <a:ext cx="928688" cy="412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5715000" y="3214688"/>
            <a:ext cx="2928938" cy="9239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2. (optional) </a:t>
            </a:r>
          </a:p>
          <a:p>
            <a:r>
              <a:rPr lang="en-US" b="1">
                <a:solidFill>
                  <a:srgbClr val="FF0000"/>
                </a:solidFill>
              </a:rPr>
              <a:t>Antworten speichern </a:t>
            </a:r>
          </a:p>
          <a:p>
            <a:r>
              <a:rPr lang="en-US" b="1">
                <a:solidFill>
                  <a:srgbClr val="FF0000"/>
                </a:solidFill>
              </a:rPr>
              <a:t>-&gt; später weitermachen</a:t>
            </a: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5286375" y="4500563"/>
            <a:ext cx="3357563" cy="64611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3. Antworten abschicken</a:t>
            </a:r>
          </a:p>
          <a:p>
            <a:r>
              <a:rPr lang="en-US" b="1">
                <a:solidFill>
                  <a:srgbClr val="FF0000"/>
                </a:solidFill>
              </a:rPr>
              <a:t>ACHTUNG: nur 1 Versuch!</a:t>
            </a:r>
          </a:p>
        </p:txBody>
      </p:sp>
      <p:sp>
        <p:nvSpPr>
          <p:cNvPr id="18" name="Rechteck 17"/>
          <p:cNvSpPr/>
          <p:nvPr/>
        </p:nvSpPr>
        <p:spPr>
          <a:xfrm>
            <a:off x="6643688" y="6429375"/>
            <a:ext cx="866775" cy="2238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7500938" y="6429375"/>
            <a:ext cx="1428750" cy="2143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Gewinkelte Verbindung 20"/>
          <p:cNvCxnSpPr>
            <a:stCxn id="16" idx="3"/>
          </p:cNvCxnSpPr>
          <p:nvPr/>
        </p:nvCxnSpPr>
        <p:spPr>
          <a:xfrm flipH="1">
            <a:off x="8215313" y="3676650"/>
            <a:ext cx="428625" cy="2681288"/>
          </a:xfrm>
          <a:prstGeom prst="bentConnector4">
            <a:avLst>
              <a:gd name="adj1" fmla="val -53333"/>
              <a:gd name="adj2" fmla="val 58608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winkelte Verbindung 20"/>
          <p:cNvCxnSpPr>
            <a:stCxn id="17" idx="2"/>
            <a:endCxn id="18" idx="0"/>
          </p:cNvCxnSpPr>
          <p:nvPr/>
        </p:nvCxnSpPr>
        <p:spPr>
          <a:xfrm rot="16200000" flipH="1">
            <a:off x="6380163" y="5732462"/>
            <a:ext cx="1282700" cy="11112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60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9461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 smtClean="0"/>
              <a:t>Einleitung/</a:t>
            </a:r>
            <a:fld id="{8D1E1409-64F6-42F3-8C9B-C3E98D517F29}" type="slidenum">
              <a:rPr lang="de-AT" smtClean="0"/>
              <a:pPr/>
              <a:t>18</a:t>
            </a:fld>
            <a:endParaRPr lang="de-AT" smtClean="0"/>
          </a:p>
        </p:txBody>
      </p:sp>
      <p:pic>
        <p:nvPicPr>
          <p:cNvPr id="19462" name="Picture 7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" name="Rechteck 7"/>
          <p:cNvSpPr/>
          <p:nvPr/>
        </p:nvSpPr>
        <p:spPr>
          <a:xfrm>
            <a:off x="3071813" y="2928938"/>
            <a:ext cx="3000375" cy="1000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4" name="Textfeld 8"/>
          <p:cNvSpPr txBox="1">
            <a:spLocks noChangeArrowheads="1"/>
          </p:cNvSpPr>
          <p:nvPr/>
        </p:nvSpPr>
        <p:spPr bwMode="auto">
          <a:xfrm>
            <a:off x="5500688" y="2143125"/>
            <a:ext cx="2928937" cy="36988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FERTIG </a:t>
            </a:r>
            <a:r>
              <a:rPr lang="en-US" b="1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10" name="Gerade Verbindung mit Pfeil 9"/>
          <p:cNvCxnSpPr>
            <a:stCxn id="19464" idx="1"/>
            <a:endCxn id="8" idx="0"/>
          </p:cNvCxnSpPr>
          <p:nvPr/>
        </p:nvCxnSpPr>
        <p:spPr>
          <a:xfrm rot="10800000" flipV="1">
            <a:off x="4572000" y="2327275"/>
            <a:ext cx="928688" cy="6016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2048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 smtClean="0"/>
              <a:t>Einleitung/</a:t>
            </a:r>
            <a:fld id="{70BBFA53-7A47-4A47-8747-A13908E1C0AE}" type="slidenum">
              <a:rPr lang="de-AT" smtClean="0"/>
              <a:pPr/>
              <a:t>19</a:t>
            </a:fld>
            <a:endParaRPr lang="de-AT" smtClean="0"/>
          </a:p>
        </p:txBody>
      </p:sp>
      <p:pic>
        <p:nvPicPr>
          <p:cNvPr id="20487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feld 8"/>
          <p:cNvSpPr txBox="1">
            <a:spLocks noChangeArrowheads="1"/>
          </p:cNvSpPr>
          <p:nvPr/>
        </p:nvSpPr>
        <p:spPr bwMode="auto">
          <a:xfrm>
            <a:off x="0" y="214313"/>
            <a:ext cx="9144000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Lösungen / Punkte / richtige Antworten (nach ENDE der Abgabefrist)</a:t>
            </a:r>
          </a:p>
        </p:txBody>
      </p:sp>
      <p:sp>
        <p:nvSpPr>
          <p:cNvPr id="11" name="Rechteck 10"/>
          <p:cNvSpPr/>
          <p:nvPr/>
        </p:nvSpPr>
        <p:spPr>
          <a:xfrm>
            <a:off x="0" y="1928813"/>
            <a:ext cx="1000125" cy="285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3286125" y="2000250"/>
            <a:ext cx="285750" cy="2143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980728"/>
            <a:ext cx="8712968" cy="508918"/>
          </a:xfrm>
          <a:ln>
            <a:noFill/>
          </a:ln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2800" b="1" dirty="0" smtClean="0">
                <a:solidFill>
                  <a:srgbClr val="006699"/>
                </a:solidFill>
              </a:rPr>
              <a:t>Einordnung dieses Kurses im Rahmen der ABWL</a:t>
            </a:r>
            <a:r>
              <a:rPr lang="de-DE" b="1" dirty="0" smtClean="0">
                <a:solidFill>
                  <a:srgbClr val="006699"/>
                </a:solidFill>
              </a:rPr>
              <a:t/>
            </a:r>
            <a:br>
              <a:rPr lang="de-DE" b="1" dirty="0" smtClean="0">
                <a:solidFill>
                  <a:srgbClr val="006699"/>
                </a:solidFill>
              </a:rPr>
            </a:br>
            <a:endParaRPr lang="de-AT" b="1" dirty="0" smtClean="0">
              <a:solidFill>
                <a:srgbClr val="006699"/>
              </a:solidFill>
            </a:endParaRPr>
          </a:p>
        </p:txBody>
      </p:sp>
      <p:sp>
        <p:nvSpPr>
          <p:cNvPr id="3078" name="Text Box 58"/>
          <p:cNvSpPr txBox="1">
            <a:spLocks noChangeArrowheads="1"/>
          </p:cNvSpPr>
          <p:nvPr/>
        </p:nvSpPr>
        <p:spPr bwMode="auto">
          <a:xfrm>
            <a:off x="395288" y="1628775"/>
            <a:ext cx="30241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/>
              <a:t>Pflichtmodule Studieneingangsphase (1.Semester)</a:t>
            </a:r>
            <a:endParaRPr lang="de-AT" sz="1600" b="1" dirty="0"/>
          </a:p>
        </p:txBody>
      </p:sp>
      <p:sp>
        <p:nvSpPr>
          <p:cNvPr id="3079" name="Text Box 75"/>
          <p:cNvSpPr txBox="1">
            <a:spLocks noChangeArrowheads="1"/>
          </p:cNvSpPr>
          <p:nvPr/>
        </p:nvSpPr>
        <p:spPr bwMode="auto">
          <a:xfrm>
            <a:off x="395288" y="2891532"/>
            <a:ext cx="2411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/>
              <a:t>Pflichtmodule Kernphase                  </a:t>
            </a:r>
            <a:r>
              <a:rPr lang="de-AT" sz="1600" b="1" dirty="0"/>
              <a:t>(2. – 6. Semester)</a:t>
            </a:r>
          </a:p>
        </p:txBody>
      </p:sp>
      <p:sp>
        <p:nvSpPr>
          <p:cNvPr id="3080" name="Rectangle 78"/>
          <p:cNvSpPr>
            <a:spLocks noChangeArrowheads="1"/>
          </p:cNvSpPr>
          <p:nvPr/>
        </p:nvSpPr>
        <p:spPr bwMode="auto">
          <a:xfrm>
            <a:off x="3132138" y="2997200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1 Finanzwirtschaft</a:t>
            </a:r>
            <a:endParaRPr lang="de-DE" dirty="0"/>
          </a:p>
        </p:txBody>
      </p:sp>
      <p:sp>
        <p:nvSpPr>
          <p:cNvPr id="3081" name="Rectangle 79"/>
          <p:cNvSpPr>
            <a:spLocks noChangeArrowheads="1"/>
          </p:cNvSpPr>
          <p:nvPr/>
        </p:nvSpPr>
        <p:spPr bwMode="auto">
          <a:xfrm>
            <a:off x="3132138" y="3573463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2 Marketing</a:t>
            </a:r>
            <a:endParaRPr lang="de-DE" dirty="0"/>
          </a:p>
        </p:txBody>
      </p:sp>
      <p:sp>
        <p:nvSpPr>
          <p:cNvPr id="3082" name="Rectangle 80"/>
          <p:cNvSpPr>
            <a:spLocks noChangeArrowheads="1"/>
          </p:cNvSpPr>
          <p:nvPr/>
        </p:nvSpPr>
        <p:spPr bwMode="auto">
          <a:xfrm>
            <a:off x="3132138" y="4149725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ABWL 3 Organisation und Personal</a:t>
            </a:r>
            <a:endParaRPr lang="de-DE"/>
          </a:p>
        </p:txBody>
      </p:sp>
      <p:sp>
        <p:nvSpPr>
          <p:cNvPr id="12369" name="Rectangle 81"/>
          <p:cNvSpPr>
            <a:spLocks noChangeArrowheads="1"/>
          </p:cNvSpPr>
          <p:nvPr/>
        </p:nvSpPr>
        <p:spPr bwMode="auto">
          <a:xfrm>
            <a:off x="3132138" y="4724400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ABWL 4 Produktion &amp; Logistik           8 ECTS / 4 SSt</a:t>
            </a:r>
            <a:endParaRPr lang="de-DE"/>
          </a:p>
        </p:txBody>
      </p:sp>
      <p:sp>
        <p:nvSpPr>
          <p:cNvPr id="3084" name="Rectangle 82"/>
          <p:cNvSpPr>
            <a:spLocks noChangeArrowheads="1"/>
          </p:cNvSpPr>
          <p:nvPr/>
        </p:nvSpPr>
        <p:spPr bwMode="auto">
          <a:xfrm>
            <a:off x="3132138" y="5300663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ABWL 5 Innovations- und Technologiemanagement</a:t>
            </a:r>
            <a:endParaRPr lang="de-DE"/>
          </a:p>
        </p:txBody>
      </p:sp>
      <p:sp>
        <p:nvSpPr>
          <p:cNvPr id="3085" name="Rectangle 84"/>
          <p:cNvSpPr>
            <a:spLocks noChangeArrowheads="1"/>
          </p:cNvSpPr>
          <p:nvPr/>
        </p:nvSpPr>
        <p:spPr bwMode="auto">
          <a:xfrm>
            <a:off x="3132138" y="1917080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Grundzüge der … (30 ECTS)</a:t>
            </a:r>
            <a:endParaRPr lang="de-DE"/>
          </a:p>
        </p:txBody>
      </p:sp>
      <p:sp>
        <p:nvSpPr>
          <p:cNvPr id="12374" name="Rectangle 86"/>
          <p:cNvSpPr>
            <a:spLocks noChangeArrowheads="1"/>
          </p:cNvSpPr>
          <p:nvPr/>
        </p:nvSpPr>
        <p:spPr bwMode="auto">
          <a:xfrm>
            <a:off x="179388" y="4365352"/>
            <a:ext cx="2447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b="1"/>
              <a:t>EK</a:t>
            </a:r>
            <a:r>
              <a:rPr lang="de-AT"/>
              <a:t> ABWL Prod &amp; Log</a:t>
            </a:r>
            <a:endParaRPr lang="de-DE"/>
          </a:p>
        </p:txBody>
      </p:sp>
      <p:sp>
        <p:nvSpPr>
          <p:cNvPr id="12375" name="Rectangle 87"/>
          <p:cNvSpPr>
            <a:spLocks noChangeArrowheads="1"/>
          </p:cNvSpPr>
          <p:nvPr/>
        </p:nvSpPr>
        <p:spPr bwMode="auto">
          <a:xfrm>
            <a:off x="179388" y="5301456"/>
            <a:ext cx="2447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b="1"/>
              <a:t>VK</a:t>
            </a:r>
            <a:r>
              <a:rPr lang="de-AT"/>
              <a:t> ABWL Prod &amp; Log</a:t>
            </a:r>
            <a:endParaRPr lang="de-DE"/>
          </a:p>
        </p:txBody>
      </p:sp>
      <p:cxnSp>
        <p:nvCxnSpPr>
          <p:cNvPr id="12376" name="AutoShape 88"/>
          <p:cNvCxnSpPr>
            <a:cxnSpLocks noChangeShapeType="1"/>
            <a:stCxn id="12369" idx="1"/>
            <a:endCxn id="12374" idx="3"/>
          </p:cNvCxnSpPr>
          <p:nvPr/>
        </p:nvCxnSpPr>
        <p:spPr bwMode="auto">
          <a:xfrm rot="10800000">
            <a:off x="2627314" y="4581252"/>
            <a:ext cx="504825" cy="35904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377" name="AutoShape 89"/>
          <p:cNvCxnSpPr>
            <a:cxnSpLocks noChangeShapeType="1"/>
            <a:stCxn id="12369" idx="1"/>
            <a:endCxn id="12375" idx="3"/>
          </p:cNvCxnSpPr>
          <p:nvPr/>
        </p:nvCxnSpPr>
        <p:spPr bwMode="auto">
          <a:xfrm rot="10800000" flipV="1">
            <a:off x="2627314" y="4940300"/>
            <a:ext cx="504825" cy="5770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2380" name="Rectangle 92"/>
          <p:cNvSpPr>
            <a:spLocks noChangeArrowheads="1"/>
          </p:cNvSpPr>
          <p:nvPr/>
        </p:nvSpPr>
        <p:spPr bwMode="auto">
          <a:xfrm>
            <a:off x="2771800" y="2780556"/>
            <a:ext cx="6192838" cy="3960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2381" name="AutoShape 93"/>
          <p:cNvCxnSpPr>
            <a:cxnSpLocks noChangeShapeType="1"/>
            <a:stCxn id="3085" idx="2"/>
            <a:endCxn id="12380" idx="0"/>
          </p:cNvCxnSpPr>
          <p:nvPr/>
        </p:nvCxnSpPr>
        <p:spPr bwMode="auto">
          <a:xfrm rot="16200000" flipH="1">
            <a:off x="5652368" y="2564705"/>
            <a:ext cx="431676" cy="2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382" name="AutoShape 94"/>
          <p:cNvCxnSpPr>
            <a:cxnSpLocks noChangeShapeType="1"/>
            <a:stCxn id="12374" idx="2"/>
            <a:endCxn id="12375" idx="0"/>
          </p:cNvCxnSpPr>
          <p:nvPr/>
        </p:nvCxnSpPr>
        <p:spPr bwMode="auto">
          <a:xfrm rot="5400000">
            <a:off x="1151199" y="5049304"/>
            <a:ext cx="504304" cy="1588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2383" name="Text Box 95"/>
          <p:cNvSpPr txBox="1">
            <a:spLocks noChangeArrowheads="1"/>
          </p:cNvSpPr>
          <p:nvPr/>
        </p:nvSpPr>
        <p:spPr bwMode="auto">
          <a:xfrm>
            <a:off x="5992813" y="2270200"/>
            <a:ext cx="244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dirty="0">
                <a:solidFill>
                  <a:srgbClr val="FF0000"/>
                </a:solidFill>
              </a:rPr>
              <a:t>mind. 20 ECTS positiv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094" name="Rectangle 96"/>
          <p:cNvSpPr>
            <a:spLocks noChangeArrowheads="1"/>
          </p:cNvSpPr>
          <p:nvPr/>
        </p:nvSpPr>
        <p:spPr bwMode="auto">
          <a:xfrm>
            <a:off x="3132138" y="5876925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etc…</a:t>
            </a:r>
            <a:endParaRPr lang="de-DE"/>
          </a:p>
        </p:txBody>
      </p:sp>
      <p:sp>
        <p:nvSpPr>
          <p:cNvPr id="3097" name="Rectangle 84"/>
          <p:cNvSpPr>
            <a:spLocks noChangeArrowheads="1"/>
          </p:cNvSpPr>
          <p:nvPr/>
        </p:nvSpPr>
        <p:spPr bwMode="auto">
          <a:xfrm>
            <a:off x="3132138" y="2420888"/>
            <a:ext cx="54721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>
                <a:solidFill>
                  <a:srgbClr val="FF3300"/>
                </a:solidFill>
              </a:rPr>
              <a:t>Voraussetzungen werden vom System überprüft !!!</a:t>
            </a:r>
            <a:endParaRPr lang="de-DE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4" grpId="0" animBg="1"/>
      <p:bldP spid="12375" grpId="0" animBg="1"/>
      <p:bldP spid="12380" grpId="0" animBg="1"/>
      <p:bldP spid="12383" grpId="0"/>
      <p:bldP spid="3097" grpId="0"/>
      <p:bldP spid="309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9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21510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 smtClean="0"/>
              <a:t>Einleitung/</a:t>
            </a:r>
            <a:fld id="{55117E4A-910B-4CD2-8763-443D9EB99DB1}" type="slidenum">
              <a:rPr lang="de-AT" smtClean="0"/>
              <a:pPr/>
              <a:t>20</a:t>
            </a:fld>
            <a:endParaRPr lang="de-AT" smtClean="0"/>
          </a:p>
        </p:txBody>
      </p:sp>
      <p:pic>
        <p:nvPicPr>
          <p:cNvPr id="21511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feld 7"/>
          <p:cNvSpPr txBox="1">
            <a:spLocks noChangeArrowheads="1"/>
          </p:cNvSpPr>
          <p:nvPr/>
        </p:nvSpPr>
        <p:spPr bwMode="auto">
          <a:xfrm>
            <a:off x="0" y="214313"/>
            <a:ext cx="9144000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Lösungen / Punkte / richtige Antworten (nach ENDE der Abgabefrist)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1928813"/>
            <a:ext cx="1000125" cy="285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3286125" y="2286000"/>
            <a:ext cx="1285875" cy="3571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3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2253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 smtClean="0"/>
              <a:t>Einleitung/</a:t>
            </a:r>
            <a:fld id="{26B38094-FA2C-4FFE-86D1-82322FFBA4D0}" type="slidenum">
              <a:rPr lang="de-AT" smtClean="0"/>
              <a:pPr/>
              <a:t>21</a:t>
            </a:fld>
            <a:endParaRPr lang="de-AT" smtClean="0"/>
          </a:p>
        </p:txBody>
      </p:sp>
      <p:pic>
        <p:nvPicPr>
          <p:cNvPr id="22535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feld 7"/>
          <p:cNvSpPr txBox="1">
            <a:spLocks noChangeArrowheads="1"/>
          </p:cNvSpPr>
          <p:nvPr/>
        </p:nvSpPr>
        <p:spPr bwMode="auto">
          <a:xfrm>
            <a:off x="0" y="214313"/>
            <a:ext cx="9144000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Lösungen / Punkte / richtige Antworten (nach ENDE der Abgabefrist)</a:t>
            </a:r>
          </a:p>
        </p:txBody>
      </p:sp>
      <p:sp>
        <p:nvSpPr>
          <p:cNvPr id="9" name="Rechteck 8"/>
          <p:cNvSpPr/>
          <p:nvPr/>
        </p:nvSpPr>
        <p:spPr>
          <a:xfrm>
            <a:off x="6500813" y="1785938"/>
            <a:ext cx="2357437" cy="428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1214438" y="1857375"/>
            <a:ext cx="2357437" cy="428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7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23558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 smtClean="0"/>
              <a:t>Einleitung/</a:t>
            </a:r>
            <a:fld id="{95886A1D-4CEC-4C6A-A75F-D16A73D6A64B}" type="slidenum">
              <a:rPr lang="de-AT" smtClean="0"/>
              <a:pPr/>
              <a:t>22</a:t>
            </a:fld>
            <a:endParaRPr lang="de-AT" smtClean="0"/>
          </a:p>
        </p:txBody>
      </p:sp>
      <p:pic>
        <p:nvPicPr>
          <p:cNvPr id="23559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0" y="1785938"/>
            <a:ext cx="1000125" cy="428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61" name="Textfeld 11"/>
          <p:cNvSpPr txBox="1">
            <a:spLocks noChangeArrowheads="1"/>
          </p:cNvSpPr>
          <p:nvPr/>
        </p:nvSpPr>
        <p:spPr bwMode="auto">
          <a:xfrm>
            <a:off x="1500188" y="2857500"/>
            <a:ext cx="3214687" cy="64611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Navigtionspfad zu den </a:t>
            </a:r>
            <a:r>
              <a:rPr lang="en-US" b="1">
                <a:solidFill>
                  <a:srgbClr val="FF0000"/>
                </a:solidFill>
              </a:rPr>
              <a:t>Lösungen</a:t>
            </a:r>
          </a:p>
        </p:txBody>
      </p:sp>
      <p:cxnSp>
        <p:nvCxnSpPr>
          <p:cNvPr id="11" name="Gerade Verbindung mit Pfeil 10"/>
          <p:cNvCxnSpPr>
            <a:stCxn id="23561" idx="1"/>
            <a:endCxn id="9" idx="3"/>
          </p:cNvCxnSpPr>
          <p:nvPr/>
        </p:nvCxnSpPr>
        <p:spPr>
          <a:xfrm rot="10800000">
            <a:off x="1000125" y="2000250"/>
            <a:ext cx="500063" cy="1181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3143250" y="2000250"/>
            <a:ext cx="3429000" cy="2143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feld 11"/>
          <p:cNvSpPr txBox="1">
            <a:spLocks noChangeArrowheads="1"/>
          </p:cNvSpPr>
          <p:nvPr/>
        </p:nvSpPr>
        <p:spPr bwMode="auto">
          <a:xfrm>
            <a:off x="5786438" y="3071813"/>
            <a:ext cx="3214687" cy="203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Infoblatt </a:t>
            </a:r>
            <a:r>
              <a:rPr lang="en-US">
                <a:solidFill>
                  <a:srgbClr val="FF0000"/>
                </a:solidFill>
              </a:rPr>
              <a:t>zu den Hausübungen</a:t>
            </a:r>
          </a:p>
          <a:p>
            <a:r>
              <a:rPr lang="en-US">
                <a:solidFill>
                  <a:srgbClr val="FF0000"/>
                </a:solidFill>
              </a:rPr>
              <a:t>(inkl. aller Berechnungen und Zwischenschritte)</a:t>
            </a:r>
          </a:p>
          <a:p>
            <a:endParaRPr lang="en-US" b="1">
              <a:solidFill>
                <a:srgbClr val="FF0000"/>
              </a:solidFill>
            </a:endParaRPr>
          </a:p>
          <a:p>
            <a:r>
              <a:rPr lang="en-US" b="1">
                <a:solidFill>
                  <a:srgbClr val="FF0000"/>
                </a:solidFill>
              </a:rPr>
              <a:t>(erst nach Ende der Abgabefrist sichtbar)</a:t>
            </a:r>
          </a:p>
        </p:txBody>
      </p:sp>
      <p:cxnSp>
        <p:nvCxnSpPr>
          <p:cNvPr id="14" name="Gerade Verbindung mit Pfeil 13"/>
          <p:cNvCxnSpPr>
            <a:stCxn id="13" idx="0"/>
            <a:endCxn id="12" idx="3"/>
          </p:cNvCxnSpPr>
          <p:nvPr/>
        </p:nvCxnSpPr>
        <p:spPr>
          <a:xfrm rot="16200000" flipV="1">
            <a:off x="6500813" y="2178050"/>
            <a:ext cx="965200" cy="8223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6" name="Textfeld 19"/>
          <p:cNvSpPr txBox="1">
            <a:spLocks noChangeArrowheads="1"/>
          </p:cNvSpPr>
          <p:nvPr/>
        </p:nvSpPr>
        <p:spPr bwMode="auto">
          <a:xfrm>
            <a:off x="0" y="214313"/>
            <a:ext cx="9144000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Lösungen / Punkte / richtige Antworten (nach ENDE der Abgabefrist)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683569" y="980727"/>
            <a:ext cx="7920880" cy="792511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keinen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Internetzugang</a:t>
            </a:r>
            <a:r>
              <a:rPr lang="en-US" sz="2800" b="1" dirty="0" smtClean="0">
                <a:solidFill>
                  <a:srgbClr val="006699"/>
                </a:solidFill>
              </a:rPr>
              <a:t>?</a:t>
            </a:r>
          </a:p>
        </p:txBody>
      </p:sp>
      <p:sp>
        <p:nvSpPr>
          <p:cNvPr id="2457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EDV-</a:t>
            </a:r>
            <a:r>
              <a:rPr lang="en-US" dirty="0" err="1" smtClean="0"/>
              <a:t>Labore</a:t>
            </a:r>
            <a:r>
              <a:rPr lang="en-US" dirty="0" smtClean="0"/>
              <a:t> am BWZ			(Mo-Fr 8 -20h)</a:t>
            </a:r>
          </a:p>
          <a:p>
            <a:pPr lvl="1"/>
            <a:r>
              <a:rPr lang="en-US" dirty="0" smtClean="0"/>
              <a:t>Labor 1	(EG, </a:t>
            </a:r>
            <a:r>
              <a:rPr lang="en-US" dirty="0" err="1" smtClean="0"/>
              <a:t>Bauteil</a:t>
            </a:r>
            <a:r>
              <a:rPr lang="en-US" dirty="0" smtClean="0"/>
              <a:t> 2)</a:t>
            </a:r>
          </a:p>
          <a:p>
            <a:pPr lvl="1"/>
            <a:r>
              <a:rPr lang="en-US" dirty="0" smtClean="0"/>
              <a:t>Labor 4 	(Keller, </a:t>
            </a:r>
            <a:r>
              <a:rPr lang="en-US" dirty="0" err="1" smtClean="0"/>
              <a:t>Bauteil</a:t>
            </a:r>
            <a:r>
              <a:rPr lang="en-US" dirty="0" smtClean="0"/>
              <a:t> 3)</a:t>
            </a:r>
          </a:p>
          <a:p>
            <a:pPr lvl="1"/>
            <a:r>
              <a:rPr lang="en-US" dirty="0" smtClean="0"/>
              <a:t>Byte-Bar (3. Stock, </a:t>
            </a:r>
            <a:r>
              <a:rPr lang="en-US" dirty="0" err="1" smtClean="0"/>
              <a:t>Bauteil</a:t>
            </a:r>
            <a:r>
              <a:rPr lang="en-US" dirty="0" smtClean="0"/>
              <a:t> 3)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err="1" smtClean="0"/>
              <a:t>weitere</a:t>
            </a:r>
            <a:r>
              <a:rPr lang="en-US" dirty="0" smtClean="0"/>
              <a:t> EDV-Labor an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Universität</a:t>
            </a:r>
            <a:r>
              <a:rPr lang="en-US" dirty="0" smtClean="0"/>
              <a:t> Wien</a:t>
            </a:r>
          </a:p>
          <a:p>
            <a:pPr lvl="1"/>
            <a:r>
              <a:rPr lang="en-US" dirty="0" smtClean="0">
                <a:hlinkClick r:id="rId2"/>
              </a:rPr>
              <a:t>http://www.univie.ac.at/ZID/pcr-standorte/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683569" y="980727"/>
            <a:ext cx="7920880" cy="792511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Hilfe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zu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Fronter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2560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allgemeine</a:t>
            </a:r>
            <a:r>
              <a:rPr lang="en-US" dirty="0" smtClean="0"/>
              <a:t> </a:t>
            </a:r>
            <a:r>
              <a:rPr lang="en-US" dirty="0" err="1" smtClean="0"/>
              <a:t>Infos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http://www.univie.ac.at/ZID/elearning-infos-studierende/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Schulungen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https://data.univie.ac.at/elearning-schulungen/#studierende</a:t>
            </a:r>
            <a:endParaRPr lang="en-US" dirty="0" smtClean="0"/>
          </a:p>
          <a:p>
            <a:pPr lvl="1">
              <a:buFontTx/>
              <a:buNone/>
            </a:pPr>
            <a:endParaRPr lang="de-AT" dirty="0" smtClean="0"/>
          </a:p>
        </p:txBody>
      </p:sp>
      <p:sp>
        <p:nvSpPr>
          <p:cNvPr id="2560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882632" cy="648072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b="1" dirty="0" smtClean="0">
                <a:solidFill>
                  <a:srgbClr val="006699"/>
                </a:solidFill>
              </a:rPr>
              <a:t>Organisatorisches</a:t>
            </a:r>
            <a:endParaRPr lang="de-AT" b="1" dirty="0" smtClean="0">
              <a:solidFill>
                <a:srgbClr val="006699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435975" cy="4525963"/>
          </a:xfrm>
        </p:spPr>
        <p:txBody>
          <a:bodyPr/>
          <a:lstStyle/>
          <a:p>
            <a:pPr eaLnBrk="1" hangingPunct="1"/>
            <a:r>
              <a:rPr lang="de-DE" b="1" dirty="0" smtClean="0"/>
              <a:t> Voraussetzungen</a:t>
            </a:r>
            <a:r>
              <a:rPr lang="de-DE" dirty="0" smtClean="0"/>
              <a:t>: Grundzüge der BWL (20 ECTS)</a:t>
            </a:r>
            <a:br>
              <a:rPr lang="de-DE" dirty="0" smtClean="0"/>
            </a:br>
            <a:r>
              <a:rPr lang="de-DE" dirty="0" smtClean="0"/>
              <a:t>   Anmelden durch Unterschrift</a:t>
            </a:r>
          </a:p>
          <a:p>
            <a:pPr eaLnBrk="1" hangingPunct="1"/>
            <a:r>
              <a:rPr lang="de-DE" dirty="0" smtClean="0"/>
              <a:t> Abmeldung bis </a:t>
            </a:r>
            <a:r>
              <a:rPr lang="de-DE" dirty="0" smtClean="0">
                <a:solidFill>
                  <a:srgbClr val="FF0000"/>
                </a:solidFill>
              </a:rPr>
              <a:t>24.3.2011</a:t>
            </a:r>
            <a:r>
              <a:rPr lang="de-DE" dirty="0" smtClean="0"/>
              <a:t> möglich (2 Wochen)</a:t>
            </a:r>
          </a:p>
          <a:p>
            <a:pPr eaLnBrk="1" hangingPunct="1"/>
            <a:endParaRPr lang="de-DE" sz="1200" dirty="0" smtClean="0"/>
          </a:p>
          <a:p>
            <a:pPr eaLnBrk="1" hangingPunct="1"/>
            <a:r>
              <a:rPr lang="de-DE" dirty="0" smtClean="0"/>
              <a:t> leicht geblockt in 10 Einheiten von 10:00 – 12:00</a:t>
            </a:r>
          </a:p>
          <a:p>
            <a:pPr eaLnBrk="1" hangingPunct="1"/>
            <a:r>
              <a:rPr lang="de-DE" dirty="0" smtClean="0"/>
              <a:t> 2 volle Stunden mit 5-10 Minuten Pause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AT" b="1" dirty="0" smtClean="0"/>
              <a:t> Beurteilungskriterien</a:t>
            </a:r>
            <a:endParaRPr lang="de-DE" b="1" dirty="0" smtClean="0"/>
          </a:p>
          <a:p>
            <a:pPr eaLnBrk="1" hangingPunct="1"/>
            <a:r>
              <a:rPr lang="de-DE" dirty="0" smtClean="0"/>
              <a:t> Zwischentest  voraussichtlich </a:t>
            </a:r>
            <a:r>
              <a:rPr lang="de-DE" dirty="0" smtClean="0">
                <a:solidFill>
                  <a:srgbClr val="FF0000"/>
                </a:solidFill>
              </a:rPr>
              <a:t>14.4.2011</a:t>
            </a:r>
            <a:r>
              <a:rPr lang="de-DE" dirty="0" smtClean="0"/>
              <a:t>  10</a:t>
            </a:r>
            <a:r>
              <a:rPr lang="de-DE" baseline="30000" dirty="0" smtClean="0"/>
              <a:t>00</a:t>
            </a:r>
            <a:r>
              <a:rPr lang="de-DE" dirty="0" smtClean="0"/>
              <a:t>-12</a:t>
            </a:r>
            <a:r>
              <a:rPr lang="de-DE" baseline="30000" dirty="0" smtClean="0"/>
              <a:t>00</a:t>
            </a:r>
            <a:r>
              <a:rPr lang="de-DE" dirty="0" smtClean="0"/>
              <a:t>	   45%</a:t>
            </a:r>
          </a:p>
          <a:p>
            <a:pPr eaLnBrk="1" hangingPunct="1"/>
            <a:r>
              <a:rPr lang="de-DE" dirty="0" smtClean="0"/>
              <a:t> </a:t>
            </a:r>
            <a:r>
              <a:rPr lang="de-DE" dirty="0" err="1" smtClean="0"/>
              <a:t>Endtest</a:t>
            </a:r>
            <a:r>
              <a:rPr lang="de-DE" dirty="0" smtClean="0"/>
              <a:t>  voraussichtlich          </a:t>
            </a:r>
            <a:r>
              <a:rPr lang="de-DE" dirty="0" smtClean="0">
                <a:solidFill>
                  <a:srgbClr val="FF0000"/>
                </a:solidFill>
              </a:rPr>
              <a:t>16.6.2011</a:t>
            </a:r>
            <a:r>
              <a:rPr lang="de-DE" dirty="0" smtClean="0"/>
              <a:t>  10</a:t>
            </a:r>
            <a:r>
              <a:rPr lang="de-DE" baseline="30000" dirty="0" smtClean="0"/>
              <a:t>00</a:t>
            </a:r>
            <a:r>
              <a:rPr lang="de-DE" dirty="0" smtClean="0"/>
              <a:t>-12</a:t>
            </a:r>
            <a:r>
              <a:rPr lang="de-DE" baseline="30000" dirty="0" smtClean="0"/>
              <a:t>00</a:t>
            </a:r>
            <a:r>
              <a:rPr lang="de-DE" dirty="0" smtClean="0"/>
              <a:t>           46%</a:t>
            </a:r>
          </a:p>
          <a:p>
            <a:pPr eaLnBrk="1" hangingPunct="1"/>
            <a:r>
              <a:rPr lang="de-DE" dirty="0" smtClean="0"/>
              <a:t> Hausübungen (e-Learning-Plattform)	                               9%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648841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Skriptum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9138"/>
            <a:ext cx="8136904" cy="431958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de-DE" dirty="0" smtClean="0"/>
          </a:p>
          <a:p>
            <a:pPr eaLnBrk="1" hangingPunct="1">
              <a:lnSpc>
                <a:spcPct val="110000"/>
              </a:lnSpc>
            </a:pPr>
            <a:r>
              <a:rPr lang="de-DE" dirty="0" smtClean="0"/>
              <a:t> </a:t>
            </a:r>
            <a:r>
              <a:rPr lang="de-DE" sz="2400" dirty="0" smtClean="0"/>
              <a:t>Arbeitsunterlage</a:t>
            </a:r>
          </a:p>
          <a:p>
            <a:pPr lvl="1" defTabSz="180000">
              <a:lnSpc>
                <a:spcPct val="110000"/>
              </a:lnSpc>
              <a:tabLst>
                <a:tab pos="180000" algn="l"/>
              </a:tabLst>
            </a:pPr>
            <a:r>
              <a:rPr lang="de-DE" sz="2200" dirty="0" smtClean="0"/>
              <a:t> ersetzt nicht den Besuch der Lehrveranstaltung       	(Anwesenheitspflicht!)</a:t>
            </a:r>
          </a:p>
          <a:p>
            <a:pPr eaLnBrk="1" hangingPunct="1">
              <a:lnSpc>
                <a:spcPct val="110000"/>
              </a:lnSpc>
            </a:pPr>
            <a:r>
              <a:rPr lang="de-DE" sz="2400" dirty="0" smtClean="0"/>
              <a:t> eventuelle Druckfehler vorbehalten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de-DE" sz="2400" dirty="0">
                <a:sym typeface="Wingdings" pitchFamily="2" charset="2"/>
              </a:rPr>
              <a:t> </a:t>
            </a:r>
            <a:r>
              <a:rPr lang="de-DE" sz="2400" dirty="0" smtClean="0">
                <a:sym typeface="Wingdings" pitchFamily="2" charset="2"/>
              </a:rPr>
              <a:t>  nicht auswendig lernen, sondern versuchen den Inhalt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de-DE" sz="2400" dirty="0">
                <a:sym typeface="Wingdings" pitchFamily="2" charset="2"/>
              </a:rPr>
              <a:t> </a:t>
            </a:r>
            <a:r>
              <a:rPr lang="de-DE" sz="2400" dirty="0" smtClean="0">
                <a:sym typeface="Wingdings" pitchFamily="2" charset="2"/>
              </a:rPr>
              <a:t>  zu verstehen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792511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Produktionstheorie, Produktionsplanung, Produktionsmanagement I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9138"/>
            <a:ext cx="8137153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i="1" dirty="0" smtClean="0"/>
              <a:t>Produktionstheorie</a:t>
            </a:r>
            <a:r>
              <a:rPr lang="de-DE" dirty="0" smtClean="0"/>
              <a:t>: </a:t>
            </a:r>
          </a:p>
          <a:p>
            <a:pPr eaLnBrk="1" hangingPunct="1">
              <a:buFontTx/>
              <a:buNone/>
            </a:pPr>
            <a:r>
              <a:rPr lang="de-DE" sz="2000" dirty="0" smtClean="0"/>
              <a:t>Beschreibung des </a:t>
            </a:r>
            <a:r>
              <a:rPr lang="de-DE" sz="2000" i="1" dirty="0" smtClean="0"/>
              <a:t>Transformationsprozesses</a:t>
            </a:r>
            <a:r>
              <a:rPr lang="de-DE" sz="2000" dirty="0" smtClean="0"/>
              <a:t>: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i="1" dirty="0" smtClean="0"/>
              <a:t>  </a:t>
            </a:r>
            <a:r>
              <a:rPr lang="de-DE" sz="2000" i="1" dirty="0" err="1" smtClean="0"/>
              <a:t>Faktoreinsatz</a:t>
            </a:r>
            <a:r>
              <a:rPr lang="de-DE" sz="2000" dirty="0" smtClean="0"/>
              <a:t> </a:t>
            </a:r>
            <a:r>
              <a:rPr lang="de-DE" sz="2000" dirty="0" smtClean="0">
                <a:sym typeface="Wingdings" pitchFamily="2" charset="2"/>
              </a:rPr>
              <a:t> </a:t>
            </a:r>
            <a:r>
              <a:rPr lang="de-DE" sz="2000" i="1" dirty="0" smtClean="0">
                <a:sym typeface="Wingdings" pitchFamily="2" charset="2"/>
              </a:rPr>
              <a:t>Ausbringung</a:t>
            </a:r>
            <a:r>
              <a:rPr lang="de-DE" sz="2000" dirty="0" smtClean="0">
                <a:sym typeface="Wingdings" pitchFamily="2" charset="2"/>
              </a:rPr>
              <a:t> durch Produktionsfunktionen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dirty="0" smtClean="0">
                <a:sym typeface="Wingdings" pitchFamily="2" charset="2"/>
              </a:rPr>
              <a:t>  Gliederung der Produktionsfaktoren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dirty="0" smtClean="0">
                <a:sym typeface="Wingdings" pitchFamily="2" charset="2"/>
              </a:rPr>
              <a:t>  Behandlung von diversen Produktionsfunktionen,…</a:t>
            </a:r>
            <a:br>
              <a:rPr lang="de-DE" sz="2000" dirty="0" smtClean="0">
                <a:sym typeface="Wingdings" pitchFamily="2" charset="2"/>
              </a:rPr>
            </a:br>
            <a:endParaRPr lang="de-DE" sz="2000" dirty="0" smtClean="0">
              <a:sym typeface="Wingdings" pitchFamily="2" charset="2"/>
            </a:endParaRPr>
          </a:p>
          <a:p>
            <a:pPr defTabSz="180000" eaLnBrk="1" hangingPunct="1">
              <a:buFont typeface="Wingdings" pitchFamily="2" charset="2"/>
              <a:buChar char="à"/>
              <a:tabLst>
                <a:tab pos="180000" algn="l"/>
              </a:tabLst>
            </a:pPr>
            <a:r>
              <a:rPr lang="de-DE" sz="2000" b="1" dirty="0" smtClean="0">
                <a:sym typeface="Wingdings" pitchFamily="2" charset="2"/>
              </a:rPr>
              <a:t>Statisch</a:t>
            </a:r>
            <a:r>
              <a:rPr lang="de-DE" sz="2000" dirty="0" smtClean="0">
                <a:sym typeface="Wingdings" pitchFamily="2" charset="2"/>
              </a:rPr>
              <a:t> (sagt nichts darüber aus, wie die Wertschöpfungsprozesse 	 in der </a:t>
            </a:r>
            <a:r>
              <a:rPr lang="de-DE" sz="2000" i="1" dirty="0" smtClean="0">
                <a:sym typeface="Wingdings" pitchFamily="2" charset="2"/>
              </a:rPr>
              <a:t>zeitlichen Abfolge</a:t>
            </a:r>
            <a:r>
              <a:rPr lang="de-DE" sz="2000" dirty="0" smtClean="0">
                <a:sym typeface="Wingdings" pitchFamily="2" charset="2"/>
              </a:rPr>
              <a:t> ihrer Einzelschritte gestaltet werden sollen.)</a:t>
            </a:r>
          </a:p>
          <a:p>
            <a:pPr defTabSz="180000" eaLnBrk="1" hangingPunct="1">
              <a:buFont typeface="Wingdings" pitchFamily="2" charset="2"/>
              <a:buNone/>
              <a:tabLst>
                <a:tab pos="180000" algn="l"/>
              </a:tabLst>
            </a:pPr>
            <a:r>
              <a:rPr lang="de-DE" sz="2000" i="1" dirty="0" smtClean="0">
                <a:sym typeface="Wingdings" pitchFamily="2" charset="2"/>
              </a:rPr>
              <a:t>	 versus</a:t>
            </a:r>
          </a:p>
          <a:p>
            <a:pPr defTabSz="288000" eaLnBrk="1" hangingPunct="1">
              <a:buFont typeface="Wingdings" pitchFamily="2" charset="2"/>
              <a:buNone/>
              <a:tabLst>
                <a:tab pos="180000" algn="l"/>
                <a:tab pos="288000" algn="l"/>
              </a:tabLst>
            </a:pPr>
            <a:r>
              <a:rPr lang="de-DE" sz="2000" dirty="0" smtClean="0">
                <a:sym typeface="Wingdings" pitchFamily="2" charset="2"/>
              </a:rPr>
              <a:t> </a:t>
            </a:r>
            <a:r>
              <a:rPr lang="de-DE" sz="2000" b="1" dirty="0" smtClean="0">
                <a:sym typeface="Wingdings" pitchFamily="2" charset="2"/>
              </a:rPr>
              <a:t>Dynamische</a:t>
            </a:r>
            <a:r>
              <a:rPr lang="de-DE" sz="2000" dirty="0" smtClean="0">
                <a:sym typeface="Wingdings" pitchFamily="2" charset="2"/>
              </a:rPr>
              <a:t> Aspekte (zu welchen Zeitpunkten welche   						Entscheidungen getroffen werden sollen) werden im Rahmen der 			</a:t>
            </a:r>
            <a:r>
              <a:rPr lang="de-DE" i="1" dirty="0" smtClean="0">
                <a:sym typeface="Wingdings" pitchFamily="2" charset="2"/>
              </a:rPr>
              <a:t>Produktionsplanung und –</a:t>
            </a:r>
            <a:r>
              <a:rPr lang="de-DE" i="1" dirty="0" err="1" smtClean="0">
                <a:sym typeface="Wingdings" pitchFamily="2" charset="2"/>
              </a:rPr>
              <a:t>steuerung</a:t>
            </a:r>
            <a:r>
              <a:rPr lang="de-DE" i="1" dirty="0" smtClean="0">
                <a:sym typeface="Wingdings" pitchFamily="2" charset="2"/>
              </a:rPr>
              <a:t> </a:t>
            </a:r>
            <a:r>
              <a:rPr lang="de-DE" sz="2000" dirty="0" smtClean="0">
                <a:sym typeface="Wingdings" pitchFamily="2" charset="2"/>
              </a:rPr>
              <a:t>behandelt.</a:t>
            </a: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864095"/>
          </a:xfrm>
          <a:ln>
            <a:noFill/>
          </a:ln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de-DE" sz="2800" b="1" dirty="0" smtClean="0">
                <a:solidFill>
                  <a:srgbClr val="006699"/>
                </a:solidFill>
              </a:rPr>
              <a:t>Produktionstheorie, Produktionsplanung, Produktionsmanagement II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89138"/>
            <a:ext cx="8065145" cy="43195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de-DE" i="1" dirty="0" smtClean="0"/>
          </a:p>
          <a:p>
            <a:pPr marL="0" indent="0" eaLnBrk="1" hangingPunct="1">
              <a:buFontTx/>
              <a:buNone/>
            </a:pPr>
            <a:r>
              <a:rPr lang="de-DE" i="1" dirty="0" smtClean="0"/>
              <a:t>Produktionsmanagement</a:t>
            </a:r>
            <a:r>
              <a:rPr lang="de-DE" dirty="0" smtClean="0"/>
              <a:t>:</a:t>
            </a:r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= eine moderne integrative Sichtweise der vorher genannten Überlegungen im Zusammenhang mit den anderen funktionalen Bereichen des Betriebes </a:t>
            </a:r>
            <a:br>
              <a:rPr lang="de-DE" sz="2000" dirty="0" smtClean="0"/>
            </a:br>
            <a:endParaRPr lang="de-DE" sz="2000" dirty="0" smtClean="0"/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In der deutschen Betriebswirtschaftslehre wird die Teildisziplin der BWL, in der die Aspekte der betrieblichen Produktion behandelt werden, auch </a:t>
            </a:r>
            <a:r>
              <a:rPr lang="de-DE" sz="2000" i="1" dirty="0" smtClean="0"/>
              <a:t>Produktionswirtschaft</a:t>
            </a:r>
            <a:r>
              <a:rPr lang="de-DE" sz="2000" dirty="0" smtClean="0"/>
              <a:t> genannt.</a:t>
            </a:r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576833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Inhalt und Aufbau der Lehrveranstaltung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9138"/>
            <a:ext cx="8209161" cy="4319587"/>
          </a:xfrm>
        </p:spPr>
        <p:txBody>
          <a:bodyPr/>
          <a:lstStyle/>
          <a:p>
            <a:pPr eaLnBrk="1" hangingPunct="1"/>
            <a:r>
              <a:rPr lang="de-DE" dirty="0" smtClean="0"/>
              <a:t>Die lang- und kurzfristigen Aspekte der </a:t>
            </a:r>
            <a:r>
              <a:rPr lang="de-DE" b="1" dirty="0" smtClean="0"/>
              <a:t>Produktionsplanung und – </a:t>
            </a:r>
            <a:r>
              <a:rPr lang="de-DE" b="1" dirty="0" err="1" smtClean="0"/>
              <a:t>steuerung</a:t>
            </a:r>
            <a:r>
              <a:rPr lang="de-DE" b="1" dirty="0" smtClean="0"/>
              <a:t> </a:t>
            </a:r>
            <a:r>
              <a:rPr lang="de-DE" dirty="0" smtClean="0"/>
              <a:t>werden gegliedert nach</a:t>
            </a:r>
          </a:p>
          <a:p>
            <a:pPr lvl="1" eaLnBrk="1" hangingPunct="1"/>
            <a:r>
              <a:rPr lang="de-DE" b="1" dirty="0" smtClean="0"/>
              <a:t>strategischen</a:t>
            </a:r>
            <a:r>
              <a:rPr lang="de-DE" dirty="0" smtClean="0"/>
              <a:t>, </a:t>
            </a:r>
          </a:p>
          <a:p>
            <a:pPr lvl="1" eaLnBrk="1" hangingPunct="1"/>
            <a:r>
              <a:rPr lang="de-DE" b="1" dirty="0" smtClean="0"/>
              <a:t>taktischen</a:t>
            </a:r>
            <a:r>
              <a:rPr lang="de-DE" dirty="0" smtClean="0"/>
              <a:t> und </a:t>
            </a:r>
          </a:p>
          <a:p>
            <a:pPr lvl="1" eaLnBrk="1" hangingPunct="1"/>
            <a:r>
              <a:rPr lang="de-DE" b="1" dirty="0" smtClean="0"/>
              <a:t>operativen</a:t>
            </a:r>
            <a:r>
              <a:rPr lang="de-DE" dirty="0" smtClean="0"/>
              <a:t> Aufgaben </a:t>
            </a:r>
          </a:p>
          <a:p>
            <a:pPr lvl="1" eaLnBrk="1" hangingPunct="1">
              <a:buFontTx/>
              <a:buNone/>
            </a:pPr>
            <a:r>
              <a:rPr lang="de-DE" sz="2400" dirty="0" smtClean="0"/>
              <a:t>behandelt.</a:t>
            </a:r>
            <a:br>
              <a:rPr lang="de-DE" sz="2400" dirty="0" smtClean="0"/>
            </a:br>
            <a:endParaRPr lang="de-DE" sz="2400" dirty="0" smtClean="0"/>
          </a:p>
          <a:p>
            <a:pPr eaLnBrk="1" hangingPunct="1"/>
            <a:r>
              <a:rPr lang="de-DE" dirty="0" smtClean="0"/>
              <a:t>Probleme der </a:t>
            </a:r>
            <a:r>
              <a:rPr lang="de-DE" i="1" dirty="0" smtClean="0"/>
              <a:t>Logistik</a:t>
            </a:r>
            <a:r>
              <a:rPr lang="de-DE" dirty="0" smtClean="0"/>
              <a:t> wie </a:t>
            </a:r>
            <a:r>
              <a:rPr lang="de-DE" b="1" dirty="0" smtClean="0"/>
              <a:t>Lagerung und Transport </a:t>
            </a:r>
            <a:r>
              <a:rPr lang="de-DE" dirty="0" smtClean="0"/>
              <a:t>werden angesprochen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920880" cy="576064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Literatur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147050" cy="4897437"/>
          </a:xfrm>
        </p:spPr>
        <p:txBody>
          <a:bodyPr/>
          <a:lstStyle/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800" u="sng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Vorlesungsbegleitend</a:t>
            </a:r>
            <a:r>
              <a:rPr lang="de-AT" sz="1600" dirty="0" smtClean="0"/>
              <a:t> muss folgendes Lehrbuch gelesen werden:</a:t>
            </a:r>
            <a:endParaRPr lang="de-AT" sz="1600" b="1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b="1" dirty="0" smtClean="0"/>
              <a:t>Günther</a:t>
            </a:r>
            <a:r>
              <a:rPr lang="de-AT" sz="1600" i="1" dirty="0" smtClean="0"/>
              <a:t>, </a:t>
            </a:r>
            <a:r>
              <a:rPr lang="de-AT" sz="1600" dirty="0" smtClean="0"/>
              <a:t>H.O., </a:t>
            </a:r>
            <a:r>
              <a:rPr lang="de-AT" sz="1600" b="1" dirty="0" smtClean="0"/>
              <a:t>Tempelmeier</a:t>
            </a:r>
            <a:r>
              <a:rPr lang="de-AT" sz="1600" dirty="0" smtClean="0"/>
              <a:t>, H.: "</a:t>
            </a:r>
            <a:r>
              <a:rPr lang="de-AT" sz="1600" i="1" dirty="0" smtClean="0"/>
              <a:t>Produktion und Logistik</a:t>
            </a:r>
            <a:r>
              <a:rPr lang="de-AT" sz="1600" dirty="0" smtClean="0"/>
              <a:t>", 8. Auflage, Springer, Berlin, 2009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Viele Beispiele</a:t>
            </a:r>
            <a:r>
              <a:rPr lang="de-AT" sz="1600" dirty="0" smtClean="0"/>
              <a:t> sind dem folgenden Übungsbuch entnommen, wo man auch die 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600" dirty="0" smtClean="0"/>
              <a:t>Lösungen findet: </a:t>
            </a:r>
            <a:endParaRPr lang="de-AT" sz="1600" b="1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b="1" dirty="0" smtClean="0"/>
              <a:t>Günther</a:t>
            </a:r>
            <a:r>
              <a:rPr lang="de-AT" sz="1600" dirty="0" smtClean="0"/>
              <a:t>, H.O., </a:t>
            </a:r>
            <a:r>
              <a:rPr lang="de-AT" sz="1600" b="1" dirty="0" smtClean="0"/>
              <a:t>Tempelmeier</a:t>
            </a:r>
            <a:r>
              <a:rPr lang="de-AT" sz="1600" dirty="0" smtClean="0"/>
              <a:t>, H.: "</a:t>
            </a:r>
            <a:r>
              <a:rPr lang="de-AT" sz="1600" i="1" dirty="0" smtClean="0"/>
              <a:t>Übungsbuch Produktion und Logistik</a:t>
            </a:r>
            <a:r>
              <a:rPr lang="de-AT" sz="1600" dirty="0" smtClean="0"/>
              <a:t>", </a:t>
            </a:r>
            <a:br>
              <a:rPr lang="de-AT" sz="1600" dirty="0" smtClean="0"/>
            </a:br>
            <a:r>
              <a:rPr lang="de-AT" sz="1600" dirty="0" smtClean="0"/>
              <a:t>7. Auflage, Springer, Berlin 2010 (in der Bibliothek bzw. im Buchhandel erhältlich)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Ergänzende Lektüren</a:t>
            </a:r>
            <a:r>
              <a:rPr lang="de-AT" sz="1800" dirty="0" smtClean="0"/>
              <a:t>:</a:t>
            </a:r>
            <a:r>
              <a:rPr lang="de-AT" sz="1600" dirty="0" smtClean="0"/>
              <a:t> 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en-US" sz="1600" b="1" dirty="0" smtClean="0"/>
              <a:t>Chase</a:t>
            </a:r>
            <a:r>
              <a:rPr lang="en-US" sz="1600" dirty="0" smtClean="0"/>
              <a:t>, R.B., </a:t>
            </a:r>
            <a:r>
              <a:rPr lang="en-US" sz="1600" b="1" dirty="0" err="1" smtClean="0"/>
              <a:t>Aquilano</a:t>
            </a:r>
            <a:r>
              <a:rPr lang="en-US" sz="1600" dirty="0" smtClean="0"/>
              <a:t>, N.J.: "</a:t>
            </a:r>
            <a:r>
              <a:rPr lang="en-US" sz="1600" i="1" dirty="0" smtClean="0"/>
              <a:t>Production and Operations Management</a:t>
            </a:r>
            <a:r>
              <a:rPr lang="en-US" sz="1600" dirty="0" smtClean="0"/>
              <a:t>", 7th ed., Irwin, Homewood, Chicago 1995 </a:t>
            </a:r>
            <a:r>
              <a:rPr lang="en-US" sz="1600" dirty="0" err="1" smtClean="0"/>
              <a:t>oder</a:t>
            </a:r>
            <a:r>
              <a:rPr lang="en-US" sz="1600" dirty="0" smtClean="0"/>
              <a:t> </a:t>
            </a:r>
            <a:r>
              <a:rPr lang="en-US" sz="1600" dirty="0" err="1" smtClean="0"/>
              <a:t>neuere</a:t>
            </a:r>
            <a:r>
              <a:rPr lang="en-US" sz="1600" dirty="0" smtClean="0"/>
              <a:t> </a:t>
            </a:r>
            <a:r>
              <a:rPr lang="en-US" sz="1600" dirty="0" err="1" smtClean="0"/>
              <a:t>Auflagen</a:t>
            </a:r>
            <a:r>
              <a:rPr lang="en-US" sz="1600" dirty="0" smtClean="0"/>
              <a:t>.</a:t>
            </a: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smtClean="0"/>
              <a:t>Kistner, K.P., Steven, M., </a:t>
            </a:r>
            <a:r>
              <a:rPr lang="de-AT" sz="1600" i="1" dirty="0" smtClean="0"/>
              <a:t>Produktionsplanung</a:t>
            </a:r>
            <a:r>
              <a:rPr lang="de-AT" sz="1600" dirty="0" smtClean="0"/>
              <a:t>, 3. Auflage, </a:t>
            </a:r>
            <a:r>
              <a:rPr lang="de-AT" sz="1600" dirty="0" err="1" smtClean="0"/>
              <a:t>Physica</a:t>
            </a:r>
            <a:r>
              <a:rPr lang="de-AT" sz="1600" dirty="0" smtClean="0"/>
              <a:t>, Heidelberg, 2001.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smtClean="0"/>
              <a:t>Neumann, K.: </a:t>
            </a:r>
            <a:r>
              <a:rPr lang="de-AT" sz="1600" i="1" dirty="0" smtClean="0"/>
              <a:t>Produktions- und Operationsmanagement</a:t>
            </a:r>
            <a:r>
              <a:rPr lang="de-AT" sz="1600" dirty="0" smtClean="0"/>
              <a:t>, Springer, Berlin, 1996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err="1" smtClean="0"/>
              <a:t>Zäpfel</a:t>
            </a:r>
            <a:r>
              <a:rPr lang="de-AT" sz="1600" dirty="0" smtClean="0"/>
              <a:t>, G.: </a:t>
            </a:r>
            <a:r>
              <a:rPr lang="de-AT" sz="1600" i="1" dirty="0" smtClean="0"/>
              <a:t>Grundzüge des Produktions- und Logistikmanagement</a:t>
            </a:r>
            <a:r>
              <a:rPr lang="de-AT" sz="1600" dirty="0" smtClean="0"/>
              <a:t>, 2. Auflage, de </a:t>
            </a:r>
            <a:r>
              <a:rPr lang="de-AT" sz="1600" dirty="0" err="1" smtClean="0"/>
              <a:t>Gruyter</a:t>
            </a:r>
            <a:r>
              <a:rPr lang="de-AT" sz="1600" dirty="0" smtClean="0"/>
              <a:t>, Berlin, 2001.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600" dirty="0" smtClean="0"/>
              <a:t/>
            </a:r>
            <a:br>
              <a:rPr lang="de-AT" sz="1600" dirty="0" smtClean="0"/>
            </a:br>
            <a:endParaRPr lang="de-AT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683567" y="980728"/>
            <a:ext cx="7920881" cy="648072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Elearning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Plattform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Fronter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611560" y="1989138"/>
            <a:ext cx="8137153" cy="4319587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err="1" smtClean="0"/>
              <a:t>Hausübungen</a:t>
            </a:r>
            <a:r>
              <a:rPr lang="en-US" dirty="0" smtClean="0"/>
              <a:t> (</a:t>
            </a:r>
            <a:r>
              <a:rPr lang="en-US" dirty="0" err="1" smtClean="0"/>
              <a:t>wöchentlich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insgesamt</a:t>
            </a:r>
            <a:r>
              <a:rPr lang="en-US" dirty="0" smtClean="0"/>
              <a:t> 9% </a:t>
            </a:r>
            <a:r>
              <a:rPr lang="en-US" dirty="0" err="1" smtClean="0"/>
              <a:t>aller</a:t>
            </a:r>
            <a:r>
              <a:rPr lang="en-US" dirty="0" smtClean="0"/>
              <a:t> </a:t>
            </a:r>
            <a:r>
              <a:rPr lang="en-US" dirty="0" err="1" smtClean="0"/>
              <a:t>erzielbaren</a:t>
            </a:r>
            <a:r>
              <a:rPr lang="en-US" dirty="0" smtClean="0"/>
              <a:t> </a:t>
            </a:r>
            <a:r>
              <a:rPr lang="en-US" dirty="0" err="1" smtClean="0"/>
              <a:t>Punkte</a:t>
            </a:r>
            <a:endParaRPr lang="en-US" dirty="0" smtClean="0"/>
          </a:p>
          <a:p>
            <a:r>
              <a:rPr lang="en-US" dirty="0" err="1" smtClean="0"/>
              <a:t>Zeitfenster</a:t>
            </a:r>
            <a:r>
              <a:rPr lang="en-US" dirty="0" smtClean="0"/>
              <a:t>: 1 </a:t>
            </a:r>
            <a:r>
              <a:rPr lang="en-US" dirty="0" err="1" smtClean="0"/>
              <a:t>Woche</a:t>
            </a:r>
            <a:endParaRPr lang="en-US" dirty="0" smtClean="0"/>
          </a:p>
          <a:p>
            <a:pPr lvl="1"/>
            <a:r>
              <a:rPr lang="en-US" dirty="0" err="1" smtClean="0"/>
              <a:t>ab</a:t>
            </a:r>
            <a:r>
              <a:rPr lang="en-US" dirty="0" smtClean="0"/>
              <a:t> </a:t>
            </a:r>
            <a:r>
              <a:rPr lang="en-US" dirty="0" err="1" smtClean="0"/>
              <a:t>Donnerstag</a:t>
            </a:r>
            <a:r>
              <a:rPr lang="en-US" dirty="0" smtClean="0"/>
              <a:t> (Tag </a:t>
            </a:r>
            <a:r>
              <a:rPr lang="en-US" dirty="0" err="1" smtClean="0"/>
              <a:t>der</a:t>
            </a:r>
            <a:r>
              <a:rPr lang="en-US" dirty="0" smtClean="0"/>
              <a:t> LVA) 12:00 </a:t>
            </a:r>
          </a:p>
          <a:p>
            <a:pPr lvl="1"/>
            <a:r>
              <a:rPr lang="en-US" dirty="0" err="1" smtClean="0"/>
              <a:t>fällig</a:t>
            </a:r>
            <a:r>
              <a:rPr lang="en-US" dirty="0" smtClean="0"/>
              <a:t> </a:t>
            </a:r>
            <a:r>
              <a:rPr lang="en-US" dirty="0" err="1" smtClean="0"/>
              <a:t>wenn</a:t>
            </a:r>
            <a:r>
              <a:rPr lang="en-US" dirty="0" smtClean="0"/>
              <a:t> </a:t>
            </a:r>
            <a:r>
              <a:rPr lang="en-US" dirty="0" err="1" smtClean="0"/>
              <a:t>nict</a:t>
            </a:r>
            <a:r>
              <a:rPr lang="en-US" dirty="0" smtClean="0"/>
              <a:t> </a:t>
            </a:r>
            <a:r>
              <a:rPr lang="en-US" dirty="0" err="1" smtClean="0"/>
              <a:t>anderen</a:t>
            </a:r>
            <a:r>
              <a:rPr lang="en-US" dirty="0" smtClean="0"/>
              <a:t> </a:t>
            </a:r>
            <a:r>
              <a:rPr lang="en-US" dirty="0" err="1" smtClean="0"/>
              <a:t>angegeben</a:t>
            </a:r>
            <a:r>
              <a:rPr lang="en-US" dirty="0" smtClean="0"/>
              <a:t> am Tag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jeweils</a:t>
            </a:r>
            <a:r>
              <a:rPr lang="en-US" dirty="0" smtClean="0"/>
              <a:t> </a:t>
            </a:r>
            <a:r>
              <a:rPr lang="en-US" dirty="0" err="1" smtClean="0"/>
              <a:t>nächsten</a:t>
            </a:r>
            <a:r>
              <a:rPr lang="en-US" dirty="0" smtClean="0"/>
              <a:t> </a:t>
            </a:r>
            <a:r>
              <a:rPr lang="en-US" dirty="0" err="1" smtClean="0"/>
              <a:t>Einheit</a:t>
            </a:r>
            <a:r>
              <a:rPr lang="en-US" dirty="0" smtClean="0"/>
              <a:t> 7:45</a:t>
            </a:r>
          </a:p>
          <a:p>
            <a:r>
              <a:rPr lang="en-US" b="1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Versuch</a:t>
            </a:r>
            <a:r>
              <a:rPr lang="en-US" dirty="0" smtClean="0"/>
              <a:t> (</a:t>
            </a:r>
            <a:r>
              <a:rPr lang="en-US" dirty="0" err="1" smtClean="0"/>
              <a:t>mehrmalige</a:t>
            </a:r>
            <a:r>
              <a:rPr lang="en-US" dirty="0" smtClean="0"/>
              <a:t> </a:t>
            </a:r>
            <a:r>
              <a:rPr lang="en-US" dirty="0" err="1" smtClean="0"/>
              <a:t>Abgaben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Zwischenspeichern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582</Words>
  <Application>Microsoft Office PowerPoint</Application>
  <PresentationFormat>Bildschirmpräsentation (4:3)</PresentationFormat>
  <Paragraphs>173</Paragraphs>
  <Slides>24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Vorlage_6</vt:lpstr>
      <vt:lpstr>Einleitung</vt:lpstr>
      <vt:lpstr> Einordnung dieses Kurses im Rahmen der ABWL </vt:lpstr>
      <vt:lpstr>Organisatorisches</vt:lpstr>
      <vt:lpstr>Skriptum</vt:lpstr>
      <vt:lpstr>Produktionstheorie, Produktionsplanung, Produktionsmanagement I</vt:lpstr>
      <vt:lpstr>Produktionstheorie, Produktionsplanung, Produktionsmanagement II</vt:lpstr>
      <vt:lpstr>Inhalt und Aufbau der Lehrveranstaltung</vt:lpstr>
      <vt:lpstr>Literatur</vt:lpstr>
      <vt:lpstr>Elearning Plattform Fronter</vt:lpstr>
      <vt:lpstr>Fronter</vt:lpstr>
      <vt:lpstr>Fronter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keinen Internetzugang?</vt:lpstr>
      <vt:lpstr>Hilfe zu Fronter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Carina</cp:lastModifiedBy>
  <cp:revision>19</cp:revision>
  <dcterms:created xsi:type="dcterms:W3CDTF">2011-04-28T12:25:33Z</dcterms:created>
  <dcterms:modified xsi:type="dcterms:W3CDTF">2011-05-09T12:15:29Z</dcterms:modified>
</cp:coreProperties>
</file>