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8" r:id="rId2"/>
    <p:sldId id="260" r:id="rId3"/>
    <p:sldId id="261" r:id="rId4"/>
    <p:sldId id="262" r:id="rId5"/>
    <p:sldId id="263" r:id="rId6"/>
    <p:sldId id="274" r:id="rId7"/>
    <p:sldId id="264" r:id="rId8"/>
    <p:sldId id="265" r:id="rId9"/>
    <p:sldId id="266" r:id="rId10"/>
    <p:sldId id="269" r:id="rId11"/>
    <p:sldId id="267" r:id="rId12"/>
    <p:sldId id="268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8D1B9-CC6B-47B7-BA23-CF793FF642DF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846AD-F4B4-42A5-8011-417D1DB2A0D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38600" cy="40338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0338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Kapitel 2/</a:t>
            </a:r>
            <a:fld id="{E778F3D4-D5DE-43DE-8C08-90821302823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916113"/>
            <a:ext cx="8229600" cy="4033837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Kapitel 2/</a:t>
            </a:r>
            <a:fld id="{2CBA51E9-4F57-42ED-AF04-C842A946522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38600" cy="40338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16113"/>
            <a:ext cx="4038600" cy="19399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008438"/>
            <a:ext cx="4038600" cy="19415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Kapitel 2/</a:t>
            </a:r>
            <a:fld id="{2131704E-127E-4641-B2C8-0905A614330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268413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989138"/>
            <a:ext cx="8209161" cy="43195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6D13E-8A7C-4FE5-8C20-007F204E519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3AAAF-82E9-4691-AB90-329D4E95525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268413"/>
            <a:ext cx="8281169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9138"/>
            <a:ext cx="4407669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12619-E32E-4C94-919F-33AF5E65B4D5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1A081-D7DD-4201-94F0-BFCEDB7E5F30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3E4F1-BCD6-4780-9A93-F2FB5317796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081F4-494B-41EC-9781-516BA658006B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BC8DC-5351-4605-8F1A-ADE8770621BE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3CD62-6ECB-4BD1-8590-8D624E2AA8C7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6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4113" y="1989138"/>
            <a:ext cx="75946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DDDDDD"/>
                </a:solidFill>
              </a:defRPr>
            </a:lvl1pPr>
          </a:lstStyle>
          <a:p>
            <a:endParaRPr lang="de-A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863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DDDDDD"/>
                </a:solidFill>
              </a:defRPr>
            </a:lvl1pPr>
          </a:lstStyle>
          <a:p>
            <a:endParaRPr lang="de-A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DDDDDD"/>
                </a:solidFill>
              </a:defRPr>
            </a:lvl1pPr>
          </a:lstStyle>
          <a:p>
            <a:fld id="{3FEFC24F-B622-489E-8A49-93BCB053D028}" type="slidenum">
              <a:rPr lang="de-AT"/>
              <a:pPr/>
              <a:t>‹Nr.›</a:t>
            </a:fld>
            <a:endParaRPr lang="de-AT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1268413"/>
            <a:ext cx="7594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Relationship Id="rId9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slide" Target="slide9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9CZ13UAZ_w" TargetMode="External"/><Relationship Id="rId2" Type="http://schemas.openxmlformats.org/officeDocument/2006/relationships/hyperlink" Target="http://www.youtube.com/watch?v=IXkxl8dSXb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8NPzLBSBzPI" TargetMode="External"/><Relationship Id="rId4" Type="http://schemas.openxmlformats.org/officeDocument/2006/relationships/hyperlink" Target="http://www.youtube.com/watch?v=CReDRHDYhk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slide" Target="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88640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205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Einleitung/</a:t>
            </a:r>
            <a:fld id="{E7C106C6-7D75-4BDA-81A4-77CD85A5AC40}" type="slidenum">
              <a:rPr lang="de-AT" smtClean="0"/>
              <a:pPr/>
              <a:t>1</a:t>
            </a:fld>
            <a:endParaRPr lang="de-AT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 eaLnBrk="1" hangingPunct="1">
              <a:buFontTx/>
              <a:buNone/>
            </a:pPr>
            <a:endParaRPr lang="de-DE" sz="1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pPr algn="ctr" eaLnBrk="1" hangingPunct="1"/>
            <a:r>
              <a:rPr lang="de-DE" sz="5400" dirty="0" smtClean="0"/>
              <a:t>Kapitel 2</a:t>
            </a:r>
            <a:endParaRPr lang="de-AT" sz="54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251520" y="3105835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de-DE" sz="4400" b="1" dirty="0" smtClean="0"/>
              <a:t>Konfigurierung von </a:t>
            </a:r>
          </a:p>
          <a:p>
            <a:pPr eaLnBrk="1" hangingPunct="1">
              <a:buFontTx/>
              <a:buNone/>
            </a:pPr>
            <a:r>
              <a:rPr lang="de-DE" sz="4400" b="1" dirty="0" smtClean="0"/>
              <a:t>Fließproduktionssystemen</a:t>
            </a:r>
            <a:endParaRPr lang="de-AT" sz="4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051" grpId="0"/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ußzeilenplatzhalt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5129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0DABC07A-E6F1-4702-90DE-C2885AB1685A}" type="slidenum">
              <a:rPr lang="de-AT" smtClean="0"/>
              <a:pPr/>
              <a:t>10</a:t>
            </a:fld>
            <a:endParaRPr lang="de-AT" smtClean="0"/>
          </a:p>
        </p:txBody>
      </p:sp>
      <p:sp>
        <p:nvSpPr>
          <p:cNvPr id="5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0070C0"/>
                </a:solidFill>
              </a:rPr>
              <a:t>Beispiel</a:t>
            </a:r>
            <a:endParaRPr lang="de-AT" sz="2800" dirty="0" smtClean="0">
              <a:solidFill>
                <a:srgbClr val="0070C0"/>
              </a:solidFill>
            </a:endParaRPr>
          </a:p>
        </p:txBody>
      </p:sp>
      <p:sp>
        <p:nvSpPr>
          <p:cNvPr id="5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5915025" cy="40338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2000" dirty="0" smtClean="0"/>
              <a:t>Pro Tag stehen 486 Zeiteinheiten zur Produktion von 36 Stück zur Verfügung.</a:t>
            </a:r>
          </a:p>
          <a:p>
            <a:pPr eaLnBrk="1" hangingPunct="1">
              <a:buFontTx/>
              <a:buNone/>
            </a:pPr>
            <a:endParaRPr lang="de-DE" sz="2000" dirty="0" smtClean="0"/>
          </a:p>
          <a:p>
            <a:pPr eaLnBrk="1" hangingPunct="1"/>
            <a:r>
              <a:rPr lang="de-DE" sz="2000" dirty="0" smtClean="0"/>
              <a:t> Bestimmen Sie die Taktzeit C!</a:t>
            </a:r>
            <a:br>
              <a:rPr lang="de-DE" sz="2000" dirty="0" smtClean="0"/>
            </a:br>
            <a:endParaRPr lang="de-DE" sz="2000" dirty="0" smtClean="0"/>
          </a:p>
          <a:p>
            <a:pPr eaLnBrk="1" hangingPunct="1">
              <a:buFontTx/>
              <a:buNone/>
            </a:pPr>
            <a:endParaRPr lang="de-DE" sz="2000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DE" sz="2000" dirty="0" smtClean="0"/>
              <a:t> Wie groß ist die theoretische Minimalanzahl von     	Arbeitsstationen </a:t>
            </a:r>
            <a:r>
              <a:rPr lang="de-DE" sz="2000" i="1" dirty="0" err="1" smtClean="0"/>
              <a:t>m</a:t>
            </a:r>
            <a:r>
              <a:rPr lang="de-DE" sz="2000" baseline="-25000" dirty="0" err="1" smtClean="0"/>
              <a:t>min</a:t>
            </a:r>
            <a:r>
              <a:rPr lang="de-DE" sz="2000" dirty="0" smtClean="0"/>
              <a:t>?</a:t>
            </a:r>
            <a:br>
              <a:rPr lang="de-DE" sz="2000" dirty="0" smtClean="0"/>
            </a:br>
            <a:endParaRPr lang="de-AT" sz="2000" dirty="0" smtClean="0"/>
          </a:p>
        </p:txBody>
      </p:sp>
      <p:graphicFrame>
        <p:nvGraphicFramePr>
          <p:cNvPr id="13321" name="Object 9"/>
          <p:cNvGraphicFramePr>
            <a:graphicFrameLocks noChangeAspect="1"/>
          </p:cNvGraphicFramePr>
          <p:nvPr>
            <p:ph sz="quarter" idx="2"/>
          </p:nvPr>
        </p:nvGraphicFramePr>
        <p:xfrm>
          <a:off x="900113" y="3479800"/>
          <a:ext cx="1655762" cy="522288"/>
        </p:xfrm>
        <a:graphic>
          <a:graphicData uri="http://schemas.openxmlformats.org/presentationml/2006/ole">
            <p:oleObj spid="_x0000_s5122" name="Formel" r:id="rId3" imgW="888840" imgH="279360" progId="Equation.3">
              <p:embed/>
            </p:oleObj>
          </a:graphicData>
        </a:graphic>
      </p:graphicFrame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156325" y="4868863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/>
              <a:t>= </a:t>
            </a:r>
            <a:r>
              <a:rPr lang="de-DE" sz="2400" dirty="0">
                <a:solidFill>
                  <a:schemeClr val="hlink"/>
                </a:solidFill>
              </a:rPr>
              <a:t>4 Stationen</a:t>
            </a:r>
            <a:endParaRPr lang="de-AT" sz="2400" dirty="0">
              <a:solidFill>
                <a:schemeClr val="hlink"/>
              </a:solidFill>
            </a:endParaRPr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928688" y="4391025"/>
          <a:ext cx="2608262" cy="1608138"/>
        </p:xfrm>
        <a:graphic>
          <a:graphicData uri="http://schemas.openxmlformats.org/presentationml/2006/ole">
            <p:oleObj spid="_x0000_s5123" name="Formel" r:id="rId4" imgW="1409400" imgH="876240" progId="Equation.3">
              <p:embed/>
            </p:oleObj>
          </a:graphicData>
        </a:graphic>
      </p:graphicFrame>
      <p:graphicFrame>
        <p:nvGraphicFramePr>
          <p:cNvPr id="13326" name="Object 14"/>
          <p:cNvGraphicFramePr>
            <a:graphicFrameLocks noChangeAspect="1"/>
          </p:cNvGraphicFramePr>
          <p:nvPr>
            <p:ph sz="quarter" idx="3"/>
          </p:nvPr>
        </p:nvGraphicFramePr>
        <p:xfrm>
          <a:off x="2627313" y="3500438"/>
          <a:ext cx="1728787" cy="500062"/>
        </p:xfrm>
        <a:graphic>
          <a:graphicData uri="http://schemas.openxmlformats.org/presentationml/2006/ole">
            <p:oleObj spid="_x0000_s5124" name="Formel" r:id="rId5" imgW="965160" imgH="279360" progId="Equation.3">
              <p:embed/>
            </p:oleObj>
          </a:graphicData>
        </a:graphic>
      </p:graphicFrame>
      <p:graphicFrame>
        <p:nvGraphicFramePr>
          <p:cNvPr id="13328" name="Object 16"/>
          <p:cNvGraphicFramePr>
            <a:graphicFrameLocks noChangeAspect="1"/>
          </p:cNvGraphicFramePr>
          <p:nvPr/>
        </p:nvGraphicFramePr>
        <p:xfrm>
          <a:off x="4356100" y="3529013"/>
          <a:ext cx="1152525" cy="477837"/>
        </p:xfrm>
        <a:graphic>
          <a:graphicData uri="http://schemas.openxmlformats.org/presentationml/2006/ole">
            <p:oleObj spid="_x0000_s5125" name="Formel" r:id="rId6" imgW="672840" imgH="279360" progId="Equation.3">
              <p:embed/>
            </p:oleObj>
          </a:graphicData>
        </a:graphic>
      </p:graphicFrame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5651500" y="3500438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= </a:t>
            </a:r>
            <a:r>
              <a:rPr lang="de-DE" sz="2400">
                <a:solidFill>
                  <a:schemeClr val="hlink"/>
                </a:solidFill>
              </a:rPr>
              <a:t>13</a:t>
            </a:r>
            <a:endParaRPr lang="de-AT" sz="2400">
              <a:solidFill>
                <a:schemeClr val="hlink"/>
              </a:solidFill>
            </a:endParaRPr>
          </a:p>
        </p:txBody>
      </p:sp>
      <p:graphicFrame>
        <p:nvGraphicFramePr>
          <p:cNvPr id="13330" name="Object 18"/>
          <p:cNvGraphicFramePr>
            <a:graphicFrameLocks noChangeAspect="1"/>
          </p:cNvGraphicFramePr>
          <p:nvPr/>
        </p:nvGraphicFramePr>
        <p:xfrm>
          <a:off x="3419475" y="4868863"/>
          <a:ext cx="2773363" cy="512762"/>
        </p:xfrm>
        <a:graphic>
          <a:graphicData uri="http://schemas.openxmlformats.org/presentationml/2006/ole">
            <p:oleObj spid="_x0000_s5126" name="Formel" r:id="rId7" imgW="1498320" imgH="279360" progId="Equation.3">
              <p:embed/>
            </p:oleObj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7164288" y="19168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hlinkClick r:id="rId8" action="ppaction://hlinksldjump"/>
              </a:rPr>
              <a:t>Formeln</a:t>
            </a:r>
            <a:endParaRPr lang="de-AT" dirty="0"/>
          </a:p>
        </p:txBody>
      </p:sp>
      <p:sp>
        <p:nvSpPr>
          <p:cNvPr id="15" name="Textfeld 14"/>
          <p:cNvSpPr txBox="1"/>
          <p:nvPr/>
        </p:nvSpPr>
        <p:spPr>
          <a:xfrm>
            <a:off x="7164288" y="15567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hlinkClick r:id="rId9" action="ppaction://hlinksldjump"/>
              </a:rPr>
              <a:t>Angabe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9" grpId="0"/>
      <p:bldP spid="13318" grpId="0"/>
      <p:bldP spid="133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307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ED011DB7-C87D-42D7-A9BD-537EC5E1FE6D}" type="slidenum">
              <a:rPr lang="de-AT" smtClean="0"/>
              <a:pPr/>
              <a:t>11</a:t>
            </a:fld>
            <a:endParaRPr lang="de-AT" smtClean="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Beispiel - Vorranggraph</a:t>
            </a:r>
            <a:endParaRPr lang="de-AT" sz="2800" smtClean="0"/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mtClean="0"/>
              <a:t> </a:t>
            </a:r>
            <a:endParaRPr lang="de-AT" smtClean="0"/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50825" y="2060575"/>
          <a:ext cx="8437563" cy="3536950"/>
        </p:xfrm>
        <a:graphic>
          <a:graphicData uri="http://schemas.openxmlformats.org/presentationml/2006/ole">
            <p:oleObj spid="_x0000_s3074" name="Bild" r:id="rId3" imgW="4474464" imgH="1871472" progId="Word.Picture.8">
              <p:embed/>
            </p:oleObj>
          </a:graphicData>
        </a:graphic>
      </p:graphicFrame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1116013" y="2708275"/>
            <a:ext cx="8636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6877050" y="4149725"/>
            <a:ext cx="8636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2987675" y="4149725"/>
            <a:ext cx="8636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4932363" y="2852738"/>
            <a:ext cx="8636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1187450" y="4292600"/>
            <a:ext cx="8636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6877050" y="2852738"/>
            <a:ext cx="8636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1258888" y="38608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3059113" y="2565400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3059113" y="3789363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3059113" y="5084763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5002213" y="2565400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5003800" y="5084763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5003800" y="3789363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539750" y="357346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A</a:t>
            </a:r>
            <a:endParaRPr lang="de-AT" sz="2400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2339975" y="35734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endParaRPr lang="de-AT" sz="2400"/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8001000" y="35734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J</a:t>
            </a:r>
            <a:endParaRPr lang="de-AT" sz="2400"/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6175375" y="4868863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I</a:t>
            </a:r>
            <a:endParaRPr lang="de-AT" sz="2400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6111875" y="23495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H</a:t>
            </a:r>
            <a:endParaRPr lang="de-AT" sz="2400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4284663" y="2349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E</a:t>
            </a:r>
            <a:endParaRPr lang="de-AT" sz="2400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4284663" y="3573463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F</a:t>
            </a:r>
            <a:endParaRPr lang="de-AT" sz="2400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2339975" y="48688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D</a:t>
            </a:r>
            <a:endParaRPr lang="de-AT" sz="2400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4284663" y="4868863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G</a:t>
            </a:r>
            <a:endParaRPr lang="de-AT" sz="2400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2339975" y="2349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B</a:t>
            </a:r>
            <a:endParaRPr lang="de-AT" sz="2400"/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611188" y="31416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2411413" y="31337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2411413" y="18446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4284663" y="18446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8</a:t>
            </a:r>
            <a:endParaRPr lang="de-AT"/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4356100" y="31416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2411413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6156325" y="18446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</a:t>
            </a:r>
            <a:endParaRPr lang="de-AT"/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4356100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6156325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8027988" y="31337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41" name="Textfeld 40"/>
          <p:cNvSpPr txBox="1"/>
          <p:nvPr/>
        </p:nvSpPr>
        <p:spPr>
          <a:xfrm>
            <a:off x="7380312" y="55172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hlinkClick r:id="rId4" action="ppaction://hlinksldjump"/>
              </a:rPr>
              <a:t>Angabe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/>
      <p:bldP spid="12308" grpId="0"/>
      <p:bldP spid="12309" grpId="0"/>
      <p:bldP spid="12310" grpId="0"/>
      <p:bldP spid="12311" grpId="0"/>
      <p:bldP spid="12312" grpId="0"/>
      <p:bldP spid="12313" grpId="0"/>
      <p:bldP spid="12314" grpId="0"/>
      <p:bldP spid="12315" grpId="0"/>
      <p:bldP spid="12316" grpId="0"/>
      <p:bldP spid="12317" grpId="0"/>
      <p:bldP spid="12321" grpId="0"/>
      <p:bldP spid="12322" grpId="0"/>
      <p:bldP spid="12323" grpId="0"/>
      <p:bldP spid="12324" grpId="0"/>
      <p:bldP spid="12325" grpId="0"/>
      <p:bldP spid="12326" grpId="0"/>
      <p:bldP spid="12327" grpId="0"/>
      <p:bldP spid="12328" grpId="0"/>
      <p:bldP spid="123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410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25FFC673-F62E-49ED-AB63-78B0AEFD8385}" type="slidenum">
              <a:rPr lang="de-AT" smtClean="0"/>
              <a:pPr/>
              <a:t>12</a:t>
            </a:fld>
            <a:endParaRPr lang="de-AT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Beispiel - Vorranggraph</a:t>
            </a:r>
            <a:endParaRPr lang="de-AT" sz="2800" smtClean="0"/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dirty="0" smtClean="0"/>
              <a:t> </a:t>
            </a:r>
            <a:endParaRPr lang="de-AT" dirty="0" smtClean="0"/>
          </a:p>
        </p:txBody>
      </p:sp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250825" y="2060575"/>
          <a:ext cx="8437563" cy="3536950"/>
        </p:xfrm>
        <a:graphic>
          <a:graphicData uri="http://schemas.openxmlformats.org/presentationml/2006/ole">
            <p:oleObj spid="_x0000_s4098" name="Bild" r:id="rId3" imgW="4474464" imgH="1871472" progId="Word.Picture.8">
              <p:embed/>
            </p:oleObj>
          </a:graphicData>
        </a:graphic>
      </p:graphicFrame>
      <p:sp>
        <p:nvSpPr>
          <p:cNvPr id="4105" name="Line 6"/>
          <p:cNvSpPr>
            <a:spLocks noChangeShapeType="1"/>
          </p:cNvSpPr>
          <p:nvPr/>
        </p:nvSpPr>
        <p:spPr bwMode="auto">
          <a:xfrm flipV="1">
            <a:off x="1116013" y="2708275"/>
            <a:ext cx="8636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06" name="Line 7"/>
          <p:cNvSpPr>
            <a:spLocks noChangeShapeType="1"/>
          </p:cNvSpPr>
          <p:nvPr/>
        </p:nvSpPr>
        <p:spPr bwMode="auto">
          <a:xfrm flipV="1">
            <a:off x="6877050" y="4149725"/>
            <a:ext cx="8636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07" name="Line 8"/>
          <p:cNvSpPr>
            <a:spLocks noChangeShapeType="1"/>
          </p:cNvSpPr>
          <p:nvPr/>
        </p:nvSpPr>
        <p:spPr bwMode="auto">
          <a:xfrm flipV="1">
            <a:off x="2987675" y="4149725"/>
            <a:ext cx="8636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08" name="Line 9"/>
          <p:cNvSpPr>
            <a:spLocks noChangeShapeType="1"/>
          </p:cNvSpPr>
          <p:nvPr/>
        </p:nvSpPr>
        <p:spPr bwMode="auto">
          <a:xfrm flipV="1">
            <a:off x="4932363" y="2852738"/>
            <a:ext cx="8636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09" name="Line 10"/>
          <p:cNvSpPr>
            <a:spLocks noChangeShapeType="1"/>
          </p:cNvSpPr>
          <p:nvPr/>
        </p:nvSpPr>
        <p:spPr bwMode="auto">
          <a:xfrm>
            <a:off x="1187450" y="4292600"/>
            <a:ext cx="8636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0" name="Line 11"/>
          <p:cNvSpPr>
            <a:spLocks noChangeShapeType="1"/>
          </p:cNvSpPr>
          <p:nvPr/>
        </p:nvSpPr>
        <p:spPr bwMode="auto">
          <a:xfrm>
            <a:off x="6877050" y="2852738"/>
            <a:ext cx="8636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1" name="Line 12"/>
          <p:cNvSpPr>
            <a:spLocks noChangeShapeType="1"/>
          </p:cNvSpPr>
          <p:nvPr/>
        </p:nvSpPr>
        <p:spPr bwMode="auto">
          <a:xfrm>
            <a:off x="1258888" y="38608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2" name="Line 13"/>
          <p:cNvSpPr>
            <a:spLocks noChangeShapeType="1"/>
          </p:cNvSpPr>
          <p:nvPr/>
        </p:nvSpPr>
        <p:spPr bwMode="auto">
          <a:xfrm>
            <a:off x="3059113" y="2565400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3" name="Line 14"/>
          <p:cNvSpPr>
            <a:spLocks noChangeShapeType="1"/>
          </p:cNvSpPr>
          <p:nvPr/>
        </p:nvSpPr>
        <p:spPr bwMode="auto">
          <a:xfrm>
            <a:off x="3059113" y="3789363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4" name="Line 15"/>
          <p:cNvSpPr>
            <a:spLocks noChangeShapeType="1"/>
          </p:cNvSpPr>
          <p:nvPr/>
        </p:nvSpPr>
        <p:spPr bwMode="auto">
          <a:xfrm>
            <a:off x="3059113" y="5084763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5" name="Line 16"/>
          <p:cNvSpPr>
            <a:spLocks noChangeShapeType="1"/>
          </p:cNvSpPr>
          <p:nvPr/>
        </p:nvSpPr>
        <p:spPr bwMode="auto">
          <a:xfrm>
            <a:off x="5002213" y="2565400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6" name="Line 17"/>
          <p:cNvSpPr>
            <a:spLocks noChangeShapeType="1"/>
          </p:cNvSpPr>
          <p:nvPr/>
        </p:nvSpPr>
        <p:spPr bwMode="auto">
          <a:xfrm>
            <a:off x="5003800" y="5084763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7" name="Line 18"/>
          <p:cNvSpPr>
            <a:spLocks noChangeShapeType="1"/>
          </p:cNvSpPr>
          <p:nvPr/>
        </p:nvSpPr>
        <p:spPr bwMode="auto">
          <a:xfrm>
            <a:off x="5003800" y="3789363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8" name="Text Box 19"/>
          <p:cNvSpPr txBox="1">
            <a:spLocks noChangeArrowheads="1"/>
          </p:cNvSpPr>
          <p:nvPr/>
        </p:nvSpPr>
        <p:spPr bwMode="auto">
          <a:xfrm>
            <a:off x="539750" y="357346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A</a:t>
            </a:r>
            <a:endParaRPr lang="de-AT" sz="2400"/>
          </a:p>
        </p:txBody>
      </p:sp>
      <p:sp>
        <p:nvSpPr>
          <p:cNvPr id="4119" name="Rectangle 20"/>
          <p:cNvSpPr>
            <a:spLocks noChangeArrowheads="1"/>
          </p:cNvSpPr>
          <p:nvPr/>
        </p:nvSpPr>
        <p:spPr bwMode="auto">
          <a:xfrm>
            <a:off x="2339975" y="35734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endParaRPr lang="de-AT" sz="2400"/>
          </a:p>
        </p:txBody>
      </p:sp>
      <p:sp>
        <p:nvSpPr>
          <p:cNvPr id="4120" name="Rectangle 21"/>
          <p:cNvSpPr>
            <a:spLocks noChangeArrowheads="1"/>
          </p:cNvSpPr>
          <p:nvPr/>
        </p:nvSpPr>
        <p:spPr bwMode="auto">
          <a:xfrm>
            <a:off x="8001000" y="35734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J</a:t>
            </a:r>
            <a:endParaRPr lang="de-AT" sz="2400"/>
          </a:p>
        </p:txBody>
      </p:sp>
      <p:sp>
        <p:nvSpPr>
          <p:cNvPr id="4121" name="Rectangle 22"/>
          <p:cNvSpPr>
            <a:spLocks noChangeArrowheads="1"/>
          </p:cNvSpPr>
          <p:nvPr/>
        </p:nvSpPr>
        <p:spPr bwMode="auto">
          <a:xfrm>
            <a:off x="6175375" y="4868863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I</a:t>
            </a:r>
            <a:endParaRPr lang="de-AT" sz="2400"/>
          </a:p>
        </p:txBody>
      </p:sp>
      <p:sp>
        <p:nvSpPr>
          <p:cNvPr id="4122" name="Rectangle 23"/>
          <p:cNvSpPr>
            <a:spLocks noChangeArrowheads="1"/>
          </p:cNvSpPr>
          <p:nvPr/>
        </p:nvSpPr>
        <p:spPr bwMode="auto">
          <a:xfrm>
            <a:off x="6111875" y="23495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H</a:t>
            </a:r>
            <a:endParaRPr lang="de-AT" sz="2400"/>
          </a:p>
        </p:txBody>
      </p:sp>
      <p:sp>
        <p:nvSpPr>
          <p:cNvPr id="4123" name="Rectangle 24"/>
          <p:cNvSpPr>
            <a:spLocks noChangeArrowheads="1"/>
          </p:cNvSpPr>
          <p:nvPr/>
        </p:nvSpPr>
        <p:spPr bwMode="auto">
          <a:xfrm>
            <a:off x="4284663" y="2349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E</a:t>
            </a:r>
            <a:endParaRPr lang="de-AT" sz="2400"/>
          </a:p>
        </p:txBody>
      </p:sp>
      <p:sp>
        <p:nvSpPr>
          <p:cNvPr id="4124" name="Rectangle 25"/>
          <p:cNvSpPr>
            <a:spLocks noChangeArrowheads="1"/>
          </p:cNvSpPr>
          <p:nvPr/>
        </p:nvSpPr>
        <p:spPr bwMode="auto">
          <a:xfrm>
            <a:off x="4284663" y="3573463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F</a:t>
            </a:r>
            <a:endParaRPr lang="de-AT" sz="2400"/>
          </a:p>
        </p:txBody>
      </p:sp>
      <p:sp>
        <p:nvSpPr>
          <p:cNvPr id="4125" name="Rectangle 26"/>
          <p:cNvSpPr>
            <a:spLocks noChangeArrowheads="1"/>
          </p:cNvSpPr>
          <p:nvPr/>
        </p:nvSpPr>
        <p:spPr bwMode="auto">
          <a:xfrm>
            <a:off x="2339975" y="48688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D</a:t>
            </a:r>
            <a:endParaRPr lang="de-AT" sz="2400"/>
          </a:p>
        </p:txBody>
      </p:sp>
      <p:sp>
        <p:nvSpPr>
          <p:cNvPr id="4126" name="Rectangle 27"/>
          <p:cNvSpPr>
            <a:spLocks noChangeArrowheads="1"/>
          </p:cNvSpPr>
          <p:nvPr/>
        </p:nvSpPr>
        <p:spPr bwMode="auto">
          <a:xfrm>
            <a:off x="4284663" y="4868863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G</a:t>
            </a:r>
            <a:endParaRPr lang="de-AT" sz="2400"/>
          </a:p>
        </p:txBody>
      </p:sp>
      <p:sp>
        <p:nvSpPr>
          <p:cNvPr id="4127" name="Rectangle 28"/>
          <p:cNvSpPr>
            <a:spLocks noChangeArrowheads="1"/>
          </p:cNvSpPr>
          <p:nvPr/>
        </p:nvSpPr>
        <p:spPr bwMode="auto">
          <a:xfrm>
            <a:off x="2339975" y="2349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B</a:t>
            </a:r>
            <a:endParaRPr lang="de-AT" sz="2400"/>
          </a:p>
        </p:txBody>
      </p:sp>
      <p:sp>
        <p:nvSpPr>
          <p:cNvPr id="4128" name="Text Box 29"/>
          <p:cNvSpPr txBox="1">
            <a:spLocks noChangeArrowheads="1"/>
          </p:cNvSpPr>
          <p:nvPr/>
        </p:nvSpPr>
        <p:spPr bwMode="auto">
          <a:xfrm>
            <a:off x="611188" y="31416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4129" name="Text Box 30"/>
          <p:cNvSpPr txBox="1">
            <a:spLocks noChangeArrowheads="1"/>
          </p:cNvSpPr>
          <p:nvPr/>
        </p:nvSpPr>
        <p:spPr bwMode="auto">
          <a:xfrm>
            <a:off x="2411413" y="31337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4130" name="Text Box 31"/>
          <p:cNvSpPr txBox="1">
            <a:spLocks noChangeArrowheads="1"/>
          </p:cNvSpPr>
          <p:nvPr/>
        </p:nvSpPr>
        <p:spPr bwMode="auto">
          <a:xfrm>
            <a:off x="2411413" y="18446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4131" name="Text Box 32"/>
          <p:cNvSpPr txBox="1">
            <a:spLocks noChangeArrowheads="1"/>
          </p:cNvSpPr>
          <p:nvPr/>
        </p:nvSpPr>
        <p:spPr bwMode="auto">
          <a:xfrm>
            <a:off x="4284663" y="18446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8</a:t>
            </a:r>
            <a:endParaRPr lang="de-AT"/>
          </a:p>
        </p:txBody>
      </p:sp>
      <p:sp>
        <p:nvSpPr>
          <p:cNvPr id="4132" name="Text Box 33"/>
          <p:cNvSpPr txBox="1">
            <a:spLocks noChangeArrowheads="1"/>
          </p:cNvSpPr>
          <p:nvPr/>
        </p:nvSpPr>
        <p:spPr bwMode="auto">
          <a:xfrm>
            <a:off x="4356100" y="31416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4133" name="Text Box 34"/>
          <p:cNvSpPr txBox="1">
            <a:spLocks noChangeArrowheads="1"/>
          </p:cNvSpPr>
          <p:nvPr/>
        </p:nvSpPr>
        <p:spPr bwMode="auto">
          <a:xfrm>
            <a:off x="2411413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4134" name="Text Box 35"/>
          <p:cNvSpPr txBox="1">
            <a:spLocks noChangeArrowheads="1"/>
          </p:cNvSpPr>
          <p:nvPr/>
        </p:nvSpPr>
        <p:spPr bwMode="auto">
          <a:xfrm>
            <a:off x="6156325" y="18446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</a:t>
            </a:r>
            <a:endParaRPr lang="de-AT"/>
          </a:p>
        </p:txBody>
      </p:sp>
      <p:sp>
        <p:nvSpPr>
          <p:cNvPr id="4135" name="Text Box 36"/>
          <p:cNvSpPr txBox="1">
            <a:spLocks noChangeArrowheads="1"/>
          </p:cNvSpPr>
          <p:nvPr/>
        </p:nvSpPr>
        <p:spPr bwMode="auto">
          <a:xfrm>
            <a:off x="4356100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4136" name="Text Box 37"/>
          <p:cNvSpPr txBox="1">
            <a:spLocks noChangeArrowheads="1"/>
          </p:cNvSpPr>
          <p:nvPr/>
        </p:nvSpPr>
        <p:spPr bwMode="auto">
          <a:xfrm>
            <a:off x="6156325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4137" name="Text Box 38"/>
          <p:cNvSpPr txBox="1">
            <a:spLocks noChangeArrowheads="1"/>
          </p:cNvSpPr>
          <p:nvPr/>
        </p:nvSpPr>
        <p:spPr bwMode="auto">
          <a:xfrm>
            <a:off x="8027988" y="31337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4138" name="Text Box 39"/>
          <p:cNvSpPr txBox="1">
            <a:spLocks noChangeArrowheads="1"/>
          </p:cNvSpPr>
          <p:nvPr/>
        </p:nvSpPr>
        <p:spPr bwMode="auto">
          <a:xfrm>
            <a:off x="323850" y="544512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0070C0"/>
                </a:solidFill>
                <a:hlinkClick r:id="rId4" action="ppaction://hlinksldjump"/>
              </a:rPr>
              <a:t>Positionswert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4139" name="Text Box 4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596188" y="5445125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hlinkClick r:id="rId5" action="ppaction://hlinksldjump"/>
              </a:rPr>
              <a:t>Tabelle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4100" grpId="0"/>
      <p:bldP spid="41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7DAD608D-118E-4ED4-8A06-C2DF296EC92F}" type="slidenum">
              <a:rPr lang="de-AT" smtClean="0"/>
              <a:pPr/>
              <a:t>13</a:t>
            </a:fld>
            <a:endParaRPr lang="de-AT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Beispiel - Positionswertverfahren</a:t>
            </a:r>
            <a:endParaRPr lang="de-AT" sz="2800" smtClean="0"/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DE" dirty="0" smtClean="0"/>
              <a:t> Führen Sie mit Hilfe der Positionswertregel den Fließbandabgleich   	durch!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>
              <a:buFontTx/>
              <a:buNone/>
            </a:pPr>
            <a:r>
              <a:rPr lang="de-DE" dirty="0" smtClean="0"/>
              <a:t>Positionswert: Ausführungszeit des Arbeitsganges und 		  sämtlicher Nachfolger – siehe </a:t>
            </a:r>
            <a:r>
              <a:rPr lang="de-DE" dirty="0" smtClean="0">
                <a:hlinkClick r:id="rId2" action="ppaction://hlinksldjump"/>
              </a:rPr>
              <a:t>Vorranggraph</a:t>
            </a:r>
            <a:endParaRPr lang="de-DE" dirty="0" smtClean="0"/>
          </a:p>
          <a:p>
            <a:pPr eaLnBrk="1" hangingPunct="1">
              <a:buFontTx/>
              <a:buNone/>
            </a:pPr>
            <a:r>
              <a:rPr lang="de-DE" dirty="0" smtClean="0"/>
              <a:t>Rang: absteigende Positionswerte</a:t>
            </a:r>
            <a:endParaRPr lang="de-AT" dirty="0" smtClean="0"/>
          </a:p>
        </p:txBody>
      </p:sp>
      <p:graphicFrame>
        <p:nvGraphicFramePr>
          <p:cNvPr id="14838" name="Group 502"/>
          <p:cNvGraphicFramePr>
            <a:graphicFrameLocks noGrp="1"/>
          </p:cNvGraphicFramePr>
          <p:nvPr/>
        </p:nvGraphicFramePr>
        <p:xfrm>
          <a:off x="466725" y="4591050"/>
          <a:ext cx="8281988" cy="1149350"/>
        </p:xfrm>
        <a:graphic>
          <a:graphicData uri="http://schemas.openxmlformats.org/drawingml/2006/table">
            <a:tbl>
              <a:tblPr/>
              <a:tblGrid>
                <a:gridCol w="1597025"/>
                <a:gridCol w="647700"/>
                <a:gridCol w="669925"/>
                <a:gridCol w="671513"/>
                <a:gridCol w="669925"/>
                <a:gridCol w="671512"/>
                <a:gridCol w="671513"/>
                <a:gridCol w="669925"/>
                <a:gridCol w="669925"/>
                <a:gridCol w="673100"/>
                <a:gridCol w="669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Positionswert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Rang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96" name="Rectangle 469"/>
          <p:cNvSpPr>
            <a:spLocks noChangeArrowheads="1"/>
          </p:cNvSpPr>
          <p:nvPr/>
        </p:nvSpPr>
        <p:spPr bwMode="auto">
          <a:xfrm>
            <a:off x="0" y="421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4839" name="Text Box 503"/>
          <p:cNvSpPr txBox="1">
            <a:spLocks noChangeArrowheads="1"/>
          </p:cNvSpPr>
          <p:nvPr/>
        </p:nvSpPr>
        <p:spPr bwMode="auto">
          <a:xfrm>
            <a:off x="2124075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41</a:t>
            </a:r>
            <a:endParaRPr lang="de-AT"/>
          </a:p>
        </p:txBody>
      </p:sp>
      <p:sp>
        <p:nvSpPr>
          <p:cNvPr id="14840" name="Text Box 504"/>
          <p:cNvSpPr txBox="1">
            <a:spLocks noChangeArrowheads="1"/>
          </p:cNvSpPr>
          <p:nvPr/>
        </p:nvSpPr>
        <p:spPr bwMode="auto">
          <a:xfrm>
            <a:off x="4140200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23</a:t>
            </a:r>
            <a:endParaRPr lang="de-AT"/>
          </a:p>
        </p:txBody>
      </p:sp>
      <p:sp>
        <p:nvSpPr>
          <p:cNvPr id="14841" name="Text Box 505"/>
          <p:cNvSpPr txBox="1">
            <a:spLocks noChangeArrowheads="1"/>
          </p:cNvSpPr>
          <p:nvPr/>
        </p:nvSpPr>
        <p:spPr bwMode="auto">
          <a:xfrm>
            <a:off x="4787900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14</a:t>
            </a:r>
            <a:endParaRPr lang="de-AT"/>
          </a:p>
        </p:txBody>
      </p:sp>
      <p:sp>
        <p:nvSpPr>
          <p:cNvPr id="14842" name="Text Box 506"/>
          <p:cNvSpPr txBox="1">
            <a:spLocks noChangeArrowheads="1"/>
          </p:cNvSpPr>
          <p:nvPr/>
        </p:nvSpPr>
        <p:spPr bwMode="auto">
          <a:xfrm>
            <a:off x="5580063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9</a:t>
            </a:r>
            <a:endParaRPr lang="de-AT"/>
          </a:p>
        </p:txBody>
      </p:sp>
      <p:sp>
        <p:nvSpPr>
          <p:cNvPr id="14843" name="Text Box 507"/>
          <p:cNvSpPr txBox="1">
            <a:spLocks noChangeArrowheads="1"/>
          </p:cNvSpPr>
          <p:nvPr/>
        </p:nvSpPr>
        <p:spPr bwMode="auto">
          <a:xfrm>
            <a:off x="6227763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9</a:t>
            </a:r>
            <a:endParaRPr lang="de-AT"/>
          </a:p>
        </p:txBody>
      </p:sp>
      <p:sp>
        <p:nvSpPr>
          <p:cNvPr id="14844" name="Text Box 508"/>
          <p:cNvSpPr txBox="1">
            <a:spLocks noChangeArrowheads="1"/>
          </p:cNvSpPr>
          <p:nvPr/>
        </p:nvSpPr>
        <p:spPr bwMode="auto">
          <a:xfrm>
            <a:off x="6877050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14845" name="Text Box 509"/>
          <p:cNvSpPr txBox="1">
            <a:spLocks noChangeArrowheads="1"/>
          </p:cNvSpPr>
          <p:nvPr/>
        </p:nvSpPr>
        <p:spPr bwMode="auto">
          <a:xfrm>
            <a:off x="7524750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7</a:t>
            </a:r>
            <a:endParaRPr lang="de-AT"/>
          </a:p>
        </p:txBody>
      </p:sp>
      <p:sp>
        <p:nvSpPr>
          <p:cNvPr id="14846" name="Text Box 510"/>
          <p:cNvSpPr txBox="1">
            <a:spLocks noChangeArrowheads="1"/>
          </p:cNvSpPr>
          <p:nvPr/>
        </p:nvSpPr>
        <p:spPr bwMode="auto">
          <a:xfrm>
            <a:off x="8243888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4847" name="Text Box 511"/>
          <p:cNvSpPr txBox="1">
            <a:spLocks noChangeArrowheads="1"/>
          </p:cNvSpPr>
          <p:nvPr/>
        </p:nvSpPr>
        <p:spPr bwMode="auto">
          <a:xfrm>
            <a:off x="2771775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17</a:t>
            </a:r>
            <a:endParaRPr lang="de-AT"/>
          </a:p>
        </p:txBody>
      </p:sp>
      <p:sp>
        <p:nvSpPr>
          <p:cNvPr id="14848" name="Text Box 512"/>
          <p:cNvSpPr txBox="1">
            <a:spLocks noChangeArrowheads="1"/>
          </p:cNvSpPr>
          <p:nvPr/>
        </p:nvSpPr>
        <p:spPr bwMode="auto">
          <a:xfrm>
            <a:off x="3490913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13</a:t>
            </a:r>
            <a:endParaRPr lang="de-AT"/>
          </a:p>
        </p:txBody>
      </p:sp>
      <p:sp>
        <p:nvSpPr>
          <p:cNvPr id="14849" name="Text Box 513"/>
          <p:cNvSpPr txBox="1">
            <a:spLocks noChangeArrowheads="1"/>
          </p:cNvSpPr>
          <p:nvPr/>
        </p:nvSpPr>
        <p:spPr bwMode="auto">
          <a:xfrm>
            <a:off x="219551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4850" name="Text Box 514"/>
          <p:cNvSpPr txBox="1">
            <a:spLocks noChangeArrowheads="1"/>
          </p:cNvSpPr>
          <p:nvPr/>
        </p:nvSpPr>
        <p:spPr bwMode="auto">
          <a:xfrm>
            <a:off x="558006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14851" name="Text Box 515"/>
          <p:cNvSpPr txBox="1">
            <a:spLocks noChangeArrowheads="1"/>
          </p:cNvSpPr>
          <p:nvPr/>
        </p:nvSpPr>
        <p:spPr bwMode="auto">
          <a:xfrm>
            <a:off x="622776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7</a:t>
            </a:r>
            <a:endParaRPr lang="de-AT"/>
          </a:p>
        </p:txBody>
      </p:sp>
      <p:sp>
        <p:nvSpPr>
          <p:cNvPr id="14852" name="Text Box 516"/>
          <p:cNvSpPr txBox="1">
            <a:spLocks noChangeArrowheads="1"/>
          </p:cNvSpPr>
          <p:nvPr/>
        </p:nvSpPr>
        <p:spPr bwMode="auto">
          <a:xfrm>
            <a:off x="687546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9</a:t>
            </a:r>
            <a:endParaRPr lang="de-AT"/>
          </a:p>
        </p:txBody>
      </p:sp>
      <p:sp>
        <p:nvSpPr>
          <p:cNvPr id="14853" name="Text Box 517"/>
          <p:cNvSpPr txBox="1">
            <a:spLocks noChangeArrowheads="1"/>
          </p:cNvSpPr>
          <p:nvPr/>
        </p:nvSpPr>
        <p:spPr bwMode="auto">
          <a:xfrm>
            <a:off x="752316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8</a:t>
            </a:r>
            <a:endParaRPr lang="de-AT"/>
          </a:p>
        </p:txBody>
      </p:sp>
      <p:sp>
        <p:nvSpPr>
          <p:cNvPr id="14854" name="Text Box 518"/>
          <p:cNvSpPr txBox="1">
            <a:spLocks noChangeArrowheads="1"/>
          </p:cNvSpPr>
          <p:nvPr/>
        </p:nvSpPr>
        <p:spPr bwMode="auto">
          <a:xfrm>
            <a:off x="817086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10</a:t>
            </a:r>
            <a:endParaRPr lang="de-AT"/>
          </a:p>
        </p:txBody>
      </p:sp>
      <p:sp>
        <p:nvSpPr>
          <p:cNvPr id="14855" name="Text Box 519"/>
          <p:cNvSpPr txBox="1">
            <a:spLocks noChangeArrowheads="1"/>
          </p:cNvSpPr>
          <p:nvPr/>
        </p:nvSpPr>
        <p:spPr bwMode="auto">
          <a:xfrm>
            <a:off x="3562350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</a:t>
            </a:r>
            <a:endParaRPr lang="de-AT"/>
          </a:p>
        </p:txBody>
      </p:sp>
      <p:sp>
        <p:nvSpPr>
          <p:cNvPr id="14856" name="Text Box 520"/>
          <p:cNvSpPr txBox="1">
            <a:spLocks noChangeArrowheads="1"/>
          </p:cNvSpPr>
          <p:nvPr/>
        </p:nvSpPr>
        <p:spPr bwMode="auto">
          <a:xfrm>
            <a:off x="4211638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14857" name="Text Box 521"/>
          <p:cNvSpPr txBox="1">
            <a:spLocks noChangeArrowheads="1"/>
          </p:cNvSpPr>
          <p:nvPr/>
        </p:nvSpPr>
        <p:spPr bwMode="auto">
          <a:xfrm>
            <a:off x="4859338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14858" name="Text Box 522"/>
          <p:cNvSpPr txBox="1">
            <a:spLocks noChangeArrowheads="1"/>
          </p:cNvSpPr>
          <p:nvPr/>
        </p:nvSpPr>
        <p:spPr bwMode="auto">
          <a:xfrm>
            <a:off x="284321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839" grpId="0"/>
      <p:bldP spid="14840" grpId="0"/>
      <p:bldP spid="14841" grpId="0"/>
      <p:bldP spid="14842" grpId="0"/>
      <p:bldP spid="14843" grpId="0"/>
      <p:bldP spid="14844" grpId="0"/>
      <p:bldP spid="14845" grpId="0"/>
      <p:bldP spid="14846" grpId="0"/>
      <p:bldP spid="14847" grpId="0"/>
      <p:bldP spid="14848" grpId="0"/>
      <p:bldP spid="14849" grpId="0"/>
      <p:bldP spid="14850" grpId="0"/>
      <p:bldP spid="14851" grpId="0"/>
      <p:bldP spid="14852" grpId="0"/>
      <p:bldP spid="14853" grpId="0"/>
      <p:bldP spid="14854" grpId="0"/>
      <p:bldP spid="14855" grpId="0"/>
      <p:bldP spid="14856" grpId="0"/>
      <p:bldP spid="14857" grpId="0"/>
      <p:bldP spid="148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536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1611A8D6-AD34-4F15-9463-BCE7128AE73A}" type="slidenum">
              <a:rPr lang="de-AT" smtClean="0"/>
              <a:pPr/>
              <a:t>14</a:t>
            </a:fld>
            <a:endParaRPr lang="de-AT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Beispiel - Vorgangsweise</a:t>
            </a:r>
            <a:endParaRPr lang="de-AT" sz="2800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de-DE" smtClean="0"/>
              <a:t>Welche Arbeitsgänge sind technisch möglich?</a:t>
            </a:r>
            <a:br>
              <a:rPr lang="de-DE" smtClean="0"/>
            </a:br>
            <a:r>
              <a:rPr lang="de-DE" smtClean="0"/>
              <a:t>D.h. alle Vorgänger müssen erledigt sein</a:t>
            </a:r>
          </a:p>
          <a:p>
            <a:pPr marL="609600" indent="-609600" eaLnBrk="1" hangingPunct="1">
              <a:buFontTx/>
              <a:buAutoNum type="arabicPeriod"/>
            </a:pPr>
            <a:endParaRPr lang="de-DE" smtClean="0"/>
          </a:p>
          <a:p>
            <a:pPr marL="609600" indent="-609600" eaLnBrk="1" hangingPunct="1">
              <a:buFontTx/>
              <a:buAutoNum type="arabicPeriod"/>
            </a:pPr>
            <a:r>
              <a:rPr lang="de-DE" smtClean="0"/>
              <a:t>Welcher der in 1. gewählten Arbeitsgänge gehen sich in der verbleibenden Zeit der Station aus?</a:t>
            </a:r>
          </a:p>
          <a:p>
            <a:pPr marL="609600" indent="-609600" eaLnBrk="1" hangingPunct="1">
              <a:buFontTx/>
              <a:buAutoNum type="arabicPeriod"/>
            </a:pPr>
            <a:endParaRPr lang="de-DE" smtClean="0"/>
          </a:p>
          <a:p>
            <a:pPr marL="609600" indent="-609600" eaLnBrk="1" hangingPunct="1">
              <a:buFontTx/>
              <a:buAutoNum type="arabicPeriod"/>
            </a:pPr>
            <a:r>
              <a:rPr lang="de-DE" smtClean="0"/>
              <a:t>Aus allen Arbeitsgängen die 1. + 2. erfüllen, wähle jenen mit dem höchsten Positionswert (= höchster Rang beim Positionswertverfahren)</a:t>
            </a:r>
            <a:endParaRPr lang="de-AT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6388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70067C31-BBC2-4CD9-B4AB-CFFC11ADB194}" type="slidenum">
              <a:rPr lang="de-AT" smtClean="0"/>
              <a:pPr/>
              <a:t>15</a:t>
            </a:fld>
            <a:endParaRPr lang="de-AT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0070C0"/>
                </a:solidFill>
              </a:rPr>
              <a:t>Beispiel - Tabelle</a:t>
            </a:r>
            <a:endParaRPr lang="de-AT" sz="2800" dirty="0" smtClean="0">
              <a:solidFill>
                <a:srgbClr val="0070C0"/>
              </a:solidFill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z="2000" smtClean="0"/>
              <a:t> </a:t>
            </a:r>
            <a:endParaRPr lang="de-AT" sz="2000" smtClean="0"/>
          </a:p>
        </p:txBody>
      </p:sp>
      <p:graphicFrame>
        <p:nvGraphicFramePr>
          <p:cNvPr id="19768" name="Group 1336"/>
          <p:cNvGraphicFramePr>
            <a:graphicFrameLocks noGrp="1"/>
          </p:cNvGraphicFramePr>
          <p:nvPr>
            <p:ph sz="half" idx="2"/>
          </p:nvPr>
        </p:nvGraphicFramePr>
        <p:xfrm>
          <a:off x="468313" y="1773238"/>
          <a:ext cx="8218487" cy="4314825"/>
        </p:xfrm>
        <a:graphic>
          <a:graphicData uri="http://schemas.openxmlformats.org/drawingml/2006/table">
            <a:tbl>
              <a:tblPr/>
              <a:tblGrid>
                <a:gridCol w="1079500"/>
                <a:gridCol w="1368425"/>
                <a:gridCol w="1008062"/>
                <a:gridCol w="1241425"/>
                <a:gridCol w="1173163"/>
                <a:gridCol w="1171575"/>
                <a:gridCol w="117633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 action="ppaction://hlinksldjump"/>
                        </a:rPr>
                        <a:t>Einplanbar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gewählt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Zeit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Restzeit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Taktzeit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Leerzeit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1.Station</a:t>
                      </a:r>
                      <a:endParaRPr kumimoji="0" lang="de-AT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de-AT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711" name="Text Box 1279"/>
          <p:cNvSpPr txBox="1">
            <a:spLocks noChangeArrowheads="1"/>
          </p:cNvSpPr>
          <p:nvPr/>
        </p:nvSpPr>
        <p:spPr bwMode="auto">
          <a:xfrm>
            <a:off x="2051050" y="22050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A</a:t>
            </a:r>
            <a:endParaRPr lang="de-AT"/>
          </a:p>
        </p:txBody>
      </p:sp>
      <p:sp>
        <p:nvSpPr>
          <p:cNvPr id="19712" name="Text Box 1280"/>
          <p:cNvSpPr txBox="1">
            <a:spLocks noChangeArrowheads="1"/>
          </p:cNvSpPr>
          <p:nvPr/>
        </p:nvSpPr>
        <p:spPr bwMode="auto">
          <a:xfrm>
            <a:off x="2051050" y="5726113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J</a:t>
            </a:r>
            <a:endParaRPr lang="de-AT"/>
          </a:p>
        </p:txBody>
      </p:sp>
      <p:sp>
        <p:nvSpPr>
          <p:cNvPr id="19713" name="Text Box 1281"/>
          <p:cNvSpPr txBox="1">
            <a:spLocks noChangeArrowheads="1"/>
          </p:cNvSpPr>
          <p:nvPr/>
        </p:nvSpPr>
        <p:spPr bwMode="auto">
          <a:xfrm>
            <a:off x="3275013" y="5013325"/>
            <a:ext cx="649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I</a:t>
            </a:r>
            <a:endParaRPr lang="de-AT"/>
          </a:p>
        </p:txBody>
      </p:sp>
      <p:sp>
        <p:nvSpPr>
          <p:cNvPr id="19714" name="Text Box 1282"/>
          <p:cNvSpPr txBox="1">
            <a:spLocks noChangeArrowheads="1"/>
          </p:cNvSpPr>
          <p:nvPr/>
        </p:nvSpPr>
        <p:spPr bwMode="auto">
          <a:xfrm>
            <a:off x="1763713" y="2557463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B, C, D</a:t>
            </a:r>
            <a:endParaRPr lang="de-AT"/>
          </a:p>
        </p:txBody>
      </p:sp>
      <p:sp>
        <p:nvSpPr>
          <p:cNvPr id="19715" name="Text Box 1283"/>
          <p:cNvSpPr txBox="1">
            <a:spLocks noChangeArrowheads="1"/>
          </p:cNvSpPr>
          <p:nvPr/>
        </p:nvSpPr>
        <p:spPr bwMode="auto">
          <a:xfrm>
            <a:off x="1763713" y="363855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C, E, G</a:t>
            </a:r>
            <a:endParaRPr lang="de-AT"/>
          </a:p>
        </p:txBody>
      </p:sp>
      <p:sp>
        <p:nvSpPr>
          <p:cNvPr id="19716" name="Text Box 1284"/>
          <p:cNvSpPr txBox="1">
            <a:spLocks noChangeArrowheads="1"/>
          </p:cNvSpPr>
          <p:nvPr/>
        </p:nvSpPr>
        <p:spPr bwMode="auto">
          <a:xfrm>
            <a:off x="1763713" y="327818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C, E, G</a:t>
            </a:r>
            <a:endParaRPr lang="de-AT"/>
          </a:p>
        </p:txBody>
      </p:sp>
      <p:sp>
        <p:nvSpPr>
          <p:cNvPr id="19717" name="Text Box 1285"/>
          <p:cNvSpPr txBox="1">
            <a:spLocks noChangeArrowheads="1"/>
          </p:cNvSpPr>
          <p:nvPr/>
        </p:nvSpPr>
        <p:spPr bwMode="auto">
          <a:xfrm>
            <a:off x="1906588" y="3998913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C, G</a:t>
            </a:r>
            <a:endParaRPr lang="de-AT"/>
          </a:p>
        </p:txBody>
      </p:sp>
      <p:sp>
        <p:nvSpPr>
          <p:cNvPr id="19718" name="Text Box 1286"/>
          <p:cNvSpPr txBox="1">
            <a:spLocks noChangeArrowheads="1"/>
          </p:cNvSpPr>
          <p:nvPr/>
        </p:nvSpPr>
        <p:spPr bwMode="auto">
          <a:xfrm>
            <a:off x="1906588" y="4357688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G, F</a:t>
            </a:r>
            <a:endParaRPr lang="de-AT"/>
          </a:p>
        </p:txBody>
      </p:sp>
      <p:sp>
        <p:nvSpPr>
          <p:cNvPr id="19719" name="Text Box 1287"/>
          <p:cNvSpPr txBox="1">
            <a:spLocks noChangeArrowheads="1"/>
          </p:cNvSpPr>
          <p:nvPr/>
        </p:nvSpPr>
        <p:spPr bwMode="auto">
          <a:xfrm>
            <a:off x="1906588" y="4718050"/>
            <a:ext cx="808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G, H</a:t>
            </a:r>
            <a:endParaRPr lang="de-AT"/>
          </a:p>
        </p:txBody>
      </p:sp>
      <p:sp>
        <p:nvSpPr>
          <p:cNvPr id="19720" name="Text Box 1288"/>
          <p:cNvSpPr txBox="1">
            <a:spLocks noChangeArrowheads="1"/>
          </p:cNvSpPr>
          <p:nvPr/>
        </p:nvSpPr>
        <p:spPr bwMode="auto">
          <a:xfrm>
            <a:off x="1978025" y="5013325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H, I</a:t>
            </a:r>
            <a:endParaRPr lang="de-AT"/>
          </a:p>
        </p:txBody>
      </p:sp>
      <p:sp>
        <p:nvSpPr>
          <p:cNvPr id="19721" name="Text Box 1289"/>
          <p:cNvSpPr txBox="1">
            <a:spLocks noChangeArrowheads="1"/>
          </p:cNvSpPr>
          <p:nvPr/>
        </p:nvSpPr>
        <p:spPr bwMode="auto">
          <a:xfrm>
            <a:off x="2051050" y="53673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H</a:t>
            </a:r>
            <a:endParaRPr lang="de-AT"/>
          </a:p>
        </p:txBody>
      </p:sp>
      <p:sp>
        <p:nvSpPr>
          <p:cNvPr id="19722" name="Text Box 1290"/>
          <p:cNvSpPr txBox="1">
            <a:spLocks noChangeArrowheads="1"/>
          </p:cNvSpPr>
          <p:nvPr/>
        </p:nvSpPr>
        <p:spPr bwMode="auto">
          <a:xfrm>
            <a:off x="3201988" y="2557463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D</a:t>
            </a:r>
            <a:endParaRPr lang="de-AT"/>
          </a:p>
        </p:txBody>
      </p:sp>
      <p:sp>
        <p:nvSpPr>
          <p:cNvPr id="19723" name="Text Box 1291"/>
          <p:cNvSpPr txBox="1">
            <a:spLocks noChangeArrowheads="1"/>
          </p:cNvSpPr>
          <p:nvPr/>
        </p:nvSpPr>
        <p:spPr bwMode="auto">
          <a:xfrm>
            <a:off x="3201988" y="2917825"/>
            <a:ext cx="649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B</a:t>
            </a:r>
            <a:endParaRPr lang="de-AT"/>
          </a:p>
        </p:txBody>
      </p:sp>
      <p:sp>
        <p:nvSpPr>
          <p:cNvPr id="19724" name="Text Box 1292"/>
          <p:cNvSpPr txBox="1">
            <a:spLocks noChangeArrowheads="1"/>
          </p:cNvSpPr>
          <p:nvPr/>
        </p:nvSpPr>
        <p:spPr bwMode="auto">
          <a:xfrm>
            <a:off x="3201988" y="3998913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C</a:t>
            </a:r>
            <a:endParaRPr lang="de-AT"/>
          </a:p>
        </p:txBody>
      </p:sp>
      <p:sp>
        <p:nvSpPr>
          <p:cNvPr id="19726" name="Text Box 1294"/>
          <p:cNvSpPr txBox="1">
            <a:spLocks noChangeArrowheads="1"/>
          </p:cNvSpPr>
          <p:nvPr/>
        </p:nvSpPr>
        <p:spPr bwMode="auto">
          <a:xfrm>
            <a:off x="3201988" y="4357688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FF0000"/>
                </a:solidFill>
              </a:rPr>
              <a:t>F</a:t>
            </a:r>
            <a:endParaRPr lang="de-AT" b="1">
              <a:solidFill>
                <a:srgbClr val="FF0000"/>
              </a:solidFill>
            </a:endParaRPr>
          </a:p>
        </p:txBody>
      </p:sp>
      <p:sp>
        <p:nvSpPr>
          <p:cNvPr id="19727" name="Text Box 1295"/>
          <p:cNvSpPr txBox="1">
            <a:spLocks noChangeArrowheads="1"/>
          </p:cNvSpPr>
          <p:nvPr/>
        </p:nvSpPr>
        <p:spPr bwMode="auto">
          <a:xfrm>
            <a:off x="3201988" y="3638550"/>
            <a:ext cx="649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E</a:t>
            </a:r>
            <a:endParaRPr lang="de-AT"/>
          </a:p>
        </p:txBody>
      </p:sp>
      <p:sp>
        <p:nvSpPr>
          <p:cNvPr id="19728" name="Text Box 1296"/>
          <p:cNvSpPr txBox="1">
            <a:spLocks noChangeArrowheads="1"/>
          </p:cNvSpPr>
          <p:nvPr/>
        </p:nvSpPr>
        <p:spPr bwMode="auto">
          <a:xfrm>
            <a:off x="3201988" y="4718050"/>
            <a:ext cx="649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G</a:t>
            </a:r>
            <a:endParaRPr lang="de-AT"/>
          </a:p>
        </p:txBody>
      </p:sp>
      <p:sp>
        <p:nvSpPr>
          <p:cNvPr id="19729" name="Text Box 1297"/>
          <p:cNvSpPr txBox="1">
            <a:spLocks noChangeArrowheads="1"/>
          </p:cNvSpPr>
          <p:nvPr/>
        </p:nvSpPr>
        <p:spPr bwMode="auto">
          <a:xfrm>
            <a:off x="3201988" y="2198688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A</a:t>
            </a:r>
            <a:endParaRPr lang="de-AT"/>
          </a:p>
        </p:txBody>
      </p:sp>
      <p:sp>
        <p:nvSpPr>
          <p:cNvPr id="19731" name="Text Box 1299"/>
          <p:cNvSpPr txBox="1">
            <a:spLocks noChangeArrowheads="1"/>
          </p:cNvSpPr>
          <p:nvPr/>
        </p:nvSpPr>
        <p:spPr bwMode="auto">
          <a:xfrm>
            <a:off x="3203575" y="5726113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J</a:t>
            </a:r>
            <a:endParaRPr lang="de-AT"/>
          </a:p>
        </p:txBody>
      </p:sp>
      <p:sp>
        <p:nvSpPr>
          <p:cNvPr id="19732" name="Text Box 1300"/>
          <p:cNvSpPr txBox="1">
            <a:spLocks noChangeArrowheads="1"/>
          </p:cNvSpPr>
          <p:nvPr/>
        </p:nvSpPr>
        <p:spPr bwMode="auto">
          <a:xfrm>
            <a:off x="3201988" y="5367338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H</a:t>
            </a:r>
            <a:endParaRPr lang="de-AT"/>
          </a:p>
        </p:txBody>
      </p:sp>
      <p:sp>
        <p:nvSpPr>
          <p:cNvPr id="19735" name="Text Box 1303"/>
          <p:cNvSpPr txBox="1">
            <a:spLocks noChangeArrowheads="1"/>
          </p:cNvSpPr>
          <p:nvPr/>
        </p:nvSpPr>
        <p:spPr bwMode="auto">
          <a:xfrm>
            <a:off x="1763713" y="2917825"/>
            <a:ext cx="1081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B, C, G </a:t>
            </a:r>
            <a:endParaRPr lang="de-AT"/>
          </a:p>
        </p:txBody>
      </p:sp>
      <p:sp>
        <p:nvSpPr>
          <p:cNvPr id="19736" name="Text Box 1304"/>
          <p:cNvSpPr txBox="1">
            <a:spLocks noChangeArrowheads="1"/>
          </p:cNvSpPr>
          <p:nvPr/>
        </p:nvSpPr>
        <p:spPr bwMode="auto">
          <a:xfrm>
            <a:off x="4356100" y="22050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19737" name="Text Box 1305"/>
          <p:cNvSpPr txBox="1">
            <a:spLocks noChangeArrowheads="1"/>
          </p:cNvSpPr>
          <p:nvPr/>
        </p:nvSpPr>
        <p:spPr bwMode="auto">
          <a:xfrm>
            <a:off x="4356100" y="29178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19739" name="Text Box 1307"/>
          <p:cNvSpPr txBox="1">
            <a:spLocks noChangeArrowheads="1"/>
          </p:cNvSpPr>
          <p:nvPr/>
        </p:nvSpPr>
        <p:spPr bwMode="auto">
          <a:xfrm>
            <a:off x="4356100" y="363855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8</a:t>
            </a:r>
            <a:endParaRPr lang="de-AT"/>
          </a:p>
        </p:txBody>
      </p:sp>
      <p:sp>
        <p:nvSpPr>
          <p:cNvPr id="19740" name="Text Box 1308"/>
          <p:cNvSpPr txBox="1">
            <a:spLocks noChangeArrowheads="1"/>
          </p:cNvSpPr>
          <p:nvPr/>
        </p:nvSpPr>
        <p:spPr bwMode="auto">
          <a:xfrm>
            <a:off x="4356100" y="39989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19741" name="Text Box 1309"/>
          <p:cNvSpPr txBox="1">
            <a:spLocks noChangeArrowheads="1"/>
          </p:cNvSpPr>
          <p:nvPr/>
        </p:nvSpPr>
        <p:spPr bwMode="auto">
          <a:xfrm>
            <a:off x="4356100" y="435768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19743" name="Text Box 1311"/>
          <p:cNvSpPr txBox="1">
            <a:spLocks noChangeArrowheads="1"/>
          </p:cNvSpPr>
          <p:nvPr/>
        </p:nvSpPr>
        <p:spPr bwMode="auto">
          <a:xfrm>
            <a:off x="4356100" y="4718050"/>
            <a:ext cx="43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19744" name="Text Box 1312"/>
          <p:cNvSpPr txBox="1">
            <a:spLocks noChangeArrowheads="1"/>
          </p:cNvSpPr>
          <p:nvPr/>
        </p:nvSpPr>
        <p:spPr bwMode="auto">
          <a:xfrm>
            <a:off x="4356100" y="50069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19745" name="Text Box 1313"/>
          <p:cNvSpPr txBox="1">
            <a:spLocks noChangeArrowheads="1"/>
          </p:cNvSpPr>
          <p:nvPr/>
        </p:nvSpPr>
        <p:spPr bwMode="auto">
          <a:xfrm>
            <a:off x="4356100" y="53673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</a:t>
            </a:r>
            <a:endParaRPr lang="de-AT"/>
          </a:p>
        </p:txBody>
      </p:sp>
      <p:sp>
        <p:nvSpPr>
          <p:cNvPr id="19746" name="Text Box 1314"/>
          <p:cNvSpPr txBox="1">
            <a:spLocks noChangeArrowheads="1"/>
          </p:cNvSpPr>
          <p:nvPr/>
        </p:nvSpPr>
        <p:spPr bwMode="auto">
          <a:xfrm>
            <a:off x="4356100" y="57261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9747" name="Text Box 1315"/>
          <p:cNvSpPr txBox="1">
            <a:spLocks noChangeArrowheads="1"/>
          </p:cNvSpPr>
          <p:nvPr/>
        </p:nvSpPr>
        <p:spPr bwMode="auto">
          <a:xfrm>
            <a:off x="4356100" y="25574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19749" name="Text Box 1317"/>
          <p:cNvSpPr txBox="1">
            <a:spLocks noChangeArrowheads="1"/>
          </p:cNvSpPr>
          <p:nvPr/>
        </p:nvSpPr>
        <p:spPr bwMode="auto">
          <a:xfrm>
            <a:off x="5435600" y="2205038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10</a:t>
            </a:r>
            <a:endParaRPr lang="de-AT"/>
          </a:p>
        </p:txBody>
      </p:sp>
      <p:sp>
        <p:nvSpPr>
          <p:cNvPr id="19750" name="Text Box 1318"/>
          <p:cNvSpPr txBox="1">
            <a:spLocks noChangeArrowheads="1"/>
          </p:cNvSpPr>
          <p:nvPr/>
        </p:nvSpPr>
        <p:spPr bwMode="auto">
          <a:xfrm>
            <a:off x="5580063" y="2557463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19751" name="Text Box 1319"/>
          <p:cNvSpPr txBox="1">
            <a:spLocks noChangeArrowheads="1"/>
          </p:cNvSpPr>
          <p:nvPr/>
        </p:nvSpPr>
        <p:spPr bwMode="auto">
          <a:xfrm>
            <a:off x="5581650" y="2917825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9752" name="Text Box 1320"/>
          <p:cNvSpPr txBox="1">
            <a:spLocks noChangeArrowheads="1"/>
          </p:cNvSpPr>
          <p:nvPr/>
        </p:nvSpPr>
        <p:spPr bwMode="auto">
          <a:xfrm>
            <a:off x="5581650" y="3998913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9753" name="Text Box 1321"/>
          <p:cNvSpPr txBox="1">
            <a:spLocks noChangeArrowheads="1"/>
          </p:cNvSpPr>
          <p:nvPr/>
        </p:nvSpPr>
        <p:spPr bwMode="auto">
          <a:xfrm>
            <a:off x="5435600" y="4357688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10</a:t>
            </a:r>
            <a:endParaRPr lang="de-AT"/>
          </a:p>
        </p:txBody>
      </p:sp>
      <p:sp>
        <p:nvSpPr>
          <p:cNvPr id="19754" name="Text Box 1322"/>
          <p:cNvSpPr txBox="1">
            <a:spLocks noChangeArrowheads="1"/>
          </p:cNvSpPr>
          <p:nvPr/>
        </p:nvSpPr>
        <p:spPr bwMode="auto">
          <a:xfrm>
            <a:off x="5580063" y="4718050"/>
            <a:ext cx="719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8</a:t>
            </a:r>
            <a:endParaRPr lang="de-AT"/>
          </a:p>
        </p:txBody>
      </p:sp>
      <p:sp>
        <p:nvSpPr>
          <p:cNvPr id="19755" name="Text Box 1323"/>
          <p:cNvSpPr txBox="1">
            <a:spLocks noChangeArrowheads="1"/>
          </p:cNvSpPr>
          <p:nvPr/>
        </p:nvSpPr>
        <p:spPr bwMode="auto">
          <a:xfrm>
            <a:off x="5581650" y="5013325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19756" name="Text Box 1324"/>
          <p:cNvSpPr txBox="1">
            <a:spLocks noChangeArrowheads="1"/>
          </p:cNvSpPr>
          <p:nvPr/>
        </p:nvSpPr>
        <p:spPr bwMode="auto">
          <a:xfrm>
            <a:off x="5580063" y="5367338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8</a:t>
            </a:r>
            <a:endParaRPr lang="de-AT"/>
          </a:p>
        </p:txBody>
      </p:sp>
      <p:sp>
        <p:nvSpPr>
          <p:cNvPr id="19757" name="Text Box 1325"/>
          <p:cNvSpPr txBox="1">
            <a:spLocks noChangeArrowheads="1"/>
          </p:cNvSpPr>
          <p:nvPr/>
        </p:nvSpPr>
        <p:spPr bwMode="auto">
          <a:xfrm>
            <a:off x="5581650" y="5726113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7</a:t>
            </a:r>
            <a:endParaRPr lang="de-AT"/>
          </a:p>
        </p:txBody>
      </p:sp>
      <p:sp>
        <p:nvSpPr>
          <p:cNvPr id="19758" name="Text Box 1326"/>
          <p:cNvSpPr txBox="1">
            <a:spLocks noChangeArrowheads="1"/>
          </p:cNvSpPr>
          <p:nvPr/>
        </p:nvSpPr>
        <p:spPr bwMode="auto">
          <a:xfrm>
            <a:off x="5581650" y="3638550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</a:t>
            </a:r>
            <a:endParaRPr lang="de-AT"/>
          </a:p>
        </p:txBody>
      </p:sp>
      <p:sp>
        <p:nvSpPr>
          <p:cNvPr id="19759" name="Text Box 1327"/>
          <p:cNvSpPr txBox="1">
            <a:spLocks noChangeArrowheads="1"/>
          </p:cNvSpPr>
          <p:nvPr/>
        </p:nvSpPr>
        <p:spPr bwMode="auto">
          <a:xfrm>
            <a:off x="6588125" y="3638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13</a:t>
            </a:r>
            <a:endParaRPr lang="de-AT"/>
          </a:p>
        </p:txBody>
      </p:sp>
      <p:sp>
        <p:nvSpPr>
          <p:cNvPr id="19761" name="Text Box 1329"/>
          <p:cNvSpPr txBox="1">
            <a:spLocks noChangeArrowheads="1"/>
          </p:cNvSpPr>
          <p:nvPr/>
        </p:nvSpPr>
        <p:spPr bwMode="auto">
          <a:xfrm>
            <a:off x="6607175" y="43576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13</a:t>
            </a:r>
            <a:endParaRPr lang="de-AT"/>
          </a:p>
        </p:txBody>
      </p:sp>
      <p:sp>
        <p:nvSpPr>
          <p:cNvPr id="19762" name="Text Box 1330"/>
          <p:cNvSpPr txBox="1">
            <a:spLocks noChangeArrowheads="1"/>
          </p:cNvSpPr>
          <p:nvPr/>
        </p:nvSpPr>
        <p:spPr bwMode="auto">
          <a:xfrm>
            <a:off x="6535738" y="5367338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13</a:t>
            </a:r>
            <a:endParaRPr lang="de-AT"/>
          </a:p>
        </p:txBody>
      </p:sp>
      <p:sp>
        <p:nvSpPr>
          <p:cNvPr id="19763" name="Text Box 1331"/>
          <p:cNvSpPr txBox="1">
            <a:spLocks noChangeArrowheads="1"/>
          </p:cNvSpPr>
          <p:nvPr/>
        </p:nvSpPr>
        <p:spPr bwMode="auto">
          <a:xfrm>
            <a:off x="7740650" y="291782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9764" name="Text Box 1332"/>
          <p:cNvSpPr txBox="1">
            <a:spLocks noChangeArrowheads="1"/>
          </p:cNvSpPr>
          <p:nvPr/>
        </p:nvSpPr>
        <p:spPr bwMode="auto">
          <a:xfrm>
            <a:off x="7740650" y="399891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9765" name="Text Box 1333"/>
          <p:cNvSpPr txBox="1">
            <a:spLocks noChangeArrowheads="1"/>
          </p:cNvSpPr>
          <p:nvPr/>
        </p:nvSpPr>
        <p:spPr bwMode="auto">
          <a:xfrm>
            <a:off x="7740650" y="500697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19766" name="Text Box 1334"/>
          <p:cNvSpPr txBox="1">
            <a:spLocks noChangeArrowheads="1"/>
          </p:cNvSpPr>
          <p:nvPr/>
        </p:nvSpPr>
        <p:spPr bwMode="auto">
          <a:xfrm>
            <a:off x="7740650" y="572611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7</a:t>
            </a:r>
            <a:endParaRPr lang="de-AT"/>
          </a:p>
        </p:txBody>
      </p:sp>
      <p:sp>
        <p:nvSpPr>
          <p:cNvPr id="19770" name="Text Box 1338"/>
          <p:cNvSpPr txBox="1">
            <a:spLocks noChangeArrowheads="1"/>
          </p:cNvSpPr>
          <p:nvPr/>
        </p:nvSpPr>
        <p:spPr bwMode="auto">
          <a:xfrm>
            <a:off x="468313" y="3644900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2.Station</a:t>
            </a:r>
            <a:endParaRPr lang="de-AT"/>
          </a:p>
        </p:txBody>
      </p:sp>
      <p:sp>
        <p:nvSpPr>
          <p:cNvPr id="19771" name="Text Box 1339"/>
          <p:cNvSpPr txBox="1">
            <a:spLocks noChangeArrowheads="1"/>
          </p:cNvSpPr>
          <p:nvPr/>
        </p:nvSpPr>
        <p:spPr bwMode="auto">
          <a:xfrm>
            <a:off x="468313" y="435768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3.Station</a:t>
            </a:r>
            <a:endParaRPr lang="de-AT"/>
          </a:p>
        </p:txBody>
      </p:sp>
      <p:sp>
        <p:nvSpPr>
          <p:cNvPr id="19772" name="Text Box 1340"/>
          <p:cNvSpPr txBox="1">
            <a:spLocks noChangeArrowheads="1"/>
          </p:cNvSpPr>
          <p:nvPr/>
        </p:nvSpPr>
        <p:spPr bwMode="auto">
          <a:xfrm>
            <a:off x="468313" y="537368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4.Station</a:t>
            </a:r>
            <a:endParaRPr lang="de-AT"/>
          </a:p>
        </p:txBody>
      </p:sp>
      <p:sp>
        <p:nvSpPr>
          <p:cNvPr id="19774" name="Line 1342"/>
          <p:cNvSpPr>
            <a:spLocks noChangeShapeType="1"/>
          </p:cNvSpPr>
          <p:nvPr/>
        </p:nvSpPr>
        <p:spPr bwMode="auto">
          <a:xfrm flipV="1">
            <a:off x="1835150" y="33575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775" name="Line 1343"/>
          <p:cNvSpPr>
            <a:spLocks noChangeShapeType="1"/>
          </p:cNvSpPr>
          <p:nvPr/>
        </p:nvSpPr>
        <p:spPr bwMode="auto">
          <a:xfrm flipV="1">
            <a:off x="2124075" y="33575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776" name="Line 1344"/>
          <p:cNvSpPr>
            <a:spLocks noChangeShapeType="1"/>
          </p:cNvSpPr>
          <p:nvPr/>
        </p:nvSpPr>
        <p:spPr bwMode="auto">
          <a:xfrm flipV="1">
            <a:off x="2411413" y="33575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9711" grpId="0"/>
      <p:bldP spid="19712" grpId="0"/>
      <p:bldP spid="19713" grpId="0"/>
      <p:bldP spid="19714" grpId="0"/>
      <p:bldP spid="19715" grpId="0"/>
      <p:bldP spid="19716" grpId="0"/>
      <p:bldP spid="19717" grpId="0"/>
      <p:bldP spid="19718" grpId="0"/>
      <p:bldP spid="19719" grpId="0"/>
      <p:bldP spid="19720" grpId="0"/>
      <p:bldP spid="19721" grpId="0"/>
      <p:bldP spid="19722" grpId="0"/>
      <p:bldP spid="19723" grpId="0"/>
      <p:bldP spid="19724" grpId="0"/>
      <p:bldP spid="19726" grpId="0"/>
      <p:bldP spid="19727" grpId="0"/>
      <p:bldP spid="19728" grpId="0"/>
      <p:bldP spid="19729" grpId="0"/>
      <p:bldP spid="19731" grpId="0"/>
      <p:bldP spid="19732" grpId="0"/>
      <p:bldP spid="19735" grpId="0"/>
      <p:bldP spid="19736" grpId="0"/>
      <p:bldP spid="19737" grpId="0"/>
      <p:bldP spid="19739" grpId="0"/>
      <p:bldP spid="19740" grpId="0"/>
      <p:bldP spid="19741" grpId="0"/>
      <p:bldP spid="19743" grpId="0"/>
      <p:bldP spid="19744" grpId="0"/>
      <p:bldP spid="19745" grpId="0"/>
      <p:bldP spid="19746" grpId="0"/>
      <p:bldP spid="19747" grpId="0"/>
      <p:bldP spid="19749" grpId="0"/>
      <p:bldP spid="19750" grpId="0"/>
      <p:bldP spid="19751" grpId="0"/>
      <p:bldP spid="19752" grpId="0"/>
      <p:bldP spid="19753" grpId="0"/>
      <p:bldP spid="19754" grpId="0"/>
      <p:bldP spid="19755" grpId="0"/>
      <p:bldP spid="19756" grpId="0"/>
      <p:bldP spid="19757" grpId="0"/>
      <p:bldP spid="19758" grpId="0"/>
      <p:bldP spid="19759" grpId="0"/>
      <p:bldP spid="19761" grpId="0"/>
      <p:bldP spid="19762" grpId="0"/>
      <p:bldP spid="19763" grpId="0"/>
      <p:bldP spid="19764" grpId="0"/>
      <p:bldP spid="19765" grpId="0"/>
      <p:bldP spid="19766" grpId="0"/>
      <p:bldP spid="19770" grpId="0"/>
      <p:bldP spid="19771" grpId="0"/>
      <p:bldP spid="19772" grpId="0"/>
      <p:bldP spid="19774" grpId="0" animBg="1"/>
      <p:bldP spid="19775" grpId="0" animBg="1"/>
      <p:bldP spid="197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Datumsplatzhalt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 sz="1400" dirty="0"/>
          </a:p>
        </p:txBody>
      </p:sp>
      <p:sp>
        <p:nvSpPr>
          <p:cNvPr id="6148" name="Fußzeilenplatzhalter 5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AT" sz="1400"/>
              <a:t>EK Produktion &amp; Logistik</a:t>
            </a:r>
          </a:p>
        </p:txBody>
      </p:sp>
      <p:sp>
        <p:nvSpPr>
          <p:cNvPr id="6149" name="Foliennummernplatzhalt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de-AT" sz="1400"/>
              <a:t>Kapitel 2/</a:t>
            </a:r>
            <a:fld id="{4D3008C6-C2B4-4EAA-B10E-7477C5D42BBA}" type="slidenum">
              <a:rPr lang="de-AT" sz="1400"/>
              <a:pPr algn="r"/>
              <a:t>16</a:t>
            </a:fld>
            <a:endParaRPr lang="de-AT" sz="1400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solidFill>
                  <a:srgbClr val="0070C0"/>
                </a:solidFill>
              </a:rPr>
              <a:t>Bandwirkungsgrad</a:t>
            </a:r>
            <a:endParaRPr lang="de-AT" dirty="0" smtClean="0">
              <a:solidFill>
                <a:srgbClr val="0070C0"/>
              </a:solidFill>
            </a:endParaRPr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>
            <p:ph sz="half" idx="4294967295"/>
          </p:nvPr>
        </p:nvGraphicFramePr>
        <p:xfrm>
          <a:off x="468313" y="1844675"/>
          <a:ext cx="2303462" cy="815975"/>
        </p:xfrm>
        <a:graphic>
          <a:graphicData uri="http://schemas.openxmlformats.org/presentationml/2006/ole">
            <p:oleObj spid="_x0000_s6146" name="Formel" r:id="rId3" imgW="1002865" imgH="355446" progId="Equation.3">
              <p:embed/>
            </p:oleObj>
          </a:graphicData>
        </a:graphic>
      </p:graphicFrame>
      <p:sp>
        <p:nvSpPr>
          <p:cNvPr id="6151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4797425"/>
            <a:ext cx="8135938" cy="1441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2000" dirty="0" smtClean="0"/>
              <a:t> Allgemein gilt bei einer Senkung der Taktzeit: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sz="2000" dirty="0" smtClean="0"/>
              <a:t> Wenn die Stationszahl gleich bleibt (so wie hier, da alle Stationen  	Leerzeiten hatten), steigt der BG</a:t>
            </a:r>
          </a:p>
          <a:p>
            <a:pPr eaLnBrk="1" hangingPunct="1"/>
            <a:r>
              <a:rPr lang="de-AT" sz="2000" dirty="0" smtClean="0"/>
              <a:t> Ansonsten (Stationszahl steigt) sinkt der BG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700338" y="1844675"/>
            <a:ext cx="374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= 41 / (4 * 13) = 41 / 52 </a:t>
            </a:r>
            <a:endParaRPr lang="de-AT" sz="2400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6227763" y="1844675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=</a:t>
            </a:r>
            <a:r>
              <a:rPr lang="de-DE" sz="2400">
                <a:solidFill>
                  <a:schemeClr val="hlink"/>
                </a:solidFill>
              </a:rPr>
              <a:t> 0,788 </a:t>
            </a:r>
            <a:r>
              <a:rPr lang="de-DE" sz="2400">
                <a:sym typeface="Symbol" pitchFamily="18" charset="2"/>
              </a:rPr>
              <a:t></a:t>
            </a:r>
            <a:r>
              <a:rPr lang="de-DE" sz="2400">
                <a:solidFill>
                  <a:schemeClr val="hlink"/>
                </a:solidFill>
              </a:rPr>
              <a:t> 78,8 %</a:t>
            </a:r>
            <a:endParaRPr lang="de-AT" sz="2400">
              <a:solidFill>
                <a:schemeClr val="hlink"/>
              </a:solidFill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468313" y="2708275"/>
            <a:ext cx="8064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da in jeder Station eine Leerzeit von mindestens 1 vorhanden ist, kann man den Bandwirkungsgrad verbessern, indem man die Taktzeit um 1 verringert:</a:t>
            </a:r>
            <a:endParaRPr lang="de-AT" sz="2000"/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1404938" y="3763963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i="1">
                <a:latin typeface="Times New Roman" pitchFamily="18" charset="0"/>
              </a:rPr>
              <a:t>C</a:t>
            </a:r>
            <a:r>
              <a:rPr lang="de-DE" sz="2400" baseline="-25000">
                <a:latin typeface="Times New Roman" pitchFamily="18" charset="0"/>
              </a:rPr>
              <a:t>neu</a:t>
            </a:r>
            <a:r>
              <a:rPr lang="de-DE" sz="2400"/>
              <a:t> = 13 – 1</a:t>
            </a:r>
            <a:endParaRPr lang="de-AT" sz="2400">
              <a:solidFill>
                <a:schemeClr val="hlink"/>
              </a:solidFill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1331913" y="4292600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ym typeface="Symbol" pitchFamily="18" charset="2"/>
              </a:rPr>
              <a:t></a:t>
            </a:r>
            <a:r>
              <a:rPr lang="de-DE">
                <a:sym typeface="Wingdings" pitchFamily="2" charset="2"/>
              </a:rPr>
              <a:t> </a:t>
            </a:r>
            <a:r>
              <a:rPr lang="de-DE" sz="2400" i="1">
                <a:latin typeface="Times New Roman" pitchFamily="18" charset="0"/>
                <a:sym typeface="Wingdings" pitchFamily="2" charset="2"/>
              </a:rPr>
              <a:t>BG</a:t>
            </a:r>
            <a:r>
              <a:rPr lang="de-DE" sz="2400">
                <a:sym typeface="Wingdings" pitchFamily="2" charset="2"/>
              </a:rPr>
              <a:t> = 41 / (4 * 12)</a:t>
            </a:r>
            <a:endParaRPr lang="de-AT" sz="2400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4140200" y="4292600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sym typeface="Wingdings" pitchFamily="2" charset="2"/>
              </a:rPr>
              <a:t>= 41 / 48</a:t>
            </a:r>
            <a:endParaRPr lang="de-AT" sz="2400"/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5508625" y="4292600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= </a:t>
            </a:r>
            <a:r>
              <a:rPr lang="de-DE" sz="2400">
                <a:solidFill>
                  <a:schemeClr val="hlink"/>
                </a:solidFill>
                <a:sym typeface="Wingdings" pitchFamily="2" charset="2"/>
              </a:rPr>
              <a:t>0,85</a:t>
            </a:r>
            <a:r>
              <a:rPr lang="de-DE" sz="2400">
                <a:sym typeface="Wingdings" pitchFamily="2" charset="2"/>
              </a:rPr>
              <a:t> = </a:t>
            </a:r>
            <a:r>
              <a:rPr lang="de-DE" sz="2400">
                <a:solidFill>
                  <a:srgbClr val="0099CC"/>
                </a:solidFill>
                <a:sym typeface="Wingdings" pitchFamily="2" charset="2"/>
              </a:rPr>
              <a:t>85 %</a:t>
            </a:r>
            <a:r>
              <a:rPr lang="de-DE" sz="2400">
                <a:sym typeface="Wingdings" pitchFamily="2" charset="2"/>
              </a:rPr>
              <a:t> </a:t>
            </a:r>
            <a:endParaRPr lang="de-AT" sz="2400"/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3492500" y="3789363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= </a:t>
            </a:r>
            <a:r>
              <a:rPr lang="de-DE" sz="2400">
                <a:solidFill>
                  <a:schemeClr val="hlink"/>
                </a:solidFill>
              </a:rPr>
              <a:t>12</a:t>
            </a:r>
            <a:endParaRPr lang="de-AT" sz="24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  <p:bldP spid="32779" grpId="0"/>
      <p:bldP spid="32780" grpId="0"/>
      <p:bldP spid="32781" grpId="0"/>
      <p:bldP spid="32782" grpId="0"/>
      <p:bldP spid="32783" grpId="0"/>
      <p:bldP spid="32784" grpId="0"/>
      <p:bldP spid="327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dirty="0" smtClean="0"/>
              <a:t>EK Produktion &amp; Logistik</a:t>
            </a:r>
          </a:p>
        </p:txBody>
      </p:sp>
      <p:sp>
        <p:nvSpPr>
          <p:cNvPr id="922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B9D122D9-4FE7-4CB5-98F5-AEE08A676948}" type="slidenum">
              <a:rPr lang="de-AT" smtClean="0"/>
              <a:pPr/>
              <a:t>2</a:t>
            </a:fld>
            <a:endParaRPr lang="de-AT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68413"/>
            <a:ext cx="8137153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Einrichtung von Produktionsanlagen</a:t>
            </a:r>
            <a:endParaRPr lang="de-AT" sz="2800" dirty="0" smtClean="0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832"/>
            <a:ext cx="8229600" cy="423790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dirty="0" smtClean="0"/>
              <a:t>Arbeitsgänge des zu fertigenden Produkts sind auf die </a:t>
            </a:r>
          </a:p>
          <a:p>
            <a:pPr eaLnBrk="1" hangingPunct="1">
              <a:buFontTx/>
              <a:buNone/>
            </a:pPr>
            <a:r>
              <a:rPr lang="de-DE" dirty="0" smtClean="0"/>
              <a:t>Arbeitstationen aufzuteilen, so dass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/>
            <a:r>
              <a:rPr lang="de-DE" dirty="0" smtClean="0"/>
              <a:t> Reihenfolgebedingungen eingehalten werden</a:t>
            </a:r>
            <a:br>
              <a:rPr lang="de-DE" dirty="0" smtClean="0"/>
            </a:br>
            <a:r>
              <a:rPr lang="de-DE" dirty="0" smtClean="0"/>
              <a:t>  Bsp.: Auto – zuerst Achsen dann Räder montieren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defTabSz="216000" eaLnBrk="1" hangingPunct="1">
              <a:tabLst>
                <a:tab pos="180000" algn="l"/>
              </a:tabLst>
            </a:pPr>
            <a:r>
              <a:rPr lang="de-DE" dirty="0" smtClean="0"/>
              <a:t> die erforderliche, geplante Leistung des Produktionssystems erzielt           	werden kann</a:t>
            </a:r>
            <a:br>
              <a:rPr lang="de-DE" dirty="0" smtClean="0"/>
            </a:br>
            <a:endParaRPr lang="de-DE" dirty="0" smtClean="0"/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>
              <a:buFontTx/>
              <a:buNone/>
            </a:pP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9219" grpId="0"/>
      <p:bldP spid="92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024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3FAB45F2-B273-45F9-8318-550FAE8C43D5}" type="slidenum">
              <a:rPr lang="de-AT" smtClean="0"/>
              <a:pPr/>
              <a:t>3</a:t>
            </a:fld>
            <a:endParaRPr lang="de-AT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Arbeitsschritte</a:t>
            </a:r>
            <a:endParaRPr lang="de-AT" sz="2800" dirty="0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9138"/>
            <a:ext cx="8209161" cy="4319587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de-DE" dirty="0" smtClean="0"/>
              <a:t>Zerlegung des Produktionsprozesses in seine einzelnen Arbeitsgänge</a:t>
            </a:r>
            <a:br>
              <a:rPr lang="de-DE" dirty="0" smtClean="0"/>
            </a:br>
            <a:r>
              <a:rPr lang="de-DE" sz="2000" dirty="0" smtClean="0">
                <a:sym typeface="Wingdings" pitchFamily="2" charset="2"/>
              </a:rPr>
              <a:t>  Prozess- und Arbeitspläne werden tabellarisch oder 	 	 graphisch dargestellt (bei uns gegeben)</a:t>
            </a:r>
          </a:p>
          <a:p>
            <a:pPr marL="609600" indent="-609600" eaLnBrk="1" hangingPunct="1">
              <a:buFontTx/>
              <a:buAutoNum type="arabicPeriod"/>
            </a:pPr>
            <a:endParaRPr lang="de-DE" sz="2000" dirty="0" smtClean="0">
              <a:sym typeface="Wingdings" pitchFamily="2" charset="2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de-DE" dirty="0" smtClean="0">
                <a:sym typeface="Wingdings" pitchFamily="2" charset="2"/>
              </a:rPr>
              <a:t>Aufteilung der Arbeitsgänge auf Stationen</a:t>
            </a:r>
            <a:br>
              <a:rPr lang="de-DE" dirty="0" smtClean="0">
                <a:sym typeface="Wingdings" pitchFamily="2" charset="2"/>
              </a:rPr>
            </a:br>
            <a:r>
              <a:rPr lang="de-DE" sz="2000" dirty="0" smtClean="0">
                <a:sym typeface="Wingdings" pitchFamily="2" charset="2"/>
              </a:rPr>
              <a:t> Leistungsabstimmung</a:t>
            </a: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0243" grpId="0"/>
      <p:bldP spid="102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126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16B99B59-D9A0-4848-9995-1E4AC80A239F}" type="slidenum">
              <a:rPr lang="de-AT" smtClean="0"/>
              <a:pPr/>
              <a:t>4</a:t>
            </a:fld>
            <a:endParaRPr lang="de-AT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2.1 Leistungsabstimmung</a:t>
            </a:r>
            <a:endParaRPr lang="de-AT" sz="2800" dirty="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dirty="0" smtClean="0"/>
              <a:t>Zusammenfassung der Arbeitselemente in Arbeitsgruppen</a:t>
            </a:r>
          </a:p>
          <a:p>
            <a:pPr eaLnBrk="1" hangingPunct="1">
              <a:buFontTx/>
              <a:buNone/>
            </a:pPr>
            <a:r>
              <a:rPr lang="de-DE" dirty="0" smtClean="0"/>
              <a:t>(= Stationen) mit ähnlichem oder gleichem Arbeitsinhalt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>
              <a:buFontTx/>
              <a:buNone/>
            </a:pPr>
            <a:r>
              <a:rPr lang="de-DE" u="sng" dirty="0" smtClean="0"/>
              <a:t>Variablen</a:t>
            </a:r>
            <a:r>
              <a:rPr lang="de-DE" dirty="0" smtClean="0"/>
              <a:t>, die die Arbeitszeit beeinflussen: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DE" b="1" dirty="0" smtClean="0"/>
              <a:t> Taktzeit </a:t>
            </a:r>
            <a:r>
              <a:rPr lang="de-DE" b="1" i="1" dirty="0" smtClean="0">
                <a:latin typeface="Times New Roman" pitchFamily="18" charset="0"/>
              </a:rPr>
              <a:t>C</a:t>
            </a:r>
            <a:r>
              <a:rPr lang="de-DE" dirty="0" smtClean="0"/>
              <a:t>: </a:t>
            </a:r>
            <a:r>
              <a:rPr lang="de-DE" sz="2000" dirty="0" smtClean="0"/>
              <a:t>gibt an wie viel Zeit einer Station für die Durchführung der  </a:t>
            </a:r>
            <a:r>
              <a:rPr lang="de-DE" dirty="0" smtClean="0"/>
              <a:t> 	</a:t>
            </a:r>
            <a:r>
              <a:rPr lang="de-DE" sz="2000" dirty="0" smtClean="0"/>
              <a:t>Arbeitsschritte zur Verfügung steht bzw. mit welcher Rate fertige  	Endprodukte das System verlassen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DE" b="1" dirty="0" smtClean="0"/>
              <a:t> Anzahl</a:t>
            </a:r>
            <a:r>
              <a:rPr lang="de-DE" dirty="0" smtClean="0"/>
              <a:t> der </a:t>
            </a:r>
            <a:r>
              <a:rPr lang="de-DE" b="1" dirty="0" smtClean="0"/>
              <a:t>Arbeitsgruppen</a:t>
            </a:r>
            <a:r>
              <a:rPr lang="de-DE" dirty="0" smtClean="0"/>
              <a:t>: </a:t>
            </a:r>
            <a:r>
              <a:rPr lang="de-DE" sz="2000" dirty="0" smtClean="0"/>
              <a:t>bestimmt den Grad der Spezialisierung </a:t>
            </a:r>
            <a:r>
              <a:rPr lang="de-DE" dirty="0" smtClean="0"/>
              <a:t>   	</a:t>
            </a:r>
            <a:r>
              <a:rPr lang="de-DE" sz="2000" dirty="0" smtClean="0"/>
              <a:t>der einzelnen Stationen</a:t>
            </a: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1267" grpId="0"/>
      <p:bldP spid="112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03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1B592ACA-8D98-44AD-945C-17C9DDC9E7EF}" type="slidenum">
              <a:rPr lang="de-AT" smtClean="0"/>
              <a:pPr/>
              <a:t>5</a:t>
            </a:fld>
            <a:endParaRPr lang="de-AT" smtClean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Taktzeit C</a:t>
            </a:r>
            <a:endParaRPr lang="de-AT" sz="2800" dirty="0" smtClean="0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mtClean="0"/>
              <a:t> </a:t>
            </a:r>
            <a:endParaRPr lang="de-AT" smtClean="0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36" name="Rectangle 9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107950" y="2565400"/>
          <a:ext cx="8893175" cy="1874838"/>
        </p:xfrm>
        <a:graphic>
          <a:graphicData uri="http://schemas.openxmlformats.org/presentationml/2006/ole">
            <p:oleObj spid="_x0000_s1026" name="Bild" r:id="rId3" imgW="3521964" imgH="743712" progId="Word.Picture.8">
              <p:embed/>
            </p:oleObj>
          </a:graphicData>
        </a:graphic>
      </p:graphicFrame>
      <p:sp>
        <p:nvSpPr>
          <p:cNvPr id="1037" name="Rectangle 11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107950" y="2565400"/>
          <a:ext cx="8893175" cy="1874838"/>
        </p:xfrm>
        <a:graphic>
          <a:graphicData uri="http://schemas.openxmlformats.org/presentationml/2006/ole">
            <p:oleObj spid="_x0000_s1027" name="Bild" r:id="rId4" imgW="3521964" imgH="743712" progId="Word.Picture.8">
              <p:embed/>
            </p:oleObj>
          </a:graphicData>
        </a:graphic>
      </p:graphicFrame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107950" y="2562225"/>
          <a:ext cx="8893175" cy="1874838"/>
        </p:xfrm>
        <a:graphic>
          <a:graphicData uri="http://schemas.openxmlformats.org/presentationml/2006/ole">
            <p:oleObj spid="_x0000_s1028" name="Bild" r:id="rId5" imgW="3521964" imgH="743712" progId="Word.Picture.8">
              <p:embed/>
            </p:oleObj>
          </a:graphicData>
        </a:graphic>
      </p:graphicFrame>
      <p:sp>
        <p:nvSpPr>
          <p:cNvPr id="1039" name="Text Box 14"/>
          <p:cNvSpPr txBox="1">
            <a:spLocks noChangeArrowheads="1"/>
          </p:cNvSpPr>
          <p:nvPr/>
        </p:nvSpPr>
        <p:spPr bwMode="auto">
          <a:xfrm>
            <a:off x="611188" y="4508500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Nach </a:t>
            </a:r>
            <a:r>
              <a:rPr lang="de-DE" i="1">
                <a:latin typeface="Times New Roman" pitchFamily="18" charset="0"/>
              </a:rPr>
              <a:t>C</a:t>
            </a:r>
            <a:r>
              <a:rPr lang="de-DE"/>
              <a:t> Zeiteinheiten muss die erste Station ihre Arbeitsinhalte erledigt haben, da dann das teilfertige Produkt zur nächsten Station geht.</a:t>
            </a:r>
            <a:endParaRPr lang="de-AT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611188" y="5222875"/>
            <a:ext cx="7488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Gleichzeitig kommt die nächste Einheit des Produkts zur ersten Station.</a:t>
            </a:r>
            <a:endParaRPr lang="de-AT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11188" y="5654675"/>
            <a:ext cx="7561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Alle </a:t>
            </a:r>
            <a:r>
              <a:rPr lang="de-DE" i="1">
                <a:latin typeface="Times New Roman" pitchFamily="18" charset="0"/>
              </a:rPr>
              <a:t>C</a:t>
            </a:r>
            <a:r>
              <a:rPr lang="de-DE"/>
              <a:t> Einheiten verlässt ein fertiges Produkt die Station 5.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/>
      <p:bldP spid="82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Beispiele aus Filmen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indent="-180975"/>
            <a:r>
              <a:rPr lang="de-AT" dirty="0" smtClean="0"/>
              <a:t>Ford T: „Tin Lizzie“:</a:t>
            </a:r>
          </a:p>
          <a:p>
            <a:pPr marL="180975" indent="-180975"/>
            <a:r>
              <a:rPr lang="de-AT" dirty="0" smtClean="0">
                <a:hlinkClick r:id="rId2"/>
              </a:rPr>
              <a:t>http://</a:t>
            </a:r>
            <a:r>
              <a:rPr lang="de-AT" dirty="0" smtClean="0">
                <a:hlinkClick r:id="rId2"/>
              </a:rPr>
              <a:t>www.youtube.com/watch?v=IXkxl8dSXb4</a:t>
            </a:r>
            <a:endParaRPr lang="de-AT" dirty="0" smtClean="0"/>
          </a:p>
          <a:p>
            <a:pPr marL="180975" indent="-180975"/>
            <a:endParaRPr lang="de-AT" dirty="0" smtClean="0"/>
          </a:p>
          <a:p>
            <a:pPr marL="180975" indent="-180975"/>
            <a:r>
              <a:rPr lang="de-AT" dirty="0" smtClean="0"/>
              <a:t>VW-Käfer: </a:t>
            </a:r>
            <a:br>
              <a:rPr lang="de-AT" dirty="0" smtClean="0"/>
            </a:br>
            <a:r>
              <a:rPr lang="de-AT" dirty="0" smtClean="0">
                <a:hlinkClick r:id="rId3"/>
              </a:rPr>
              <a:t>http://</a:t>
            </a:r>
            <a:r>
              <a:rPr lang="de-AT" dirty="0" smtClean="0">
                <a:hlinkClick r:id="rId3"/>
              </a:rPr>
              <a:t>www.youtube.com/watch?v=a9CZ13UAZ_w</a:t>
            </a:r>
            <a:endParaRPr lang="de-AT" dirty="0" smtClean="0"/>
          </a:p>
          <a:p>
            <a:pPr marL="180975" indent="-180975"/>
            <a:endParaRPr lang="de-AT" dirty="0" smtClean="0"/>
          </a:p>
          <a:p>
            <a:pPr marL="180975" indent="-180975"/>
            <a:r>
              <a:rPr lang="de-AT" dirty="0" smtClean="0"/>
              <a:t>Modern Times (ab 1:22, Beispiel abdriften, </a:t>
            </a:r>
            <a:r>
              <a:rPr lang="de-AT" dirty="0" smtClean="0"/>
              <a:t>Überlastung, …):</a:t>
            </a:r>
            <a:br>
              <a:rPr lang="de-AT" dirty="0" smtClean="0"/>
            </a:br>
            <a:r>
              <a:rPr lang="de-AT" dirty="0" smtClean="0">
                <a:hlinkClick r:id="rId4"/>
              </a:rPr>
              <a:t>http://</a:t>
            </a:r>
            <a:r>
              <a:rPr lang="de-AT" dirty="0" smtClean="0">
                <a:hlinkClick r:id="rId4"/>
              </a:rPr>
              <a:t>www.youtube.com/watch?v=CReDRHDYhk8</a:t>
            </a:r>
            <a:endParaRPr lang="de-AT" dirty="0" smtClean="0"/>
          </a:p>
          <a:p>
            <a:pPr marL="180975" indent="-180975"/>
            <a:endParaRPr lang="de-AT" dirty="0" smtClean="0"/>
          </a:p>
          <a:p>
            <a:pPr marL="180975" indent="-180975"/>
            <a:r>
              <a:rPr lang="de-AT" dirty="0" smtClean="0"/>
              <a:t>Lucy </a:t>
            </a:r>
            <a:r>
              <a:rPr lang="de-AT" dirty="0" err="1" smtClean="0"/>
              <a:t>Lucy</a:t>
            </a:r>
            <a:r>
              <a:rPr lang="de-AT" dirty="0" smtClean="0"/>
              <a:t> (ab 0:30, Beispiel paralleler Stationen, Überlastung</a:t>
            </a:r>
            <a:r>
              <a:rPr lang="de-AT" dirty="0" smtClean="0"/>
              <a:t>, …)</a:t>
            </a:r>
            <a:br>
              <a:rPr lang="de-AT" dirty="0" smtClean="0"/>
            </a:br>
            <a:r>
              <a:rPr lang="de-AT" dirty="0" smtClean="0">
                <a:hlinkClick r:id="rId5"/>
              </a:rPr>
              <a:t>http://</a:t>
            </a:r>
            <a:r>
              <a:rPr lang="de-AT" dirty="0" smtClean="0">
                <a:hlinkClick r:id="rId5"/>
              </a:rPr>
              <a:t>www.youtube.com/watch?v=8NPzLBSBzPI</a:t>
            </a:r>
            <a:endParaRPr lang="de-AT" dirty="0" smtClean="0"/>
          </a:p>
          <a:p>
            <a:pPr marL="180975" indent="-180975"/>
            <a:endParaRPr lang="de-A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229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DFF3D186-EDBC-4338-8EB2-DBED3F8549D7}" type="slidenum">
              <a:rPr lang="de-AT" smtClean="0"/>
              <a:pPr/>
              <a:t>7</a:t>
            </a:fld>
            <a:endParaRPr lang="de-AT" smtClean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Anzahl der Arbeitsgruppen</a:t>
            </a:r>
            <a:endParaRPr lang="de-AT" sz="2800" dirty="0" smtClean="0"/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dirty="0" smtClean="0"/>
              <a:t>Extremfälle – ineffizient:</a:t>
            </a:r>
          </a:p>
          <a:p>
            <a:pPr eaLnBrk="1" hangingPunct="1"/>
            <a:r>
              <a:rPr lang="de-DE" dirty="0" smtClean="0"/>
              <a:t> 1 Arbeitsgruppe = Werkstattfertigung</a:t>
            </a:r>
          </a:p>
          <a:p>
            <a:pPr lvl="1" eaLnBrk="1" hangingPunct="1">
              <a:buFont typeface="Wingdings" pitchFamily="2" charset="2"/>
              <a:buChar char="à"/>
            </a:pPr>
            <a:r>
              <a:rPr lang="de-DE" dirty="0" smtClean="0">
                <a:sym typeface="Wingdings" pitchFamily="2" charset="2"/>
              </a:rPr>
              <a:t>Min Taktzeit = Gesamtbearbeitungszeit aller Arbeitsschritte</a:t>
            </a:r>
          </a:p>
          <a:p>
            <a:pPr lvl="1" eaLnBrk="1" hangingPunct="1">
              <a:buFont typeface="Wingdings" pitchFamily="2" charset="2"/>
              <a:buChar char="à"/>
            </a:pPr>
            <a:r>
              <a:rPr lang="de-DE" dirty="0" smtClean="0"/>
              <a:t>Produktionsrate resultiert direkt aus der Gesamtbearbeitungszeit</a:t>
            </a:r>
          </a:p>
          <a:p>
            <a:pPr eaLnBrk="1" hangingPunct="1"/>
            <a:r>
              <a:rPr lang="de-DE" dirty="0" smtClean="0"/>
              <a:t>  Jeder Arbeitsschritt wird von eigener Station durchgeführt</a:t>
            </a:r>
          </a:p>
          <a:p>
            <a:pPr eaLnBrk="1" hangingPunct="1">
              <a:buFont typeface="Wingdings" pitchFamily="2" charset="2"/>
              <a:buNone/>
            </a:pPr>
            <a:endParaRPr lang="de-DE" dirty="0" smtClean="0"/>
          </a:p>
          <a:p>
            <a:pPr defTabSz="180000" eaLnBrk="1" hangingPunct="1">
              <a:buFont typeface="Wingdings" pitchFamily="2" charset="2"/>
              <a:buNone/>
              <a:tabLst>
                <a:tab pos="180000" algn="l"/>
              </a:tabLst>
            </a:pP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smtClean="0"/>
              <a:t>Optimale Mischung aus Taktzeit </a:t>
            </a:r>
            <a:r>
              <a:rPr lang="de-DE" i="1" dirty="0" smtClean="0">
                <a:latin typeface="Times New Roman" pitchFamily="18" charset="0"/>
              </a:rPr>
              <a:t>C</a:t>
            </a:r>
            <a:r>
              <a:rPr lang="de-DE" dirty="0" smtClean="0"/>
              <a:t> und Anzahl der Arbeitsgruppen </a:t>
            </a:r>
            <a:r>
              <a:rPr lang="de-DE" i="1" dirty="0" smtClean="0">
                <a:latin typeface="Times New Roman" pitchFamily="18" charset="0"/>
              </a:rPr>
              <a:t>m   		</a:t>
            </a:r>
            <a:r>
              <a:rPr lang="de-DE" dirty="0" smtClean="0"/>
              <a:t>wird gesucht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2291" grpId="0"/>
      <p:bldP spid="122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2056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C0D966E1-6ADA-4904-8A45-E95747762CC8}" type="slidenum">
              <a:rPr lang="de-AT" smtClean="0"/>
              <a:pPr/>
              <a:t>8</a:t>
            </a:fld>
            <a:endParaRPr lang="de-AT" smtClean="0"/>
          </a:p>
        </p:txBody>
      </p:sp>
      <p:sp>
        <p:nvSpPr>
          <p:cNvPr id="2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0070C0"/>
                </a:solidFill>
              </a:rPr>
              <a:t>Benötigte Daten und Formeln</a:t>
            </a:r>
            <a:endParaRPr lang="de-AT" sz="2800" dirty="0" smtClean="0">
              <a:solidFill>
                <a:srgbClr val="0070C0"/>
              </a:solidFill>
            </a:endParaRPr>
          </a:p>
        </p:txBody>
      </p:sp>
      <p:sp>
        <p:nvSpPr>
          <p:cNvPr id="2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8291513" cy="4033837"/>
          </a:xfrm>
        </p:spPr>
        <p:txBody>
          <a:bodyPr/>
          <a:lstStyle/>
          <a:p>
            <a:pPr eaLnBrk="1" hangingPunct="1"/>
            <a:r>
              <a:rPr lang="de-DE" dirty="0" smtClean="0"/>
              <a:t> Nachfragemenge …... </a:t>
            </a:r>
            <a:r>
              <a:rPr lang="de-DE" i="1" dirty="0" smtClean="0">
                <a:latin typeface="Times New Roman" pitchFamily="18" charset="0"/>
              </a:rPr>
              <a:t>x</a:t>
            </a:r>
          </a:p>
          <a:p>
            <a:pPr eaLnBrk="1" hangingPunct="1"/>
            <a:r>
              <a:rPr lang="de-DE" dirty="0" smtClean="0"/>
              <a:t> Planungszeitraum …… </a:t>
            </a:r>
            <a:r>
              <a:rPr lang="de-DE" i="1" dirty="0" smtClean="0">
                <a:latin typeface="Times New Roman" pitchFamily="18" charset="0"/>
              </a:rPr>
              <a:t>T</a:t>
            </a:r>
          </a:p>
          <a:p>
            <a:pPr eaLnBrk="1" hangingPunct="1"/>
            <a:r>
              <a:rPr lang="de-DE" dirty="0" smtClean="0"/>
              <a:t> Bearbeitungszeit .. </a:t>
            </a:r>
            <a:r>
              <a:rPr lang="de-DE" i="1" dirty="0" err="1" smtClean="0">
                <a:latin typeface="Times New Roman" pitchFamily="18" charset="0"/>
              </a:rPr>
              <a:t>t</a:t>
            </a:r>
            <a:r>
              <a:rPr lang="de-DE" i="1" baseline="-25000" dirty="0" err="1" smtClean="0">
                <a:latin typeface="Times New Roman" pitchFamily="18" charset="0"/>
              </a:rPr>
              <a:t>i</a:t>
            </a:r>
            <a:endParaRPr lang="de-DE" i="1" baseline="-25000" dirty="0" smtClean="0">
              <a:latin typeface="Times New Roman" pitchFamily="18" charset="0"/>
            </a:endParaRPr>
          </a:p>
          <a:p>
            <a:pPr eaLnBrk="1" hangingPunct="1"/>
            <a:r>
              <a:rPr lang="de-DE" dirty="0" smtClean="0"/>
              <a:t> Vorranggraph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sz="2000" dirty="0" smtClean="0"/>
              <a:t>                      </a:t>
            </a:r>
            <a:r>
              <a:rPr lang="de-DE" sz="2000" dirty="0" err="1" smtClean="0"/>
              <a:t>bzw</a:t>
            </a:r>
            <a:r>
              <a:rPr lang="de-DE" sz="2000" dirty="0" smtClean="0"/>
              <a:t>, wenn ganzzahlig:                             (abrunden) </a:t>
            </a:r>
          </a:p>
          <a:p>
            <a:pPr eaLnBrk="1" hangingPunct="1">
              <a:buFontTx/>
              <a:buNone/>
            </a:pPr>
            <a:endParaRPr lang="de-DE" sz="2000" dirty="0" smtClean="0"/>
          </a:p>
          <a:p>
            <a:pPr eaLnBrk="1" hangingPunct="1"/>
            <a:r>
              <a:rPr lang="de-DE" sz="2000" dirty="0" smtClean="0"/>
              <a:t>                                  (aufrunden)</a:t>
            </a:r>
          </a:p>
          <a:p>
            <a:pPr eaLnBrk="1" hangingPunct="1">
              <a:buFontTx/>
              <a:buNone/>
            </a:pPr>
            <a:endParaRPr lang="de-DE" sz="2000" dirty="0" smtClean="0"/>
          </a:p>
          <a:p>
            <a:pPr eaLnBrk="1" hangingPunct="1"/>
            <a:r>
              <a:rPr lang="de-DE" sz="2000" dirty="0" smtClean="0"/>
              <a:t> </a:t>
            </a:r>
            <a:endParaRPr lang="de-AT" sz="2000" dirty="0" smtClean="0"/>
          </a:p>
        </p:txBody>
      </p:sp>
      <p:sp>
        <p:nvSpPr>
          <p:cNvPr id="205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863600" y="4221088"/>
          <a:ext cx="2016125" cy="857250"/>
        </p:xfrm>
        <a:graphic>
          <a:graphicData uri="http://schemas.openxmlformats.org/presentationml/2006/ole">
            <p:oleObj spid="_x0000_s2050" name="Formel" r:id="rId3" imgW="1066680" imgH="457200" progId="Equation.3">
              <p:embed/>
            </p:oleObj>
          </a:graphicData>
        </a:graphic>
      </p:graphicFrame>
      <p:sp>
        <p:nvSpPr>
          <p:cNvPr id="206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051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755576" y="3717032"/>
          <a:ext cx="1296987" cy="385763"/>
        </p:xfrm>
        <a:graphic>
          <a:graphicData uri="http://schemas.openxmlformats.org/presentationml/2006/ole">
            <p:oleObj spid="_x0000_s2051" name="Formel" r:id="rId4" imgW="596880" imgH="177480" progId="Equation.3">
              <p:embed/>
            </p:oleObj>
          </a:graphicData>
        </a:graphic>
      </p:graphicFrame>
      <p:sp>
        <p:nvSpPr>
          <p:cNvPr id="206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052" name="Object 10"/>
          <p:cNvGraphicFramePr>
            <a:graphicFrameLocks noChangeAspect="1"/>
          </p:cNvGraphicFramePr>
          <p:nvPr/>
        </p:nvGraphicFramePr>
        <p:xfrm>
          <a:off x="827088" y="5214268"/>
          <a:ext cx="2089150" cy="735012"/>
        </p:xfrm>
        <a:graphic>
          <a:graphicData uri="http://schemas.openxmlformats.org/presentationml/2006/ole">
            <p:oleObj spid="_x0000_s2052" name="Formel" r:id="rId5" imgW="1002865" imgH="355446" progId="Equation.3">
              <p:embed/>
            </p:oleObj>
          </a:graphicData>
        </a:graphic>
      </p:graphicFrame>
      <p:graphicFrame>
        <p:nvGraphicFramePr>
          <p:cNvPr id="2053" name="Object 12"/>
          <p:cNvGraphicFramePr>
            <a:graphicFrameLocks noChangeAspect="1"/>
          </p:cNvGraphicFramePr>
          <p:nvPr/>
        </p:nvGraphicFramePr>
        <p:xfrm>
          <a:off x="5219700" y="3717032"/>
          <a:ext cx="1544638" cy="495300"/>
        </p:xfrm>
        <a:graphic>
          <a:graphicData uri="http://schemas.openxmlformats.org/presentationml/2006/ole">
            <p:oleObj spid="_x0000_s2053" name="Formel" r:id="rId6" imgW="711000" imgH="228600" progId="Equation.3">
              <p:embed/>
            </p:oleObj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6516216" y="53732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hlinkClick r:id="rId7" action="ppaction://hlinksldjump"/>
              </a:rPr>
              <a:t>Beispiel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331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C666D956-64AD-4FA3-AF67-3E5F056E901B}" type="slidenum">
              <a:rPr lang="de-AT" smtClean="0"/>
              <a:pPr/>
              <a:t>9</a:t>
            </a:fld>
            <a:endParaRPr lang="de-AT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08720"/>
            <a:ext cx="8363272" cy="50891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0070C0"/>
                </a:solidFill>
              </a:rPr>
              <a:t>2.2 BEISPIEL: Automobilmontage</a:t>
            </a:r>
            <a:endParaRPr lang="de-AT" sz="2800" dirty="0" smtClean="0">
              <a:solidFill>
                <a:srgbClr val="0070C0"/>
              </a:solidFill>
            </a:endParaRPr>
          </a:p>
        </p:txBody>
      </p:sp>
      <p:pic>
        <p:nvPicPr>
          <p:cNvPr id="13318" name="Picture 4" descr="TRAN06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80288" y="333375"/>
            <a:ext cx="1223962" cy="1003300"/>
          </a:xfrm>
          <a:noFill/>
        </p:spPr>
      </p:pic>
      <p:graphicFrame>
        <p:nvGraphicFramePr>
          <p:cNvPr id="11554" name="Group 290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4063370"/>
        </p:xfrm>
        <a:graphic>
          <a:graphicData uri="http://schemas.openxmlformats.org/drawingml/2006/table">
            <a:tbl>
              <a:tblPr/>
              <a:tblGrid>
                <a:gridCol w="1350962"/>
                <a:gridCol w="1925638"/>
                <a:gridCol w="1930400"/>
                <a:gridCol w="3022600"/>
              </a:tblGrid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Tätigkeit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Beschreibung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Ausführungszeit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Unmittelbar vorhergehende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Grundplatte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Achsen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Motor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Getriebe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Räder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Lenkstange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C, D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Keilriemen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Karosserie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E, F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Lichtanlage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Scheiben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F, H, I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555" name="Text Box 291"/>
          <p:cNvSpPr txBox="1">
            <a:spLocks noChangeArrowheads="1"/>
          </p:cNvSpPr>
          <p:nvPr/>
        </p:nvSpPr>
        <p:spPr bwMode="auto">
          <a:xfrm>
            <a:off x="4140200" y="5805488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000" i="1"/>
              <a:t>∑</a:t>
            </a:r>
            <a:r>
              <a:rPr lang="de-DE" sz="2000" i="1"/>
              <a:t>t</a:t>
            </a:r>
            <a:r>
              <a:rPr lang="de-DE" sz="2000" i="1" baseline="-25000"/>
              <a:t>i </a:t>
            </a:r>
            <a:r>
              <a:rPr lang="de-DE" sz="2000"/>
              <a:t>= 41</a:t>
            </a:r>
            <a:endParaRPr lang="de-AT" sz="2000" i="1" baseline="-25000"/>
          </a:p>
        </p:txBody>
      </p:sp>
      <p:sp>
        <p:nvSpPr>
          <p:cNvPr id="8" name="Textfeld 7"/>
          <p:cNvSpPr txBox="1"/>
          <p:nvPr/>
        </p:nvSpPr>
        <p:spPr>
          <a:xfrm>
            <a:off x="6732240" y="59492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hlinkClick r:id="rId3" action="ppaction://hlinksldjump"/>
              </a:rPr>
              <a:t>Vorranggraph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1555" grpId="0"/>
    </p:bld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670</Words>
  <Application>Microsoft Office PowerPoint</Application>
  <PresentationFormat>Bildschirmpräsentation (4:3)</PresentationFormat>
  <Paragraphs>307</Paragraphs>
  <Slides>16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Vorlage_6</vt:lpstr>
      <vt:lpstr>Bild</vt:lpstr>
      <vt:lpstr>Formel</vt:lpstr>
      <vt:lpstr>Kapitel 2</vt:lpstr>
      <vt:lpstr>Einrichtung von Produktionsanlagen</vt:lpstr>
      <vt:lpstr>Arbeitsschritte</vt:lpstr>
      <vt:lpstr>2.1 Leistungsabstimmung</vt:lpstr>
      <vt:lpstr>Taktzeit C</vt:lpstr>
      <vt:lpstr>Beispiele aus Filmen</vt:lpstr>
      <vt:lpstr>Anzahl der Arbeitsgruppen</vt:lpstr>
      <vt:lpstr>Benötigte Daten und Formeln</vt:lpstr>
      <vt:lpstr>2.2 BEISPIEL: Automobilmontage</vt:lpstr>
      <vt:lpstr>Beispiel</vt:lpstr>
      <vt:lpstr>Beispiel - Vorranggraph</vt:lpstr>
      <vt:lpstr>Beispiel - Vorranggraph</vt:lpstr>
      <vt:lpstr>Beispiel - Positionswertverfahren</vt:lpstr>
      <vt:lpstr>Beispiel - Vorgangsweise</vt:lpstr>
      <vt:lpstr>Beispiel - Tabelle</vt:lpstr>
      <vt:lpstr>Bandwirkungsgrad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Hartl</cp:lastModifiedBy>
  <cp:revision>14</cp:revision>
  <dcterms:created xsi:type="dcterms:W3CDTF">2011-04-28T12:25:33Z</dcterms:created>
  <dcterms:modified xsi:type="dcterms:W3CDTF">2011-11-03T14:32:48Z</dcterms:modified>
</cp:coreProperties>
</file>