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0" d="100"/>
          <a:sy n="400" d="100"/>
        </p:scale>
        <p:origin x="-78" y="116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5.wmf"/><Relationship Id="rId5" Type="http://schemas.openxmlformats.org/officeDocument/2006/relationships/image" Target="../media/image40.wmf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0.wmf"/><Relationship Id="rId5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1.wmf"/><Relationship Id="rId1" Type="http://schemas.openxmlformats.org/officeDocument/2006/relationships/image" Target="../media/image13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22.11.2011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slide" Target="slide10.x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slide" Target="slide1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Losgrößenplanung</a:t>
            </a:r>
            <a:endParaRPr lang="de-AT" sz="3600" b="1" dirty="0" smtClean="0"/>
          </a:p>
          <a:p>
            <a:pPr>
              <a:buNone/>
            </a:pPr>
            <a:endParaRPr lang="de-AT" sz="3600" b="1" dirty="0" smtClean="0"/>
          </a:p>
          <a:p>
            <a:pPr>
              <a:buNone/>
            </a:pPr>
            <a:r>
              <a:rPr lang="de-AT" sz="3600" b="1" dirty="0" smtClean="0">
                <a:hlinkClick r:id="rId2" action="ppaction://hlinkpres?slideindex=1&amp;slidetitle="/>
              </a:rPr>
              <a:t>PPS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8 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mtClean="0"/>
              <a:t>Notationen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	</a:t>
            </a:r>
            <a:r>
              <a:rPr lang="de-AT" sz="2200" dirty="0" smtClean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q*	</a:t>
            </a:r>
            <a:r>
              <a:rPr lang="de-AT" sz="2200" dirty="0" smtClean="0"/>
              <a:t>...	optimale Bestellmenge / optimales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D	</a:t>
            </a:r>
            <a:r>
              <a:rPr lang="de-AT" sz="2200" dirty="0" smtClean="0"/>
              <a:t>...	Jahresbedarf (Bedarf pro Zeiteinheit)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s	</a:t>
            </a:r>
            <a:r>
              <a:rPr lang="de-AT" sz="2200" dirty="0" smtClean="0"/>
              <a:t>...	Fixkosten einer Bestellung </a:t>
            </a:r>
            <a:br>
              <a:rPr lang="de-AT" sz="2200" dirty="0" smtClean="0"/>
            </a:br>
            <a:r>
              <a:rPr lang="de-AT" sz="2200" dirty="0" smtClean="0"/>
              <a:t>		(oder Kosten einer Rüstung)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h	</a:t>
            </a:r>
            <a:r>
              <a:rPr lang="de-AT" sz="2200" dirty="0" smtClean="0"/>
              <a:t>...	Lagerkosten pro Stück und Jahr (Zeiteinheit)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Kostenbestandteile</a:t>
            </a:r>
            <a:endParaRPr lang="de-AT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 smtClean="0"/>
              <a:t>Bestellkosten pro Jahr:</a:t>
            </a:r>
            <a:endParaRPr lang="de-AT" dirty="0" smtClean="0"/>
          </a:p>
          <a:p>
            <a:pPr marL="457200" indent="-457200" eaLnBrk="1" hangingPunct="1">
              <a:buNone/>
            </a:pPr>
            <a:r>
              <a:rPr lang="de-AT" dirty="0" smtClean="0"/>
              <a:t>      </a:t>
            </a:r>
            <a:r>
              <a:rPr lang="de-AT" sz="2000" dirty="0" smtClean="0">
                <a:sym typeface="Symbol" pitchFamily="18" charset="2"/>
              </a:rPr>
              <a:t></a:t>
            </a:r>
            <a:r>
              <a:rPr lang="de-AT" sz="2000" dirty="0" smtClean="0"/>
              <a:t> Anzahl der Bestellungen </a:t>
            </a:r>
            <a:r>
              <a:rPr lang="de-AT" sz="2000" dirty="0" smtClean="0">
                <a:sym typeface="Symbol" pitchFamily="18" charset="2"/>
              </a:rPr>
              <a:t></a:t>
            </a:r>
            <a:r>
              <a:rPr lang="de-AT" sz="2000" dirty="0" smtClean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55675" y="2636838"/>
          <a:ext cx="792163" cy="727075"/>
        </p:xfrm>
        <a:graphic>
          <a:graphicData uri="http://schemas.openxmlformats.org/presentationml/2006/ole">
            <p:oleObj spid="_x0000_s2050" name="Formel" r:id="rId3" imgW="469696" imgH="431613" progId="Equation.3">
              <p:embed/>
            </p:oleObj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</a:t>
            </a:r>
            <a:r>
              <a:rPr lang="de-AT" b="1" dirty="0" smtClean="0"/>
              <a:t> </a:t>
            </a:r>
            <a:r>
              <a:rPr lang="de-AT" sz="2400" b="1" dirty="0" smtClean="0"/>
              <a:t>Lagerhaltungskosten </a:t>
            </a:r>
            <a:r>
              <a:rPr lang="de-AT" sz="2400" b="1" dirty="0"/>
              <a:t>pro Jahr:</a:t>
            </a:r>
            <a:endParaRPr lang="de-AT" sz="24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4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4" action="ppaction://hlinksldjump"/>
              </a:rPr>
              <a:t>.</a:t>
            </a:r>
            <a:r>
              <a:rPr lang="de-AT" sz="2000" dirty="0">
                <a:hlinkClick r:id="rId4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p:oleObj spid="_x0000_s2051" name="Formel" r:id="rId5" imgW="444307" imgH="393529" progId="Equation.3">
              <p:embed/>
            </p:oleObj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Gesamtkosten, </a:t>
            </a:r>
            <a:r>
              <a:rPr lang="de-AT" smtClean="0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3. optimale Bestellmenge: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optimalen Bestellmenge </a:t>
            </a:r>
            <a:r>
              <a:rPr lang="de-AT" sz="2000" i="1" dirty="0" smtClean="0"/>
              <a:t>q*</a:t>
            </a:r>
            <a:r>
              <a:rPr lang="de-AT" sz="2000" dirty="0" smtClean="0"/>
              <a:t> findet man durch Nullsetzung der ersten Ableitung der Gesamtkosten pro Jahr (total </a:t>
            </a:r>
            <a:r>
              <a:rPr lang="de-AT" sz="2000" dirty="0" err="1" smtClean="0"/>
              <a:t>costs</a:t>
            </a:r>
            <a:r>
              <a:rPr lang="de-AT" sz="2000" dirty="0" smtClean="0"/>
              <a:t>, </a:t>
            </a:r>
            <a:r>
              <a:rPr lang="de-AT" sz="2000" i="1" dirty="0" smtClean="0"/>
              <a:t>TC</a:t>
            </a:r>
            <a:r>
              <a:rPr lang="de-AT" sz="2000" dirty="0" smtClean="0"/>
              <a:t>).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		</a:t>
            </a:r>
            <a:endParaRPr lang="de-AT" sz="2000" dirty="0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p:oleObj spid="_x0000_s49154" name="Formel" r:id="rId4" imgW="419040" imgH="203040" progId="Equation.3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411413" y="3236913"/>
          <a:ext cx="1368425" cy="752475"/>
        </p:xfrm>
        <a:graphic>
          <a:graphicData uri="http://schemas.openxmlformats.org/presentationml/2006/ole">
            <p:oleObj spid="_x0000_s49155" name="Formel" r:id="rId5" imgW="761669" imgH="418918" progId="Equation.3">
              <p:embed/>
            </p:oleObj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876300" y="4076700"/>
          <a:ext cx="1031875" cy="811213"/>
        </p:xfrm>
        <a:graphic>
          <a:graphicData uri="http://schemas.openxmlformats.org/presentationml/2006/ole">
            <p:oleObj spid="_x0000_s49156" name="Formel" r:id="rId6" imgW="533169" imgH="418918" progId="Equation.3">
              <p:embed/>
            </p:oleObj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338388" y="4076700"/>
          <a:ext cx="1296987" cy="793750"/>
        </p:xfrm>
        <a:graphic>
          <a:graphicData uri="http://schemas.openxmlformats.org/presentationml/2006/ole">
            <p:oleObj spid="_x0000_s49157" name="Formel" r:id="rId7" imgW="685800" imgH="419100" progId="Equation.3">
              <p:embed/>
            </p:oleObj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979613" y="42926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827463" y="42211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= 0</a:t>
            </a:r>
            <a:endParaRPr lang="de-AT" sz="240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p:oleObj spid="_x0000_s49158" name="Formel" r:id="rId8" imgW="165028" imgH="228501" progId="Equation.3">
              <p:embed/>
            </p:oleObj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2411413" y="5037138"/>
          <a:ext cx="1152525" cy="811212"/>
        </p:xfrm>
        <a:graphic>
          <a:graphicData uri="http://schemas.openxmlformats.org/presentationml/2006/ole">
            <p:oleObj spid="_x0000_s49159" name="Formel" r:id="rId9" imgW="609336" imgH="431613" progId="Equation.3">
              <p:embed/>
            </p:oleObj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>
                <a:solidFill>
                  <a:srgbClr val="9900CC"/>
                </a:solidFill>
              </a:rPr>
              <a:t>Variable Bestell- oder Herstell-Kosten pro Stück beeinflussen q*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 smtClean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3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Bestellhäufigkeit, Bestellintervall</a:t>
            </a:r>
            <a:endParaRPr lang="de-AT" dirty="0" smtClean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4. Anzahl der Bestellungen pro Zeiteinheit: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>
                <a:sym typeface="Symbol" pitchFamily="18" charset="2"/>
              </a:rPr>
              <a:t>    </a:t>
            </a:r>
            <a:r>
              <a:rPr lang="de-AT" sz="1800" dirty="0" smtClean="0">
                <a:sym typeface="Symbol" pitchFamily="18" charset="2"/>
              </a:rPr>
              <a:t></a:t>
            </a:r>
            <a:r>
              <a:rPr lang="de-AT" sz="1800" dirty="0" smtClean="0"/>
              <a:t> Bedarf / optimale </a:t>
            </a:r>
            <a:r>
              <a:rPr lang="de-AT" sz="1800" dirty="0" smtClean="0"/>
              <a:t>Bestellmenge</a:t>
            </a:r>
            <a:endParaRPr lang="de-AT" sz="1800" dirty="0" smtClean="0"/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</a:t>
            </a:r>
            <a:endParaRPr lang="de-AT" sz="2000" b="1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/>
              <a:t>5. Zeit zwischen zwei Bestellungen:</a:t>
            </a:r>
            <a:endParaRPr lang="de-AT" sz="2400"/>
          </a:p>
          <a:p>
            <a:r>
              <a:rPr lang="de-AT"/>
              <a:t>		</a:t>
            </a:r>
            <a:endParaRPr lang="de-AT" sz="2400"/>
          </a:p>
          <a:p>
            <a:endParaRPr lang="de-AT" sz="2400"/>
          </a:p>
          <a:p>
            <a:r>
              <a:rPr lang="de-DE"/>
              <a:t>		                  </a:t>
            </a:r>
            <a:r>
              <a:rPr lang="de-AT"/>
              <a:t>bzw. </a:t>
            </a:r>
          </a:p>
          <a:p>
            <a:r>
              <a:rPr lang="de-AT"/>
              <a:t>       		    	</a:t>
            </a:r>
          </a:p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27088" y="2636838"/>
          <a:ext cx="935037" cy="793750"/>
        </p:xfrm>
        <a:graphic>
          <a:graphicData uri="http://schemas.openxmlformats.org/presentationml/2006/ole">
            <p:oleObj spid="_x0000_s4098" name="Formel" r:id="rId3" imgW="508000" imgH="431800" progId="Equation.3">
              <p:embed/>
            </p:oleObj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p:oleObj spid="_x0000_s4099" name="Formel" r:id="rId4" imgW="457002" imgH="393529" progId="Equation.3">
              <p:embed/>
            </p:oleObj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222750" y="4724400"/>
          <a:ext cx="2928938" cy="742950"/>
        </p:xfrm>
        <a:graphic>
          <a:graphicData uri="http://schemas.openxmlformats.org/presentationml/2006/ole">
            <p:oleObj spid="_x0000_s4100" name="Formel" r:id="rId5" imgW="1536480" imgH="393480" progId="Equation.3">
              <p:embed/>
            </p:oleObj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1733550" y="2641600"/>
          <a:ext cx="1419225" cy="1198563"/>
        </p:xfrm>
        <a:graphic>
          <a:graphicData uri="http://schemas.openxmlformats.org/presentationml/2006/ole">
            <p:oleObj spid="_x0000_s4101" name="Formel" r:id="rId6" imgW="736560" imgH="622080" progId="Equation.3">
              <p:embed/>
            </p:oleObj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241675" y="2574925"/>
          <a:ext cx="1125538" cy="855663"/>
        </p:xfrm>
        <a:graphic>
          <a:graphicData uri="http://schemas.openxmlformats.org/presentationml/2006/ole">
            <p:oleObj spid="_x0000_s4102" name="Formel" r:id="rId7" imgW="583920" imgH="444240" progId="Equation.3">
              <p:embed/>
            </p:oleObj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884363" y="4640263"/>
          <a:ext cx="1125537" cy="855662"/>
        </p:xfrm>
        <a:graphic>
          <a:graphicData uri="http://schemas.openxmlformats.org/presentationml/2006/ole">
            <p:oleObj spid="_x0000_s4103" name="Formel" r:id="rId8" imgW="583920" imgH="444240" progId="Equation.3">
              <p:embed/>
            </p:oleObj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</a:t>
            </a:r>
            <a:endParaRPr lang="de-AT" smtClean="0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6. optimale Gesamtkosten: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 smtClean="0"/>
              <a:t>Gesamtkosten pro Jahr</a:t>
            </a:r>
          </a:p>
          <a:p>
            <a:pPr eaLnBrk="1" hangingPunct="1">
              <a:buFontTx/>
              <a:buNone/>
            </a:pPr>
            <a:endParaRPr lang="de-DE" sz="22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</a:t>
            </a:r>
            <a:endParaRPr lang="de-AT" sz="2000" dirty="0" smtClean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300" y="2336800"/>
            <a:ext cx="2735263" cy="752475"/>
            <a:chOff x="2447" y="1489"/>
            <a:chExt cx="1723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p:oleObj spid="_x0000_s5126" name="Formel" r:id="rId3" imgW="431613" imgH="203112" progId="Equation.3">
                <p:embed/>
              </p:oleObj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/>
          </p:nvGraphicFramePr>
          <p:xfrm>
            <a:off x="3308" y="1489"/>
            <a:ext cx="862" cy="474"/>
          </p:xfrm>
          <a:graphic>
            <a:graphicData uri="http://schemas.openxmlformats.org/presentationml/2006/ole">
              <p:oleObj spid="_x0000_s5127" name="Formel" r:id="rId4" imgW="761669" imgH="418918" progId="Equation.3">
                <p:embed/>
              </p:oleObj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5" y="3082925"/>
            <a:ext cx="1963738" cy="811213"/>
            <a:chOff x="2910" y="1942"/>
            <a:chExt cx="1237" cy="511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p:oleObj spid="_x0000_s5124" name="Formel" r:id="rId5" imgW="165028" imgH="228501" progId="Equation.3">
                <p:embed/>
              </p:oleObj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/>
          </p:nvGraphicFramePr>
          <p:xfrm>
            <a:off x="3421" y="1942"/>
            <a:ext cx="726" cy="511"/>
          </p:xfrm>
          <a:graphic>
            <a:graphicData uri="http://schemas.openxmlformats.org/presentationml/2006/ole">
              <p:oleObj spid="_x0000_s5125" name="Formel" r:id="rId6" imgW="609336" imgH="431613" progId="Equation.3">
                <p:embed/>
              </p:oleObj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pro Jahr</a:t>
            </a:r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/>
        </p:nvGraphicFramePr>
        <p:xfrm>
          <a:off x="4140200" y="4411663"/>
          <a:ext cx="990600" cy="403225"/>
        </p:xfrm>
        <a:graphic>
          <a:graphicData uri="http://schemas.openxmlformats.org/presentationml/2006/ole">
            <p:oleObj spid="_x0000_s5122" name="Formel" r:id="rId7" imgW="495000" imgH="203040" progId="Equation.3">
              <p:embed/>
            </p:oleObj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/>
        </p:nvGraphicFramePr>
        <p:xfrm>
          <a:off x="5184775" y="4244975"/>
          <a:ext cx="1541463" cy="576263"/>
        </p:xfrm>
        <a:graphic>
          <a:graphicData uri="http://schemas.openxmlformats.org/presentationml/2006/ole">
            <p:oleObj spid="_x0000_s5123" name="Formel" r:id="rId8" imgW="609480" imgH="228600" progId="Equation.3">
              <p:embed/>
            </p:oleObj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1100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807200" y="437197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q*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30350"/>
            <a:ext cx="8064500" cy="4584700"/>
          </a:xfrm>
          <a:noFill/>
        </p:spPr>
      </p:pic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Kostenverlauf in Abhängigkeit der Losgröße</a:t>
            </a:r>
            <a:endParaRPr lang="de-AT" sz="2800" smtClean="0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7245350" y="4522788"/>
          <a:ext cx="709613" cy="650875"/>
        </p:xfrm>
        <a:graphic>
          <a:graphicData uri="http://schemas.openxmlformats.org/presentationml/2006/ole">
            <p:oleObj spid="_x0000_s6146" name="Formel" r:id="rId4" imgW="457200" imgH="419040" progId="Equation.3">
              <p:embed/>
            </p:oleObj>
          </a:graphicData>
        </a:graphic>
      </p:graphicFrame>
      <p:sp>
        <p:nvSpPr>
          <p:cNvPr id="67590" name="Freeform 6"/>
          <p:cNvSpPr>
            <a:spLocks/>
          </p:cNvSpPr>
          <p:nvPr/>
        </p:nvSpPr>
        <p:spPr bwMode="auto">
          <a:xfrm>
            <a:off x="2387600" y="3536950"/>
            <a:ext cx="2959100" cy="1289050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64" h="812">
                <a:moveTo>
                  <a:pt x="0" y="0"/>
                </a:moveTo>
                <a:cubicBezTo>
                  <a:pt x="17" y="28"/>
                  <a:pt x="48" y="101"/>
                  <a:pt x="104" y="168"/>
                </a:cubicBezTo>
                <a:cubicBezTo>
                  <a:pt x="160" y="235"/>
                  <a:pt x="233" y="325"/>
                  <a:pt x="336" y="400"/>
                </a:cubicBezTo>
                <a:cubicBezTo>
                  <a:pt x="439" y="475"/>
                  <a:pt x="579" y="555"/>
                  <a:pt x="724" y="616"/>
                </a:cubicBezTo>
                <a:cubicBezTo>
                  <a:pt x="869" y="677"/>
                  <a:pt x="1018" y="731"/>
                  <a:pt x="1208" y="764"/>
                </a:cubicBezTo>
                <a:cubicBezTo>
                  <a:pt x="1398" y="797"/>
                  <a:pt x="1637" y="806"/>
                  <a:pt x="1864" y="812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2393950" y="4387850"/>
            <a:ext cx="2940050" cy="7048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8004175" y="3983038"/>
          <a:ext cx="750888" cy="665162"/>
        </p:xfrm>
        <a:graphic>
          <a:graphicData uri="http://schemas.openxmlformats.org/presentationml/2006/ole">
            <p:oleObj spid="_x0000_s6147" name="Formel" r:id="rId5" imgW="444307" imgH="393529" progId="Equation.3">
              <p:embed/>
            </p:oleObj>
          </a:graphicData>
        </a:graphic>
      </p:graphicFrame>
      <p:sp>
        <p:nvSpPr>
          <p:cNvPr id="67594" name="Freeform 10"/>
          <p:cNvSpPr>
            <a:spLocks/>
          </p:cNvSpPr>
          <p:nvPr/>
        </p:nvSpPr>
        <p:spPr bwMode="auto">
          <a:xfrm>
            <a:off x="2317750" y="2868613"/>
            <a:ext cx="3009900" cy="1003300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6" h="632">
                <a:moveTo>
                  <a:pt x="0" y="0"/>
                </a:moveTo>
                <a:cubicBezTo>
                  <a:pt x="26" y="34"/>
                  <a:pt x="74" y="126"/>
                  <a:pt x="156" y="205"/>
                </a:cubicBezTo>
                <a:cubicBezTo>
                  <a:pt x="238" y="284"/>
                  <a:pt x="372" y="410"/>
                  <a:pt x="492" y="477"/>
                </a:cubicBezTo>
                <a:cubicBezTo>
                  <a:pt x="612" y="544"/>
                  <a:pt x="747" y="586"/>
                  <a:pt x="876" y="609"/>
                </a:cubicBezTo>
                <a:cubicBezTo>
                  <a:pt x="1005" y="632"/>
                  <a:pt x="1143" y="631"/>
                  <a:pt x="1264" y="613"/>
                </a:cubicBezTo>
                <a:cubicBezTo>
                  <a:pt x="1385" y="595"/>
                  <a:pt x="1499" y="548"/>
                  <a:pt x="1604" y="501"/>
                </a:cubicBezTo>
                <a:cubicBezTo>
                  <a:pt x="1709" y="454"/>
                  <a:pt x="1835" y="365"/>
                  <a:pt x="1896" y="329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771900" y="5657850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1951038" y="1711325"/>
            <a:ext cx="109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latin typeface="Times New Roman" pitchFamily="18" charset="0"/>
              </a:rPr>
              <a:t>pro Jahr</a:t>
            </a:r>
          </a:p>
        </p:txBody>
      </p:sp>
      <p:sp>
        <p:nvSpPr>
          <p:cNvPr id="67597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7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</a:t>
            </a:r>
            <a:r>
              <a:rPr lang="de-AT" dirty="0" smtClean="0"/>
              <a:t>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5" grpId="0" animBg="1"/>
      <p:bldP spid="675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Klassische Losgröße I</a:t>
            </a:r>
            <a:endParaRPr lang="de-A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5"/>
            <a:ext cx="8229600" cy="247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Der Nettobedarf eines Produktes mit den </a:t>
            </a:r>
            <a:r>
              <a:rPr lang="de-AT" u="sng" smtClean="0"/>
              <a:t>Rüstkosten</a:t>
            </a:r>
            <a:r>
              <a:rPr lang="de-AT" smtClean="0"/>
              <a:t> (</a:t>
            </a:r>
            <a:r>
              <a:rPr lang="de-AT" b="1" i="1" smtClean="0"/>
              <a:t>s</a:t>
            </a:r>
            <a:r>
              <a:rPr lang="de-AT" smtClean="0"/>
              <a:t>) von </a:t>
            </a:r>
            <a:r>
              <a:rPr lang="de-AT" b="1" smtClean="0"/>
              <a:t>200</a:t>
            </a:r>
            <a:r>
              <a:rPr lang="de-AT" smtClean="0"/>
              <a:t> und den </a:t>
            </a:r>
            <a:r>
              <a:rPr lang="de-AT" u="sng" smtClean="0"/>
              <a:t>Lagerkosten</a:t>
            </a:r>
            <a:r>
              <a:rPr lang="de-AT" smtClean="0"/>
              <a:t> (</a:t>
            </a:r>
            <a:r>
              <a:rPr lang="de-AT" b="1" i="1" smtClean="0"/>
              <a:t>h</a:t>
            </a:r>
            <a:r>
              <a:rPr lang="de-AT" smtClean="0"/>
              <a:t>) von </a:t>
            </a:r>
            <a:r>
              <a:rPr lang="de-AT" b="1" smtClean="0"/>
              <a:t>1</a:t>
            </a:r>
            <a:r>
              <a:rPr lang="de-AT" smtClean="0"/>
              <a:t> 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i="1" smtClean="0"/>
              <a:t>D</a:t>
            </a:r>
            <a:r>
              <a:rPr lang="de-AT" smtClean="0"/>
              <a:t> = {120, 160, 60, 80, 120, 60, 100}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4292600"/>
            <a:ext cx="5184775" cy="457200"/>
            <a:chOff x="340" y="2704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340" y="2704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>
                  <a:sym typeface="Wingdings" pitchFamily="2" charset="2"/>
                </a:rPr>
                <a:t></a:t>
              </a:r>
              <a:r>
                <a:rPr lang="de-DE" sz="2400" i="1">
                  <a:sym typeface="Wingdings" pitchFamily="2" charset="2"/>
                </a:rPr>
                <a:t> </a:t>
              </a:r>
              <a:r>
                <a:rPr lang="de-DE" sz="2400" b="1" i="1"/>
                <a:t>D</a:t>
              </a:r>
              <a:r>
                <a:rPr lang="de-DE" sz="2400"/>
                <a:t> = </a:t>
              </a:r>
              <a:r>
                <a:rPr lang="de-DE" sz="2400">
                  <a:solidFill>
                    <a:srgbClr val="9900CC"/>
                  </a:solidFill>
                </a:rPr>
                <a:t>100</a:t>
              </a:r>
              <a:r>
                <a:rPr lang="de-DE" sz="2400"/>
                <a:t> ME pro Periode</a:t>
              </a:r>
              <a:endParaRPr lang="de-AT" sz="240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657" y="275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</a:t>
            </a:r>
            <a:endParaRPr lang="de-AT" dirty="0" smtClean="0"/>
          </a:p>
        </p:txBody>
      </p:sp>
      <p:sp>
        <p:nvSpPr>
          <p:cNvPr id="71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280" cy="1612900"/>
          </a:xfrm>
        </p:spPr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a) Wie lautet die optimale klassische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, wenn von dem   			 		 		durchschnittlichen Nettobedarf von 100 ausgegangen wird?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2636838"/>
          <a:ext cx="365125" cy="504825"/>
        </p:xfrm>
        <a:graphic>
          <a:graphicData uri="http://schemas.openxmlformats.org/presentationml/2006/ole">
            <p:oleObj spid="_x0000_s7170" name="Formel" r:id="rId3" imgW="165028" imgH="228501" progId="Equation.3">
              <p:embed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3350" y="27082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0742" name="Object 22"/>
          <p:cNvGraphicFramePr>
            <a:graphicFrameLocks noChangeAspect="1"/>
          </p:cNvGraphicFramePr>
          <p:nvPr>
            <p:ph sz="quarter" idx="3"/>
          </p:nvPr>
        </p:nvGraphicFramePr>
        <p:xfrm>
          <a:off x="1908175" y="2492375"/>
          <a:ext cx="1079500" cy="765175"/>
        </p:xfrm>
        <a:graphic>
          <a:graphicData uri="http://schemas.openxmlformats.org/presentationml/2006/ole">
            <p:oleObj spid="_x0000_s7171" name="Formel" r:id="rId4" imgW="609336" imgH="431613" progId="Equation.3">
              <p:embed/>
            </p:oleObj>
          </a:graphicData>
        </a:graphic>
      </p:graphicFrame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683000" y="2420938"/>
          <a:ext cx="1609725" cy="785812"/>
        </p:xfrm>
        <a:graphic>
          <a:graphicData uri="http://schemas.openxmlformats.org/presentationml/2006/ole">
            <p:oleObj spid="_x0000_s7172" name="Formel" r:id="rId5" imgW="850680" imgH="444240" progId="Equation.3">
              <p:embed/>
            </p:oleObj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451475" y="26368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r>
              <a:rPr lang="de-DE" sz="2000">
                <a:solidFill>
                  <a:srgbClr val="9900CC"/>
                </a:solidFill>
              </a:rPr>
              <a:t> </a:t>
            </a:r>
            <a:r>
              <a:rPr lang="de-DE" sz="2000" b="1">
                <a:solidFill>
                  <a:srgbClr val="9900CC"/>
                </a:solidFill>
              </a:rPr>
              <a:t>200 ME</a:t>
            </a:r>
            <a:endParaRPr lang="de-AT" sz="2000" b="1">
              <a:solidFill>
                <a:srgbClr val="9900CC"/>
              </a:solidFill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3500438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/>
              <a:t>Um wieviel % vergrößert bzw. verringert sich die optimale klassische Losgröße, wenn sich der durchschnittliche Bedarf um den Faktor </a:t>
            </a:r>
            <a:br>
              <a:rPr lang="de-AT" sz="2000"/>
            </a:br>
            <a:r>
              <a:rPr lang="de-AT" sz="2000"/>
              <a:t>1,1 * 1,1 = 1,21 bzw. 0,9 * 0,9 = 0,81 ändert?</a:t>
            </a:r>
          </a:p>
        </p:txBody>
      </p:sp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917575" y="5372100"/>
          <a:ext cx="701675" cy="504825"/>
        </p:xfrm>
        <a:graphic>
          <a:graphicData uri="http://schemas.openxmlformats.org/presentationml/2006/ole">
            <p:oleObj spid="_x0000_s7173" name="Formel" r:id="rId6" imgW="317160" imgH="228600" progId="Equation.3">
              <p:embed/>
            </p:oleObj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1920875" y="5173663"/>
          <a:ext cx="1282700" cy="787400"/>
        </p:xfrm>
        <a:graphic>
          <a:graphicData uri="http://schemas.openxmlformats.org/presentationml/2006/ole">
            <p:oleObj spid="_x0000_s7174" name="Formel" r:id="rId7" imgW="723600" imgH="444240" progId="Equation.3">
              <p:embed/>
            </p:oleObj>
          </a:graphicData>
        </a:graphic>
      </p:graphicFrame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546225" y="54371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71550" y="46101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1, 21 * </a:t>
            </a:r>
            <a:r>
              <a:rPr lang="de-DE" sz="2000" i="1"/>
              <a:t>D</a:t>
            </a:r>
            <a:endParaRPr lang="de-AT" sz="2000" i="1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/>
        </p:nvGraphicFramePr>
        <p:xfrm>
          <a:off x="3767138" y="5157788"/>
          <a:ext cx="1597025" cy="787400"/>
        </p:xfrm>
        <a:graphic>
          <a:graphicData uri="http://schemas.openxmlformats.org/presentationml/2006/ole">
            <p:oleObj spid="_x0000_s7175" name="Formel" r:id="rId8" imgW="901440" imgH="444240" progId="Equation.3">
              <p:embed/>
            </p:oleObj>
          </a:graphicData>
        </a:graphic>
      </p:graphicFrame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435600" y="54086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0755" name="Object 35"/>
          <p:cNvGraphicFramePr>
            <a:graphicFrameLocks noChangeAspect="1"/>
          </p:cNvGraphicFramePr>
          <p:nvPr/>
        </p:nvGraphicFramePr>
        <p:xfrm>
          <a:off x="5867400" y="5356225"/>
          <a:ext cx="698500" cy="449263"/>
        </p:xfrm>
        <a:graphic>
          <a:graphicData uri="http://schemas.openxmlformats.org/presentationml/2006/ole">
            <p:oleObj spid="_x0000_s7176" name="Formel" r:id="rId9" imgW="393480" imgH="253800" progId="Equation.3">
              <p:embed/>
            </p:oleObj>
          </a:graphicData>
        </a:graphic>
      </p:graphicFrame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6516688" y="54451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35825" y="5373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1,1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0759" name="Object 39"/>
          <p:cNvGraphicFramePr>
            <a:graphicFrameLocks noChangeAspect="1"/>
          </p:cNvGraphicFramePr>
          <p:nvPr/>
        </p:nvGraphicFramePr>
        <p:xfrm>
          <a:off x="8147050" y="5373688"/>
          <a:ext cx="312738" cy="431800"/>
        </p:xfrm>
        <a:graphic>
          <a:graphicData uri="http://schemas.openxmlformats.org/presentationml/2006/ole">
            <p:oleObj spid="_x0000_s7177" name="Formel" r:id="rId10" imgW="165028" imgH="228501" progId="Equation.3">
              <p:embed/>
            </p:oleObj>
          </a:graphicData>
        </a:graphic>
      </p:graphicFrame>
      <p:graphicFrame>
        <p:nvGraphicFramePr>
          <p:cNvPr id="30760" name="Object 40"/>
          <p:cNvGraphicFramePr>
            <a:graphicFrameLocks noChangeAspect="1"/>
          </p:cNvGraphicFramePr>
          <p:nvPr/>
        </p:nvGraphicFramePr>
        <p:xfrm>
          <a:off x="6804025" y="5373688"/>
          <a:ext cx="312738" cy="431800"/>
        </p:xfrm>
        <a:graphic>
          <a:graphicData uri="http://schemas.openxmlformats.org/presentationml/2006/ole">
            <p:oleObj spid="_x0000_s7178" name="Formel" r:id="rId11" imgW="165028" imgH="228501" progId="Equation.3">
              <p:embed/>
            </p:oleObj>
          </a:graphicData>
        </a:graphic>
      </p:graphicFrame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2498725" y="25939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45" grpId="0"/>
      <p:bldP spid="30746" grpId="0"/>
      <p:bldP spid="30751" grpId="0"/>
      <p:bldP spid="30752" grpId="0"/>
      <p:bldP spid="30754" grpId="0"/>
      <p:bldP spid="30756" grpId="0"/>
      <p:bldP spid="30758" grpId="0"/>
      <p:bldP spid="307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III</a:t>
            </a:r>
            <a:endParaRPr lang="de-AT" dirty="0" smtClean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Fortsetzung b)</a:t>
            </a:r>
          </a:p>
          <a:p>
            <a:pPr eaLnBrk="1" hangingPunct="1">
              <a:buFontTx/>
              <a:buNone/>
            </a:pPr>
            <a:endParaRPr lang="de-AT" sz="2000" smtClean="0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654050" y="2889250"/>
          <a:ext cx="749300" cy="539750"/>
        </p:xfrm>
        <a:graphic>
          <a:graphicData uri="http://schemas.openxmlformats.org/presentationml/2006/ole">
            <p:oleObj spid="_x0000_s8194" name="Formel" r:id="rId3" imgW="317160" imgH="228600" progId="Equation.3">
              <p:embed/>
            </p:oleObj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22050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0,81 * </a:t>
            </a:r>
            <a:r>
              <a:rPr lang="de-DE" sz="2000" i="1"/>
              <a:t>D</a:t>
            </a:r>
            <a:endParaRPr lang="de-AT" sz="2000" i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331913" y="29972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1806575" y="2781300"/>
          <a:ext cx="1223963" cy="750888"/>
        </p:xfrm>
        <a:graphic>
          <a:graphicData uri="http://schemas.openxmlformats.org/presentationml/2006/ole">
            <p:oleObj spid="_x0000_s8195" name="Formel" r:id="rId4" imgW="723600" imgH="444240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541713" y="2757488"/>
          <a:ext cx="1641475" cy="787400"/>
        </p:xfrm>
        <a:graphic>
          <a:graphicData uri="http://schemas.openxmlformats.org/presentationml/2006/ole">
            <p:oleObj spid="_x0000_s8196" name="Formel" r:id="rId5" imgW="927000" imgH="444240" progId="Equation.3">
              <p:embed/>
            </p:oleObj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35600" y="30035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5784850" y="2924175"/>
          <a:ext cx="720725" cy="449263"/>
        </p:xfrm>
        <a:graphic>
          <a:graphicData uri="http://schemas.openxmlformats.org/presentationml/2006/ole">
            <p:oleObj spid="_x0000_s8197" name="Formel" r:id="rId6" imgW="406080" imgH="253800" progId="Equation.3">
              <p:embed/>
            </p:oleObj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6804025" y="2924175"/>
          <a:ext cx="312738" cy="431800"/>
        </p:xfrm>
        <a:graphic>
          <a:graphicData uri="http://schemas.openxmlformats.org/presentationml/2006/ole">
            <p:oleObj spid="_x0000_s8198" name="Formel" r:id="rId7" imgW="165028" imgH="228501" progId="Equation.3">
              <p:embed/>
            </p:oleObj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16688" y="28527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164388" y="2960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8101013" y="2952750"/>
          <a:ext cx="385762" cy="431800"/>
        </p:xfrm>
        <a:graphic>
          <a:graphicData uri="http://schemas.openxmlformats.org/presentationml/2006/ole">
            <p:oleObj spid="_x0000_s8199" name="Formel" r:id="rId8" imgW="165028" imgH="228501" progId="Equation.3">
              <p:embed/>
            </p:oleObj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662363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/>
              <a:t>c)	Um wieviel % müssten sich die Rüstkosten erhöhen bzw. verringern, damit man eine </a:t>
            </a:r>
            <a:r>
              <a:rPr lang="de-AT" sz="2000">
                <a:solidFill>
                  <a:srgbClr val="FF3300"/>
                </a:solidFill>
              </a:rPr>
              <a:t>Halbierung</a:t>
            </a:r>
            <a:r>
              <a:rPr lang="de-AT" sz="2000"/>
              <a:t> der optimalen klassischen </a:t>
            </a:r>
            <a:r>
              <a:rPr lang="de-AT" sz="2000">
                <a:solidFill>
                  <a:srgbClr val="FF3300"/>
                </a:solidFill>
              </a:rPr>
              <a:t>Losgröße</a:t>
            </a:r>
            <a:r>
              <a:rPr lang="de-AT" sz="200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917575" y="4851400"/>
          <a:ext cx="749300" cy="539750"/>
        </p:xfrm>
        <a:graphic>
          <a:graphicData uri="http://schemas.openxmlformats.org/presentationml/2006/ole">
            <p:oleObj spid="_x0000_s8200" name="Formel" r:id="rId9" imgW="317160" imgH="228600" progId="Equation.3">
              <p:embed/>
            </p:oleObj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595438" y="49577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  0,5		= </a:t>
            </a:r>
            <a:endParaRPr lang="de-AT" sz="20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428875" y="49577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2722563" y="4959350"/>
          <a:ext cx="312737" cy="431800"/>
        </p:xfrm>
        <a:graphic>
          <a:graphicData uri="http://schemas.openxmlformats.org/presentationml/2006/ole">
            <p:oleObj spid="_x0000_s8201" name="Formel" r:id="rId10" imgW="165028" imgH="228501" progId="Equation.3">
              <p:embed/>
            </p:oleObj>
          </a:graphicData>
        </a:graphic>
      </p:graphicFrame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827463" y="499427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0,5 *</a:t>
            </a:r>
            <a:r>
              <a:rPr lang="de-DE"/>
              <a:t> </a:t>
            </a:r>
            <a:endParaRPr lang="de-AT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4475163" y="4768850"/>
          <a:ext cx="1079500" cy="765175"/>
        </p:xfrm>
        <a:graphic>
          <a:graphicData uri="http://schemas.openxmlformats.org/presentationml/2006/ole">
            <p:oleObj spid="_x0000_s8202" name="Formel" r:id="rId11" imgW="609336" imgH="431613" progId="Equation.3">
              <p:embed/>
            </p:oleObj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772150" y="49577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endParaRPr lang="de-AT" sz="2000"/>
          </a:p>
        </p:txBody>
      </p:sp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6303963" y="4746625"/>
          <a:ext cx="1844675" cy="787400"/>
        </p:xfrm>
        <a:graphic>
          <a:graphicData uri="http://schemas.openxmlformats.org/presentationml/2006/ole">
            <p:oleObj spid="_x0000_s8203" name="Formel" r:id="rId12" imgW="1041120" imgH="444240" progId="Equation.3">
              <p:embed/>
            </p:oleObj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7527132" y="4310856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356475" y="4165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  <p:bldP spid="37899" grpId="0"/>
      <p:bldP spid="37902" grpId="0"/>
      <p:bldP spid="37903" grpId="0"/>
      <p:bldP spid="37905" grpId="0"/>
      <p:bldP spid="37907" grpId="0"/>
      <p:bldP spid="37909" grpId="0"/>
      <p:bldP spid="37911" grpId="0"/>
      <p:bldP spid="37913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Eigenschaften der optimalen </a:t>
            </a:r>
            <a:r>
              <a:rPr lang="de-DE" dirty="0" err="1" smtClean="0"/>
              <a:t>Losgröße</a:t>
            </a: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 </a:t>
            </a:r>
            <a:br>
              <a:rPr lang="de-AT" sz="2000" dirty="0" smtClean="0"/>
            </a:br>
            <a:r>
              <a:rPr lang="de-AT" sz="2000" dirty="0" smtClean="0"/>
              <a:t>  </a:t>
            </a:r>
            <a:r>
              <a:rPr lang="de-AT" sz="2000" dirty="0" smtClean="0">
                <a:hlinkClick r:id="rId3" action="ppaction://hlinksldjump"/>
              </a:rPr>
              <a:t>Lagerkostenzuwachs = marginale Rüstkostenersparnis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			=   0,  also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Grenzkostenverfahren von </a:t>
            </a:r>
            <a:r>
              <a:rPr lang="de-AT" sz="2000" dirty="0" err="1" smtClean="0"/>
              <a:t>Groff</a:t>
            </a:r>
            <a:r>
              <a:rPr lang="de-AT" sz="2000" dirty="0" smtClean="0"/>
              <a:t>)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</a:t>
            </a:r>
            <a:br>
              <a:rPr lang="de-AT" sz="2000" dirty="0" smtClean="0"/>
            </a:br>
            <a:r>
              <a:rPr lang="de-AT" sz="2000" dirty="0" smtClean="0"/>
              <a:t>  sind die Durchschnittskosten </a:t>
            </a:r>
            <a:r>
              <a:rPr lang="de-AT" sz="2000" i="1" dirty="0" smtClean="0"/>
              <a:t>pro Zeiteinheit</a:t>
            </a:r>
            <a:r>
              <a:rPr lang="de-AT" sz="2000" dirty="0" smtClean="0"/>
              <a:t> </a:t>
            </a:r>
            <a:r>
              <a:rPr lang="de-AT" sz="2000" b="1" dirty="0" smtClean="0"/>
              <a:t>minimal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</a:t>
            </a:r>
            <a:r>
              <a:rPr lang="de-AT" sz="2000" dirty="0" err="1" smtClean="0"/>
              <a:t>Silver</a:t>
            </a:r>
            <a:r>
              <a:rPr lang="de-AT" sz="2000" dirty="0" smtClean="0"/>
              <a:t> – </a:t>
            </a:r>
            <a:r>
              <a:rPr lang="de-AT" sz="2000" dirty="0" err="1" smtClean="0"/>
              <a:t>Meal</a:t>
            </a:r>
            <a:r>
              <a:rPr lang="de-AT" sz="2000" dirty="0" smtClean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p:oleObj spid="_x0000_s9218" name="Formel" r:id="rId4" imgW="165028" imgH="228501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p:oleObj spid="_x0000_s9219" name="Formel" r:id="rId5" imgW="165028" imgH="228501" progId="Equation.3">
              <p:embed/>
            </p:oleObj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p:oleObj spid="_x0000_s9220" name="Formel" r:id="rId6" imgW="533169" imgH="418918" progId="Equation.3">
              <p:embed/>
            </p:oleObj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2460625" y="2517775"/>
          <a:ext cx="1509713" cy="790575"/>
        </p:xfrm>
        <a:graphic>
          <a:graphicData uri="http://schemas.openxmlformats.org/presentationml/2006/ole">
            <p:oleObj spid="_x0000_s9221" name="Formel" r:id="rId7" imgW="799920" imgH="419040" progId="Equation.3">
              <p:embed/>
            </p:oleObj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580112" y="2564904"/>
          <a:ext cx="1152525" cy="757238"/>
        </p:xfrm>
        <a:graphic>
          <a:graphicData uri="http://schemas.openxmlformats.org/presentationml/2006/ole">
            <p:oleObj spid="_x0000_s9222" name="Formel" r:id="rId8" imgW="634725" imgH="418918" progId="Equation.3">
              <p:embed/>
            </p:oleObj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Losgrößenplanung</a:t>
            </a:r>
            <a:endParaRPr lang="de-AT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</a:t>
            </a:r>
            <a:r>
              <a:rPr lang="de-AT" dirty="0" smtClean="0"/>
              <a:t> (</a:t>
            </a:r>
            <a:r>
              <a:rPr lang="de-AT" i="1" dirty="0" err="1" smtClean="0"/>
              <a:t>lot</a:t>
            </a:r>
            <a:r>
              <a:rPr lang="de-AT" dirty="0" smtClean="0"/>
              <a:t>) = Menge eines Produktes, die ohne Unterbrechung gefertigt 	wird</a:t>
            </a:r>
            <a:endParaRPr lang="de-AT" b="1" dirty="0" smtClean="0"/>
          </a:p>
          <a:p>
            <a:pPr eaLnBrk="1" hangingPunct="1"/>
            <a:r>
              <a:rPr lang="de-AT" b="1" dirty="0" smtClean="0"/>
              <a:t> </a:t>
            </a:r>
            <a:r>
              <a:rPr lang="de-AT" b="1" dirty="0" err="1" smtClean="0"/>
              <a:t>Losgröße</a:t>
            </a:r>
            <a:r>
              <a:rPr lang="de-AT" dirty="0" smtClean="0"/>
              <a:t> (</a:t>
            </a:r>
            <a:r>
              <a:rPr lang="de-AT" i="1" dirty="0" err="1" smtClean="0"/>
              <a:t>lotsize</a:t>
            </a:r>
            <a:r>
              <a:rPr lang="de-AT" dirty="0" smtClean="0"/>
              <a:t>) = Größe des Loses</a:t>
            </a:r>
          </a:p>
          <a:p>
            <a:pPr eaLnBrk="1" hangingPunct="1"/>
            <a:endParaRPr lang="de-AT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Losgrößenplanung </a:t>
            </a:r>
            <a:r>
              <a:rPr lang="de-AT" dirty="0" smtClean="0"/>
              <a:t>(</a:t>
            </a:r>
            <a:r>
              <a:rPr lang="de-AT" i="1" dirty="0" err="1" smtClean="0"/>
              <a:t>lotsizing</a:t>
            </a:r>
            <a:r>
              <a:rPr lang="de-AT" dirty="0" smtClean="0"/>
              <a:t>) </a:t>
            </a:r>
            <a:br>
              <a:rPr lang="de-AT" dirty="0" smtClean="0"/>
            </a:br>
            <a:r>
              <a:rPr lang="de-AT" dirty="0" smtClean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 smtClean="0"/>
              <a:t> Zusammenfassung zu größeren Losen  </a:t>
            </a:r>
            <a:br>
              <a:rPr lang="de-AT" dirty="0" smtClean="0"/>
            </a:br>
            <a:r>
              <a:rPr lang="de-AT" dirty="0" smtClean="0"/>
              <a:t>   </a:t>
            </a:r>
            <a:r>
              <a:rPr lang="de-AT" dirty="0" smtClean="0">
                <a:sym typeface="Symbol" pitchFamily="18" charset="2"/>
              </a:rPr>
              <a:t>  Vorproduktion auf Lager für spätere Perioden  </a:t>
            </a:r>
            <a:br>
              <a:rPr lang="de-AT" dirty="0" smtClean="0">
                <a:sym typeface="Symbol" pitchFamily="18" charset="2"/>
              </a:rPr>
            </a:br>
            <a:r>
              <a:rPr lang="de-AT" dirty="0" smtClean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8.3 Deterministische, </a:t>
            </a:r>
            <a:r>
              <a:rPr lang="de-DE" b="1" dirty="0" smtClean="0"/>
              <a:t>dynamische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Ein-Produktmodelle I</a:t>
            </a:r>
            <a:endParaRPr lang="de-AT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AT" sz="2000" b="1" dirty="0" smtClean="0"/>
              <a:t>dynamisches Lagerhaltungsproblem</a:t>
            </a:r>
            <a:r>
              <a:rPr lang="de-AT" sz="2000" dirty="0" smtClean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jede 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Optimierung: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u="sng" dirty="0" smtClean="0"/>
              <a:t>Standardproblem</a:t>
            </a:r>
            <a:r>
              <a:rPr lang="de-AT" sz="2000" dirty="0" smtClean="0"/>
              <a:t> : </a:t>
            </a:r>
            <a:r>
              <a:rPr lang="de-AT" sz="2000" b="1" dirty="0" smtClean="0"/>
              <a:t>Wagner-</a:t>
            </a:r>
            <a:r>
              <a:rPr lang="de-AT" sz="2000" b="1" dirty="0" err="1" smtClean="0"/>
              <a:t>Whitin</a:t>
            </a:r>
            <a:r>
              <a:rPr lang="de-AT" sz="2000" b="1" dirty="0" smtClean="0"/>
              <a:t> (WW) Problem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Deterministische, dynamische </a:t>
            </a:r>
            <a:br>
              <a:rPr lang="de-DE" dirty="0" smtClean="0"/>
            </a:br>
            <a:r>
              <a:rPr lang="de-DE" dirty="0" smtClean="0"/>
              <a:t>Ein-Produktmodelle II</a:t>
            </a:r>
            <a:endParaRPr lang="de-AT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 smtClean="0"/>
              <a:t>Annahmen</a:t>
            </a:r>
            <a:r>
              <a:rPr lang="de-AT" sz="2000" dirty="0" smtClean="0"/>
              <a:t>:</a:t>
            </a:r>
          </a:p>
          <a:p>
            <a:pPr eaLnBrk="1" hangingPunct="1"/>
            <a:r>
              <a:rPr lang="de-AT" sz="2000" dirty="0" smtClean="0"/>
              <a:t> ein einheitliches Produkt</a:t>
            </a:r>
            <a:endParaRPr lang="de-AT" sz="2000" b="1" dirty="0" smtClean="0"/>
          </a:p>
          <a:p>
            <a:pPr eaLnBrk="1" hangingPunct="1"/>
            <a:r>
              <a:rPr lang="de-AT" sz="2000" b="1" dirty="0" smtClean="0"/>
              <a:t> Absatz  zeitlich nicht mehr konstant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Produktionszeit wird vernachlässigt, Lagerzugänge in ganzen Losen</a:t>
            </a:r>
          </a:p>
          <a:p>
            <a:pPr eaLnBrk="1" hangingPunct="1"/>
            <a:r>
              <a:rPr lang="de-AT" sz="2000" dirty="0" smtClean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 smtClean="0"/>
              <a:t> keine Mengenrabatte</a:t>
            </a:r>
          </a:p>
          <a:p>
            <a:pPr eaLnBrk="1" hangingPunct="1"/>
            <a:r>
              <a:rPr lang="de-AT" sz="2000" dirty="0" smtClean="0"/>
              <a:t> keine Fehlmengen erlaubt - durch rechtzeitiges Bestellen vermieden</a:t>
            </a:r>
          </a:p>
          <a:p>
            <a:pPr eaLnBrk="1" hangingPunct="1"/>
            <a:r>
              <a:rPr lang="de-AT" sz="2000" dirty="0" smtClean="0"/>
              <a:t> keine Kapazitätsbeschränkungen bezüglich </a:t>
            </a:r>
            <a:r>
              <a:rPr lang="de-AT" sz="2000" dirty="0" err="1" smtClean="0"/>
              <a:t>Losgröße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variablen Kosten: Rüst- und Lagerhaltungskosten</a:t>
            </a:r>
          </a:p>
          <a:p>
            <a:pPr eaLnBrk="1" hangingPunct="1"/>
            <a:r>
              <a:rPr lang="de-AT" sz="2000" dirty="0" smtClean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Notationen</a:t>
            </a:r>
            <a:endParaRPr lang="de-A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d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smtClean="0"/>
              <a:t> ... Absatz (Nachfrage) </a:t>
            </a:r>
            <a:r>
              <a:rPr lang="de-AT" sz="2000" i="1" smtClean="0"/>
              <a:t>in Periode t</a:t>
            </a:r>
            <a:r>
              <a:rPr lang="de-AT" sz="2000" smtClean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q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smtClean="0"/>
              <a:t> ... Losgröße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c</a:t>
            </a:r>
            <a:r>
              <a:rPr lang="de-AT" sz="2000" i="1" baseline="-25000" smtClean="0">
                <a:latin typeface="Times New Roman" pitchFamily="18" charset="0"/>
              </a:rPr>
              <a:t>t</a:t>
            </a:r>
            <a:r>
              <a:rPr lang="de-AT" sz="2000" i="1" baseline="-25000" smtClean="0"/>
              <a:t>  </a:t>
            </a:r>
            <a:r>
              <a:rPr lang="de-AT" sz="2000" smtClean="0"/>
              <a:t>... variable Produktionskosten pro Stück in Periode t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S</a:t>
            </a:r>
            <a:r>
              <a:rPr lang="de-AT" sz="2000" i="1" smtClean="0"/>
              <a:t>  .</a:t>
            </a:r>
            <a:r>
              <a:rPr lang="de-AT" sz="2000" smtClean="0"/>
              <a:t>.. Auflagekosten (Bestell-/Rüstkosten) je Produktionslos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h</a:t>
            </a:r>
            <a:r>
              <a:rPr lang="de-AT" sz="2000" i="1" smtClean="0"/>
              <a:t>  .</a:t>
            </a:r>
            <a:r>
              <a:rPr lang="de-AT" sz="2000" smtClean="0"/>
              <a:t>.. Lagerkostensatz pro Stück und Periode</a:t>
            </a:r>
            <a:endParaRPr lang="de-AT" sz="2000" i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smtClean="0">
                <a:latin typeface="Times New Roman" pitchFamily="18" charset="0"/>
              </a:rPr>
              <a:t>T</a:t>
            </a:r>
            <a:r>
              <a:rPr lang="de-AT" sz="2000" i="1" smtClean="0"/>
              <a:t>  .</a:t>
            </a:r>
            <a:r>
              <a:rPr lang="de-AT" sz="2000" smtClean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</a:t>
            </a:r>
            <a:endParaRPr lang="de-AT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 smtClean="0"/>
              <a:t>für optimale Lösung des dynamischen Losgrößenproblems: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Betrachte nur jene Produktionspläne, deren Produktionslose aus vollständigen 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Periodenbedarfen einer oder mehrerer „benachbarter“ Perioden bestehen.</a:t>
            </a:r>
            <a:endParaRPr lang="de-AT" sz="1000" smtClean="0"/>
          </a:p>
          <a:p>
            <a:pPr marL="274638" indent="-274638" eaLnBrk="1" hangingPunct="1">
              <a:buFontTx/>
              <a:buNone/>
            </a:pPr>
            <a:endParaRPr lang="de-AT" sz="1200" b="1" smtClean="0"/>
          </a:p>
          <a:p>
            <a:pPr marL="274638" indent="-274638" eaLnBrk="1" hangingPunct="1">
              <a:buFontTx/>
              <a:buNone/>
            </a:pPr>
            <a:r>
              <a:rPr lang="de-AT" b="1" smtClean="0"/>
              <a:t>Begründung:</a:t>
            </a:r>
            <a:r>
              <a:rPr lang="de-AT" smtClean="0"/>
              <a:t> </a:t>
            </a:r>
          </a:p>
          <a:p>
            <a:pPr marL="274638" indent="-274638" eaLnBrk="1" hangingPunct="1"/>
            <a:r>
              <a:rPr lang="de-AT" sz="2000" smtClean="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 smtClean="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 smtClean="0"/>
              <a:t>Zusammenfassen des Bedarfs der Periode 1</a:t>
            </a:r>
          </a:p>
          <a:p>
            <a:pPr marL="830263" lvl="1" eaLnBrk="1" hangingPunct="1"/>
            <a:r>
              <a:rPr lang="de-AT" sz="1800" smtClean="0"/>
              <a:t>Zusammenfassen des Bedarfs der Perioden 1 und 2</a:t>
            </a:r>
          </a:p>
          <a:p>
            <a:pPr marL="830263" lvl="1" eaLnBrk="1" hangingPunct="1"/>
            <a:r>
              <a:rPr lang="de-AT" sz="1800" smtClean="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II</a:t>
            </a:r>
            <a:endParaRPr lang="de-AT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 smtClean="0"/>
              <a:t> Dieses Problem kann optimal gelöst werden </a:t>
            </a:r>
            <a:br>
              <a:rPr lang="de-AT" dirty="0" smtClean="0"/>
            </a:br>
            <a:r>
              <a:rPr lang="de-AT" dirty="0" smtClean="0"/>
              <a:t>     (WW-Verfahren, dynamische Optimierung  </a:t>
            </a:r>
            <a:r>
              <a:rPr lang="de-AT" dirty="0" smtClean="0">
                <a:sym typeface="Symbol" pitchFamily="18" charset="2"/>
              </a:rPr>
              <a:t> VK)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>
              <a:sym typeface="Symbol" pitchFamily="18" charset="2"/>
            </a:endParaRPr>
          </a:p>
          <a:p>
            <a:pPr defTabSz="180000" eaLnBrk="1" hangingPunct="1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 smtClean="0"/>
              <a:t> </a:t>
            </a:r>
            <a:r>
              <a:rPr lang="de-AT" u="sng" dirty="0" smtClean="0"/>
              <a:t>Praxis</a:t>
            </a:r>
            <a:r>
              <a:rPr lang="de-AT" dirty="0" smtClean="0"/>
              <a:t>: meist Verwendung von einfachen 			       			 	  			   			    	  Entscheidungsregeln (</a:t>
            </a:r>
            <a:r>
              <a:rPr lang="de-AT" i="1" dirty="0" smtClean="0"/>
              <a:t>Heuristiken</a:t>
            </a:r>
            <a:r>
              <a:rPr lang="de-AT" dirty="0" smtClean="0"/>
              <a:t>) </a:t>
            </a:r>
            <a:r>
              <a:rPr lang="de-AT" dirty="0" smtClean="0">
                <a:sym typeface="Symbol" pitchFamily="18" charset="2"/>
              </a:rPr>
              <a:t> hier im 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 smtClean="0"/>
              <a:t> Heuristiken</a:t>
            </a:r>
            <a:r>
              <a:rPr lang="de-AT" dirty="0" smtClean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 smtClean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 smtClean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Heuristiken</a:t>
            </a:r>
            <a:endParaRPr lang="de-AT" dirty="0" smtClean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 smtClean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 smtClean="0"/>
              <a:t>Die ‚besten‘</a:t>
            </a:r>
            <a:r>
              <a:rPr lang="de-AT" dirty="0" smtClean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Silver</a:t>
            </a:r>
            <a:r>
              <a:rPr lang="de-DE" sz="2000" dirty="0" smtClean="0"/>
              <a:t> – </a:t>
            </a:r>
            <a:r>
              <a:rPr lang="de-DE" sz="2000" dirty="0" err="1" smtClean="0"/>
              <a:t>Meal</a:t>
            </a:r>
            <a:r>
              <a:rPr lang="de-DE" sz="2000" dirty="0" smtClean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Groff</a:t>
            </a:r>
            <a:r>
              <a:rPr lang="de-DE" sz="2000" dirty="0" smtClean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in der Literatur findet man auch (und diese sind teilweise auch in der Praxis beliebt): „</a:t>
            </a:r>
            <a:r>
              <a:rPr lang="de-DE" sz="2000" dirty="0" err="1" smtClean="0"/>
              <a:t>part-period</a:t>
            </a:r>
            <a:r>
              <a:rPr lang="de-DE" sz="2000" dirty="0" smtClean="0"/>
              <a:t>“ und „gleitende wirtschaftliche </a:t>
            </a:r>
            <a:r>
              <a:rPr lang="de-DE" sz="2000" dirty="0" err="1" smtClean="0"/>
              <a:t>Losgröße</a:t>
            </a:r>
            <a:r>
              <a:rPr lang="de-DE" sz="2000" dirty="0" smtClean="0"/>
              <a:t>“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- Heuristik</a:t>
            </a:r>
            <a:endParaRPr lang="de-AT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optimale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Übertragung dieser Idee auf </a:t>
            </a:r>
            <a:r>
              <a:rPr lang="de-AT" sz="2000" b="1" dirty="0" smtClean="0"/>
              <a:t>dynamischen</a:t>
            </a:r>
            <a:r>
              <a:rPr lang="de-AT" sz="2000" dirty="0" smtClean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 smtClean="0"/>
              <a:t> erweitere die Losreichweite </a:t>
            </a:r>
            <a:br>
              <a:rPr lang="de-AT" sz="2000" dirty="0" smtClean="0"/>
            </a:br>
            <a:r>
              <a:rPr lang="de-AT" sz="2000" dirty="0" smtClean="0"/>
              <a:t>   (d.h. nehme die Bedarfsmenge der nächsten Periode dazu), </a:t>
            </a:r>
            <a:br>
              <a:rPr lang="de-AT" sz="2000" dirty="0" smtClean="0"/>
            </a:br>
            <a:r>
              <a:rPr lang="de-AT" sz="2000" dirty="0" smtClean="0"/>
              <a:t>   solange </a:t>
            </a:r>
            <a:r>
              <a:rPr lang="de-AT" sz="2000" i="1" dirty="0" smtClean="0"/>
              <a:t>die Durchschnittskosten pro Zeiteinheit</a:t>
            </a:r>
            <a:r>
              <a:rPr lang="de-AT" sz="2000" dirty="0" smtClean="0"/>
              <a:t> </a:t>
            </a:r>
            <a:r>
              <a:rPr lang="de-AT" sz="2000" i="1" dirty="0" smtClean="0"/>
              <a:t>sinken</a:t>
            </a:r>
            <a:r>
              <a:rPr lang="de-AT" sz="20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						</a:t>
            </a:r>
            <a:r>
              <a:rPr lang="de-AT" sz="2000" i="1" dirty="0" smtClean="0">
                <a:latin typeface="Times New Roman" pitchFamily="18" charset="0"/>
              </a:rPr>
              <a:t>j </a:t>
            </a:r>
            <a:r>
              <a:rPr lang="de-AT" sz="2000" i="1" dirty="0" smtClean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 smtClean="0">
                <a:latin typeface="Times New Roman" pitchFamily="18" charset="0"/>
              </a:rPr>
              <a:t>τ</a:t>
            </a:r>
            <a:r>
              <a:rPr lang="de-AT" sz="2000" dirty="0" smtClean="0">
                <a:latin typeface="Times New Roman" pitchFamily="18" charset="0"/>
              </a:rPr>
              <a:t> </a:t>
            </a:r>
            <a:endParaRPr lang="de-AT" sz="20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</a:t>
            </a:r>
            <a:r>
              <a:rPr lang="de-AT" sz="2000" i="1" dirty="0" smtClean="0">
                <a:sym typeface="Symbol" pitchFamily="18" charset="2"/>
              </a:rPr>
              <a:t></a:t>
            </a:r>
            <a:r>
              <a:rPr lang="de-AT" sz="2000" dirty="0" smtClean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</a:t>
            </a:r>
            <a:r>
              <a:rPr lang="de-AT" sz="2000" i="1" dirty="0" smtClean="0">
                <a:latin typeface="Times New Roman" pitchFamily="18" charset="0"/>
              </a:rPr>
              <a:t>j</a:t>
            </a:r>
            <a:r>
              <a:rPr lang="de-AT" sz="2000" dirty="0" smtClean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p:oleObj spid="_x0000_s10242" r:id="rId3" imgW="2374900" imgH="457200" progId="">
              <p:embed/>
            </p:oleObj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Dynamische Losgrößenheuristiken</a:t>
            </a:r>
            <a:endParaRPr lang="de-AT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Der </a:t>
            </a:r>
            <a:r>
              <a:rPr lang="de-AT" sz="2000" u="sng" dirty="0" smtClean="0"/>
              <a:t>Bedarf</a:t>
            </a:r>
            <a:r>
              <a:rPr lang="de-AT" sz="2000" dirty="0" smtClean="0"/>
              <a:t> eines Produktes beträgt in den nächsten fünf Wochen: 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20, 40, 20, 30 und 20 Einheiten. 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</a:t>
            </a:r>
            <a:r>
              <a:rPr lang="de-AT" sz="2000" u="sng" dirty="0" smtClean="0"/>
              <a:t>bestellfixen Kosten</a:t>
            </a:r>
            <a:r>
              <a:rPr lang="de-AT" sz="2000" dirty="0" smtClean="0"/>
              <a:t> werden mit 70 Geldeinheiten und die </a:t>
            </a:r>
          </a:p>
          <a:p>
            <a:pPr eaLnBrk="1" hangingPunct="1">
              <a:buFontTx/>
              <a:buNone/>
            </a:pPr>
            <a:r>
              <a:rPr lang="de-AT" sz="2000" u="sng" dirty="0" smtClean="0"/>
              <a:t>Lagerkosten</a:t>
            </a:r>
            <a:r>
              <a:rPr lang="de-AT" sz="2000" dirty="0" smtClean="0"/>
              <a:t> mit 1 Geldeinheit pro Stück und Woche angesetzt.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Wie lauten die Losgrößen nach dem Verfahren von </a:t>
            </a:r>
            <a:r>
              <a:rPr lang="de-AT" sz="2000" b="1" dirty="0" err="1" smtClean="0"/>
              <a:t>Silver</a:t>
            </a:r>
            <a:r>
              <a:rPr lang="de-AT" sz="2000" b="1" dirty="0" smtClean="0"/>
              <a:t> und </a:t>
            </a:r>
            <a:r>
              <a:rPr lang="de-AT" sz="2000" b="1" dirty="0" err="1" smtClean="0"/>
              <a:t>Meal</a:t>
            </a: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bzw. nach dem Verfahren nach </a:t>
            </a:r>
            <a:r>
              <a:rPr lang="de-DE" sz="2000" b="1" dirty="0" err="1" smtClean="0"/>
              <a:t>Groff</a:t>
            </a:r>
            <a:r>
              <a:rPr lang="de-DE" sz="2000" dirty="0" smtClean="0"/>
              <a:t>?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- Verfahren</a:t>
            </a:r>
            <a:endParaRPr lang="de-AT" dirty="0" smtClean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218487" cy="3884615"/>
        </p:xfrm>
        <a:graphic>
          <a:graphicData uri="http://schemas.openxmlformats.org/drawingml/2006/table">
            <a:tbl>
              <a:tblPr/>
              <a:tblGrid>
                <a:gridCol w="1182687"/>
                <a:gridCol w="1793875"/>
                <a:gridCol w="4689475"/>
                <a:gridCol w="552450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 in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bis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900113" y="2557463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 = </a:t>
            </a:r>
            <a:r>
              <a:rPr lang="de-DE"/>
              <a:t>1</a:t>
            </a:r>
            <a:endParaRPr lang="de-AT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908175" y="25574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908175" y="40703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908175" y="30622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908175" y="356711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672013" y="25796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3498850" y="2995613"/>
          <a:ext cx="1001713" cy="506412"/>
        </p:xfrm>
        <a:graphic>
          <a:graphicData uri="http://schemas.openxmlformats.org/presentationml/2006/ole">
            <p:oleObj spid="_x0000_s11266" name="Formel" r:id="rId3" imgW="698400" imgH="393480" progId="Equation.3">
              <p:embed/>
            </p:oleObj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4643438" y="2968625"/>
          <a:ext cx="1223962" cy="549275"/>
        </p:xfrm>
        <a:graphic>
          <a:graphicData uri="http://schemas.openxmlformats.org/presentationml/2006/ole">
            <p:oleObj spid="_x0000_s11267" name="Formel" r:id="rId4" imgW="876240" imgH="393480" progId="Equation.3">
              <p:embed/>
            </p:oleObj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5867400" y="3062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55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3492500" y="3500438"/>
          <a:ext cx="1820863" cy="506412"/>
        </p:xfrm>
        <a:graphic>
          <a:graphicData uri="http://schemas.openxmlformats.org/presentationml/2006/ole">
            <p:oleObj spid="_x0000_s11268" name="Formel" r:id="rId5" imgW="1269720" imgH="393480" progId="Equation.3">
              <p:embed/>
            </p:oleObj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5364163" y="3471863"/>
          <a:ext cx="1349375" cy="549275"/>
        </p:xfrm>
        <a:graphic>
          <a:graphicData uri="http://schemas.openxmlformats.org/presentationml/2006/ole">
            <p:oleObj spid="_x0000_s11269" name="Formel" r:id="rId6" imgW="965160" imgH="393480" progId="Equation.3">
              <p:embed/>
            </p:oleObj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6732588" y="357346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50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3563938" y="4005263"/>
          <a:ext cx="2641600" cy="506412"/>
        </p:xfrm>
        <a:graphic>
          <a:graphicData uri="http://schemas.openxmlformats.org/presentationml/2006/ole">
            <p:oleObj spid="_x0000_s11270" name="Formel" r:id="rId7" imgW="1841400" imgH="393480" progId="Equation.3">
              <p:embed/>
            </p:oleObj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6227763" y="3976688"/>
          <a:ext cx="1331912" cy="549275"/>
        </p:xfrm>
        <a:graphic>
          <a:graphicData uri="http://schemas.openxmlformats.org/presentationml/2006/ole">
            <p:oleObj spid="_x0000_s11271" name="Formel" r:id="rId8" imgW="952200" imgH="393480" progId="Equation.3">
              <p:embed/>
            </p:oleObj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7667625" y="40767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205788" y="4119563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947738" y="4578350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ym typeface="Symbol" pitchFamily="18" charset="2"/>
              </a:rPr>
              <a:t> = </a:t>
            </a:r>
            <a:r>
              <a:rPr lang="de-DE"/>
              <a:t>4</a:t>
            </a:r>
            <a:endParaRPr lang="de-AT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908175" y="45815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3563938" y="4508500"/>
          <a:ext cx="1038225" cy="506413"/>
        </p:xfrm>
        <a:graphic>
          <a:graphicData uri="http://schemas.openxmlformats.org/presentationml/2006/ole">
            <p:oleObj spid="_x0000_s11272" name="Formel" r:id="rId9" imgW="723600" imgH="393480" progId="Equation.3">
              <p:embed/>
            </p:oleObj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4643438" y="45815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11336" name="Text Box 172"/>
          <p:cNvSpPr txBox="1">
            <a:spLocks noChangeArrowheads="1"/>
          </p:cNvSpPr>
          <p:nvPr/>
        </p:nvSpPr>
        <p:spPr bwMode="auto">
          <a:xfrm>
            <a:off x="5157788" y="5892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27824" name="Object 176"/>
          <p:cNvGraphicFramePr>
            <a:graphicFrameLocks noChangeAspect="1"/>
          </p:cNvGraphicFramePr>
          <p:nvPr/>
        </p:nvGraphicFramePr>
        <p:xfrm>
          <a:off x="455613" y="5729288"/>
          <a:ext cx="385762" cy="431800"/>
        </p:xfrm>
        <a:graphic>
          <a:graphicData uri="http://schemas.openxmlformats.org/presentationml/2006/ole">
            <p:oleObj spid="_x0000_s11273" name="Formel" r:id="rId10" imgW="165028" imgH="228501" progId="Equation.3">
              <p:embed/>
            </p:oleObj>
          </a:graphicData>
        </a:graphic>
      </p:graphicFrame>
      <p:sp>
        <p:nvSpPr>
          <p:cNvPr id="27825" name="Text Box 177"/>
          <p:cNvSpPr txBox="1">
            <a:spLocks noChangeArrowheads="1"/>
          </p:cNvSpPr>
          <p:nvPr/>
        </p:nvSpPr>
        <p:spPr bwMode="auto">
          <a:xfrm>
            <a:off x="692150" y="5780088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>
                <a:cs typeface="Arial" charset="0"/>
              </a:rPr>
              <a:t>(</a:t>
            </a:r>
            <a:r>
              <a:rPr lang="en-US" sz="2000">
                <a:cs typeface="Arial" charset="0"/>
              </a:rPr>
              <a:t>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/>
              <a:t>;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 0</a:t>
            </a:r>
            <a:r>
              <a:rPr lang="en-US" sz="2000">
                <a:cs typeface="Arial" charset="0"/>
              </a:rPr>
              <a:t> )</a:t>
            </a: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3995738" y="5761038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2*S + </a:t>
            </a:r>
            <a:r>
              <a:rPr lang="de-DE" sz="2000" i="1"/>
              <a:t>h</a:t>
            </a:r>
            <a:r>
              <a:rPr lang="de-DE" sz="2000"/>
              <a:t>*1*</a:t>
            </a:r>
            <a:r>
              <a:rPr lang="de-DE" sz="2000" i="1"/>
              <a:t>d</a:t>
            </a:r>
            <a:r>
              <a:rPr lang="de-DE" sz="2000" baseline="-25000"/>
              <a:t>2</a:t>
            </a:r>
            <a:r>
              <a:rPr lang="de-DE" sz="2000"/>
              <a:t> + </a:t>
            </a:r>
            <a:r>
              <a:rPr lang="de-DE" sz="2000" i="1"/>
              <a:t>h</a:t>
            </a:r>
            <a:r>
              <a:rPr lang="de-DE" sz="2000"/>
              <a:t>*2*</a:t>
            </a:r>
            <a:r>
              <a:rPr lang="de-DE" sz="2000" i="1"/>
              <a:t>d</a:t>
            </a:r>
            <a:r>
              <a:rPr lang="de-DE" sz="2000" baseline="-25000"/>
              <a:t>3</a:t>
            </a:r>
            <a:r>
              <a:rPr lang="de-DE" sz="2000"/>
              <a:t> + </a:t>
            </a:r>
            <a:r>
              <a:rPr lang="de-DE" sz="2000" i="1"/>
              <a:t>h</a:t>
            </a:r>
            <a:r>
              <a:rPr lang="de-DE" sz="2000"/>
              <a:t>*1*</a:t>
            </a:r>
            <a:r>
              <a:rPr lang="de-DE" sz="2000" i="1"/>
              <a:t>d</a:t>
            </a:r>
            <a:r>
              <a:rPr lang="de-DE" sz="2000" baseline="-25000"/>
              <a:t>5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900988" y="57483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9900CC"/>
                </a:solidFill>
              </a:rPr>
              <a:t>240</a:t>
            </a:r>
            <a:r>
              <a:rPr lang="de-DE" sz="2000"/>
              <a:t> GE</a:t>
            </a:r>
            <a:endParaRPr lang="de-AT" sz="200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451725" y="407035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375025" y="57324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K</a:t>
            </a:r>
            <a:r>
              <a:rPr lang="de-DE" sz="2000"/>
              <a:t>(</a:t>
            </a:r>
            <a:r>
              <a:rPr lang="de-DE" sz="2000" i="1"/>
              <a:t>q</a:t>
            </a:r>
            <a:r>
              <a:rPr lang="de-DE" sz="2000"/>
              <a:t>*)</a:t>
            </a:r>
            <a:endParaRPr lang="de-AT" sz="2000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/>
        </p:nvGraphicFramePr>
        <p:xfrm>
          <a:off x="3551238" y="2492375"/>
          <a:ext cx="1001712" cy="506413"/>
        </p:xfrm>
        <a:graphic>
          <a:graphicData uri="http://schemas.openxmlformats.org/presentationml/2006/ole">
            <p:oleObj spid="_x0000_s11274" name="Formel" r:id="rId11" imgW="698400" imgH="393480" progId="Equation.3">
              <p:embed/>
            </p:oleObj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908175" y="5072063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 &amp; 5</a:t>
            </a:r>
            <a:endParaRPr lang="de-AT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3575050" y="5014913"/>
          <a:ext cx="984250" cy="506412"/>
        </p:xfrm>
        <a:graphic>
          <a:graphicData uri="http://schemas.openxmlformats.org/presentationml/2006/ole">
            <p:oleObj spid="_x0000_s11275" name="Formel" r:id="rId12" imgW="685800" imgH="393480" progId="Equation.3">
              <p:embed/>
            </p:oleObj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4711700" y="4987925"/>
          <a:ext cx="1223963" cy="549275"/>
        </p:xfrm>
        <a:graphic>
          <a:graphicData uri="http://schemas.openxmlformats.org/presentationml/2006/ole">
            <p:oleObj spid="_x0000_s11276" name="Formel" r:id="rId13" imgW="876240" imgH="393480" progId="Equation.3">
              <p:embed/>
            </p:oleObj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5935663" y="50815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45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25" grpId="0"/>
      <p:bldP spid="27837" grpId="0"/>
      <p:bldP spid="27838" grpId="0"/>
      <p:bldP spid="27839" grpId="0"/>
      <p:bldP spid="27840" grpId="0"/>
      <p:bldP spid="27862" grpId="0"/>
      <p:bldP spid="278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Groff - Heuristik</a:t>
            </a:r>
            <a:endParaRPr lang="de-AT" smtClean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/>
              <a:t>optimale Losgröße</a:t>
            </a:r>
            <a:r>
              <a:rPr lang="de-AT" sz="2000"/>
              <a:t> im EOQ Modell	 	</a:t>
            </a:r>
            <a:endParaRPr lang="de-AT" sz="2000" i="1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/>
              <a:t>Marginale Rüstkostenersparnis = Marginaler Lagerkostenzuwachs.</a:t>
            </a:r>
            <a:br>
              <a:rPr lang="de-AT" sz="2000" i="1"/>
            </a:br>
            <a:endParaRPr lang="de-AT" sz="2000"/>
          </a:p>
          <a:p>
            <a:pPr>
              <a:spcBef>
                <a:spcPct val="20000"/>
              </a:spcBef>
            </a:pPr>
            <a:r>
              <a:rPr lang="de-AT" sz="2000"/>
              <a:t>Übertragung dieser Idee auf </a:t>
            </a:r>
            <a:r>
              <a:rPr lang="de-AT" sz="2000" b="1"/>
              <a:t>dynamischen</a:t>
            </a:r>
            <a:r>
              <a:rPr lang="de-AT" sz="200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>
                <a:sym typeface="Wingdings" pitchFamily="2" charset="2"/>
              </a:rPr>
              <a:t> </a:t>
            </a:r>
            <a:r>
              <a:rPr lang="de-AT" sz="2000"/>
              <a:t>erweitere die Losreichweite, solange die</a:t>
            </a:r>
            <a:r>
              <a:rPr lang="de-AT" sz="2000" i="1"/>
              <a:t> Grenz-Lagerkosten kleiner als die Grenz-Rüstkosten</a:t>
            </a:r>
            <a:r>
              <a:rPr lang="de-AT" sz="2000"/>
              <a:t> sind:</a:t>
            </a:r>
          </a:p>
          <a:p>
            <a:pPr>
              <a:spcBef>
                <a:spcPct val="20000"/>
              </a:spcBef>
            </a:pPr>
            <a:endParaRPr lang="de-AT" sz="2000"/>
          </a:p>
          <a:p>
            <a:pPr>
              <a:spcBef>
                <a:spcPct val="20000"/>
              </a:spcBef>
            </a:pPr>
            <a:r>
              <a:rPr lang="de-AT" sz="2000">
                <a:sym typeface="Wingdings" pitchFamily="2" charset="2"/>
              </a:rPr>
              <a:t> </a:t>
            </a:r>
            <a:r>
              <a:rPr lang="de-AT" sz="2000"/>
              <a:t>Die </a:t>
            </a:r>
            <a:r>
              <a:rPr lang="de-AT" sz="2000" b="1"/>
              <a:t>Losreichweite</a:t>
            </a:r>
            <a:r>
              <a:rPr lang="de-AT" sz="2000"/>
              <a:t> </a:t>
            </a:r>
            <a:r>
              <a:rPr lang="de-AT" sz="2000">
                <a:sym typeface="Symbol" pitchFamily="18" charset="2"/>
              </a:rPr>
              <a:t></a:t>
            </a:r>
            <a:r>
              <a:rPr lang="de-AT" sz="200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p:oleObj spid="_x0000_s12290" name="Formel" r:id="rId3" imgW="1256755" imgH="393529" progId="Equation.3">
              <p:embed/>
            </p:oleObj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Losgrößenplanung</a:t>
            </a:r>
            <a:endParaRPr lang="de-AT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 smtClean="0"/>
          </a:p>
          <a:p>
            <a:pPr eaLnBrk="1" hangingPunct="1"/>
            <a:r>
              <a:rPr lang="de-AT" sz="1800" i="1" dirty="0" smtClean="0"/>
              <a:t>  deterministische</a:t>
            </a:r>
            <a:r>
              <a:rPr lang="de-AT" sz="1800" dirty="0" smtClean="0"/>
              <a:t> Modelle (Nachfrage wird als bekannt vorausgesetzt) vs.</a:t>
            </a:r>
            <a:endParaRPr lang="de-AT" sz="1800" i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 smtClean="0"/>
              <a:t>  stochastische</a:t>
            </a:r>
            <a:r>
              <a:rPr lang="de-AT" sz="1800" dirty="0" smtClean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statische</a:t>
            </a:r>
            <a:r>
              <a:rPr lang="de-AT" sz="1800" dirty="0" smtClean="0"/>
              <a:t> Modelle (konstante Nachfrage – </a:t>
            </a:r>
            <a:r>
              <a:rPr lang="de-AT" sz="1800" i="1" dirty="0" smtClean="0"/>
              <a:t>eine</a:t>
            </a:r>
            <a:r>
              <a:rPr lang="de-AT" sz="1800" dirty="0" smtClean="0"/>
              <a:t> </a:t>
            </a:r>
            <a:r>
              <a:rPr lang="de-AT" sz="1800" i="1" dirty="0" smtClean="0"/>
              <a:t>typische</a:t>
            </a:r>
            <a:r>
              <a:rPr lang="de-AT" sz="1800" dirty="0" smtClean="0"/>
              <a:t> Bestellperiode)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dynamische</a:t>
            </a:r>
            <a:r>
              <a:rPr lang="de-AT" sz="1800" dirty="0" smtClean="0"/>
              <a:t> Modelle (Nachfrage variiert mit der Zeit)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Ein</a:t>
            </a:r>
            <a:r>
              <a:rPr lang="de-AT" sz="1800" dirty="0" smtClean="0"/>
              <a:t>-Produktmodelle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Mehr</a:t>
            </a:r>
            <a:r>
              <a:rPr lang="de-AT" sz="1800" dirty="0" smtClean="0"/>
              <a:t>-Produktmodelle, wobei hier zu unterscheiden ist: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600" dirty="0" smtClean="0"/>
              <a:t>- mit unabhängigem Bedarf (aber z.B. gemeinsamer Kapazitätsbeschränkung)</a:t>
            </a:r>
            <a:br>
              <a:rPr lang="de-AT" sz="1600" dirty="0" smtClean="0"/>
            </a:br>
            <a:r>
              <a:rPr lang="de-AT" sz="1600" dirty="0" smtClean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Groff</a:t>
            </a:r>
            <a:r>
              <a:rPr lang="de-DE" dirty="0" smtClean="0"/>
              <a:t> - Verfahren</a:t>
            </a:r>
            <a:endParaRPr lang="de-AT" dirty="0" smtClean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Rechte Seite (Rüst- / Lagerkosten) = </a:t>
            </a:r>
            <a:endParaRPr lang="de-AT" sz="2000" smtClean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p:oleObj spid="_x0000_s13314" name="Formel" r:id="rId3" imgW="304560" imgH="393480" progId="Equation.3">
              <p:embed/>
            </p:oleObj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468313" y="2205038"/>
          <a:ext cx="8207375" cy="3208338"/>
        </p:xfrm>
        <a:graphic>
          <a:graphicData uri="http://schemas.openxmlformats.org/drawingml/2006/table">
            <a:tbl>
              <a:tblPr/>
              <a:tblGrid>
                <a:gridCol w="1071562"/>
                <a:gridCol w="1519238"/>
                <a:gridCol w="504825"/>
                <a:gridCol w="1295400"/>
                <a:gridCol w="720725"/>
                <a:gridCol w="1655762"/>
                <a:gridCol w="720725"/>
                <a:gridCol w="71913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 in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weite (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28675" y="29972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52638" y="46243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51050" y="42719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51050" y="38258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51050" y="33940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52638" y="29972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28675" y="46323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059113" y="29972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059113" y="33940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059113" y="3832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059113" y="4249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060700" y="46243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3995738" y="38258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399573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3995738" y="33940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3995738" y="42354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3995738" y="46323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0752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075238" y="33940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075238" y="38115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075238" y="42433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075238" y="46529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2690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56325" y="34004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26150" y="38258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26150" y="42640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269038" y="46243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235825" y="29972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235825" y="38179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235825" y="33940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235825" y="42497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235825" y="46529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148638" y="4278313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8818" name="Object 146"/>
          <p:cNvGraphicFramePr>
            <a:graphicFrameLocks noChangeAspect="1"/>
          </p:cNvGraphicFramePr>
          <p:nvPr/>
        </p:nvGraphicFramePr>
        <p:xfrm>
          <a:off x="479425" y="5721350"/>
          <a:ext cx="385763" cy="431800"/>
        </p:xfrm>
        <a:graphic>
          <a:graphicData uri="http://schemas.openxmlformats.org/presentationml/2006/ole">
            <p:oleObj spid="_x0000_s13315" name="Formel" r:id="rId4" imgW="165028" imgH="228501" progId="Equation.3">
              <p:embed/>
            </p:oleObj>
          </a:graphicData>
        </a:graphic>
      </p:graphicFrame>
      <p:sp>
        <p:nvSpPr>
          <p:cNvPr id="28819" name="Text Box 147"/>
          <p:cNvSpPr txBox="1">
            <a:spLocks noChangeArrowheads="1"/>
          </p:cNvSpPr>
          <p:nvPr/>
        </p:nvSpPr>
        <p:spPr bwMode="auto">
          <a:xfrm>
            <a:off x="1055688" y="575627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>
                <a:cs typeface="Arial" charset="0"/>
              </a:rPr>
              <a:t>(</a:t>
            </a:r>
            <a:r>
              <a:rPr lang="en-US" sz="2000">
                <a:cs typeface="Arial" charset="0"/>
              </a:rPr>
              <a:t>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>
                <a:cs typeface="Arial" charset="0"/>
              </a:rPr>
              <a:t>; </a:t>
            </a:r>
            <a:r>
              <a:rPr lang="en-US" sz="2000" b="1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/>
              <a:t>; </a:t>
            </a:r>
            <a:r>
              <a:rPr lang="en-US" sz="2000" b="1">
                <a:solidFill>
                  <a:srgbClr val="9900CC"/>
                </a:solidFill>
              </a:rPr>
              <a:t>0</a:t>
            </a:r>
            <a:r>
              <a:rPr lang="en-US" sz="2000">
                <a:cs typeface="Arial" charset="0"/>
              </a:rPr>
              <a:t> )</a:t>
            </a:r>
          </a:p>
        </p:txBody>
      </p:sp>
      <p:sp>
        <p:nvSpPr>
          <p:cNvPr id="28820" name="Text Box 148"/>
          <p:cNvSpPr txBox="1">
            <a:spLocks noChangeArrowheads="1"/>
          </p:cNvSpPr>
          <p:nvPr/>
        </p:nvSpPr>
        <p:spPr bwMode="auto">
          <a:xfrm>
            <a:off x="6397625" y="56102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K</a:t>
            </a:r>
            <a:r>
              <a:rPr lang="de-DE" sz="2000"/>
              <a:t>(</a:t>
            </a:r>
            <a:r>
              <a:rPr lang="de-DE" sz="2000" i="1"/>
              <a:t>q</a:t>
            </a:r>
            <a:r>
              <a:rPr lang="de-DE" sz="2000"/>
              <a:t>*)</a:t>
            </a:r>
            <a:endParaRPr lang="de-AT" sz="2000"/>
          </a:p>
        </p:txBody>
      </p:sp>
      <p:sp>
        <p:nvSpPr>
          <p:cNvPr id="28821" name="Text Box 149"/>
          <p:cNvSpPr txBox="1">
            <a:spLocks noChangeArrowheads="1"/>
          </p:cNvSpPr>
          <p:nvPr/>
        </p:nvSpPr>
        <p:spPr bwMode="auto">
          <a:xfrm>
            <a:off x="7059613" y="564673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240</a:t>
            </a:r>
            <a:r>
              <a:rPr lang="de-DE" sz="2000"/>
              <a:t> GE</a:t>
            </a:r>
            <a:endParaRPr lang="de-AT" sz="2000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52638" y="50196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046413" y="50212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10025" y="50244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091113" y="50101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172200" y="50006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235825" y="50196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19" grpId="0"/>
      <p:bldP spid="28820" grpId="0"/>
      <p:bldP spid="28821" grpId="0"/>
      <p:bldP spid="28843" grpId="0"/>
      <p:bldP spid="28844" grpId="0"/>
      <p:bldP spid="28845" grpId="0"/>
      <p:bldP spid="28846" grpId="0"/>
      <p:bldP spid="28847" grpId="0"/>
      <p:bldP spid="288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p:oleObj spid="_x0000_s14338" name="Microsoft-Zeichnung" r:id="rId3" imgW="5605463" imgH="3703638" progId="">
              <p:embed/>
            </p:oleObj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60513" y="327863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5305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954588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15616" y="5373216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97584" y="2844849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Beispiel: </a:t>
            </a:r>
            <a:r>
              <a:rPr lang="de-AT" sz="2800" dirty="0" smtClean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Bedarf an Vorprodukt (2) hat damit sporadischen Charakter; die             Wahl der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7584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81709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24646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29484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6893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35759" y="2849612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5488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30759" y="5345162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73696" y="6254799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95996" y="48831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97584" y="5797599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29409" y="4445049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711946" y="5340399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53296" y="5345162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59646" y="6250037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81909" y="49070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59684" y="4916537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53371" y="4892724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89471" y="2835324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95821" y="4438699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31863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1561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43013" y="3269109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7565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48259" y="490542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33934" y="48911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75656" y="5805264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88059" y="53483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63688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2440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08013" y="32976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27584" y="4437112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67346" y="53403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86434" y="4897487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943475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30759" y="2835324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43571" y="6083349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8.1 Deterministische Ein-Produktmodelle 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Wir betrachten </a:t>
            </a:r>
            <a:r>
              <a:rPr lang="de-AT" sz="2000" b="1" dirty="0" smtClean="0"/>
              <a:t>nur ein Produkt</a:t>
            </a:r>
            <a:r>
              <a:rPr lang="de-AT" sz="2000" dirty="0" smtClean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>
                <a:sym typeface="Wingdings" pitchFamily="2" charset="2"/>
              </a:rPr>
              <a:t> Annahme</a:t>
            </a:r>
            <a:r>
              <a:rPr lang="de-AT" sz="2000" dirty="0" smtClean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/>
              <a:t> die Situation kann durch mehrere unabhängige </a:t>
            </a:r>
            <a:br>
              <a:rPr lang="de-AT" sz="2000" dirty="0" smtClean="0"/>
            </a:br>
            <a:r>
              <a:rPr lang="de-AT" sz="2000" dirty="0" smtClean="0"/>
              <a:t>     </a:t>
            </a:r>
            <a:r>
              <a:rPr lang="de-AT" sz="2000" b="1" dirty="0" err="1" smtClean="0"/>
              <a:t>Einprodukt</a:t>
            </a:r>
            <a:r>
              <a:rPr lang="de-AT" sz="2000" b="1" dirty="0" smtClean="0"/>
              <a:t>-Lagerhaltungsmodelle</a:t>
            </a:r>
            <a:r>
              <a:rPr lang="de-AT" sz="2000" dirty="0" smtClean="0"/>
              <a:t> beschrieben werden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</a:t>
            </a:r>
            <a:r>
              <a:rPr lang="de-AT" sz="1800" dirty="0" smtClean="0">
                <a:hlinkClick r:id="rId2" action="ppaction://hlinksldjump"/>
              </a:rPr>
              <a:t>mehrstufiger Produktion</a:t>
            </a:r>
            <a:r>
              <a:rPr lang="de-AT" sz="1800" dirty="0" smtClean="0"/>
              <a:t>!</a:t>
            </a:r>
            <a:endParaRPr lang="de-AT" sz="1800" u="sng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Deterministische Ein-Produktmodelle II</a:t>
            </a:r>
            <a:endParaRPr lang="de-AT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 smtClean="0"/>
              <a:t>  Fehlmengen</a:t>
            </a:r>
            <a:r>
              <a:rPr lang="de-AT" sz="2000" dirty="0" smtClean="0"/>
              <a:t> - nicht erlaubt,</a:t>
            </a:r>
            <a:br>
              <a:rPr lang="de-AT" sz="2000" dirty="0" smtClean="0"/>
            </a:br>
            <a:r>
              <a:rPr lang="de-AT" sz="2000" dirty="0" smtClean="0"/>
              <a:t>	 Fehlmenge = „negatives Lager“, nicht befriedigte Nachfrage. </a:t>
            </a:r>
          </a:p>
          <a:p>
            <a:pPr eaLnBrk="1" hangingPunct="1"/>
            <a:r>
              <a:rPr lang="de-AT" sz="2000" b="1" dirty="0" smtClean="0"/>
              <a:t>  Annahme</a:t>
            </a:r>
            <a:r>
              <a:rPr lang="de-AT" sz="2000" dirty="0" smtClean="0"/>
              <a:t>: Lieferung beansprucht keine Zeit </a:t>
            </a:r>
          </a:p>
          <a:p>
            <a:pPr eaLnBrk="1" hangingPunct="1"/>
            <a:r>
              <a:rPr lang="de-AT" sz="2000" dirty="0" smtClean="0"/>
              <a:t>  Die relevanten </a:t>
            </a:r>
            <a:r>
              <a:rPr lang="de-AT" sz="2000" b="1" i="1" dirty="0" smtClean="0"/>
              <a:t>Kosten</a:t>
            </a:r>
            <a:r>
              <a:rPr lang="de-AT" sz="2000" dirty="0" smtClean="0"/>
              <a:t> bestehen aus 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s 	</a:t>
            </a:r>
            <a:r>
              <a:rPr lang="de-AT" sz="2000" dirty="0" smtClean="0"/>
              <a:t>...Rüstkosten (bei Produktion) bzw. bestellfixe Kosten 		   (bei Bestellung)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c </a:t>
            </a:r>
            <a:r>
              <a:rPr lang="de-AT" sz="2000" dirty="0" smtClean="0"/>
              <a:t>	...variable Produktions- bzw. Bestellkosten pro Stück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h </a:t>
            </a:r>
            <a:r>
              <a:rPr lang="de-AT" sz="2000" dirty="0" smtClean="0"/>
              <a:t>	...Lagerkosten pro Einheit und pro Zeiteinheit</a:t>
            </a:r>
          </a:p>
          <a:p>
            <a:pPr eaLnBrk="1" hangingPunct="1"/>
            <a:r>
              <a:rPr lang="de-AT" sz="2000" b="1" dirty="0" smtClean="0"/>
              <a:t>  Bekannt: Nachfrage</a:t>
            </a:r>
            <a:r>
              <a:rPr lang="de-AT" sz="2000" dirty="0" smtClean="0"/>
              <a:t> </a:t>
            </a:r>
            <a:r>
              <a:rPr lang="de-AT" sz="2000" i="1" dirty="0" err="1" smtClean="0"/>
              <a:t>d</a:t>
            </a:r>
            <a:r>
              <a:rPr lang="de-AT" sz="2000" i="1" baseline="-25000" dirty="0" err="1" smtClean="0"/>
              <a:t>t</a:t>
            </a:r>
            <a:r>
              <a:rPr lang="de-AT" sz="2000" dirty="0" smtClean="0"/>
              <a:t> zu jedem Zeitpunkt </a:t>
            </a:r>
            <a:r>
              <a:rPr lang="de-AT" sz="2000" i="1" dirty="0" smtClean="0"/>
              <a:t>t </a:t>
            </a:r>
            <a:r>
              <a:rPr lang="de-AT" sz="2000" dirty="0" smtClean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(= grobe Vereinfachung, da bestenfalls Schätzwerte vorliegen und  	diese Schätzungen um so unzuverlässiger sind, je weiter </a:t>
            </a:r>
            <a:r>
              <a:rPr lang="de-AT" sz="2000" i="1" dirty="0" smtClean="0"/>
              <a:t>t</a:t>
            </a:r>
            <a:r>
              <a:rPr lang="de-AT" sz="2000" dirty="0" smtClean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 </a:t>
            </a:r>
            <a:r>
              <a:rPr lang="de-DE" sz="2800" b="1" dirty="0" smtClean="0"/>
              <a:t>statische</a:t>
            </a:r>
            <a:r>
              <a:rPr lang="de-DE" sz="2800" dirty="0" smtClean="0"/>
              <a:t> Ein-Produktmodelle I</a:t>
            </a:r>
            <a:endParaRPr lang="de-AT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Statisch </a:t>
            </a:r>
            <a:r>
              <a:rPr lang="de-AT" sz="1900" b="1" smtClean="0">
                <a:sym typeface="Symbol" pitchFamily="18" charset="2"/>
              </a:rPr>
              <a:t></a:t>
            </a:r>
            <a:r>
              <a:rPr lang="de-AT" sz="1900" b="1" smtClean="0"/>
              <a:t> </a:t>
            </a:r>
            <a:r>
              <a:rPr lang="de-AT" sz="1900" smtClean="0"/>
              <a:t>Annahme, dass der Bedarf in jeder Periode </a:t>
            </a:r>
            <a:r>
              <a:rPr lang="de-AT" sz="1900" i="1" smtClean="0"/>
              <a:t>t </a:t>
            </a:r>
            <a:r>
              <a:rPr lang="de-AT" sz="1900" smtClean="0"/>
              <a:t>gleich ist: </a:t>
            </a:r>
            <a:r>
              <a:rPr lang="de-AT" sz="1900" i="1" smtClean="0"/>
              <a:t>d</a:t>
            </a:r>
            <a:r>
              <a:rPr lang="de-AT" sz="1900" i="1" baseline="-25000" smtClean="0"/>
              <a:t>t</a:t>
            </a:r>
            <a:r>
              <a:rPr lang="de-AT" sz="1900" smtClean="0"/>
              <a:t> = </a:t>
            </a:r>
            <a:r>
              <a:rPr lang="de-AT" sz="1900" i="1" smtClean="0"/>
              <a:t>d</a:t>
            </a:r>
            <a:r>
              <a:rPr lang="de-AT" sz="1900" smtClean="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Standardproblem =  „</a:t>
            </a:r>
            <a:r>
              <a:rPr lang="de-AT" sz="1900" b="1" smtClean="0"/>
              <a:t>Klassisches Losgrößenmodell</a:t>
            </a:r>
            <a:r>
              <a:rPr lang="de-AT" sz="1900" smtClean="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			    „</a:t>
            </a:r>
            <a:r>
              <a:rPr lang="de-AT" sz="1900" b="1" i="1" smtClean="0"/>
              <a:t>E</a:t>
            </a:r>
            <a:r>
              <a:rPr lang="de-AT" sz="1900" i="1" smtClean="0"/>
              <a:t>conomic </a:t>
            </a:r>
            <a:r>
              <a:rPr lang="de-AT" sz="1900" b="1" i="1" smtClean="0"/>
              <a:t>O</a:t>
            </a:r>
            <a:r>
              <a:rPr lang="de-AT" sz="1900" i="1" smtClean="0"/>
              <a:t>rder </a:t>
            </a:r>
            <a:r>
              <a:rPr lang="de-AT" sz="1900" b="1" i="1" smtClean="0"/>
              <a:t>Q</a:t>
            </a:r>
            <a:r>
              <a:rPr lang="de-AT" sz="1900" i="1" smtClean="0"/>
              <a:t>uantity</a:t>
            </a:r>
            <a:r>
              <a:rPr lang="de-AT" sz="1900" smtClean="0"/>
              <a:t> model“ (</a:t>
            </a:r>
            <a:r>
              <a:rPr lang="de-AT" sz="1900" i="1" smtClean="0"/>
              <a:t>EOQ</a:t>
            </a:r>
            <a:r>
              <a:rPr lang="de-AT" sz="1900" smtClean="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Annahmen</a:t>
            </a:r>
            <a:r>
              <a:rPr lang="de-AT" sz="1900" smtClean="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ein einheitliches Produkt</a:t>
            </a:r>
            <a:endParaRPr lang="de-AT" sz="1900" b="1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 smtClean="0"/>
              <a:t>gleichmäßiger kontinuierlicher Absatz:  </a:t>
            </a:r>
            <a:r>
              <a:rPr lang="de-AT" sz="1900" b="1" i="1" smtClean="0"/>
              <a:t>d</a:t>
            </a:r>
            <a:r>
              <a:rPr lang="de-AT" sz="1900" b="1" smtClean="0"/>
              <a:t> Stück pro Zeiteinheit</a:t>
            </a:r>
            <a:endParaRPr lang="de-AT" sz="1900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Deterministische, statische Ein-Produktmodelle II</a:t>
            </a:r>
            <a:endParaRPr lang="de-AT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 smtClean="0"/>
              <a:t>Losgröße</a:t>
            </a:r>
            <a:r>
              <a:rPr lang="de-AT" sz="2000" b="1" dirty="0" smtClean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In statischen Modellen wird es natürlich sinnvoll sein, </a:t>
            </a:r>
            <a:r>
              <a:rPr lang="de-AT" sz="2000" b="1" dirty="0" smtClean="0"/>
              <a:t>in regelmäßigen Abständen immer die gleiche Menge (</a:t>
            </a:r>
            <a:r>
              <a:rPr lang="de-AT" sz="2000" b="1" dirty="0" err="1" smtClean="0"/>
              <a:t>Losgröße</a:t>
            </a:r>
            <a:r>
              <a:rPr lang="de-AT" sz="2000" b="1" dirty="0" smtClean="0"/>
              <a:t>) </a:t>
            </a:r>
            <a:r>
              <a:rPr lang="de-AT" sz="2000" dirty="0" smtClean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b="1" dirty="0" smtClean="0"/>
              <a:t>Zielsetzung: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so wählen, dass ein </a:t>
            </a:r>
            <a:r>
              <a:rPr lang="de-AT" sz="2000" b="1" dirty="0" smtClean="0"/>
              <a:t>Abgleich </a:t>
            </a:r>
            <a:r>
              <a:rPr lang="de-AT" sz="2000" dirty="0" smtClean="0"/>
              <a:t>von</a:t>
            </a:r>
            <a:r>
              <a:rPr lang="de-AT" sz="2000" b="1" dirty="0" smtClean="0"/>
              <a:t> Rüst- </a:t>
            </a:r>
            <a:r>
              <a:rPr lang="de-AT" sz="2000" dirty="0" smtClean="0"/>
              <a:t>und</a:t>
            </a:r>
            <a:r>
              <a:rPr lang="de-AT" sz="2000" b="1" dirty="0" smtClean="0"/>
              <a:t> 	         Lagerkosten </a:t>
            </a:r>
            <a:r>
              <a:rPr lang="de-AT" sz="2000" dirty="0" smtClean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Entwicklung des Lagerbestandes im klassischen Losgrößenmodell</a:t>
            </a:r>
            <a:endParaRPr lang="de-AT" sz="2800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p:oleObj spid="_x0000_s1026" r:id="rId3" imgW="6632448" imgH="3017520" progId="">
              <p:embed/>
            </p:oleObj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</a:rPr>
              <a:t>Bedarf 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>
                <a:solidFill>
                  <a:schemeClr val="hlink"/>
                </a:solidFill>
              </a:rPr>
              <a:t/>
            </a:r>
            <a:br>
              <a:rPr lang="de-AT" sz="1600">
                <a:solidFill>
                  <a:schemeClr val="hlink"/>
                </a:solidFill>
              </a:rPr>
            </a:br>
            <a:r>
              <a:rPr lang="de-AT" sz="1600">
                <a:solidFill>
                  <a:schemeClr val="hlink"/>
                </a:solidFill>
              </a:rPr>
              <a:t>Anstieg </a:t>
            </a: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4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Kostenverlauf in Abhängigkeit der Losgröße</a:t>
            </a:r>
            <a:endParaRPr lang="de-AT" sz="2800" smtClean="0"/>
          </a:p>
        </p:txBody>
      </p:sp>
      <p:pic>
        <p:nvPicPr>
          <p:cNvPr id="235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938" y="1530350"/>
            <a:ext cx="8064500" cy="4584700"/>
          </a:xfr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1194</Words>
  <Application>Microsoft Office PowerPoint</Application>
  <PresentationFormat>Bildschirmpräsentation (4:3)</PresentationFormat>
  <Paragraphs>392</Paragraphs>
  <Slides>31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Vorlage_6</vt:lpstr>
      <vt:lpstr>Formel</vt:lpstr>
      <vt:lpstr>Microsoft-Zeichnung</vt:lpstr>
      <vt:lpstr>Kapitel 8 </vt:lpstr>
      <vt:lpstr>Losgrößenplanung</vt:lpstr>
      <vt:lpstr>Losgrößenplanung</vt:lpstr>
      <vt:lpstr>8.1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8.3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- Verfahren</vt:lpstr>
      <vt:lpstr>Groff - Heuristik</vt:lpstr>
      <vt:lpstr> Beispiel: Groff - Verfahren</vt:lpstr>
      <vt:lpstr>Beispiel: mehrstufige Produktion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29</cp:revision>
  <dcterms:created xsi:type="dcterms:W3CDTF">2011-04-28T12:25:33Z</dcterms:created>
  <dcterms:modified xsi:type="dcterms:W3CDTF">2011-11-22T11:59:36Z</dcterms:modified>
</cp:coreProperties>
</file>