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9144000" cy="6858000" type="screen4x3"/>
  <p:notesSz cx="6858000" cy="9144000"/>
  <p:defaultTextStyle>
    <a:defPPr>
      <a:defRPr lang="de-A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46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49.wmf"/><Relationship Id="rId7" Type="http://schemas.openxmlformats.org/officeDocument/2006/relationships/image" Target="../media/image53.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3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22.wmf"/><Relationship Id="rId4"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6.wmf"/><Relationship Id="rId4"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8922D1-6103-4220-8FAE-39DC46AC7EA6}" type="datetimeFigureOut">
              <a:rPr lang="de-AT" smtClean="0"/>
              <a:pPr/>
              <a:t>12.10.2011</a:t>
            </a:fld>
            <a:endParaRPr lang="de-AT"/>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89FE20-5D67-461E-8755-3F9D55E7C604}" type="slidenum">
              <a:rPr lang="de-AT" smtClean="0"/>
              <a:pPr/>
              <a:t>‹Nr.›</a:t>
            </a:fld>
            <a:endParaRPr lang="de-A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a:ln/>
        </p:spPr>
      </p:sp>
      <p:sp>
        <p:nvSpPr>
          <p:cNvPr id="33795" name="Notizenplatzhalter 2"/>
          <p:cNvSpPr>
            <a:spLocks noGrp="1"/>
          </p:cNvSpPr>
          <p:nvPr>
            <p:ph type="body" idx="1"/>
          </p:nvPr>
        </p:nvSpPr>
        <p:spPr>
          <a:noFill/>
          <a:ln/>
        </p:spPr>
        <p:txBody>
          <a:bodyPr/>
          <a:lstStyle/>
          <a:p>
            <a:endParaRPr lang="de-DE" smtClean="0"/>
          </a:p>
        </p:txBody>
      </p:sp>
      <p:sp>
        <p:nvSpPr>
          <p:cNvPr id="33796" name="Foliennummernplatzhalter 3"/>
          <p:cNvSpPr>
            <a:spLocks noGrp="1"/>
          </p:cNvSpPr>
          <p:nvPr>
            <p:ph type="sldNum" sz="quarter" idx="5"/>
          </p:nvPr>
        </p:nvSpPr>
        <p:spPr>
          <a:noFill/>
        </p:spPr>
        <p:txBody>
          <a:bodyPr/>
          <a:lstStyle/>
          <a:p>
            <a:fld id="{85E8F231-75D0-41AA-BC8B-50153E599E14}" type="slidenum">
              <a:rPr lang="de-AT" smtClean="0"/>
              <a:pPr/>
              <a:t>18</a:t>
            </a:fld>
            <a:endParaRPr lang="de-AT"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foli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43608" y="1412875"/>
            <a:ext cx="7200799" cy="576263"/>
          </a:xfrm>
          <a:ln>
            <a:noFill/>
          </a:ln>
        </p:spPr>
        <p:txBody>
          <a:bodyPr wrap="none" anchor="t"/>
          <a:lstStyle>
            <a:lvl1pPr algn="ctr">
              <a:defRPr sz="2800" b="1">
                <a:solidFill>
                  <a:srgbClr val="0070C0"/>
                </a:solidFill>
              </a:defRPr>
            </a:lvl1pPr>
          </a:lstStyle>
          <a:p>
            <a:r>
              <a:rPr lang="de-DE" dirty="0" smtClean="0"/>
              <a:t>Titelmasterformat durch Klicken bearbeiten</a:t>
            </a:r>
            <a:endParaRPr lang="de-AT" dirty="0"/>
          </a:p>
        </p:txBody>
      </p:sp>
      <p:sp>
        <p:nvSpPr>
          <p:cNvPr id="5123" name="Rectangle 3"/>
          <p:cNvSpPr>
            <a:spLocks noGrp="1" noChangeArrowheads="1"/>
          </p:cNvSpPr>
          <p:nvPr>
            <p:ph type="subTitle" idx="1"/>
          </p:nvPr>
        </p:nvSpPr>
        <p:spPr>
          <a:xfrm>
            <a:off x="1839913" y="1989138"/>
            <a:ext cx="6335712" cy="431800"/>
          </a:xfrm>
        </p:spPr>
        <p:txBody>
          <a:bodyPr wrap="none"/>
          <a:lstStyle>
            <a:lvl1pPr>
              <a:buFontTx/>
              <a:buNone/>
              <a:defRPr sz="2400"/>
            </a:lvl1pPr>
          </a:lstStyle>
          <a:p>
            <a:r>
              <a:rPr lang="de-DE" dirty="0" smtClean="0"/>
              <a:t>Formatvorlage des Untertitelmasters durch Klicken bearbeiten</a:t>
            </a:r>
            <a:endParaRPr lang="de-AT" dirty="0"/>
          </a:p>
        </p:txBody>
      </p:sp>
      <p:pic>
        <p:nvPicPr>
          <p:cNvPr id="5143" name="Picture 23" descr="logo_farbe_300dpi_7,4cm"/>
          <p:cNvPicPr>
            <a:picLocks noChangeAspect="1" noChangeArrowheads="1"/>
          </p:cNvPicPr>
          <p:nvPr/>
        </p:nvPicPr>
        <p:blipFill>
          <a:blip r:embed="rId2" cstate="print"/>
          <a:srcRect/>
          <a:stretch>
            <a:fillRect/>
          </a:stretch>
        </p:blipFill>
        <p:spPr bwMode="auto">
          <a:xfrm>
            <a:off x="912813" y="258763"/>
            <a:ext cx="3311525" cy="90646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83569" y="979959"/>
            <a:ext cx="7920880" cy="504825"/>
          </a:xfrm>
          <a:ln>
            <a:noFill/>
          </a:ln>
        </p:spPr>
        <p:txBody>
          <a:bodyPr/>
          <a:lstStyle>
            <a:lvl1pPr>
              <a:defRPr sz="2800" b="1">
                <a:solidFill>
                  <a:srgbClr val="0070C0"/>
                </a:solidFill>
              </a:defRPr>
            </a:lvl1pPr>
          </a:lstStyle>
          <a:p>
            <a:r>
              <a:rPr lang="de-DE" dirty="0" smtClean="0"/>
              <a:t>Titelmasterformat durch Klicken bearbeiten</a:t>
            </a:r>
            <a:endParaRPr lang="de-AT" dirty="0"/>
          </a:p>
        </p:txBody>
      </p:sp>
      <p:sp>
        <p:nvSpPr>
          <p:cNvPr id="3" name="Vertikaler Textplatzhalter 2"/>
          <p:cNvSpPr>
            <a:spLocks noGrp="1"/>
          </p:cNvSpPr>
          <p:nvPr>
            <p:ph type="body" orient="vert" idx="1"/>
          </p:nvPr>
        </p:nvSpPr>
        <p:spPr/>
        <p:txBody>
          <a:bodyPr vert="eaVert"/>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5" name="Fußzeilenplatzhalter 4"/>
          <p:cNvSpPr>
            <a:spLocks noGrp="1"/>
          </p:cNvSpPr>
          <p:nvPr>
            <p:ph type="ftr" sz="quarter" idx="11"/>
          </p:nvPr>
        </p:nvSpPr>
        <p:spPr/>
        <p:txBody>
          <a:bodyPr/>
          <a:lstStyle>
            <a:lvl1pPr>
              <a:defRPr/>
            </a:lvl1pPr>
          </a:lstStyle>
          <a:p>
            <a:endParaRPr lang="de-AT"/>
          </a:p>
        </p:txBody>
      </p:sp>
      <p:sp>
        <p:nvSpPr>
          <p:cNvPr id="6" name="Foliennummernplatzhalter 5"/>
          <p:cNvSpPr>
            <a:spLocks noGrp="1"/>
          </p:cNvSpPr>
          <p:nvPr>
            <p:ph type="sldNum" sz="quarter" idx="12"/>
          </p:nvPr>
        </p:nvSpPr>
        <p:spPr/>
        <p:txBody>
          <a:bodyPr/>
          <a:lstStyle>
            <a:lvl1pPr>
              <a:defRPr/>
            </a:lvl1pPr>
          </a:lstStyle>
          <a:p>
            <a:fld id="{7BC8D1B9-CC6B-47B7-BA23-CF793FF642DF}" type="slidenum">
              <a:rPr lang="de-AT"/>
              <a:pPr/>
              <a:t>‹Nr.›</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50063" y="1268413"/>
            <a:ext cx="1898650" cy="5040312"/>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1154113" y="1268413"/>
            <a:ext cx="5543550" cy="5040312"/>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Fußzeilenplatzhalter 4"/>
          <p:cNvSpPr>
            <a:spLocks noGrp="1"/>
          </p:cNvSpPr>
          <p:nvPr>
            <p:ph type="ftr" sz="quarter" idx="11"/>
          </p:nvPr>
        </p:nvSpPr>
        <p:spPr/>
        <p:txBody>
          <a:bodyPr/>
          <a:lstStyle>
            <a:lvl1pPr>
              <a:defRPr/>
            </a:lvl1pPr>
          </a:lstStyle>
          <a:p>
            <a:endParaRPr lang="de-AT"/>
          </a:p>
        </p:txBody>
      </p:sp>
      <p:sp>
        <p:nvSpPr>
          <p:cNvPr id="6" name="Foliennummernplatzhalter 5"/>
          <p:cNvSpPr>
            <a:spLocks noGrp="1"/>
          </p:cNvSpPr>
          <p:nvPr>
            <p:ph type="sldNum" sz="quarter" idx="12"/>
          </p:nvPr>
        </p:nvSpPr>
        <p:spPr/>
        <p:txBody>
          <a:bodyPr/>
          <a:lstStyle>
            <a:lvl1pPr>
              <a:defRPr/>
            </a:lvl1pPr>
          </a:lstStyle>
          <a:p>
            <a:fld id="{E9D846AD-F4B4-42A5-8011-417D1DB2A0D4}" type="slidenum">
              <a:rPr lang="de-AT"/>
              <a:pPr/>
              <a:t>‹Nr.›</a:t>
            </a:fld>
            <a:endParaRPr lang="de-A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1560" y="975866"/>
            <a:ext cx="7992888" cy="508918"/>
          </a:xfrm>
        </p:spPr>
        <p:txBody>
          <a:bodyPr/>
          <a:lstStyle/>
          <a:p>
            <a:r>
              <a:rPr lang="de-DE" dirty="0" smtClean="0"/>
              <a:t>Titelmasterformat durch Klicken bearbeiten</a:t>
            </a:r>
            <a:endParaRPr lang="de-DE" dirty="0"/>
          </a:p>
        </p:txBody>
      </p:sp>
      <p:sp>
        <p:nvSpPr>
          <p:cNvPr id="3" name="Textplatzhalter 2"/>
          <p:cNvSpPr>
            <a:spLocks noGrp="1"/>
          </p:cNvSpPr>
          <p:nvPr>
            <p:ph type="body" sz="half" idx="1"/>
          </p:nvPr>
        </p:nvSpPr>
        <p:spPr>
          <a:xfrm>
            <a:off x="457200" y="1600200"/>
            <a:ext cx="4038600" cy="4525963"/>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5"/>
          <p:cNvSpPr>
            <a:spLocks noGrp="1" noChangeArrowheads="1"/>
          </p:cNvSpPr>
          <p:nvPr>
            <p:ph type="ftr" sz="quarter" idx="11"/>
          </p:nvPr>
        </p:nvSpPr>
        <p:spPr/>
        <p:txBody>
          <a:bodyPr/>
          <a:lstStyle>
            <a:lvl1pPr>
              <a:defRPr/>
            </a:lvl1pPr>
          </a:lstStyle>
          <a:p>
            <a:pPr>
              <a:defRPr/>
            </a:pPr>
            <a:r>
              <a:rPr lang="de-AT"/>
              <a:t>EK Produktion &amp; Logistik</a:t>
            </a:r>
          </a:p>
        </p:txBody>
      </p:sp>
      <p:sp>
        <p:nvSpPr>
          <p:cNvPr id="7" name="Rectangle 6"/>
          <p:cNvSpPr>
            <a:spLocks noGrp="1" noChangeArrowheads="1"/>
          </p:cNvSpPr>
          <p:nvPr>
            <p:ph type="sldNum" sz="quarter" idx="12"/>
          </p:nvPr>
        </p:nvSpPr>
        <p:spPr/>
        <p:txBody>
          <a:bodyPr/>
          <a:lstStyle>
            <a:lvl1pPr>
              <a:defRPr/>
            </a:lvl1pPr>
          </a:lstStyle>
          <a:p>
            <a:pPr>
              <a:defRPr/>
            </a:pPr>
            <a:r>
              <a:rPr lang="de-AT"/>
              <a:t>Kapitel 1/</a:t>
            </a:r>
            <a:fld id="{9A7FD797-10B4-4DD0-ACF5-04A5B3838235}" type="slidenum">
              <a:rPr lang="de-AT"/>
              <a:pPr>
                <a:defRPr/>
              </a:pPr>
              <a:t>‹Nr.›</a:t>
            </a:fld>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3569" y="979959"/>
            <a:ext cx="7920880" cy="504825"/>
          </a:xfrm>
          <a:ln>
            <a:noFill/>
          </a:ln>
        </p:spPr>
        <p:txBody>
          <a:bodyPr/>
          <a:lstStyle>
            <a:lvl1pPr>
              <a:defRPr b="1">
                <a:solidFill>
                  <a:srgbClr val="0070C0"/>
                </a:solidFill>
              </a:defRPr>
            </a:lvl1pPr>
          </a:lstStyle>
          <a:p>
            <a:r>
              <a:rPr lang="de-DE" dirty="0" smtClean="0"/>
              <a:t>Titelmasterformat durch Klicken bearbeiten</a:t>
            </a:r>
            <a:endParaRPr lang="de-AT" dirty="0"/>
          </a:p>
        </p:txBody>
      </p:sp>
      <p:sp>
        <p:nvSpPr>
          <p:cNvPr id="3" name="Inhaltsplatzhalter 2"/>
          <p:cNvSpPr>
            <a:spLocks noGrp="1"/>
          </p:cNvSpPr>
          <p:nvPr>
            <p:ph idx="1"/>
          </p:nvPr>
        </p:nvSpPr>
        <p:spPr>
          <a:xfrm>
            <a:off x="611560" y="1916832"/>
            <a:ext cx="8065145" cy="431958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Fußzeilenplatzhalter 4"/>
          <p:cNvSpPr>
            <a:spLocks noGrp="1"/>
          </p:cNvSpPr>
          <p:nvPr>
            <p:ph type="ftr" sz="quarter" idx="11"/>
          </p:nvPr>
        </p:nvSpPr>
        <p:spPr/>
        <p:txBody>
          <a:bodyPr/>
          <a:lstStyle>
            <a:lvl1pPr>
              <a:defRPr/>
            </a:lvl1pPr>
          </a:lstStyle>
          <a:p>
            <a:endParaRPr lang="de-AT"/>
          </a:p>
        </p:txBody>
      </p:sp>
      <p:sp>
        <p:nvSpPr>
          <p:cNvPr id="6" name="Foliennummernplatzhalter 5"/>
          <p:cNvSpPr>
            <a:spLocks noGrp="1"/>
          </p:cNvSpPr>
          <p:nvPr>
            <p:ph type="sldNum" sz="quarter" idx="12"/>
          </p:nvPr>
        </p:nvSpPr>
        <p:spPr/>
        <p:txBody>
          <a:bodyPr/>
          <a:lstStyle>
            <a:lvl1pPr>
              <a:defRPr/>
            </a:lvl1pPr>
          </a:lstStyle>
          <a:p>
            <a:fld id="{02B6D13E-8A7C-4FE5-8C20-007F204E5193}" type="slidenum">
              <a:rPr lang="de-AT"/>
              <a:pPr/>
              <a:t>‹Nr.›</a:t>
            </a:fld>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2800" b="0"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5" name="Fußzeilenplatzhalter 4"/>
          <p:cNvSpPr>
            <a:spLocks noGrp="1"/>
          </p:cNvSpPr>
          <p:nvPr>
            <p:ph type="ftr" sz="quarter" idx="11"/>
          </p:nvPr>
        </p:nvSpPr>
        <p:spPr/>
        <p:txBody>
          <a:bodyPr/>
          <a:lstStyle>
            <a:lvl1pPr>
              <a:defRPr/>
            </a:lvl1pPr>
          </a:lstStyle>
          <a:p>
            <a:endParaRPr lang="de-AT"/>
          </a:p>
        </p:txBody>
      </p:sp>
      <p:sp>
        <p:nvSpPr>
          <p:cNvPr id="6" name="Foliennummernplatzhalter 5"/>
          <p:cNvSpPr>
            <a:spLocks noGrp="1"/>
          </p:cNvSpPr>
          <p:nvPr>
            <p:ph type="sldNum" sz="quarter" idx="12"/>
          </p:nvPr>
        </p:nvSpPr>
        <p:spPr/>
        <p:txBody>
          <a:bodyPr/>
          <a:lstStyle>
            <a:lvl1pPr>
              <a:defRPr/>
            </a:lvl1pPr>
          </a:lstStyle>
          <a:p>
            <a:fld id="{8763AAAF-82E9-4691-AB90-329D4E955254}" type="slidenum">
              <a:rPr lang="de-AT"/>
              <a:pPr/>
              <a:t>‹Nr.›</a:t>
            </a:fld>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83569" y="979959"/>
            <a:ext cx="7920880" cy="504825"/>
          </a:xfrm>
          <a:ln>
            <a:noFill/>
          </a:ln>
        </p:spPr>
        <p:txBody>
          <a:bodyPr/>
          <a:lstStyle>
            <a:lvl1pPr>
              <a:defRPr sz="2800" b="1">
                <a:solidFill>
                  <a:srgbClr val="0070C0"/>
                </a:solidFill>
              </a:defRPr>
            </a:lvl1pPr>
          </a:lstStyle>
          <a:p>
            <a:r>
              <a:rPr lang="de-DE" dirty="0" smtClean="0"/>
              <a:t>Titelmasterformat durch Klicken bearbeiten</a:t>
            </a:r>
            <a:endParaRPr lang="de-AT" dirty="0"/>
          </a:p>
        </p:txBody>
      </p:sp>
      <p:sp>
        <p:nvSpPr>
          <p:cNvPr id="3" name="Inhaltsplatzhalter 2"/>
          <p:cNvSpPr>
            <a:spLocks noGrp="1"/>
          </p:cNvSpPr>
          <p:nvPr>
            <p:ph sz="half" idx="1"/>
          </p:nvPr>
        </p:nvSpPr>
        <p:spPr>
          <a:xfrm>
            <a:off x="755576" y="1989138"/>
            <a:ext cx="4119637" cy="4319587"/>
          </a:xfrm>
        </p:spPr>
        <p:txBody>
          <a:bodyPr/>
          <a:lstStyle>
            <a:lvl1pPr>
              <a:defRPr sz="2400" b="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Inhaltsplatzhalter 3"/>
          <p:cNvSpPr>
            <a:spLocks noGrp="1"/>
          </p:cNvSpPr>
          <p:nvPr>
            <p:ph sz="half" idx="2"/>
          </p:nvPr>
        </p:nvSpPr>
        <p:spPr>
          <a:xfrm>
            <a:off x="5027613" y="1989138"/>
            <a:ext cx="3721100" cy="4319587"/>
          </a:xfrm>
        </p:spPr>
        <p:txBody>
          <a:bodyPr/>
          <a:lstStyle>
            <a:lvl1pPr>
              <a:defRPr sz="2400" b="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6" name="Fußzeilenplatzhalter 5"/>
          <p:cNvSpPr>
            <a:spLocks noGrp="1"/>
          </p:cNvSpPr>
          <p:nvPr>
            <p:ph type="ftr" sz="quarter" idx="11"/>
          </p:nvPr>
        </p:nvSpPr>
        <p:spPr/>
        <p:txBody>
          <a:bodyPr/>
          <a:lstStyle>
            <a:lvl1pPr>
              <a:defRPr/>
            </a:lvl1pPr>
          </a:lstStyle>
          <a:p>
            <a:endParaRPr lang="de-AT"/>
          </a:p>
        </p:txBody>
      </p:sp>
      <p:sp>
        <p:nvSpPr>
          <p:cNvPr id="7" name="Foliennummernplatzhalter 6"/>
          <p:cNvSpPr>
            <a:spLocks noGrp="1"/>
          </p:cNvSpPr>
          <p:nvPr>
            <p:ph type="sldNum" sz="quarter" idx="12"/>
          </p:nvPr>
        </p:nvSpPr>
        <p:spPr/>
        <p:txBody>
          <a:bodyPr/>
          <a:lstStyle>
            <a:lvl1pPr>
              <a:defRPr/>
            </a:lvl1pPr>
          </a:lstStyle>
          <a:p>
            <a:fld id="{F0912619-E32E-4C94-919F-33AF5E65B4D5}" type="slidenum">
              <a:rPr lang="de-AT"/>
              <a:pPr/>
              <a:t>‹Nr.›</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975866"/>
            <a:ext cx="8147248" cy="436910"/>
          </a:xfrm>
          <a:ln>
            <a:noFill/>
          </a:ln>
        </p:spPr>
        <p:txBody>
          <a:bodyPr/>
          <a:lstStyle>
            <a:lvl1pPr>
              <a:defRPr sz="2800" b="1">
                <a:solidFill>
                  <a:srgbClr val="0070C0"/>
                </a:solidFill>
              </a:defRPr>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457200" y="1535113"/>
            <a:ext cx="4040188" cy="639762"/>
          </a:xfrm>
        </p:spPr>
        <p:txBody>
          <a:bodyPr anchor="b"/>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5" name="Textplatzhalter 4"/>
          <p:cNvSpPr>
            <a:spLocks noGrp="1"/>
          </p:cNvSpPr>
          <p:nvPr>
            <p:ph type="body" sz="quarter" idx="3"/>
          </p:nvPr>
        </p:nvSpPr>
        <p:spPr>
          <a:xfrm>
            <a:off x="4645025" y="1535113"/>
            <a:ext cx="3959423" cy="639762"/>
          </a:xfrm>
        </p:spPr>
        <p:txBody>
          <a:bodyPr anchor="b"/>
          <a:lstStyle>
            <a:lvl1pPr marL="0" indent="0" algn="l">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6" name="Inhaltsplatzhalter 5"/>
          <p:cNvSpPr>
            <a:spLocks noGrp="1"/>
          </p:cNvSpPr>
          <p:nvPr>
            <p:ph sz="quarter" idx="4"/>
          </p:nvPr>
        </p:nvSpPr>
        <p:spPr>
          <a:xfrm>
            <a:off x="4645025" y="2174875"/>
            <a:ext cx="3959423"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8" name="Fußzeilenplatzhalter 7"/>
          <p:cNvSpPr>
            <a:spLocks noGrp="1"/>
          </p:cNvSpPr>
          <p:nvPr>
            <p:ph type="ftr" sz="quarter" idx="11"/>
          </p:nvPr>
        </p:nvSpPr>
        <p:spPr/>
        <p:txBody>
          <a:bodyPr/>
          <a:lstStyle>
            <a:lvl1pPr>
              <a:defRPr/>
            </a:lvl1pPr>
          </a:lstStyle>
          <a:p>
            <a:endParaRPr lang="de-AT"/>
          </a:p>
        </p:txBody>
      </p:sp>
      <p:sp>
        <p:nvSpPr>
          <p:cNvPr id="9" name="Foliennummernplatzhalter 8"/>
          <p:cNvSpPr>
            <a:spLocks noGrp="1"/>
          </p:cNvSpPr>
          <p:nvPr>
            <p:ph type="sldNum" sz="quarter" idx="12"/>
          </p:nvPr>
        </p:nvSpPr>
        <p:spPr/>
        <p:txBody>
          <a:bodyPr/>
          <a:lstStyle>
            <a:lvl1pPr>
              <a:defRPr/>
            </a:lvl1pPr>
          </a:lstStyle>
          <a:p>
            <a:fld id="{8021A081-D7DD-4201-94F0-BFCEDB7E5F30}" type="slidenum">
              <a:rPr lang="de-AT"/>
              <a:pPr/>
              <a:t>‹Nr.›</a:t>
            </a:fld>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83569" y="979959"/>
            <a:ext cx="7992888" cy="504825"/>
          </a:xfrm>
          <a:ln>
            <a:noFill/>
          </a:ln>
        </p:spPr>
        <p:txBody>
          <a:bodyPr/>
          <a:lstStyle>
            <a:lvl1pPr>
              <a:defRPr sz="2800" b="1">
                <a:solidFill>
                  <a:srgbClr val="0070C0"/>
                </a:solidFill>
              </a:defRPr>
            </a:lvl1pPr>
          </a:lstStyle>
          <a:p>
            <a:r>
              <a:rPr lang="de-DE" dirty="0" smtClean="0"/>
              <a:t>Titelmasterformat durch Klicken bearbeiten</a:t>
            </a:r>
            <a:endParaRPr lang="de-AT" dirty="0"/>
          </a:p>
        </p:txBody>
      </p:sp>
      <p:sp>
        <p:nvSpPr>
          <p:cNvPr id="4" name="Fußzeilenplatzhalter 3"/>
          <p:cNvSpPr>
            <a:spLocks noGrp="1"/>
          </p:cNvSpPr>
          <p:nvPr>
            <p:ph type="ftr" sz="quarter" idx="11"/>
          </p:nvPr>
        </p:nvSpPr>
        <p:spPr/>
        <p:txBody>
          <a:bodyPr/>
          <a:lstStyle>
            <a:lvl1pPr>
              <a:defRPr/>
            </a:lvl1pPr>
          </a:lstStyle>
          <a:p>
            <a:endParaRPr lang="de-AT"/>
          </a:p>
        </p:txBody>
      </p:sp>
      <p:sp>
        <p:nvSpPr>
          <p:cNvPr id="5" name="Foliennummernplatzhalter 4"/>
          <p:cNvSpPr>
            <a:spLocks noGrp="1"/>
          </p:cNvSpPr>
          <p:nvPr>
            <p:ph type="sldNum" sz="quarter" idx="12"/>
          </p:nvPr>
        </p:nvSpPr>
        <p:spPr/>
        <p:txBody>
          <a:bodyPr/>
          <a:lstStyle>
            <a:lvl1pPr>
              <a:defRPr/>
            </a:lvl1pPr>
          </a:lstStyle>
          <a:p>
            <a:fld id="{CB93E4F1-BCD6-4780-9A93-F2FB53177963}" type="slidenum">
              <a:rPr lang="de-AT"/>
              <a:pPr/>
              <a:t>‹Nr.›</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lvl1pPr>
              <a:defRPr/>
            </a:lvl1pPr>
          </a:lstStyle>
          <a:p>
            <a:endParaRPr lang="de-AT"/>
          </a:p>
        </p:txBody>
      </p:sp>
      <p:sp>
        <p:nvSpPr>
          <p:cNvPr id="4" name="Foliennummernplatzhalter 3"/>
          <p:cNvSpPr>
            <a:spLocks noGrp="1"/>
          </p:cNvSpPr>
          <p:nvPr>
            <p:ph type="sldNum" sz="quarter" idx="12"/>
          </p:nvPr>
        </p:nvSpPr>
        <p:spPr/>
        <p:txBody>
          <a:bodyPr/>
          <a:lstStyle>
            <a:lvl1pPr>
              <a:defRPr/>
            </a:lvl1pPr>
          </a:lstStyle>
          <a:p>
            <a:fld id="{46D081F4-494B-41EC-9781-516BA658006B}" type="slidenum">
              <a:rPr lang="de-AT"/>
              <a:pPr/>
              <a:t>‹Nr.›</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980728"/>
            <a:ext cx="3008313" cy="648072"/>
          </a:xfrm>
        </p:spPr>
        <p:txBody>
          <a:bodyPr anchor="b"/>
          <a:lstStyle>
            <a:lvl1pPr algn="l">
              <a:defRPr sz="2000" b="0"/>
            </a:lvl1pPr>
          </a:lstStyle>
          <a:p>
            <a:r>
              <a:rPr lang="de-DE" dirty="0" smtClean="0"/>
              <a:t/>
            </a:r>
            <a:br>
              <a:rPr lang="de-DE" dirty="0" smtClean="0"/>
            </a:br>
            <a:r>
              <a:rPr lang="de-DE" dirty="0" smtClean="0"/>
              <a:t>Titelmasterformat durch Klicken bearbeiten</a:t>
            </a:r>
            <a:endParaRPr lang="de-AT" dirty="0"/>
          </a:p>
        </p:txBody>
      </p:sp>
      <p:sp>
        <p:nvSpPr>
          <p:cNvPr id="3" name="Inhaltsplatzhalter 2"/>
          <p:cNvSpPr>
            <a:spLocks noGrp="1"/>
          </p:cNvSpPr>
          <p:nvPr>
            <p:ph idx="1"/>
          </p:nvPr>
        </p:nvSpPr>
        <p:spPr>
          <a:xfrm>
            <a:off x="3575050" y="273050"/>
            <a:ext cx="5111750" cy="5853113"/>
          </a:xfrm>
        </p:spPr>
        <p:txBody>
          <a:bodyPr/>
          <a:lstStyle>
            <a:lvl1pPr algn="ct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Textplatzhalter 3"/>
          <p:cNvSpPr>
            <a:spLocks noGrp="1"/>
          </p:cNvSpPr>
          <p:nvPr>
            <p:ph type="body" sz="half" idx="2"/>
          </p:nvPr>
        </p:nvSpPr>
        <p:spPr>
          <a:xfrm>
            <a:off x="457200" y="1628800"/>
            <a:ext cx="3008313" cy="44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6" name="Fußzeilenplatzhalter 5"/>
          <p:cNvSpPr>
            <a:spLocks noGrp="1"/>
          </p:cNvSpPr>
          <p:nvPr>
            <p:ph type="ftr" sz="quarter" idx="11"/>
          </p:nvPr>
        </p:nvSpPr>
        <p:spPr/>
        <p:txBody>
          <a:bodyPr/>
          <a:lstStyle>
            <a:lvl1pPr>
              <a:defRPr/>
            </a:lvl1pPr>
          </a:lstStyle>
          <a:p>
            <a:endParaRPr lang="de-AT"/>
          </a:p>
        </p:txBody>
      </p:sp>
      <p:sp>
        <p:nvSpPr>
          <p:cNvPr id="7" name="Foliennummernplatzhalter 6"/>
          <p:cNvSpPr>
            <a:spLocks noGrp="1"/>
          </p:cNvSpPr>
          <p:nvPr>
            <p:ph type="sldNum" sz="quarter" idx="12"/>
          </p:nvPr>
        </p:nvSpPr>
        <p:spPr/>
        <p:txBody>
          <a:bodyPr/>
          <a:lstStyle>
            <a:lvl1pPr>
              <a:defRPr/>
            </a:lvl1pPr>
          </a:lstStyle>
          <a:p>
            <a:fld id="{4F8BC8DC-5351-4605-8F1A-ADE8770621BE}" type="slidenum">
              <a:rPr lang="de-AT"/>
              <a:pPr/>
              <a:t>‹Nr.›</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0"/>
            </a:lvl1pPr>
          </a:lstStyle>
          <a:p>
            <a:r>
              <a:rPr lang="de-DE" dirty="0" smtClean="0"/>
              <a:t>Titelmasterformat durch Klicken bearbeiten</a:t>
            </a:r>
            <a:endParaRPr lang="de-AT" dirty="0"/>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smtClean="0"/>
              <a:t>Bild durch Klicken auf Symbol hinzufügen</a:t>
            </a:r>
            <a:endParaRPr lang="de-AT"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6" name="Fußzeilenplatzhalter 5"/>
          <p:cNvSpPr>
            <a:spLocks noGrp="1"/>
          </p:cNvSpPr>
          <p:nvPr>
            <p:ph type="ftr" sz="quarter" idx="11"/>
          </p:nvPr>
        </p:nvSpPr>
        <p:spPr/>
        <p:txBody>
          <a:bodyPr/>
          <a:lstStyle>
            <a:lvl1pPr>
              <a:defRPr/>
            </a:lvl1pPr>
          </a:lstStyle>
          <a:p>
            <a:endParaRPr lang="de-AT"/>
          </a:p>
        </p:txBody>
      </p:sp>
      <p:sp>
        <p:nvSpPr>
          <p:cNvPr id="7" name="Foliennummernplatzhalter 6"/>
          <p:cNvSpPr>
            <a:spLocks noGrp="1"/>
          </p:cNvSpPr>
          <p:nvPr>
            <p:ph type="sldNum" sz="quarter" idx="12"/>
          </p:nvPr>
        </p:nvSpPr>
        <p:spPr/>
        <p:txBody>
          <a:bodyPr/>
          <a:lstStyle>
            <a:lvl1pPr>
              <a:defRPr/>
            </a:lvl1pPr>
          </a:lstStyle>
          <a:p>
            <a:fld id="{8603CD62-6ECB-4BD1-8590-8D624E2AA8C7}" type="slidenum">
              <a:rPr lang="de-AT"/>
              <a:pPr/>
              <a:t>‹Nr.›</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15" name="Picture 19" descr="RZ Signet Uni als Hin#EF13A"/>
          <p:cNvPicPr>
            <a:picLocks noChangeAspect="1" noChangeArrowheads="1"/>
          </p:cNvPicPr>
          <p:nvPr/>
        </p:nvPicPr>
        <p:blipFill>
          <a:blip r:embed="rId14" cstate="print"/>
          <a:srcRect r="22369" b="12675"/>
          <a:stretch>
            <a:fillRect/>
          </a:stretch>
        </p:blipFill>
        <p:spPr bwMode="auto">
          <a:xfrm>
            <a:off x="4110038" y="1196975"/>
            <a:ext cx="5033962" cy="5661025"/>
          </a:xfrm>
          <a:prstGeom prst="rect">
            <a:avLst/>
          </a:prstGeom>
          <a:noFill/>
          <a:ln w="9525">
            <a:noFill/>
            <a:miter lim="800000"/>
            <a:headEnd/>
            <a:tailEnd/>
          </a:ln>
        </p:spPr>
      </p:pic>
      <p:sp>
        <p:nvSpPr>
          <p:cNvPr id="4099" name="Rectangle 3"/>
          <p:cNvSpPr>
            <a:spLocks noGrp="1" noChangeArrowheads="1"/>
          </p:cNvSpPr>
          <p:nvPr>
            <p:ph type="body" idx="1"/>
          </p:nvPr>
        </p:nvSpPr>
        <p:spPr bwMode="auto">
          <a:xfrm>
            <a:off x="1154113" y="1989138"/>
            <a:ext cx="7594600"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AT" dirty="0" smtClean="0"/>
              <a:t> Textmasterformate durch Klicken bearbeiten</a:t>
            </a:r>
          </a:p>
          <a:p>
            <a:pPr lvl="1"/>
            <a:r>
              <a:rPr lang="de-AT" dirty="0" smtClean="0"/>
              <a:t> Zweite Ebene</a:t>
            </a:r>
          </a:p>
          <a:p>
            <a:pPr lvl="2"/>
            <a:r>
              <a:rPr lang="de-AT" dirty="0" smtClean="0"/>
              <a:t> Dritte Ebene</a:t>
            </a:r>
          </a:p>
          <a:p>
            <a:pPr lvl="3"/>
            <a:r>
              <a:rPr lang="de-AT" dirty="0" smtClean="0"/>
              <a:t> Vierte Ebene</a:t>
            </a:r>
          </a:p>
          <a:p>
            <a:pPr lvl="4"/>
            <a:r>
              <a:rPr lang="de-AT" dirty="0" smtClean="0"/>
              <a:t> Fünfte Ebene</a:t>
            </a:r>
          </a:p>
        </p:txBody>
      </p:sp>
      <p:sp>
        <p:nvSpPr>
          <p:cNvPr id="4101" name="Rectangle 5"/>
          <p:cNvSpPr>
            <a:spLocks noGrp="1" noChangeArrowheads="1"/>
          </p:cNvSpPr>
          <p:nvPr>
            <p:ph type="ftr" sz="quarter" idx="3"/>
          </p:nvPr>
        </p:nvSpPr>
        <p:spPr bwMode="auto">
          <a:xfrm>
            <a:off x="3344863" y="6524625"/>
            <a:ext cx="2895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DDDDDD"/>
                </a:solidFill>
              </a:defRPr>
            </a:lvl1pPr>
          </a:lstStyle>
          <a:p>
            <a:endParaRPr lang="de-AT"/>
          </a:p>
        </p:txBody>
      </p:sp>
      <p:sp>
        <p:nvSpPr>
          <p:cNvPr id="4102" name="Rectangle 6"/>
          <p:cNvSpPr>
            <a:spLocks noGrp="1" noChangeArrowheads="1"/>
          </p:cNvSpPr>
          <p:nvPr>
            <p:ph type="sldNum" sz="quarter" idx="4"/>
          </p:nvPr>
        </p:nvSpPr>
        <p:spPr bwMode="auto">
          <a:xfrm>
            <a:off x="6553200" y="6524625"/>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DDDDDD"/>
                </a:solidFill>
              </a:defRPr>
            </a:lvl1pPr>
          </a:lstStyle>
          <a:p>
            <a:fld id="{3FEFC24F-B622-489E-8A49-93BCB053D028}" type="slidenum">
              <a:rPr lang="de-AT"/>
              <a:pPr/>
              <a:t>‹Nr.›</a:t>
            </a:fld>
            <a:endParaRPr lang="de-AT"/>
          </a:p>
        </p:txBody>
      </p:sp>
      <p:sp>
        <p:nvSpPr>
          <p:cNvPr id="4098" name="Rectangle 2"/>
          <p:cNvSpPr>
            <a:spLocks noGrp="1" noChangeArrowheads="1"/>
          </p:cNvSpPr>
          <p:nvPr>
            <p:ph type="title"/>
          </p:nvPr>
        </p:nvSpPr>
        <p:spPr bwMode="auto">
          <a:xfrm>
            <a:off x="755576" y="979959"/>
            <a:ext cx="7993137" cy="504825"/>
          </a:xfrm>
          <a:prstGeom prst="rect">
            <a:avLst/>
          </a:prstGeom>
          <a:noFill/>
          <a:ln w="9525">
            <a:solidFill>
              <a:schemeClr val="tx2"/>
            </a:solidFill>
            <a:miter lim="800000"/>
            <a:headEnd/>
            <a:tailEnd/>
          </a:ln>
          <a:effectLst/>
        </p:spPr>
        <p:txBody>
          <a:bodyPr vert="horz" wrap="square" lIns="91440" tIns="45720" rIns="91440" bIns="45720" numCol="1" anchor="ctr" anchorCtr="0" compatLnSpc="1">
            <a:prstTxWarp prst="textNoShape">
              <a:avLst/>
            </a:prstTxWarp>
          </a:bodyPr>
          <a:lstStyle/>
          <a:p>
            <a:pPr lvl="0"/>
            <a:r>
              <a:rPr lang="de-AT" dirty="0" smtClean="0"/>
              <a:t>Titelmasterformat durch Klicken bearbeiten</a:t>
            </a:r>
          </a:p>
        </p:txBody>
      </p:sp>
      <p:pic>
        <p:nvPicPr>
          <p:cNvPr id="4112" name="Picture 16" descr="logo_farbe_300dpi_7,4cm"/>
          <p:cNvPicPr>
            <a:picLocks noChangeAspect="1" noChangeArrowheads="1"/>
          </p:cNvPicPr>
          <p:nvPr/>
        </p:nvPicPr>
        <p:blipFill>
          <a:blip r:embed="rId15" cstate="print"/>
          <a:srcRect/>
          <a:stretch>
            <a:fillRect/>
          </a:stretch>
        </p:blipFill>
        <p:spPr bwMode="auto">
          <a:xfrm>
            <a:off x="582613" y="366713"/>
            <a:ext cx="2058987" cy="563562"/>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nodePh="1">
                                  <p:stCondLst>
                                    <p:cond delay="0"/>
                                  </p:stCondLst>
                                  <p:endCondLst>
                                    <p:cond evt="begin" delay="0">
                                      <p:tn val="5"/>
                                    </p:cond>
                                  </p:endCondLst>
                                  <p:childTnLst>
                                    <p:set>
                                      <p:cBhvr>
                                        <p:cTn id="6" dur="1" fill="hold">
                                          <p:stCondLst>
                                            <p:cond delay="0"/>
                                          </p:stCondLst>
                                        </p:cTn>
                                        <p:tgtEl>
                                          <p:spTgt spid="4101"/>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41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2" grpId="0"/>
    </p:bldLst>
  </p:timing>
  <p:txStyles>
    <p:titleStyle>
      <a:lvl1pPr algn="ctr" rtl="0" eaLnBrk="1" fontAlgn="base" hangingPunct="1">
        <a:spcBef>
          <a:spcPct val="0"/>
        </a:spcBef>
        <a:spcAft>
          <a:spcPct val="0"/>
        </a:spcAft>
        <a:defRPr sz="2800" b="0">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algn="l" rtl="0" eaLnBrk="1" fontAlgn="base" hangingPunct="1">
        <a:spcBef>
          <a:spcPct val="20000"/>
        </a:spcBef>
        <a:spcAft>
          <a:spcPct val="0"/>
        </a:spcAft>
        <a:buChar char="•"/>
        <a:defRPr sz="2000" b="0">
          <a:solidFill>
            <a:schemeClr val="tx1"/>
          </a:solidFill>
          <a:latin typeface="+mn-lt"/>
          <a:ea typeface="+mn-ea"/>
          <a:cs typeface="+mn-cs"/>
        </a:defRPr>
      </a:lvl1pPr>
      <a:lvl2pPr marL="179388" algn="l" rtl="0" eaLnBrk="1" fontAlgn="base" hangingPunct="1">
        <a:lnSpc>
          <a:spcPct val="120000"/>
        </a:lnSpc>
        <a:spcBef>
          <a:spcPct val="20000"/>
        </a:spcBef>
        <a:spcAft>
          <a:spcPct val="0"/>
        </a:spcAft>
        <a:buChar char="–"/>
        <a:defRPr sz="1800">
          <a:solidFill>
            <a:schemeClr val="tx1"/>
          </a:solidFill>
          <a:latin typeface="+mn-lt"/>
        </a:defRPr>
      </a:lvl2pPr>
      <a:lvl3pPr marL="358775" algn="l" rtl="0" eaLnBrk="1" fontAlgn="base" hangingPunct="1">
        <a:spcBef>
          <a:spcPct val="20000"/>
        </a:spcBef>
        <a:spcAft>
          <a:spcPct val="0"/>
        </a:spcAft>
        <a:buChar char="•"/>
        <a:defRPr sz="1600">
          <a:solidFill>
            <a:schemeClr val="tx1"/>
          </a:solidFill>
          <a:latin typeface="+mn-lt"/>
        </a:defRPr>
      </a:lvl3pPr>
      <a:lvl4pPr marL="538163" algn="l" rtl="0" eaLnBrk="1" fontAlgn="base" hangingPunct="1">
        <a:spcBef>
          <a:spcPct val="20000"/>
        </a:spcBef>
        <a:spcAft>
          <a:spcPct val="0"/>
        </a:spcAft>
        <a:buChar char="–"/>
        <a:defRPr sz="1600">
          <a:solidFill>
            <a:schemeClr val="tx1"/>
          </a:solidFill>
          <a:latin typeface="+mn-lt"/>
        </a:defRPr>
      </a:lvl4pPr>
      <a:lvl5pPr marL="717550" algn="l" rtl="0" eaLnBrk="1" fontAlgn="base" hangingPunct="1">
        <a:spcBef>
          <a:spcPct val="20000"/>
        </a:spcBef>
        <a:spcAft>
          <a:spcPct val="0"/>
        </a:spcAft>
        <a:buChar char="»"/>
        <a:defRPr sz="1600">
          <a:solidFill>
            <a:schemeClr val="tx1"/>
          </a:solidFill>
          <a:latin typeface="+mn-lt"/>
        </a:defRPr>
      </a:lvl5pPr>
      <a:lvl6pPr marL="1174750" algn="l" rtl="0" eaLnBrk="1" fontAlgn="base" hangingPunct="1">
        <a:spcBef>
          <a:spcPct val="20000"/>
        </a:spcBef>
        <a:spcAft>
          <a:spcPct val="0"/>
        </a:spcAft>
        <a:buChar char="»"/>
        <a:defRPr sz="2000">
          <a:solidFill>
            <a:schemeClr val="tx1"/>
          </a:solidFill>
          <a:latin typeface="+mn-lt"/>
        </a:defRPr>
      </a:lvl6pPr>
      <a:lvl7pPr marL="1631950" algn="l" rtl="0" eaLnBrk="1" fontAlgn="base" hangingPunct="1">
        <a:spcBef>
          <a:spcPct val="20000"/>
        </a:spcBef>
        <a:spcAft>
          <a:spcPct val="0"/>
        </a:spcAft>
        <a:buChar char="»"/>
        <a:defRPr sz="2000">
          <a:solidFill>
            <a:schemeClr val="tx1"/>
          </a:solidFill>
          <a:latin typeface="+mn-lt"/>
        </a:defRPr>
      </a:lvl7pPr>
      <a:lvl8pPr marL="2089150" algn="l" rtl="0" eaLnBrk="1" fontAlgn="base" hangingPunct="1">
        <a:spcBef>
          <a:spcPct val="20000"/>
        </a:spcBef>
        <a:spcAft>
          <a:spcPct val="0"/>
        </a:spcAft>
        <a:buChar char="»"/>
        <a:defRPr sz="2000">
          <a:solidFill>
            <a:schemeClr val="tx1"/>
          </a:solidFill>
          <a:latin typeface="+mn-lt"/>
        </a:defRPr>
      </a:lvl8pPr>
      <a:lvl9pPr marL="254635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1.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30.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oleObject" Target="../embeddings/oleObject31.bin"/><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4.bin"/><Relationship Id="rId5" Type="http://schemas.openxmlformats.org/officeDocument/2006/relationships/oleObject" Target="../embeddings/oleObject33.bin"/><Relationship Id="rId10" Type="http://schemas.openxmlformats.org/officeDocument/2006/relationships/oleObject" Target="../embeddings/oleObject38.bin"/><Relationship Id="rId4" Type="http://schemas.openxmlformats.org/officeDocument/2006/relationships/oleObject" Target="../embeddings/oleObject32.bin"/><Relationship Id="rId9" Type="http://schemas.openxmlformats.org/officeDocument/2006/relationships/oleObject" Target="../embeddings/oleObject37.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oleObject" Target="../embeddings/oleObject40.bin"/><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43.bin"/><Relationship Id="rId5" Type="http://schemas.openxmlformats.org/officeDocument/2006/relationships/oleObject" Target="../embeddings/oleObject42.bin"/><Relationship Id="rId4" Type="http://schemas.openxmlformats.org/officeDocument/2006/relationships/oleObject" Target="../embeddings/oleObject41.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oleObject" Target="../embeddings/oleObject46.bin"/><Relationship Id="rId7"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9.bin"/><Relationship Id="rId5" Type="http://schemas.openxmlformats.org/officeDocument/2006/relationships/oleObject" Target="../embeddings/oleObject48.bin"/><Relationship Id="rId10" Type="http://schemas.openxmlformats.org/officeDocument/2006/relationships/oleObject" Target="../embeddings/oleObject53.bin"/><Relationship Id="rId4" Type="http://schemas.openxmlformats.org/officeDocument/2006/relationships/oleObject" Target="../embeddings/oleObject47.bin"/><Relationship Id="rId9" Type="http://schemas.openxmlformats.org/officeDocument/2006/relationships/oleObject" Target="../embeddings/oleObject5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oleObject" Target="../embeddings/oleObject55.bin"/><Relationship Id="rId4" Type="http://schemas.openxmlformats.org/officeDocument/2006/relationships/oleObject" Target="../embeddings/oleObject54.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oleObject" Target="../embeddings/oleObject58.bin"/><Relationship Id="rId4" Type="http://schemas.openxmlformats.org/officeDocument/2006/relationships/oleObject" Target="../embeddings/oleObject57.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oleObject" Target="../embeddings/oleObject61.bin"/><Relationship Id="rId4" Type="http://schemas.openxmlformats.org/officeDocument/2006/relationships/oleObject" Target="../embeddings/oleObject60.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63.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251520" y="188640"/>
            <a:ext cx="8712968" cy="1200329"/>
          </a:xfrm>
          <a:prstGeom prst="rect">
            <a:avLst/>
          </a:prstGeom>
          <a:solidFill>
            <a:srgbClr val="006699"/>
          </a:solidFill>
          <a:ln>
            <a:solidFill>
              <a:srgbClr val="0000CC"/>
            </a:solidFill>
          </a:ln>
        </p:spPr>
        <p:txBody>
          <a:bodyPr wrap="square" rtlCol="0">
            <a:spAutoFit/>
          </a:bodyPr>
          <a:lstStyle/>
          <a:p>
            <a:endParaRPr lang="de-AT" dirty="0" smtClean="0"/>
          </a:p>
          <a:p>
            <a:endParaRPr lang="de-AT" dirty="0"/>
          </a:p>
          <a:p>
            <a:endParaRPr lang="de-AT" dirty="0" smtClean="0"/>
          </a:p>
          <a:p>
            <a:endParaRPr lang="de-AT" dirty="0"/>
          </a:p>
        </p:txBody>
      </p:sp>
      <p:sp>
        <p:nvSpPr>
          <p:cNvPr id="2051" name="Fußzeilenplatzhalter 4"/>
          <p:cNvSpPr>
            <a:spLocks noGrp="1"/>
          </p:cNvSpPr>
          <p:nvPr>
            <p:ph type="ftr" sz="quarter" idx="11"/>
          </p:nvPr>
        </p:nvSpPr>
        <p:spPr>
          <a:noFill/>
        </p:spPr>
        <p:txBody>
          <a:bodyPr/>
          <a:lstStyle/>
          <a:p>
            <a:r>
              <a:rPr lang="de-AT" smtClean="0"/>
              <a:t>EK Produktion &amp; Logistik</a:t>
            </a:r>
          </a:p>
        </p:txBody>
      </p:sp>
      <p:sp>
        <p:nvSpPr>
          <p:cNvPr id="2052" name="Foliennummernplatzhalter 5"/>
          <p:cNvSpPr>
            <a:spLocks noGrp="1"/>
          </p:cNvSpPr>
          <p:nvPr>
            <p:ph type="sldNum" sz="quarter" idx="12"/>
          </p:nvPr>
        </p:nvSpPr>
        <p:spPr>
          <a:noFill/>
        </p:spPr>
        <p:txBody>
          <a:bodyPr/>
          <a:lstStyle/>
          <a:p>
            <a:r>
              <a:rPr lang="de-AT" smtClean="0"/>
              <a:t>Einleitung/</a:t>
            </a:r>
            <a:fld id="{E7C106C6-7D75-4BDA-81A4-77CD85A5AC40}" type="slidenum">
              <a:rPr lang="de-AT" smtClean="0"/>
              <a:pPr/>
              <a:t>1</a:t>
            </a:fld>
            <a:endParaRPr lang="de-AT" smtClean="0"/>
          </a:p>
        </p:txBody>
      </p:sp>
      <p:sp>
        <p:nvSpPr>
          <p:cNvPr id="2054" name="Rectangle 3"/>
          <p:cNvSpPr>
            <a:spLocks noGrp="1" noChangeArrowheads="1"/>
          </p:cNvSpPr>
          <p:nvPr>
            <p:ph type="body" idx="1"/>
          </p:nvPr>
        </p:nvSpPr>
        <p:spPr>
          <a:xfrm>
            <a:off x="395536" y="2204864"/>
            <a:ext cx="8229600" cy="3921299"/>
          </a:xfrm>
        </p:spPr>
        <p:txBody>
          <a:bodyPr/>
          <a:lstStyle/>
          <a:p>
            <a:pPr algn="ctr" eaLnBrk="1" hangingPunct="1">
              <a:buFontTx/>
              <a:buNone/>
            </a:pPr>
            <a:endParaRPr lang="de-AT" dirty="0" smtClean="0"/>
          </a:p>
          <a:p>
            <a:pPr eaLnBrk="1" hangingPunct="1">
              <a:buFontTx/>
              <a:buNone/>
            </a:pPr>
            <a:endParaRPr lang="de-DE" sz="1400" dirty="0" smtClean="0"/>
          </a:p>
        </p:txBody>
      </p:sp>
      <p:sp>
        <p:nvSpPr>
          <p:cNvPr id="9" name="Rectangle 2"/>
          <p:cNvSpPr>
            <a:spLocks noGrp="1" noChangeArrowheads="1"/>
          </p:cNvSpPr>
          <p:nvPr>
            <p:ph type="title"/>
          </p:nvPr>
        </p:nvSpPr>
        <p:spPr>
          <a:xfrm>
            <a:off x="1187624" y="2996952"/>
            <a:ext cx="4104456" cy="792163"/>
          </a:xfrm>
        </p:spPr>
        <p:txBody>
          <a:bodyPr/>
          <a:lstStyle/>
          <a:p>
            <a:pPr algn="ctr" eaLnBrk="1" hangingPunct="1"/>
            <a:r>
              <a:rPr lang="de-DE" sz="2800" dirty="0" smtClean="0"/>
              <a:t>Kapitel 1</a:t>
            </a:r>
            <a:endParaRPr lang="de-AT" sz="2800" dirty="0" smtClean="0"/>
          </a:p>
        </p:txBody>
      </p:sp>
      <p:pic>
        <p:nvPicPr>
          <p:cNvPr id="38913" name="Picture 1" descr="C:\Users\Carina\Pictures\RZ_Logo_Uni_negativ.png"/>
          <p:cNvPicPr>
            <a:picLocks noChangeAspect="1" noChangeArrowheads="1"/>
          </p:cNvPicPr>
          <p:nvPr/>
        </p:nvPicPr>
        <p:blipFill>
          <a:blip r:embed="rId2" cstate="print"/>
          <a:srcRect/>
          <a:stretch>
            <a:fillRect/>
          </a:stretch>
        </p:blipFill>
        <p:spPr bwMode="auto">
          <a:xfrm>
            <a:off x="395537" y="260647"/>
            <a:ext cx="3960440" cy="100811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Fußzeilenplatzhalter 4"/>
          <p:cNvSpPr>
            <a:spLocks noGrp="1"/>
          </p:cNvSpPr>
          <p:nvPr>
            <p:ph type="ftr" sz="quarter" idx="11"/>
          </p:nvPr>
        </p:nvSpPr>
        <p:spPr>
          <a:noFill/>
        </p:spPr>
        <p:txBody>
          <a:bodyPr/>
          <a:lstStyle/>
          <a:p>
            <a:r>
              <a:rPr lang="de-AT" smtClean="0"/>
              <a:t>EK Produktion &amp; Logistik</a:t>
            </a:r>
          </a:p>
        </p:txBody>
      </p:sp>
      <p:sp>
        <p:nvSpPr>
          <p:cNvPr id="8201" name="Foliennummernplatzhalter 5"/>
          <p:cNvSpPr>
            <a:spLocks noGrp="1"/>
          </p:cNvSpPr>
          <p:nvPr>
            <p:ph type="sldNum" sz="quarter" idx="12"/>
          </p:nvPr>
        </p:nvSpPr>
        <p:spPr>
          <a:noFill/>
        </p:spPr>
        <p:txBody>
          <a:bodyPr/>
          <a:lstStyle/>
          <a:p>
            <a:r>
              <a:rPr lang="de-AT" smtClean="0"/>
              <a:t>Kapitel 1/</a:t>
            </a:r>
            <a:fld id="{4E24B719-46AD-4EA5-A44D-80774E31A129}" type="slidenum">
              <a:rPr lang="de-AT" smtClean="0"/>
              <a:pPr/>
              <a:t>10</a:t>
            </a:fld>
            <a:endParaRPr lang="de-AT" smtClean="0"/>
          </a:p>
        </p:txBody>
      </p:sp>
      <p:sp>
        <p:nvSpPr>
          <p:cNvPr id="8202" name="Rectangle 2"/>
          <p:cNvSpPr>
            <a:spLocks noGrp="1" noChangeArrowheads="1"/>
          </p:cNvSpPr>
          <p:nvPr>
            <p:ph type="title"/>
          </p:nvPr>
        </p:nvSpPr>
        <p:spPr/>
        <p:txBody>
          <a:bodyPr/>
          <a:lstStyle/>
          <a:p>
            <a:pPr eaLnBrk="1" hangingPunct="1"/>
            <a:r>
              <a:rPr lang="de-DE" smtClean="0"/>
              <a:t>Beispiel (Fortsetzung)</a:t>
            </a:r>
            <a:endParaRPr lang="de-AT" smtClean="0"/>
          </a:p>
        </p:txBody>
      </p:sp>
      <p:sp>
        <p:nvSpPr>
          <p:cNvPr id="40963" name="Rectangle 3"/>
          <p:cNvSpPr>
            <a:spLocks noGrp="1" noChangeArrowheads="1"/>
          </p:cNvSpPr>
          <p:nvPr>
            <p:ph type="body" idx="1"/>
          </p:nvPr>
        </p:nvSpPr>
        <p:spPr/>
        <p:txBody>
          <a:bodyPr/>
          <a:lstStyle/>
          <a:p>
            <a:pPr eaLnBrk="1" hangingPunct="1">
              <a:buFontTx/>
              <a:buNone/>
            </a:pPr>
            <a:r>
              <a:rPr lang="de-AT" sz="2000" b="1" dirty="0" smtClean="0">
                <a:solidFill>
                  <a:srgbClr val="0070C0"/>
                </a:solidFill>
              </a:rPr>
              <a:t>Beispiel (Forts.)</a:t>
            </a:r>
          </a:p>
          <a:p>
            <a:pPr eaLnBrk="1" hangingPunct="1">
              <a:buFontTx/>
              <a:buNone/>
            </a:pPr>
            <a:r>
              <a:rPr lang="de-AT" sz="1800" dirty="0" smtClean="0"/>
              <a:t>technische Leistungseinheit  =  Schnitt-mm auf der Drehbank </a:t>
            </a:r>
          </a:p>
          <a:p>
            <a:pPr eaLnBrk="1" hangingPunct="1">
              <a:buFontTx/>
              <a:buNone/>
            </a:pPr>
            <a:r>
              <a:rPr lang="de-AT" sz="1800" dirty="0" smtClean="0"/>
              <a:t>ökonomische Leistungseinheit = 1 Bolzen</a:t>
            </a:r>
          </a:p>
          <a:p>
            <a:pPr eaLnBrk="1" hangingPunct="1">
              <a:buFontTx/>
              <a:buNone/>
            </a:pPr>
            <a:r>
              <a:rPr lang="de-AT" sz="1800" dirty="0" smtClean="0"/>
              <a:t>	</a:t>
            </a:r>
          </a:p>
          <a:p>
            <a:pPr eaLnBrk="1" hangingPunct="1">
              <a:buFontTx/>
              <a:buNone/>
            </a:pPr>
            <a:r>
              <a:rPr lang="de-AT" sz="1800" dirty="0" smtClean="0"/>
              <a:t>	1 Bolzen = 10 Schnitt-mm	d.h. </a:t>
            </a:r>
          </a:p>
        </p:txBody>
      </p:sp>
      <p:sp>
        <p:nvSpPr>
          <p:cNvPr id="820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graphicFrame>
        <p:nvGraphicFramePr>
          <p:cNvPr id="40964" name="Object 4"/>
          <p:cNvGraphicFramePr>
            <a:graphicFrameLocks noChangeAspect="1"/>
          </p:cNvGraphicFramePr>
          <p:nvPr/>
        </p:nvGraphicFramePr>
        <p:xfrm>
          <a:off x="4787900" y="2922588"/>
          <a:ext cx="792163" cy="477837"/>
        </p:xfrm>
        <a:graphic>
          <a:graphicData uri="http://schemas.openxmlformats.org/presentationml/2006/ole">
            <p:oleObj spid="_x0000_s8194" name="Formel" r:id="rId3" imgW="457200" imgH="279400" progId="Equation.3">
              <p:embed/>
            </p:oleObj>
          </a:graphicData>
        </a:graphic>
      </p:graphicFrame>
      <p:sp>
        <p:nvSpPr>
          <p:cNvPr id="40966" name="Rectangle 6"/>
          <p:cNvSpPr>
            <a:spLocks noChangeArrowheads="1"/>
          </p:cNvSpPr>
          <p:nvPr/>
        </p:nvSpPr>
        <p:spPr bwMode="auto">
          <a:xfrm>
            <a:off x="645046" y="3567113"/>
            <a:ext cx="2990850" cy="366712"/>
          </a:xfrm>
          <a:prstGeom prst="rect">
            <a:avLst/>
          </a:prstGeom>
          <a:noFill/>
          <a:ln w="9525">
            <a:noFill/>
            <a:miter lim="800000"/>
            <a:headEnd/>
            <a:tailEnd/>
          </a:ln>
        </p:spPr>
        <p:txBody>
          <a:bodyPr wrap="none" anchor="ctr">
            <a:spAutoFit/>
          </a:bodyPr>
          <a:lstStyle/>
          <a:p>
            <a:r>
              <a:rPr lang="de-AT" i="1" dirty="0"/>
              <a:t>Produktionsfunktion</a:t>
            </a:r>
            <a:r>
              <a:rPr lang="de-AT" b="0" dirty="0"/>
              <a:t>:	 </a:t>
            </a:r>
          </a:p>
        </p:txBody>
      </p:sp>
      <p:sp>
        <p:nvSpPr>
          <p:cNvPr id="8206"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graphicFrame>
        <p:nvGraphicFramePr>
          <p:cNvPr id="40967" name="Object 7"/>
          <p:cNvGraphicFramePr>
            <a:graphicFrameLocks noChangeAspect="1"/>
          </p:cNvGraphicFramePr>
          <p:nvPr/>
        </p:nvGraphicFramePr>
        <p:xfrm>
          <a:off x="2916238" y="3548063"/>
          <a:ext cx="1223962" cy="457200"/>
        </p:xfrm>
        <a:graphic>
          <a:graphicData uri="http://schemas.openxmlformats.org/presentationml/2006/ole">
            <p:oleObj spid="_x0000_s8195" name="Formel" r:id="rId4" imgW="787400" imgH="292100" progId="Equation.3">
              <p:embed/>
            </p:oleObj>
          </a:graphicData>
        </a:graphic>
      </p:graphicFrame>
      <p:sp>
        <p:nvSpPr>
          <p:cNvPr id="40969" name="Rectangle 9"/>
          <p:cNvSpPr>
            <a:spLocks noChangeArrowheads="1"/>
          </p:cNvSpPr>
          <p:nvPr/>
        </p:nvSpPr>
        <p:spPr bwMode="auto">
          <a:xfrm>
            <a:off x="666750" y="4149725"/>
            <a:ext cx="3905250" cy="366713"/>
          </a:xfrm>
          <a:prstGeom prst="rect">
            <a:avLst/>
          </a:prstGeom>
          <a:noFill/>
          <a:ln w="9525">
            <a:noFill/>
            <a:miter lim="800000"/>
            <a:headEnd/>
            <a:tailEnd/>
          </a:ln>
        </p:spPr>
        <p:txBody>
          <a:bodyPr wrap="none" anchor="ctr">
            <a:spAutoFit/>
          </a:bodyPr>
          <a:lstStyle/>
          <a:p>
            <a:r>
              <a:rPr lang="de-AT" b="0" dirty="0"/>
              <a:t>zugehörige </a:t>
            </a:r>
            <a:r>
              <a:rPr lang="de-AT" i="1" dirty="0"/>
              <a:t>Kosten</a:t>
            </a:r>
            <a:r>
              <a:rPr lang="de-AT" b="0" dirty="0"/>
              <a:t> bei Intensität </a:t>
            </a:r>
            <a:r>
              <a:rPr lang="de-AT" b="0" i="1" dirty="0"/>
              <a:t>d</a:t>
            </a:r>
            <a:r>
              <a:rPr lang="de-AT" b="0" dirty="0"/>
              <a:t>:	 </a:t>
            </a:r>
          </a:p>
        </p:txBody>
      </p:sp>
      <p:sp>
        <p:nvSpPr>
          <p:cNvPr id="8208"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graphicFrame>
        <p:nvGraphicFramePr>
          <p:cNvPr id="40970" name="Object 10"/>
          <p:cNvGraphicFramePr>
            <a:graphicFrameLocks noChangeAspect="1"/>
          </p:cNvGraphicFramePr>
          <p:nvPr/>
        </p:nvGraphicFramePr>
        <p:xfrm>
          <a:off x="4427538" y="4149725"/>
          <a:ext cx="2592387" cy="409575"/>
        </p:xfrm>
        <a:graphic>
          <a:graphicData uri="http://schemas.openxmlformats.org/presentationml/2006/ole">
            <p:oleObj spid="_x0000_s8196" name="Formel" r:id="rId5" imgW="1447800" imgH="228600" progId="Equation.3">
              <p:embed/>
            </p:oleObj>
          </a:graphicData>
        </a:graphic>
      </p:graphicFrame>
      <p:sp>
        <p:nvSpPr>
          <p:cNvPr id="40973" name="Rectangle 13"/>
          <p:cNvSpPr>
            <a:spLocks noChangeArrowheads="1"/>
          </p:cNvSpPr>
          <p:nvPr/>
        </p:nvSpPr>
        <p:spPr bwMode="auto">
          <a:xfrm>
            <a:off x="623317" y="4797425"/>
            <a:ext cx="3876675" cy="366713"/>
          </a:xfrm>
          <a:prstGeom prst="rect">
            <a:avLst/>
          </a:prstGeom>
          <a:noFill/>
          <a:ln w="9525">
            <a:noFill/>
            <a:miter lim="800000"/>
            <a:headEnd/>
            <a:tailEnd/>
          </a:ln>
        </p:spPr>
        <p:txBody>
          <a:bodyPr wrap="none" anchor="ctr">
            <a:spAutoFit/>
          </a:bodyPr>
          <a:lstStyle/>
          <a:p>
            <a:r>
              <a:rPr lang="de-AT" b="0" dirty="0">
                <a:cs typeface="Times New Roman" pitchFamily="18" charset="0"/>
              </a:rPr>
              <a:t>Optimale Intensität </a:t>
            </a:r>
            <a:r>
              <a:rPr lang="de-AT" b="0" dirty="0">
                <a:sym typeface="Symbol" pitchFamily="18" charset="2"/>
              </a:rPr>
              <a:t></a:t>
            </a:r>
            <a:r>
              <a:rPr lang="de-AT" b="0" dirty="0"/>
              <a:t> </a:t>
            </a:r>
            <a:r>
              <a:rPr lang="de-AT" b="0" dirty="0">
                <a:cs typeface="Times New Roman" pitchFamily="18" charset="0"/>
              </a:rPr>
              <a:t>Minimum von </a:t>
            </a:r>
          </a:p>
        </p:txBody>
      </p:sp>
      <p:graphicFrame>
        <p:nvGraphicFramePr>
          <p:cNvPr id="40972" name="Object 12"/>
          <p:cNvGraphicFramePr>
            <a:graphicFrameLocks noChangeAspect="1"/>
          </p:cNvGraphicFramePr>
          <p:nvPr/>
        </p:nvGraphicFramePr>
        <p:xfrm>
          <a:off x="4428356" y="4868863"/>
          <a:ext cx="647700" cy="346075"/>
        </p:xfrm>
        <a:graphic>
          <a:graphicData uri="http://schemas.openxmlformats.org/presentationml/2006/ole">
            <p:oleObj spid="_x0000_s8197" name="Formel" r:id="rId6" imgW="406048" imgH="215713" progId="Equation.3">
              <p:embed/>
            </p:oleObj>
          </a:graphicData>
        </a:graphic>
      </p:graphicFrame>
      <p:sp>
        <p:nvSpPr>
          <p:cNvPr id="40974" name="Rectangle 14"/>
          <p:cNvSpPr>
            <a:spLocks noChangeArrowheads="1"/>
          </p:cNvSpPr>
          <p:nvPr/>
        </p:nvSpPr>
        <p:spPr bwMode="auto">
          <a:xfrm>
            <a:off x="4941168" y="4832350"/>
            <a:ext cx="1143000" cy="915988"/>
          </a:xfrm>
          <a:prstGeom prst="rect">
            <a:avLst/>
          </a:prstGeom>
          <a:noFill/>
          <a:ln w="9525">
            <a:noFill/>
            <a:miter lim="800000"/>
            <a:headEnd/>
            <a:tailEnd/>
          </a:ln>
        </p:spPr>
        <p:txBody>
          <a:bodyPr wrap="none" anchor="ctr">
            <a:spAutoFit/>
          </a:bodyPr>
          <a:lstStyle/>
          <a:p>
            <a:r>
              <a:rPr lang="de-AT" b="0" dirty="0">
                <a:cs typeface="Times New Roman" pitchFamily="18" charset="0"/>
              </a:rPr>
              <a:t>:   </a:t>
            </a:r>
            <a:r>
              <a:rPr lang="de-AT" b="0" i="1" dirty="0">
                <a:cs typeface="Times New Roman" pitchFamily="18" charset="0"/>
              </a:rPr>
              <a:t>d</a:t>
            </a:r>
            <a:r>
              <a:rPr lang="de-AT" b="0" baseline="-25000" dirty="0">
                <a:cs typeface="Times New Roman" pitchFamily="18" charset="0"/>
              </a:rPr>
              <a:t>opt </a:t>
            </a:r>
            <a:r>
              <a:rPr lang="de-AT" b="0" dirty="0">
                <a:cs typeface="Times New Roman" pitchFamily="18" charset="0"/>
              </a:rPr>
              <a:t>= 8</a:t>
            </a:r>
            <a:br>
              <a:rPr lang="de-AT" b="0" dirty="0">
                <a:cs typeface="Times New Roman" pitchFamily="18" charset="0"/>
              </a:rPr>
            </a:br>
            <a:r>
              <a:rPr lang="de-AT" b="0" dirty="0">
                <a:cs typeface="Times New Roman" pitchFamily="18" charset="0"/>
              </a:rPr>
              <a:t/>
            </a:r>
            <a:br>
              <a:rPr lang="de-AT" b="0" dirty="0">
                <a:cs typeface="Times New Roman" pitchFamily="18" charset="0"/>
              </a:rPr>
            </a:br>
            <a:endParaRPr lang="de-AT" b="0" dirty="0"/>
          </a:p>
        </p:txBody>
      </p:sp>
      <p:sp>
        <p:nvSpPr>
          <p:cNvPr id="8211" name="Rectangle 1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de-DE"/>
          </a:p>
        </p:txBody>
      </p:sp>
      <p:graphicFrame>
        <p:nvGraphicFramePr>
          <p:cNvPr id="40975" name="Object 15"/>
          <p:cNvGraphicFramePr>
            <a:graphicFrameLocks noChangeAspect="1"/>
          </p:cNvGraphicFramePr>
          <p:nvPr/>
        </p:nvGraphicFramePr>
        <p:xfrm>
          <a:off x="1331913" y="5229225"/>
          <a:ext cx="792162" cy="365125"/>
        </p:xfrm>
        <a:graphic>
          <a:graphicData uri="http://schemas.openxmlformats.org/presentationml/2006/ole">
            <p:oleObj spid="_x0000_s8198" name="Formel" r:id="rId7" imgW="495085" imgH="228501" progId="Equation.3">
              <p:embed/>
            </p:oleObj>
          </a:graphicData>
        </a:graphic>
      </p:graphicFrame>
      <p:sp>
        <p:nvSpPr>
          <p:cNvPr id="40977" name="Rectangle 17"/>
          <p:cNvSpPr>
            <a:spLocks noChangeArrowheads="1"/>
          </p:cNvSpPr>
          <p:nvPr/>
        </p:nvSpPr>
        <p:spPr bwMode="auto">
          <a:xfrm>
            <a:off x="1258888" y="5661025"/>
            <a:ext cx="5033962" cy="366713"/>
          </a:xfrm>
          <a:prstGeom prst="rect">
            <a:avLst/>
          </a:prstGeom>
          <a:noFill/>
          <a:ln w="9525">
            <a:noFill/>
            <a:miter lim="800000"/>
            <a:headEnd/>
            <a:tailEnd/>
          </a:ln>
        </p:spPr>
        <p:txBody>
          <a:bodyPr wrap="none" anchor="ctr">
            <a:spAutoFit/>
          </a:bodyPr>
          <a:lstStyle/>
          <a:p>
            <a:r>
              <a:rPr lang="de-AT" b="0" i="1">
                <a:latin typeface="Times New Roman" pitchFamily="18" charset="0"/>
              </a:rPr>
              <a:t>K</a:t>
            </a:r>
            <a:r>
              <a:rPr lang="de-AT" b="0">
                <a:latin typeface="Times New Roman" pitchFamily="18" charset="0"/>
              </a:rPr>
              <a:t>(</a:t>
            </a:r>
            <a:r>
              <a:rPr lang="de-AT" b="0" i="1">
                <a:latin typeface="Times New Roman" pitchFamily="18" charset="0"/>
              </a:rPr>
              <a:t>x</a:t>
            </a:r>
            <a:r>
              <a:rPr lang="de-AT" b="0">
                <a:latin typeface="Times New Roman" pitchFamily="18" charset="0"/>
              </a:rPr>
              <a:t>) = 2040 </a:t>
            </a:r>
            <a:r>
              <a:rPr lang="de-AT" b="0" i="1">
                <a:latin typeface="Times New Roman" pitchFamily="18" charset="0"/>
              </a:rPr>
              <a:t>x </a:t>
            </a:r>
            <a:r>
              <a:rPr lang="de-AT" b="0">
                <a:latin typeface="Times New Roman" pitchFamily="18" charset="0"/>
              </a:rPr>
              <a:t>+</a:t>
            </a:r>
            <a:r>
              <a:rPr lang="de-AT" b="0" i="1">
                <a:latin typeface="Times New Roman" pitchFamily="18" charset="0"/>
              </a:rPr>
              <a:t> K</a:t>
            </a:r>
            <a:r>
              <a:rPr lang="de-AT" b="0" i="1" baseline="-25000">
                <a:latin typeface="Times New Roman" pitchFamily="18" charset="0"/>
              </a:rPr>
              <a:t>F</a:t>
            </a:r>
            <a:r>
              <a:rPr lang="de-AT" b="0"/>
              <a:t>   ...   bei "optimaler Intensität" </a:t>
            </a:r>
          </a:p>
        </p:txBody>
      </p:sp>
      <p:sp>
        <p:nvSpPr>
          <p:cNvPr id="40978" name="Text Box 18"/>
          <p:cNvSpPr txBox="1">
            <a:spLocks noChangeArrowheads="1"/>
          </p:cNvSpPr>
          <p:nvPr/>
        </p:nvSpPr>
        <p:spPr bwMode="auto">
          <a:xfrm>
            <a:off x="2124075" y="5229225"/>
            <a:ext cx="3816350" cy="366713"/>
          </a:xfrm>
          <a:prstGeom prst="rect">
            <a:avLst/>
          </a:prstGeom>
          <a:noFill/>
          <a:ln w="9525">
            <a:noFill/>
            <a:miter lim="800000"/>
            <a:headEnd/>
            <a:tailEnd/>
          </a:ln>
        </p:spPr>
        <p:txBody>
          <a:bodyPr>
            <a:spAutoFit/>
          </a:bodyPr>
          <a:lstStyle/>
          <a:p>
            <a:pPr>
              <a:spcBef>
                <a:spcPct val="50000"/>
              </a:spcBef>
            </a:pPr>
            <a:r>
              <a:rPr lang="de-DE" b="0"/>
              <a:t>2 * 4 – 64 + 260  = </a:t>
            </a:r>
            <a:endParaRPr lang="de-AT" b="0"/>
          </a:p>
        </p:txBody>
      </p:sp>
      <p:sp>
        <p:nvSpPr>
          <p:cNvPr id="40980" name="Text Box 20"/>
          <p:cNvSpPr txBox="1">
            <a:spLocks noChangeArrowheads="1"/>
          </p:cNvSpPr>
          <p:nvPr/>
        </p:nvSpPr>
        <p:spPr bwMode="auto">
          <a:xfrm>
            <a:off x="4140200" y="5229225"/>
            <a:ext cx="2303463" cy="366713"/>
          </a:xfrm>
          <a:prstGeom prst="rect">
            <a:avLst/>
          </a:prstGeom>
          <a:noFill/>
          <a:ln w="9525">
            <a:noFill/>
            <a:miter lim="800000"/>
            <a:headEnd/>
            <a:tailEnd/>
          </a:ln>
        </p:spPr>
        <p:txBody>
          <a:bodyPr>
            <a:spAutoFit/>
          </a:bodyPr>
          <a:lstStyle/>
          <a:p>
            <a:pPr>
              <a:spcBef>
                <a:spcPct val="50000"/>
              </a:spcBef>
            </a:pPr>
            <a:r>
              <a:rPr lang="de-DE" dirty="0">
                <a:solidFill>
                  <a:srgbClr val="0070C0"/>
                </a:solidFill>
              </a:rPr>
              <a:t>204</a:t>
            </a:r>
            <a:endParaRPr lang="de-AT" dirty="0">
              <a:solidFill>
                <a:srgbClr val="0070C0"/>
              </a:solidFill>
            </a:endParaRPr>
          </a:p>
        </p:txBody>
      </p:sp>
      <p:sp>
        <p:nvSpPr>
          <p:cNvPr id="40981" name="Rectangle 21"/>
          <p:cNvSpPr>
            <a:spLocks noChangeArrowheads="1"/>
          </p:cNvSpPr>
          <p:nvPr/>
        </p:nvSpPr>
        <p:spPr bwMode="auto">
          <a:xfrm>
            <a:off x="7089775" y="2520950"/>
            <a:ext cx="1574800" cy="533400"/>
          </a:xfrm>
          <a:prstGeom prst="rect">
            <a:avLst/>
          </a:prstGeom>
          <a:noFill/>
          <a:ln w="9525">
            <a:noFill/>
            <a:miter lim="800000"/>
            <a:headEnd/>
            <a:tailEnd/>
          </a:ln>
        </p:spPr>
        <p:txBody>
          <a:bodyPr/>
          <a:lstStyle/>
          <a:p>
            <a:pPr marL="342900" indent="-342900">
              <a:spcBef>
                <a:spcPct val="20000"/>
              </a:spcBef>
            </a:pPr>
            <a:r>
              <a:rPr lang="de-AT" sz="2000" b="0" i="1">
                <a:solidFill>
                  <a:srgbClr val="FF0066"/>
                </a:solidFill>
                <a:latin typeface="Times New Roman" pitchFamily="18" charset="0"/>
              </a:rPr>
              <a:t>x = </a:t>
            </a:r>
            <a:r>
              <a:rPr lang="de-AT" sz="2000" b="0" i="1">
                <a:solidFill>
                  <a:srgbClr val="FF0066"/>
                </a:solidFill>
                <a:latin typeface="Times New Roman" pitchFamily="18" charset="0"/>
                <a:sym typeface="Symbol" pitchFamily="18" charset="2"/>
              </a:rPr>
              <a:t></a:t>
            </a:r>
            <a:r>
              <a:rPr lang="de-AT" sz="2000" b="0" i="1">
                <a:solidFill>
                  <a:srgbClr val="FF0066"/>
                </a:solidFill>
                <a:latin typeface="Times New Roman" pitchFamily="18" charset="0"/>
              </a:rPr>
              <a:t>*d*t</a:t>
            </a:r>
            <a:endParaRPr lang="de-AT" sz="2000" b="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96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9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973">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97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097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097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0978">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098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097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P spid="40966" grpId="0"/>
      <p:bldP spid="40969" grpId="0"/>
      <p:bldP spid="40974" grpId="0"/>
      <p:bldP spid="40980" grpId="0"/>
      <p:bldP spid="4098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Fußzeilenplatzhalter 4"/>
          <p:cNvSpPr>
            <a:spLocks noGrp="1"/>
          </p:cNvSpPr>
          <p:nvPr>
            <p:ph type="ftr" sz="quarter" idx="11"/>
          </p:nvPr>
        </p:nvSpPr>
        <p:spPr>
          <a:noFill/>
        </p:spPr>
        <p:txBody>
          <a:bodyPr/>
          <a:lstStyle/>
          <a:p>
            <a:r>
              <a:rPr lang="de-AT" dirty="0" smtClean="0"/>
              <a:t>EK Produktion &amp; Logistik</a:t>
            </a:r>
          </a:p>
        </p:txBody>
      </p:sp>
      <p:sp>
        <p:nvSpPr>
          <p:cNvPr id="9223" name="Foliennummernplatzhalter 5"/>
          <p:cNvSpPr>
            <a:spLocks noGrp="1"/>
          </p:cNvSpPr>
          <p:nvPr>
            <p:ph type="sldNum" sz="quarter" idx="12"/>
          </p:nvPr>
        </p:nvSpPr>
        <p:spPr>
          <a:noFill/>
        </p:spPr>
        <p:txBody>
          <a:bodyPr/>
          <a:lstStyle/>
          <a:p>
            <a:r>
              <a:rPr lang="de-AT" smtClean="0"/>
              <a:t>Kapitel 1/</a:t>
            </a:r>
            <a:fld id="{499C4467-7990-4EB1-8A74-F7B1E84FAECB}" type="slidenum">
              <a:rPr lang="de-AT" smtClean="0"/>
              <a:pPr/>
              <a:t>11</a:t>
            </a:fld>
            <a:endParaRPr lang="de-AT" smtClean="0"/>
          </a:p>
        </p:txBody>
      </p:sp>
      <p:sp>
        <p:nvSpPr>
          <p:cNvPr id="9224" name="Rectangle 2"/>
          <p:cNvSpPr>
            <a:spLocks noGrp="1" noChangeArrowheads="1"/>
          </p:cNvSpPr>
          <p:nvPr>
            <p:ph type="title"/>
          </p:nvPr>
        </p:nvSpPr>
        <p:spPr/>
        <p:txBody>
          <a:bodyPr/>
          <a:lstStyle/>
          <a:p>
            <a:pPr eaLnBrk="1" hangingPunct="1"/>
            <a:r>
              <a:rPr lang="de-DE" smtClean="0"/>
              <a:t>1.6.4 Weitere Begriffe</a:t>
            </a:r>
            <a:endParaRPr lang="de-AT" smtClean="0"/>
          </a:p>
        </p:txBody>
      </p:sp>
      <p:sp>
        <p:nvSpPr>
          <p:cNvPr id="41987" name="Rectangle 3"/>
          <p:cNvSpPr>
            <a:spLocks noGrp="1" noChangeArrowheads="1"/>
          </p:cNvSpPr>
          <p:nvPr>
            <p:ph type="body" idx="1"/>
          </p:nvPr>
        </p:nvSpPr>
        <p:spPr>
          <a:xfrm>
            <a:off x="457200" y="1600200"/>
            <a:ext cx="8388350" cy="4525963"/>
          </a:xfrm>
        </p:spPr>
        <p:txBody>
          <a:bodyPr/>
          <a:lstStyle/>
          <a:p>
            <a:pPr eaLnBrk="1" hangingPunct="1">
              <a:buFontTx/>
              <a:buNone/>
            </a:pPr>
            <a:r>
              <a:rPr lang="de-AT" sz="1800" b="1" i="1" dirty="0" smtClean="0"/>
              <a:t>Zeitspezifische Ausbringung</a:t>
            </a:r>
            <a:r>
              <a:rPr lang="de-AT" sz="1800" dirty="0" smtClean="0"/>
              <a:t> = Ausbringung pro Zeiteinheit: 	</a:t>
            </a:r>
            <a:r>
              <a:rPr lang="de-AT" sz="1800" i="1" dirty="0" smtClean="0">
                <a:latin typeface="Times New Roman" pitchFamily="18" charset="0"/>
              </a:rPr>
              <a:t>o</a:t>
            </a:r>
            <a:r>
              <a:rPr lang="de-AT" sz="1800" dirty="0" smtClean="0">
                <a:latin typeface="Times New Roman" pitchFamily="18" charset="0"/>
              </a:rPr>
              <a:t>(</a:t>
            </a:r>
            <a:r>
              <a:rPr lang="de-AT" sz="1800" i="1" dirty="0" smtClean="0">
                <a:latin typeface="Times New Roman" pitchFamily="18" charset="0"/>
              </a:rPr>
              <a:t>d</a:t>
            </a:r>
            <a:r>
              <a:rPr lang="de-AT" sz="1800" dirty="0" smtClean="0">
                <a:latin typeface="Times New Roman" pitchFamily="18" charset="0"/>
              </a:rPr>
              <a:t>) = </a:t>
            </a:r>
            <a:r>
              <a:rPr lang="de-AT" sz="1800" i="1" dirty="0" smtClean="0">
                <a:latin typeface="Times New Roman" pitchFamily="18" charset="0"/>
                <a:sym typeface="Symbol" pitchFamily="18" charset="2"/>
              </a:rPr>
              <a:t></a:t>
            </a:r>
            <a:r>
              <a:rPr lang="de-AT" sz="1800" i="1" dirty="0" smtClean="0">
                <a:latin typeface="Times New Roman" pitchFamily="18" charset="0"/>
              </a:rPr>
              <a:t>*d</a:t>
            </a:r>
          </a:p>
          <a:p>
            <a:pPr eaLnBrk="1" hangingPunct="1">
              <a:buFontTx/>
              <a:buNone/>
            </a:pPr>
            <a:endParaRPr lang="de-AT" sz="1800" dirty="0" smtClean="0"/>
          </a:p>
          <a:p>
            <a:pPr eaLnBrk="1" hangingPunct="1">
              <a:buFontTx/>
              <a:buNone/>
            </a:pPr>
            <a:r>
              <a:rPr lang="de-AT" sz="1800" dirty="0" smtClean="0"/>
              <a:t>Also </a:t>
            </a:r>
            <a:r>
              <a:rPr lang="de-AT" sz="1800" i="1" dirty="0" smtClean="0">
                <a:latin typeface="Times New Roman" pitchFamily="18" charset="0"/>
              </a:rPr>
              <a:t>x = o</a:t>
            </a:r>
            <a:r>
              <a:rPr lang="de-AT" sz="1800" dirty="0" smtClean="0">
                <a:latin typeface="Times New Roman" pitchFamily="18" charset="0"/>
              </a:rPr>
              <a:t>(</a:t>
            </a:r>
            <a:r>
              <a:rPr lang="de-AT" sz="1800" i="1" dirty="0" smtClean="0">
                <a:latin typeface="Times New Roman" pitchFamily="18" charset="0"/>
              </a:rPr>
              <a:t>d</a:t>
            </a:r>
            <a:r>
              <a:rPr lang="de-AT" sz="1800" dirty="0" smtClean="0">
                <a:latin typeface="Times New Roman" pitchFamily="18" charset="0"/>
              </a:rPr>
              <a:t>)</a:t>
            </a:r>
            <a:r>
              <a:rPr lang="de-AT" sz="1800" i="1" dirty="0" smtClean="0">
                <a:latin typeface="Times New Roman" pitchFamily="18" charset="0"/>
              </a:rPr>
              <a:t>*t</a:t>
            </a:r>
            <a:r>
              <a:rPr lang="de-AT" sz="1800" dirty="0" smtClean="0"/>
              <a:t>		</a:t>
            </a:r>
            <a:r>
              <a:rPr lang="de-AT" sz="2000" b="1" dirty="0" smtClean="0">
                <a:solidFill>
                  <a:srgbClr val="0070C0"/>
                </a:solidFill>
              </a:rPr>
              <a:t>Beispiel:</a:t>
            </a:r>
            <a:r>
              <a:rPr lang="de-AT" sz="1800" dirty="0" smtClean="0"/>
              <a:t>  </a:t>
            </a:r>
            <a:r>
              <a:rPr lang="de-AT" sz="1800" i="1" dirty="0" smtClean="0">
                <a:latin typeface="Times New Roman" pitchFamily="18" charset="0"/>
              </a:rPr>
              <a:t>o</a:t>
            </a:r>
            <a:r>
              <a:rPr lang="de-AT" sz="1800" dirty="0" smtClean="0">
                <a:latin typeface="Times New Roman" pitchFamily="18" charset="0"/>
              </a:rPr>
              <a:t>(</a:t>
            </a:r>
            <a:r>
              <a:rPr lang="de-AT" sz="1800" i="1" dirty="0" smtClean="0">
                <a:latin typeface="Times New Roman" pitchFamily="18" charset="0"/>
              </a:rPr>
              <a:t>d</a:t>
            </a:r>
            <a:r>
              <a:rPr lang="de-AT" sz="1800" dirty="0" smtClean="0">
                <a:latin typeface="Times New Roman" pitchFamily="18" charset="0"/>
              </a:rPr>
              <a:t>) = </a:t>
            </a:r>
            <a:r>
              <a:rPr lang="de-AT" sz="1800" i="1" dirty="0" smtClean="0">
                <a:latin typeface="Times New Roman" pitchFamily="18" charset="0"/>
              </a:rPr>
              <a:t>0.1*d</a:t>
            </a:r>
          </a:p>
          <a:p>
            <a:pPr eaLnBrk="1" hangingPunct="1">
              <a:buFontTx/>
              <a:buNone/>
            </a:pPr>
            <a:endParaRPr lang="de-DE" sz="1800" i="1" dirty="0" smtClean="0"/>
          </a:p>
          <a:p>
            <a:pPr eaLnBrk="1" hangingPunct="1">
              <a:buFontTx/>
              <a:buNone/>
            </a:pPr>
            <a:r>
              <a:rPr lang="de-AT" sz="1800" i="1" dirty="0" err="1" smtClean="0">
                <a:latin typeface="Times New Roman" pitchFamily="18" charset="0"/>
              </a:rPr>
              <a:t>p</a:t>
            </a:r>
            <a:r>
              <a:rPr lang="de-AT" sz="1800" i="1" baseline="-25000" dirty="0" err="1" smtClean="0">
                <a:latin typeface="Times New Roman" pitchFamily="18" charset="0"/>
              </a:rPr>
              <a:t>i</a:t>
            </a:r>
            <a:r>
              <a:rPr lang="de-AT" sz="1800" i="1" dirty="0" smtClean="0">
                <a:latin typeface="Times New Roman" pitchFamily="18" charset="0"/>
              </a:rPr>
              <a:t>(d)</a:t>
            </a:r>
            <a:r>
              <a:rPr lang="de-AT" sz="1800" i="1" dirty="0" smtClean="0"/>
              <a:t> =	          ... Verbrauch an Faktor i pro </a:t>
            </a:r>
            <a:r>
              <a:rPr lang="de-AT" sz="1800" b="1" i="1" dirty="0" smtClean="0"/>
              <a:t>ökonomischer</a:t>
            </a:r>
            <a:r>
              <a:rPr lang="de-AT" sz="1800" i="1" dirty="0" smtClean="0"/>
              <a:t> Leistungseinheit bei 			Intensität d  (produktspezifischer </a:t>
            </a:r>
            <a:r>
              <a:rPr lang="de-AT" sz="1800" i="1" dirty="0" err="1" smtClean="0"/>
              <a:t>Faktorverbrauch</a:t>
            </a:r>
            <a:r>
              <a:rPr lang="de-AT" sz="1800" i="1" dirty="0" smtClean="0"/>
              <a:t>)</a:t>
            </a:r>
            <a:r>
              <a:rPr lang="de-AT" sz="1800" dirty="0" smtClean="0"/>
              <a:t> </a:t>
            </a:r>
          </a:p>
        </p:txBody>
      </p:sp>
      <p:sp>
        <p:nvSpPr>
          <p:cNvPr id="9226" name="Rectangle 5"/>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de-DE"/>
          </a:p>
        </p:txBody>
      </p:sp>
      <p:graphicFrame>
        <p:nvGraphicFramePr>
          <p:cNvPr id="41988" name="Object 4"/>
          <p:cNvGraphicFramePr>
            <a:graphicFrameLocks noChangeAspect="1"/>
          </p:cNvGraphicFramePr>
          <p:nvPr/>
        </p:nvGraphicFramePr>
        <p:xfrm>
          <a:off x="1258888" y="2838450"/>
          <a:ext cx="720725" cy="566738"/>
        </p:xfrm>
        <a:graphic>
          <a:graphicData uri="http://schemas.openxmlformats.org/presentationml/2006/ole">
            <p:oleObj spid="_x0000_s9218" name="Formel" r:id="rId3" imgW="495085" imgH="393529" progId="Equation.3">
              <p:embed/>
            </p:oleObj>
          </a:graphicData>
        </a:graphic>
      </p:graphicFrame>
      <p:graphicFrame>
        <p:nvGraphicFramePr>
          <p:cNvPr id="41991" name="Object 7"/>
          <p:cNvGraphicFramePr>
            <a:graphicFrameLocks noChangeAspect="1"/>
          </p:cNvGraphicFramePr>
          <p:nvPr/>
        </p:nvGraphicFramePr>
        <p:xfrm>
          <a:off x="684213" y="4318000"/>
          <a:ext cx="503237" cy="373063"/>
        </p:xfrm>
        <a:graphic>
          <a:graphicData uri="http://schemas.openxmlformats.org/presentationml/2006/ole">
            <p:oleObj spid="_x0000_s9219" name="Formel" r:id="rId4" imgW="291847" imgH="215713" progId="Equation.3">
              <p:embed/>
            </p:oleObj>
          </a:graphicData>
        </a:graphic>
      </p:graphicFrame>
      <p:graphicFrame>
        <p:nvGraphicFramePr>
          <p:cNvPr id="41990" name="Object 6"/>
          <p:cNvGraphicFramePr>
            <a:graphicFrameLocks noChangeAspect="1"/>
          </p:cNvGraphicFramePr>
          <p:nvPr/>
        </p:nvGraphicFramePr>
        <p:xfrm>
          <a:off x="684213" y="4806950"/>
          <a:ext cx="503237" cy="350838"/>
        </p:xfrm>
        <a:graphic>
          <a:graphicData uri="http://schemas.openxmlformats.org/presentationml/2006/ole">
            <p:oleObj spid="_x0000_s9220" name="Formel" r:id="rId5" imgW="317087" imgH="215619" progId="Equation.3">
              <p:embed/>
            </p:oleObj>
          </a:graphicData>
        </a:graphic>
      </p:graphicFrame>
      <p:sp>
        <p:nvSpPr>
          <p:cNvPr id="41992" name="Rectangle 8"/>
          <p:cNvSpPr>
            <a:spLocks noChangeArrowheads="1"/>
          </p:cNvSpPr>
          <p:nvPr/>
        </p:nvSpPr>
        <p:spPr bwMode="auto">
          <a:xfrm>
            <a:off x="468313" y="3873500"/>
            <a:ext cx="2012950" cy="396875"/>
          </a:xfrm>
          <a:prstGeom prst="rect">
            <a:avLst/>
          </a:prstGeom>
          <a:noFill/>
          <a:ln w="9525">
            <a:noFill/>
            <a:miter lim="800000"/>
            <a:headEnd/>
            <a:tailEnd/>
          </a:ln>
        </p:spPr>
        <p:txBody>
          <a:bodyPr wrap="none" anchor="ctr">
            <a:spAutoFit/>
          </a:bodyPr>
          <a:lstStyle/>
          <a:p>
            <a:r>
              <a:rPr lang="de-AT" sz="2000" dirty="0">
                <a:solidFill>
                  <a:srgbClr val="0070C0"/>
                </a:solidFill>
                <a:cs typeface="Times New Roman" pitchFamily="18" charset="0"/>
              </a:rPr>
              <a:t>Beispiel:</a:t>
            </a:r>
            <a:r>
              <a:rPr lang="de-AT" b="0" dirty="0">
                <a:solidFill>
                  <a:srgbClr val="0070C0"/>
                </a:solidFill>
                <a:cs typeface="Times New Roman" pitchFamily="18" charset="0"/>
              </a:rPr>
              <a:t> </a:t>
            </a:r>
            <a:r>
              <a:rPr lang="de-AT" b="0" dirty="0">
                <a:cs typeface="Times New Roman" pitchFamily="18" charset="0"/>
              </a:rPr>
              <a:t>	</a:t>
            </a:r>
            <a:endParaRPr lang="de-AT" b="0" dirty="0"/>
          </a:p>
        </p:txBody>
      </p:sp>
      <p:sp>
        <p:nvSpPr>
          <p:cNvPr id="41993" name="Rectangle 9"/>
          <p:cNvSpPr>
            <a:spLocks noChangeArrowheads="1"/>
          </p:cNvSpPr>
          <p:nvPr/>
        </p:nvSpPr>
        <p:spPr bwMode="auto">
          <a:xfrm>
            <a:off x="1042988" y="4291013"/>
            <a:ext cx="3384550" cy="366712"/>
          </a:xfrm>
          <a:prstGeom prst="rect">
            <a:avLst/>
          </a:prstGeom>
          <a:noFill/>
          <a:ln w="9525">
            <a:noFill/>
            <a:miter lim="800000"/>
            <a:headEnd/>
            <a:tailEnd/>
          </a:ln>
        </p:spPr>
        <p:txBody>
          <a:bodyPr anchor="ctr">
            <a:spAutoFit/>
          </a:bodyPr>
          <a:lstStyle/>
          <a:p>
            <a:r>
              <a:rPr lang="de-AT" b="0">
                <a:cs typeface="Times New Roman" pitchFamily="18" charset="0"/>
              </a:rPr>
              <a:t> = 2(</a:t>
            </a:r>
            <a:r>
              <a:rPr lang="de-AT" b="0" i="1">
                <a:cs typeface="Times New Roman" pitchFamily="18" charset="0"/>
              </a:rPr>
              <a:t>d</a:t>
            </a:r>
            <a:r>
              <a:rPr lang="de-AT" b="0">
                <a:cs typeface="Times New Roman" pitchFamily="18" charset="0"/>
              </a:rPr>
              <a:t> – 6)</a:t>
            </a:r>
            <a:r>
              <a:rPr lang="de-AT" b="0" baseline="30000">
                <a:cs typeface="Times New Roman" pitchFamily="18" charset="0"/>
              </a:rPr>
              <a:t>2</a:t>
            </a:r>
            <a:r>
              <a:rPr lang="de-AT" b="0">
                <a:cs typeface="Times New Roman" pitchFamily="18" charset="0"/>
              </a:rPr>
              <a:t> – 10</a:t>
            </a:r>
            <a:r>
              <a:rPr lang="de-AT" b="0" i="1">
                <a:cs typeface="Times New Roman" pitchFamily="18" charset="0"/>
              </a:rPr>
              <a:t>d</a:t>
            </a:r>
            <a:r>
              <a:rPr lang="de-AT" b="0">
                <a:cs typeface="Times New Roman" pitchFamily="18" charset="0"/>
              </a:rPr>
              <a:t> + 60</a:t>
            </a:r>
            <a:endParaRPr lang="de-AT" b="0"/>
          </a:p>
        </p:txBody>
      </p:sp>
      <p:sp>
        <p:nvSpPr>
          <p:cNvPr id="41994" name="Rectangle 10"/>
          <p:cNvSpPr>
            <a:spLocks noChangeArrowheads="1"/>
          </p:cNvSpPr>
          <p:nvPr/>
        </p:nvSpPr>
        <p:spPr bwMode="auto">
          <a:xfrm>
            <a:off x="1042988" y="4791075"/>
            <a:ext cx="1212850" cy="366713"/>
          </a:xfrm>
          <a:prstGeom prst="rect">
            <a:avLst/>
          </a:prstGeom>
          <a:noFill/>
          <a:ln w="9525">
            <a:noFill/>
            <a:miter lim="800000"/>
            <a:headEnd/>
            <a:tailEnd/>
          </a:ln>
        </p:spPr>
        <p:txBody>
          <a:bodyPr wrap="none" anchor="ctr">
            <a:spAutoFit/>
          </a:bodyPr>
          <a:lstStyle/>
          <a:p>
            <a:r>
              <a:rPr lang="de-AT" b="0">
                <a:cs typeface="Times New Roman" pitchFamily="18" charset="0"/>
              </a:rPr>
              <a:t> = 100 + </a:t>
            </a:r>
            <a:r>
              <a:rPr lang="de-AT" b="0" i="1">
                <a:cs typeface="Times New Roman" pitchFamily="18" charset="0"/>
              </a:rPr>
              <a:t>d</a:t>
            </a:r>
            <a:endParaRPr lang="de-AT" b="0"/>
          </a:p>
        </p:txBody>
      </p:sp>
      <p:sp>
        <p:nvSpPr>
          <p:cNvPr id="41995" name="Text Box 11"/>
          <p:cNvSpPr txBox="1">
            <a:spLocks noChangeArrowheads="1"/>
          </p:cNvSpPr>
          <p:nvPr/>
        </p:nvSpPr>
        <p:spPr bwMode="auto">
          <a:xfrm>
            <a:off x="3779838" y="4286250"/>
            <a:ext cx="720725" cy="366713"/>
          </a:xfrm>
          <a:prstGeom prst="rect">
            <a:avLst/>
          </a:prstGeom>
          <a:noFill/>
          <a:ln w="9525">
            <a:noFill/>
            <a:miter lim="800000"/>
            <a:headEnd/>
            <a:tailEnd/>
          </a:ln>
        </p:spPr>
        <p:txBody>
          <a:bodyPr>
            <a:spAutoFit/>
          </a:bodyPr>
          <a:lstStyle/>
          <a:p>
            <a:pPr>
              <a:spcBef>
                <a:spcPct val="50000"/>
              </a:spcBef>
            </a:pPr>
            <a:r>
              <a:rPr lang="de-AT" b="0"/>
              <a:t>also</a:t>
            </a:r>
          </a:p>
        </p:txBody>
      </p:sp>
      <p:sp>
        <p:nvSpPr>
          <p:cNvPr id="41996" name="Text Box 12"/>
          <p:cNvSpPr txBox="1">
            <a:spLocks noChangeArrowheads="1"/>
          </p:cNvSpPr>
          <p:nvPr/>
        </p:nvSpPr>
        <p:spPr bwMode="auto">
          <a:xfrm>
            <a:off x="5364163" y="4260850"/>
            <a:ext cx="2952750" cy="641350"/>
          </a:xfrm>
          <a:prstGeom prst="rect">
            <a:avLst/>
          </a:prstGeom>
          <a:noFill/>
          <a:ln w="9525">
            <a:noFill/>
            <a:miter lim="800000"/>
            <a:headEnd/>
            <a:tailEnd/>
          </a:ln>
        </p:spPr>
        <p:txBody>
          <a:bodyPr>
            <a:spAutoFit/>
          </a:bodyPr>
          <a:lstStyle/>
          <a:p>
            <a:pPr>
              <a:spcBef>
                <a:spcPct val="50000"/>
              </a:spcBef>
            </a:pPr>
            <a:r>
              <a:rPr lang="de-AT" b="0"/>
              <a:t>= 10*(2(</a:t>
            </a:r>
            <a:r>
              <a:rPr lang="de-AT" b="0" i="1"/>
              <a:t>d</a:t>
            </a:r>
            <a:r>
              <a:rPr lang="de-AT" b="0"/>
              <a:t> – 6)2 – 10</a:t>
            </a:r>
            <a:r>
              <a:rPr lang="de-AT" b="0" i="1"/>
              <a:t>d</a:t>
            </a:r>
            <a:r>
              <a:rPr lang="de-AT" b="0"/>
              <a:t> + 60)</a:t>
            </a:r>
            <a:br>
              <a:rPr lang="de-AT" b="0"/>
            </a:br>
            <a:endParaRPr lang="de-AT" b="0"/>
          </a:p>
        </p:txBody>
      </p:sp>
      <p:sp>
        <p:nvSpPr>
          <p:cNvPr id="41997" name="Text Box 13"/>
          <p:cNvSpPr txBox="1">
            <a:spLocks noChangeArrowheads="1"/>
          </p:cNvSpPr>
          <p:nvPr/>
        </p:nvSpPr>
        <p:spPr bwMode="auto">
          <a:xfrm>
            <a:off x="3781425" y="4797425"/>
            <a:ext cx="935038" cy="366713"/>
          </a:xfrm>
          <a:prstGeom prst="rect">
            <a:avLst/>
          </a:prstGeom>
          <a:noFill/>
          <a:ln w="9525">
            <a:noFill/>
            <a:miter lim="800000"/>
            <a:headEnd/>
            <a:tailEnd/>
          </a:ln>
        </p:spPr>
        <p:txBody>
          <a:bodyPr>
            <a:spAutoFit/>
          </a:bodyPr>
          <a:lstStyle/>
          <a:p>
            <a:pPr>
              <a:spcBef>
                <a:spcPct val="50000"/>
              </a:spcBef>
            </a:pPr>
            <a:r>
              <a:rPr lang="de-AT" b="0"/>
              <a:t>also</a:t>
            </a:r>
          </a:p>
        </p:txBody>
      </p:sp>
      <p:sp>
        <p:nvSpPr>
          <p:cNvPr id="41998" name="Text Box 14"/>
          <p:cNvSpPr txBox="1">
            <a:spLocks noChangeArrowheads="1"/>
          </p:cNvSpPr>
          <p:nvPr/>
        </p:nvSpPr>
        <p:spPr bwMode="auto">
          <a:xfrm>
            <a:off x="5364163" y="4797425"/>
            <a:ext cx="2592387" cy="366713"/>
          </a:xfrm>
          <a:prstGeom prst="rect">
            <a:avLst/>
          </a:prstGeom>
          <a:noFill/>
          <a:ln w="9525">
            <a:noFill/>
            <a:miter lim="800000"/>
            <a:headEnd/>
            <a:tailEnd/>
          </a:ln>
        </p:spPr>
        <p:txBody>
          <a:bodyPr>
            <a:spAutoFit/>
          </a:bodyPr>
          <a:lstStyle/>
          <a:p>
            <a:pPr>
              <a:spcBef>
                <a:spcPct val="50000"/>
              </a:spcBef>
            </a:pPr>
            <a:r>
              <a:rPr lang="de-AT" b="0"/>
              <a:t>= 10*(100 + </a:t>
            </a:r>
            <a:r>
              <a:rPr lang="de-AT" b="0" i="1"/>
              <a:t>d</a:t>
            </a:r>
            <a:r>
              <a:rPr lang="de-AT" b="0"/>
              <a:t>)</a:t>
            </a:r>
          </a:p>
        </p:txBody>
      </p:sp>
      <p:sp>
        <p:nvSpPr>
          <p:cNvPr id="41999" name="Text Box 15"/>
          <p:cNvSpPr txBox="1">
            <a:spLocks noChangeArrowheads="1"/>
          </p:cNvSpPr>
          <p:nvPr/>
        </p:nvSpPr>
        <p:spPr bwMode="auto">
          <a:xfrm>
            <a:off x="4716463" y="4254500"/>
            <a:ext cx="1008062" cy="366713"/>
          </a:xfrm>
          <a:prstGeom prst="rect">
            <a:avLst/>
          </a:prstGeom>
          <a:noFill/>
          <a:ln w="9525">
            <a:noFill/>
            <a:miter lim="800000"/>
            <a:headEnd/>
            <a:tailEnd/>
          </a:ln>
        </p:spPr>
        <p:txBody>
          <a:bodyPr>
            <a:spAutoFit/>
          </a:bodyPr>
          <a:lstStyle/>
          <a:p>
            <a:pPr>
              <a:spcBef>
                <a:spcPct val="50000"/>
              </a:spcBef>
            </a:pPr>
            <a:r>
              <a:rPr lang="de-AT" b="0" i="1">
                <a:latin typeface="Times New Roman" pitchFamily="18" charset="0"/>
              </a:rPr>
              <a:t>p</a:t>
            </a:r>
            <a:r>
              <a:rPr lang="de-AT" b="0" baseline="-25000">
                <a:latin typeface="Times New Roman" pitchFamily="18" charset="0"/>
              </a:rPr>
              <a:t>1</a:t>
            </a:r>
            <a:r>
              <a:rPr lang="de-AT" b="0">
                <a:latin typeface="Times New Roman" pitchFamily="18" charset="0"/>
              </a:rPr>
              <a:t>(</a:t>
            </a:r>
            <a:r>
              <a:rPr lang="de-AT" b="0" i="1">
                <a:latin typeface="Times New Roman" pitchFamily="18" charset="0"/>
              </a:rPr>
              <a:t>d</a:t>
            </a:r>
            <a:r>
              <a:rPr lang="de-AT" b="0">
                <a:latin typeface="Times New Roman" pitchFamily="18" charset="0"/>
              </a:rPr>
              <a:t>)</a:t>
            </a:r>
          </a:p>
        </p:txBody>
      </p:sp>
      <p:sp>
        <p:nvSpPr>
          <p:cNvPr id="42000" name="Text Box 16"/>
          <p:cNvSpPr txBox="1">
            <a:spLocks noChangeArrowheads="1"/>
          </p:cNvSpPr>
          <p:nvPr/>
        </p:nvSpPr>
        <p:spPr bwMode="auto">
          <a:xfrm>
            <a:off x="4716463" y="4778375"/>
            <a:ext cx="1079500" cy="779463"/>
          </a:xfrm>
          <a:prstGeom prst="rect">
            <a:avLst/>
          </a:prstGeom>
          <a:noFill/>
          <a:ln w="9525">
            <a:noFill/>
            <a:miter lim="800000"/>
            <a:headEnd/>
            <a:tailEnd/>
          </a:ln>
        </p:spPr>
        <p:txBody>
          <a:bodyPr>
            <a:spAutoFit/>
          </a:bodyPr>
          <a:lstStyle/>
          <a:p>
            <a:r>
              <a:rPr lang="de-AT" b="0" i="1">
                <a:latin typeface="Times New Roman" pitchFamily="18" charset="0"/>
              </a:rPr>
              <a:t>p</a:t>
            </a:r>
            <a:r>
              <a:rPr lang="de-AT" b="0" baseline="-25000">
                <a:latin typeface="Times New Roman" pitchFamily="18" charset="0"/>
              </a:rPr>
              <a:t>2</a:t>
            </a:r>
            <a:r>
              <a:rPr lang="de-AT" b="0">
                <a:latin typeface="Times New Roman" pitchFamily="18" charset="0"/>
              </a:rPr>
              <a:t>(</a:t>
            </a:r>
            <a:r>
              <a:rPr lang="de-AT" b="0" i="1">
                <a:latin typeface="Times New Roman" pitchFamily="18" charset="0"/>
              </a:rPr>
              <a:t>d</a:t>
            </a:r>
            <a:r>
              <a:rPr lang="de-AT" b="0">
                <a:latin typeface="Times New Roman" pitchFamily="18" charset="0"/>
              </a:rPr>
              <a:t>)</a:t>
            </a:r>
          </a:p>
          <a:p>
            <a:pPr>
              <a:spcBef>
                <a:spcPct val="50000"/>
              </a:spcBef>
            </a:pPr>
            <a:endParaRPr lang="de-AT" b="0"/>
          </a:p>
        </p:txBody>
      </p:sp>
      <p:sp>
        <p:nvSpPr>
          <p:cNvPr id="42001" name="Rectangle 17"/>
          <p:cNvSpPr>
            <a:spLocks noChangeArrowheads="1"/>
          </p:cNvSpPr>
          <p:nvPr/>
        </p:nvSpPr>
        <p:spPr bwMode="auto">
          <a:xfrm>
            <a:off x="7158038" y="2209800"/>
            <a:ext cx="1574800" cy="533400"/>
          </a:xfrm>
          <a:prstGeom prst="rect">
            <a:avLst/>
          </a:prstGeom>
          <a:noFill/>
          <a:ln w="9525">
            <a:noFill/>
            <a:miter lim="800000"/>
            <a:headEnd/>
            <a:tailEnd/>
          </a:ln>
        </p:spPr>
        <p:txBody>
          <a:bodyPr/>
          <a:lstStyle/>
          <a:p>
            <a:pPr marL="342900" indent="-342900">
              <a:spcBef>
                <a:spcPct val="20000"/>
              </a:spcBef>
            </a:pPr>
            <a:r>
              <a:rPr lang="de-AT" sz="2000" b="0" i="1">
                <a:solidFill>
                  <a:srgbClr val="FF0066"/>
                </a:solidFill>
              </a:rPr>
              <a:t>x = </a:t>
            </a:r>
            <a:r>
              <a:rPr lang="de-AT" sz="2000" b="0" i="1">
                <a:solidFill>
                  <a:srgbClr val="FF0066"/>
                </a:solidFill>
                <a:sym typeface="Symbol" pitchFamily="18" charset="2"/>
              </a:rPr>
              <a:t></a:t>
            </a:r>
            <a:r>
              <a:rPr lang="de-AT" sz="2000" b="0" i="1">
                <a:solidFill>
                  <a:srgbClr val="FF0066"/>
                </a:solidFill>
              </a:rPr>
              <a:t>*d*t</a:t>
            </a:r>
            <a:endParaRPr lang="de-AT" sz="20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0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99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99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99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99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1999">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199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199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199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199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200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19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P spid="41992" grpId="0"/>
      <p:bldP spid="41993" grpId="0"/>
      <p:bldP spid="41994" grpId="0"/>
      <p:bldP spid="41995" grpId="0"/>
      <p:bldP spid="41996" grpId="0"/>
      <p:bldP spid="41997" grpId="0"/>
      <p:bldP spid="41998" grpId="0"/>
      <p:bldP spid="42000" grpId="0"/>
      <p:bldP spid="4200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ußzeilenplatzhalter 4"/>
          <p:cNvSpPr>
            <a:spLocks noGrp="1"/>
          </p:cNvSpPr>
          <p:nvPr>
            <p:ph type="ftr" sz="quarter" idx="11"/>
          </p:nvPr>
        </p:nvSpPr>
        <p:spPr>
          <a:noFill/>
        </p:spPr>
        <p:txBody>
          <a:bodyPr/>
          <a:lstStyle/>
          <a:p>
            <a:r>
              <a:rPr lang="de-AT" smtClean="0"/>
              <a:t>EK Produktion &amp; Logistik</a:t>
            </a:r>
          </a:p>
        </p:txBody>
      </p:sp>
      <p:sp>
        <p:nvSpPr>
          <p:cNvPr id="30724" name="Foliennummernplatzhalter 5"/>
          <p:cNvSpPr>
            <a:spLocks noGrp="1"/>
          </p:cNvSpPr>
          <p:nvPr>
            <p:ph type="sldNum" sz="quarter" idx="12"/>
          </p:nvPr>
        </p:nvSpPr>
        <p:spPr>
          <a:noFill/>
        </p:spPr>
        <p:txBody>
          <a:bodyPr/>
          <a:lstStyle/>
          <a:p>
            <a:r>
              <a:rPr lang="de-AT" smtClean="0"/>
              <a:t>Kapitel 1/</a:t>
            </a:r>
            <a:fld id="{07B3A958-251C-40ED-A63C-F3F8017BCBC2}" type="slidenum">
              <a:rPr lang="de-AT" smtClean="0"/>
              <a:pPr/>
              <a:t>12</a:t>
            </a:fld>
            <a:endParaRPr lang="de-AT" smtClean="0"/>
          </a:p>
        </p:txBody>
      </p:sp>
      <p:sp>
        <p:nvSpPr>
          <p:cNvPr id="30725" name="Rectangle 2"/>
          <p:cNvSpPr>
            <a:spLocks noGrp="1" noChangeArrowheads="1"/>
          </p:cNvSpPr>
          <p:nvPr>
            <p:ph type="title"/>
          </p:nvPr>
        </p:nvSpPr>
        <p:spPr/>
        <p:txBody>
          <a:bodyPr/>
          <a:lstStyle/>
          <a:p>
            <a:pPr eaLnBrk="1" hangingPunct="1"/>
            <a:r>
              <a:rPr lang="de-DE" smtClean="0"/>
              <a:t>1.6.5 Anpassungsformen</a:t>
            </a:r>
            <a:endParaRPr lang="de-AT" smtClean="0"/>
          </a:p>
        </p:txBody>
      </p:sp>
      <p:sp>
        <p:nvSpPr>
          <p:cNvPr id="44035" name="Rectangle 3"/>
          <p:cNvSpPr>
            <a:spLocks noGrp="1" noChangeArrowheads="1"/>
          </p:cNvSpPr>
          <p:nvPr>
            <p:ph type="body" idx="1"/>
          </p:nvPr>
        </p:nvSpPr>
        <p:spPr/>
        <p:txBody>
          <a:bodyPr/>
          <a:lstStyle/>
          <a:p>
            <a:pPr defTabSz="180000">
              <a:tabLst>
                <a:tab pos="180000" algn="l"/>
              </a:tabLst>
            </a:pPr>
            <a:r>
              <a:rPr lang="de-AT" dirty="0" smtClean="0"/>
              <a:t> Im Zusammenhang mit der Wahl der Intensität </a:t>
            </a:r>
            <a:r>
              <a:rPr lang="de-AT" i="1" dirty="0" smtClean="0"/>
              <a:t>d</a:t>
            </a:r>
            <a:r>
              <a:rPr lang="de-AT" dirty="0" smtClean="0"/>
              <a:t> und der     	Einsatzdauer </a:t>
            </a:r>
            <a:r>
              <a:rPr lang="de-AT" i="1" dirty="0" smtClean="0"/>
              <a:t>t</a:t>
            </a:r>
            <a:r>
              <a:rPr lang="de-AT" dirty="0" smtClean="0"/>
              <a:t> eines Aggregates, unterscheidet man </a:t>
            </a:r>
            <a:r>
              <a:rPr lang="de-AT" u="sng" dirty="0" smtClean="0"/>
              <a:t>3 mögliche </a:t>
            </a:r>
            <a:r>
              <a:rPr lang="de-AT" dirty="0" smtClean="0"/>
              <a:t>	</a:t>
            </a:r>
            <a:r>
              <a:rPr lang="de-AT" u="sng" dirty="0" smtClean="0"/>
              <a:t>Anpassungsformen</a:t>
            </a:r>
            <a:r>
              <a:rPr lang="de-AT" dirty="0" smtClean="0"/>
              <a:t>:</a:t>
            </a:r>
            <a:br>
              <a:rPr lang="de-AT" dirty="0" smtClean="0"/>
            </a:br>
            <a:endParaRPr lang="de-AT" dirty="0" smtClean="0"/>
          </a:p>
          <a:p>
            <a:pPr eaLnBrk="1" hangingPunct="1"/>
            <a:r>
              <a:rPr lang="de-AT" dirty="0" smtClean="0"/>
              <a:t> (Der Ausgangspunkt ist immer der grundlegende Zusammenhang </a:t>
            </a:r>
          </a:p>
          <a:p>
            <a:pPr defTabSz="180000" eaLnBrk="1" hangingPunct="1">
              <a:buNone/>
              <a:tabLst>
                <a:tab pos="180000" algn="l"/>
              </a:tabLst>
            </a:pPr>
            <a:r>
              <a:rPr lang="de-AT" i="1" dirty="0" smtClean="0">
                <a:solidFill>
                  <a:srgbClr val="FF0066"/>
                </a:solidFill>
              </a:rPr>
              <a:t>	x = </a:t>
            </a:r>
            <a:r>
              <a:rPr lang="el-GR" i="1" dirty="0" smtClean="0">
                <a:solidFill>
                  <a:srgbClr val="FF0066"/>
                </a:solidFill>
                <a:cs typeface="Arial" charset="0"/>
              </a:rPr>
              <a:t>α</a:t>
            </a:r>
            <a:r>
              <a:rPr lang="de-AT" i="1" dirty="0" smtClean="0">
                <a:solidFill>
                  <a:srgbClr val="FF0066"/>
                </a:solidFill>
              </a:rPr>
              <a:t> d t</a:t>
            </a:r>
            <a:r>
              <a:rPr lang="de-AT" dirty="0" smtClean="0"/>
              <a:t>  bei gegebener Maschinenausstattung)</a:t>
            </a:r>
            <a:endParaRPr lang="en-US" dirty="0" smtClean="0"/>
          </a:p>
          <a:p>
            <a:pPr lvl="1" eaLnBrk="1" hangingPunct="1"/>
            <a:r>
              <a:rPr lang="de-AT" i="1" u="sng" dirty="0" smtClean="0"/>
              <a:t>zeitliche Anpassung</a:t>
            </a:r>
          </a:p>
          <a:p>
            <a:pPr lvl="1" eaLnBrk="1" hangingPunct="1"/>
            <a:r>
              <a:rPr lang="de-DE" i="1" u="sng" dirty="0" smtClean="0"/>
              <a:t>intensitätsmäßige Anpassung</a:t>
            </a:r>
          </a:p>
          <a:p>
            <a:pPr lvl="1" eaLnBrk="1" hangingPunct="1"/>
            <a:r>
              <a:rPr lang="de-DE" i="1" u="sng" dirty="0" smtClean="0"/>
              <a:t>quantitative Anpassung</a:t>
            </a:r>
            <a:endParaRPr lang="de-AT"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03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03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Fußzeilenplatzhalter 4"/>
          <p:cNvSpPr>
            <a:spLocks noGrp="1"/>
          </p:cNvSpPr>
          <p:nvPr>
            <p:ph type="ftr" sz="quarter" idx="11"/>
          </p:nvPr>
        </p:nvSpPr>
        <p:spPr>
          <a:noFill/>
        </p:spPr>
        <p:txBody>
          <a:bodyPr/>
          <a:lstStyle/>
          <a:p>
            <a:r>
              <a:rPr lang="de-AT" smtClean="0"/>
              <a:t>EK Produktion &amp; Logistik</a:t>
            </a:r>
          </a:p>
        </p:txBody>
      </p:sp>
      <p:sp>
        <p:nvSpPr>
          <p:cNvPr id="10246" name="Foliennummernplatzhalter 5"/>
          <p:cNvSpPr>
            <a:spLocks noGrp="1"/>
          </p:cNvSpPr>
          <p:nvPr>
            <p:ph type="sldNum" sz="quarter" idx="12"/>
          </p:nvPr>
        </p:nvSpPr>
        <p:spPr>
          <a:noFill/>
        </p:spPr>
        <p:txBody>
          <a:bodyPr/>
          <a:lstStyle/>
          <a:p>
            <a:r>
              <a:rPr lang="de-AT" smtClean="0"/>
              <a:t>Kapitel 1/</a:t>
            </a:r>
            <a:fld id="{09D79E80-644F-4C46-B046-252CBA0F90ED}" type="slidenum">
              <a:rPr lang="de-AT" smtClean="0"/>
              <a:pPr/>
              <a:t>13</a:t>
            </a:fld>
            <a:endParaRPr lang="de-AT" smtClean="0"/>
          </a:p>
        </p:txBody>
      </p:sp>
      <p:sp>
        <p:nvSpPr>
          <p:cNvPr id="10247" name="Rectangle 2"/>
          <p:cNvSpPr>
            <a:spLocks noGrp="1" noChangeArrowheads="1"/>
          </p:cNvSpPr>
          <p:nvPr>
            <p:ph type="title"/>
          </p:nvPr>
        </p:nvSpPr>
        <p:spPr/>
        <p:txBody>
          <a:bodyPr/>
          <a:lstStyle/>
          <a:p>
            <a:pPr eaLnBrk="1" hangingPunct="1"/>
            <a:r>
              <a:rPr lang="de-DE" smtClean="0"/>
              <a:t>Zeitliche Anpassung</a:t>
            </a:r>
            <a:endParaRPr lang="de-AT" smtClean="0"/>
          </a:p>
        </p:txBody>
      </p:sp>
      <p:sp>
        <p:nvSpPr>
          <p:cNvPr id="45059" name="Rectangle 3"/>
          <p:cNvSpPr>
            <a:spLocks noGrp="1" noChangeArrowheads="1"/>
          </p:cNvSpPr>
          <p:nvPr>
            <p:ph type="body" idx="1"/>
          </p:nvPr>
        </p:nvSpPr>
        <p:spPr/>
        <p:txBody>
          <a:bodyPr/>
          <a:lstStyle/>
          <a:p>
            <a:pPr eaLnBrk="1" hangingPunct="1"/>
            <a:r>
              <a:rPr lang="de-AT" sz="2000" dirty="0" smtClean="0"/>
              <a:t> halte optimale Intensität  	       fest </a:t>
            </a:r>
            <a:br>
              <a:rPr lang="de-AT" sz="2000" dirty="0" smtClean="0"/>
            </a:br>
            <a:endParaRPr lang="de-AT" sz="2000" dirty="0" smtClean="0"/>
          </a:p>
          <a:p>
            <a:pPr eaLnBrk="1" hangingPunct="1"/>
            <a:r>
              <a:rPr lang="de-AT" sz="2000" dirty="0" smtClean="0"/>
              <a:t> wähle  </a:t>
            </a:r>
          </a:p>
          <a:p>
            <a:pPr eaLnBrk="1" hangingPunct="1">
              <a:buFontTx/>
              <a:buNone/>
            </a:pPr>
            <a:endParaRPr lang="de-AT" sz="2000" dirty="0" smtClean="0"/>
          </a:p>
          <a:p>
            <a:pPr eaLnBrk="1" hangingPunct="1">
              <a:buFontTx/>
              <a:buNone/>
            </a:pPr>
            <a:r>
              <a:rPr lang="de-AT" dirty="0" smtClean="0"/>
              <a:t>  </a:t>
            </a:r>
            <a:r>
              <a:rPr lang="de-AT" sz="2000" dirty="0" smtClean="0"/>
              <a:t>so, dass die gewünschte Ausbringung </a:t>
            </a:r>
            <a:r>
              <a:rPr lang="de-AT" sz="2000" i="1" dirty="0" smtClean="0"/>
              <a:t>x</a:t>
            </a:r>
            <a:r>
              <a:rPr lang="de-AT" sz="2000" dirty="0" smtClean="0"/>
              <a:t> erzielt wird</a:t>
            </a:r>
            <a:br>
              <a:rPr lang="de-AT" sz="2000" dirty="0" smtClean="0"/>
            </a:br>
            <a:endParaRPr lang="de-AT" sz="2000" dirty="0" smtClean="0"/>
          </a:p>
          <a:p>
            <a:pPr eaLnBrk="1" hangingPunct="1"/>
            <a:r>
              <a:rPr lang="de-AT" sz="2000" dirty="0" smtClean="0"/>
              <a:t> sollte wenn immer möglich gewählt werden</a:t>
            </a:r>
          </a:p>
        </p:txBody>
      </p:sp>
      <p:sp>
        <p:nvSpPr>
          <p:cNvPr id="1024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graphicFrame>
        <p:nvGraphicFramePr>
          <p:cNvPr id="10242" name="Object 4"/>
          <p:cNvGraphicFramePr>
            <a:graphicFrameLocks noChangeAspect="1"/>
          </p:cNvGraphicFramePr>
          <p:nvPr/>
        </p:nvGraphicFramePr>
        <p:xfrm>
          <a:off x="3635375" y="1958926"/>
          <a:ext cx="1008063" cy="461962"/>
        </p:xfrm>
        <a:graphic>
          <a:graphicData uri="http://schemas.openxmlformats.org/presentationml/2006/ole">
            <p:oleObj spid="_x0000_s10242" name="Formel" r:id="rId3" imgW="558558" imgH="253890" progId="Equation.3">
              <p:embed/>
            </p:oleObj>
          </a:graphicData>
        </a:graphic>
      </p:graphicFrame>
      <p:sp>
        <p:nvSpPr>
          <p:cNvPr id="1025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graphicFrame>
        <p:nvGraphicFramePr>
          <p:cNvPr id="45062" name="Object 6"/>
          <p:cNvGraphicFramePr>
            <a:graphicFrameLocks noChangeAspect="1"/>
          </p:cNvGraphicFramePr>
          <p:nvPr/>
        </p:nvGraphicFramePr>
        <p:xfrm>
          <a:off x="1692275" y="2414463"/>
          <a:ext cx="1079500" cy="798513"/>
        </p:xfrm>
        <a:graphic>
          <a:graphicData uri="http://schemas.openxmlformats.org/presentationml/2006/ole">
            <p:oleObj spid="_x0000_s10243" name="Formel" r:id="rId4" imgW="622300" imgH="457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0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5" name="Fußzeilenplatzhalter 4"/>
          <p:cNvSpPr>
            <a:spLocks noGrp="1"/>
          </p:cNvSpPr>
          <p:nvPr>
            <p:ph type="ftr" sz="quarter" idx="11"/>
          </p:nvPr>
        </p:nvSpPr>
        <p:spPr>
          <a:noFill/>
        </p:spPr>
        <p:txBody>
          <a:bodyPr/>
          <a:lstStyle/>
          <a:p>
            <a:r>
              <a:rPr lang="de-AT" smtClean="0"/>
              <a:t>EK Produktion &amp; Logistik</a:t>
            </a:r>
          </a:p>
        </p:txBody>
      </p:sp>
      <p:sp>
        <p:nvSpPr>
          <p:cNvPr id="11276" name="Foliennummernplatzhalter 5"/>
          <p:cNvSpPr>
            <a:spLocks noGrp="1"/>
          </p:cNvSpPr>
          <p:nvPr>
            <p:ph type="sldNum" sz="quarter" idx="12"/>
          </p:nvPr>
        </p:nvSpPr>
        <p:spPr>
          <a:noFill/>
        </p:spPr>
        <p:txBody>
          <a:bodyPr/>
          <a:lstStyle/>
          <a:p>
            <a:r>
              <a:rPr lang="de-AT" dirty="0" smtClean="0"/>
              <a:t>Kapitel 1/</a:t>
            </a:r>
            <a:fld id="{14F47520-7EC0-4CE5-858A-ABB6C1827F59}" type="slidenum">
              <a:rPr lang="de-AT" smtClean="0"/>
              <a:pPr/>
              <a:t>14</a:t>
            </a:fld>
            <a:endParaRPr lang="de-AT" dirty="0" smtClean="0"/>
          </a:p>
        </p:txBody>
      </p:sp>
      <p:sp>
        <p:nvSpPr>
          <p:cNvPr id="11277" name="Rectangle 2"/>
          <p:cNvSpPr>
            <a:spLocks noGrp="1" noChangeArrowheads="1"/>
          </p:cNvSpPr>
          <p:nvPr>
            <p:ph type="title"/>
          </p:nvPr>
        </p:nvSpPr>
        <p:spPr/>
        <p:txBody>
          <a:bodyPr/>
          <a:lstStyle/>
          <a:p>
            <a:pPr eaLnBrk="1" hangingPunct="1"/>
            <a:r>
              <a:rPr lang="de-DE" dirty="0" smtClean="0"/>
              <a:t>Intensitätsmäßige Anpassung</a:t>
            </a:r>
            <a:endParaRPr lang="de-AT" dirty="0" smtClean="0"/>
          </a:p>
        </p:txBody>
      </p:sp>
      <p:sp>
        <p:nvSpPr>
          <p:cNvPr id="47107" name="Rectangle 3"/>
          <p:cNvSpPr>
            <a:spLocks noGrp="1" noChangeArrowheads="1"/>
          </p:cNvSpPr>
          <p:nvPr>
            <p:ph type="body" idx="1"/>
          </p:nvPr>
        </p:nvSpPr>
        <p:spPr>
          <a:xfrm>
            <a:off x="457200" y="1600200"/>
            <a:ext cx="8435975" cy="4525963"/>
          </a:xfrm>
        </p:spPr>
        <p:txBody>
          <a:bodyPr/>
          <a:lstStyle/>
          <a:p>
            <a:pPr marL="182563" indent="-182563" eaLnBrk="1" hangingPunct="1">
              <a:lnSpc>
                <a:spcPct val="90000"/>
              </a:lnSpc>
              <a:spcBef>
                <a:spcPct val="0"/>
              </a:spcBef>
            </a:pPr>
            <a:r>
              <a:rPr lang="de-AT" sz="2000" dirty="0" smtClean="0"/>
              <a:t>halte die Einsatzdauer     fest,</a:t>
            </a:r>
            <a:br>
              <a:rPr lang="de-AT" sz="2000" dirty="0" smtClean="0"/>
            </a:br>
            <a:endParaRPr lang="de-AT" sz="2000" dirty="0" smtClean="0"/>
          </a:p>
          <a:p>
            <a:pPr marL="182563" indent="-182563" eaLnBrk="1" hangingPunct="1">
              <a:lnSpc>
                <a:spcPct val="90000"/>
              </a:lnSpc>
              <a:spcBef>
                <a:spcPct val="0"/>
              </a:spcBef>
            </a:pPr>
            <a:r>
              <a:rPr lang="de-AT" sz="2000" dirty="0" smtClean="0"/>
              <a:t>wähle               so,  dass die gewünschte Ausbringung erzielt wird</a:t>
            </a:r>
            <a:br>
              <a:rPr lang="de-AT" sz="2000" dirty="0" smtClean="0"/>
            </a:br>
            <a:endParaRPr lang="de-AT" sz="2000" dirty="0" smtClean="0"/>
          </a:p>
          <a:p>
            <a:pPr marL="182563" indent="-182563" eaLnBrk="1" hangingPunct="1">
              <a:lnSpc>
                <a:spcPct val="120000"/>
              </a:lnSpc>
              <a:spcBef>
                <a:spcPct val="0"/>
              </a:spcBef>
            </a:pPr>
            <a:r>
              <a:rPr lang="de-AT" sz="2000" dirty="0" smtClean="0"/>
              <a:t>nur sinnvoll, wenn man an der </a:t>
            </a:r>
            <a:r>
              <a:rPr lang="de-AT" sz="2000" i="1" dirty="0" smtClean="0"/>
              <a:t>Kapazitätsgrenze</a:t>
            </a:r>
            <a:r>
              <a:rPr lang="de-AT" sz="2000" dirty="0" smtClean="0"/>
              <a:t> ist:  </a:t>
            </a:r>
            <a:br>
              <a:rPr lang="de-AT" sz="2000" dirty="0" smtClean="0"/>
            </a:br>
            <a:r>
              <a:rPr lang="de-AT" sz="2000" dirty="0" smtClean="0"/>
              <a:t/>
            </a:r>
            <a:br>
              <a:rPr lang="de-AT" sz="2000" dirty="0" smtClean="0"/>
            </a:br>
            <a:r>
              <a:rPr lang="de-AT" sz="2000" dirty="0" smtClean="0"/>
              <a:t>zeitliche Beschränkung                 führt zur Kapazitätsbeschränkung:</a:t>
            </a:r>
            <a:br>
              <a:rPr lang="de-AT" sz="2000" dirty="0" smtClean="0"/>
            </a:br>
            <a:r>
              <a:rPr lang="de-AT" sz="2000" dirty="0" smtClean="0"/>
              <a:t>				       bei optimaler zeitlicher Anpassung</a:t>
            </a:r>
            <a:br>
              <a:rPr lang="de-AT" sz="2000" dirty="0" smtClean="0"/>
            </a:br>
            <a:endParaRPr lang="de-AT" sz="2000" dirty="0" smtClean="0"/>
          </a:p>
          <a:p>
            <a:pPr marL="182563" indent="-182563" eaLnBrk="1" hangingPunct="1">
              <a:lnSpc>
                <a:spcPct val="90000"/>
              </a:lnSpc>
              <a:spcBef>
                <a:spcPct val="0"/>
              </a:spcBef>
            </a:pPr>
            <a:r>
              <a:rPr lang="de-AT" sz="2000" dirty="0" smtClean="0"/>
              <a:t>wenn die gewünschte Ausbringung größer als </a:t>
            </a:r>
            <a:br>
              <a:rPr lang="de-AT" sz="2000" dirty="0" smtClean="0"/>
            </a:br>
            <a:r>
              <a:rPr lang="de-AT" sz="2000" dirty="0" smtClean="0"/>
              <a:t>    </a:t>
            </a:r>
            <a:br>
              <a:rPr lang="de-AT" sz="2000" dirty="0" smtClean="0"/>
            </a:br>
            <a:r>
              <a:rPr lang="de-AT" dirty="0" smtClean="0">
                <a:sym typeface="Symbol" pitchFamily="18" charset="2"/>
              </a:rPr>
              <a:t></a:t>
            </a:r>
            <a:r>
              <a:rPr lang="de-AT" dirty="0" smtClean="0"/>
              <a:t>                </a:t>
            </a:r>
            <a:r>
              <a:rPr lang="de-AT" sz="2000" dirty="0" smtClean="0"/>
              <a:t>kann nicht realisiert werden </a:t>
            </a:r>
            <a:r>
              <a:rPr lang="de-AT" dirty="0" smtClean="0">
                <a:sym typeface="Symbol" pitchFamily="18" charset="2"/>
              </a:rPr>
              <a:t>           </a:t>
            </a:r>
            <a:r>
              <a:rPr lang="de-AT" sz="2000" dirty="0" smtClean="0"/>
              <a:t>   wählen</a:t>
            </a:r>
            <a:br>
              <a:rPr lang="de-AT" sz="2000" dirty="0" smtClean="0"/>
            </a:br>
            <a:endParaRPr lang="de-AT" sz="2000" dirty="0" smtClean="0"/>
          </a:p>
          <a:p>
            <a:pPr marL="182563" indent="-182563" eaLnBrk="1" hangingPunct="1">
              <a:lnSpc>
                <a:spcPct val="90000"/>
              </a:lnSpc>
              <a:spcBef>
                <a:spcPct val="0"/>
              </a:spcBef>
            </a:pPr>
            <a:r>
              <a:rPr lang="de-AT" sz="2000" dirty="0" smtClean="0"/>
              <a:t>maximale Kapazität                             bei intensitätsmäßiger Anpassung</a:t>
            </a:r>
          </a:p>
        </p:txBody>
      </p:sp>
      <p:sp>
        <p:nvSpPr>
          <p:cNvPr id="1127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graphicFrame>
        <p:nvGraphicFramePr>
          <p:cNvPr id="11266" name="Object 4"/>
          <p:cNvGraphicFramePr>
            <a:graphicFrameLocks noChangeAspect="1"/>
          </p:cNvGraphicFramePr>
          <p:nvPr/>
        </p:nvGraphicFramePr>
        <p:xfrm>
          <a:off x="3321050" y="1585913"/>
          <a:ext cx="187325" cy="358775"/>
        </p:xfrm>
        <a:graphic>
          <a:graphicData uri="http://schemas.openxmlformats.org/presentationml/2006/ole">
            <p:oleObj spid="_x0000_s11266" name="Formel" r:id="rId3" imgW="101512" imgH="203024" progId="Equation.3">
              <p:embed/>
            </p:oleObj>
          </a:graphicData>
        </a:graphic>
      </p:graphicFrame>
      <p:sp>
        <p:nvSpPr>
          <p:cNvPr id="1128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graphicFrame>
        <p:nvGraphicFramePr>
          <p:cNvPr id="47110" name="Object 6"/>
          <p:cNvGraphicFramePr>
            <a:graphicFrameLocks noChangeAspect="1"/>
          </p:cNvGraphicFramePr>
          <p:nvPr/>
        </p:nvGraphicFramePr>
        <p:xfrm>
          <a:off x="1547813" y="2030413"/>
          <a:ext cx="792162" cy="663575"/>
        </p:xfrm>
        <a:graphic>
          <a:graphicData uri="http://schemas.openxmlformats.org/presentationml/2006/ole">
            <p:oleObj spid="_x0000_s11267" name="Formel" r:id="rId4" imgW="469696" imgH="393529" progId="Equation.3">
              <p:embed/>
            </p:oleObj>
          </a:graphicData>
        </a:graphic>
      </p:graphicFrame>
      <p:sp>
        <p:nvSpPr>
          <p:cNvPr id="11281"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graphicFrame>
        <p:nvGraphicFramePr>
          <p:cNvPr id="47112" name="Object 8"/>
          <p:cNvGraphicFramePr>
            <a:graphicFrameLocks noChangeAspect="1"/>
          </p:cNvGraphicFramePr>
          <p:nvPr/>
        </p:nvGraphicFramePr>
        <p:xfrm>
          <a:off x="3492500" y="3497263"/>
          <a:ext cx="936625" cy="407987"/>
        </p:xfrm>
        <a:graphic>
          <a:graphicData uri="http://schemas.openxmlformats.org/presentationml/2006/ole">
            <p:oleObj spid="_x0000_s11268" name="Formel" r:id="rId5" imgW="520700" imgH="228600" progId="Equation.3">
              <p:embed/>
            </p:oleObj>
          </a:graphicData>
        </a:graphic>
      </p:graphicFrame>
      <p:sp>
        <p:nvSpPr>
          <p:cNvPr id="11282"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graphicFrame>
        <p:nvGraphicFramePr>
          <p:cNvPr id="47114" name="Object 10"/>
          <p:cNvGraphicFramePr>
            <a:graphicFrameLocks noChangeAspect="1"/>
          </p:cNvGraphicFramePr>
          <p:nvPr/>
        </p:nvGraphicFramePr>
        <p:xfrm>
          <a:off x="2411413" y="3819525"/>
          <a:ext cx="2159000" cy="474663"/>
        </p:xfrm>
        <a:graphic>
          <a:graphicData uri="http://schemas.openxmlformats.org/presentationml/2006/ole">
            <p:oleObj spid="_x0000_s11269" name="Formel" r:id="rId6" imgW="1346200" imgH="292100" progId="Equation.3">
              <p:embed/>
            </p:oleObj>
          </a:graphicData>
        </a:graphic>
      </p:graphicFrame>
      <p:sp>
        <p:nvSpPr>
          <p:cNvPr id="11283"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graphicFrame>
        <p:nvGraphicFramePr>
          <p:cNvPr id="47116" name="Object 12"/>
          <p:cNvGraphicFramePr>
            <a:graphicFrameLocks noChangeAspect="1"/>
          </p:cNvGraphicFramePr>
          <p:nvPr/>
        </p:nvGraphicFramePr>
        <p:xfrm>
          <a:off x="6011863" y="4468813"/>
          <a:ext cx="503237" cy="473075"/>
        </p:xfrm>
        <a:graphic>
          <a:graphicData uri="http://schemas.openxmlformats.org/presentationml/2006/ole">
            <p:oleObj spid="_x0000_s11270" name="Formel" r:id="rId7" imgW="317225" imgH="291847" progId="Equation.3">
              <p:embed/>
            </p:oleObj>
          </a:graphicData>
        </a:graphic>
      </p:graphicFrame>
      <p:sp>
        <p:nvSpPr>
          <p:cNvPr id="11284"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graphicFrame>
        <p:nvGraphicFramePr>
          <p:cNvPr id="47118" name="Object 14"/>
          <p:cNvGraphicFramePr>
            <a:graphicFrameLocks noChangeAspect="1"/>
          </p:cNvGraphicFramePr>
          <p:nvPr/>
        </p:nvGraphicFramePr>
        <p:xfrm>
          <a:off x="1115095" y="5129213"/>
          <a:ext cx="936625" cy="430212"/>
        </p:xfrm>
        <a:graphic>
          <a:graphicData uri="http://schemas.openxmlformats.org/presentationml/2006/ole">
            <p:oleObj spid="_x0000_s11271" name="Formel" r:id="rId8" imgW="558558" imgH="253890" progId="Equation.3">
              <p:embed/>
            </p:oleObj>
          </a:graphicData>
        </a:graphic>
      </p:graphicFrame>
      <p:sp>
        <p:nvSpPr>
          <p:cNvPr id="11285"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graphicFrame>
        <p:nvGraphicFramePr>
          <p:cNvPr id="47120" name="Object 16"/>
          <p:cNvGraphicFramePr>
            <a:graphicFrameLocks noChangeAspect="1"/>
          </p:cNvGraphicFramePr>
          <p:nvPr/>
        </p:nvGraphicFramePr>
        <p:xfrm>
          <a:off x="5580063" y="5129213"/>
          <a:ext cx="863600" cy="407987"/>
        </p:xfrm>
        <a:graphic>
          <a:graphicData uri="http://schemas.openxmlformats.org/presentationml/2006/ole">
            <p:oleObj spid="_x0000_s11272" name="Formel" r:id="rId9" imgW="545626" imgH="253780" progId="Equation.3">
              <p:embed/>
            </p:oleObj>
          </a:graphicData>
        </a:graphic>
      </p:graphicFrame>
      <p:sp>
        <p:nvSpPr>
          <p:cNvPr id="11286"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graphicFrame>
        <p:nvGraphicFramePr>
          <p:cNvPr id="47122" name="Object 18"/>
          <p:cNvGraphicFramePr>
            <a:graphicFrameLocks noChangeAspect="1"/>
          </p:cNvGraphicFramePr>
          <p:nvPr/>
        </p:nvGraphicFramePr>
        <p:xfrm>
          <a:off x="3059113" y="5519638"/>
          <a:ext cx="1873250" cy="501650"/>
        </p:xfrm>
        <a:graphic>
          <a:graphicData uri="http://schemas.openxmlformats.org/presentationml/2006/ole">
            <p:oleObj spid="_x0000_s11273" name="Formel" r:id="rId10" imgW="1167893" imgH="317362"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1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1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107">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1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1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1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7107">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Fußzeilenplatzhalter 4"/>
          <p:cNvSpPr>
            <a:spLocks noGrp="1"/>
          </p:cNvSpPr>
          <p:nvPr>
            <p:ph type="ftr" sz="quarter" idx="11"/>
          </p:nvPr>
        </p:nvSpPr>
        <p:spPr>
          <a:noFill/>
        </p:spPr>
        <p:txBody>
          <a:bodyPr/>
          <a:lstStyle/>
          <a:p>
            <a:r>
              <a:rPr lang="de-AT" smtClean="0"/>
              <a:t>EK Produktion &amp; Logistik</a:t>
            </a:r>
          </a:p>
        </p:txBody>
      </p:sp>
      <p:sp>
        <p:nvSpPr>
          <p:cNvPr id="12293" name="Foliennummernplatzhalter 5"/>
          <p:cNvSpPr>
            <a:spLocks noGrp="1"/>
          </p:cNvSpPr>
          <p:nvPr>
            <p:ph type="sldNum" sz="quarter" idx="12"/>
          </p:nvPr>
        </p:nvSpPr>
        <p:spPr>
          <a:noFill/>
        </p:spPr>
        <p:txBody>
          <a:bodyPr/>
          <a:lstStyle/>
          <a:p>
            <a:r>
              <a:rPr lang="de-AT" smtClean="0"/>
              <a:t>Kapitel 1/</a:t>
            </a:r>
            <a:fld id="{DB7626AC-4FD1-47E8-A60E-70906BF410C2}" type="slidenum">
              <a:rPr lang="de-AT" smtClean="0"/>
              <a:pPr/>
              <a:t>15</a:t>
            </a:fld>
            <a:endParaRPr lang="de-AT" smtClean="0"/>
          </a:p>
        </p:txBody>
      </p:sp>
      <p:sp>
        <p:nvSpPr>
          <p:cNvPr id="12294" name="Rectangle 2"/>
          <p:cNvSpPr>
            <a:spLocks noGrp="1" noChangeArrowheads="1"/>
          </p:cNvSpPr>
          <p:nvPr>
            <p:ph type="title"/>
          </p:nvPr>
        </p:nvSpPr>
        <p:spPr/>
        <p:txBody>
          <a:bodyPr/>
          <a:lstStyle/>
          <a:p>
            <a:pPr eaLnBrk="1" hangingPunct="1"/>
            <a:r>
              <a:rPr lang="de-DE" smtClean="0"/>
              <a:t>Isoquanten im Zeit – Intensitäts-  Diagramm</a:t>
            </a:r>
            <a:endParaRPr lang="de-AT" smtClean="0"/>
          </a:p>
        </p:txBody>
      </p:sp>
      <p:sp>
        <p:nvSpPr>
          <p:cNvPr id="122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graphicFrame>
        <p:nvGraphicFramePr>
          <p:cNvPr id="12290" name="Object 4"/>
          <p:cNvGraphicFramePr>
            <a:graphicFrameLocks noChangeAspect="1"/>
          </p:cNvGraphicFramePr>
          <p:nvPr/>
        </p:nvGraphicFramePr>
        <p:xfrm>
          <a:off x="1981200" y="1398588"/>
          <a:ext cx="5903913" cy="4478337"/>
        </p:xfrm>
        <a:graphic>
          <a:graphicData uri="http://schemas.openxmlformats.org/presentationml/2006/ole">
            <p:oleObj spid="_x0000_s12290" name="Microsoft-Zeichnung" r:id="rId3" imgW="5340350" imgH="3995738" progId="">
              <p:embed/>
            </p:oleObj>
          </a:graphicData>
        </a:graphic>
      </p:graphicFrame>
      <p:sp>
        <p:nvSpPr>
          <p:cNvPr id="63494" name="Line 6"/>
          <p:cNvSpPr>
            <a:spLocks noChangeShapeType="1"/>
          </p:cNvSpPr>
          <p:nvPr/>
        </p:nvSpPr>
        <p:spPr bwMode="auto">
          <a:xfrm>
            <a:off x="2493963" y="4127500"/>
            <a:ext cx="3444875" cy="0"/>
          </a:xfrm>
          <a:prstGeom prst="line">
            <a:avLst/>
          </a:prstGeom>
          <a:noFill/>
          <a:ln w="38100">
            <a:solidFill>
              <a:srgbClr val="00FF00"/>
            </a:solidFill>
            <a:round/>
            <a:headEnd/>
            <a:tailEnd type="triangle" w="med" len="med"/>
          </a:ln>
        </p:spPr>
        <p:txBody>
          <a:bodyPr/>
          <a:lstStyle/>
          <a:p>
            <a:endParaRPr lang="de-AT"/>
          </a:p>
        </p:txBody>
      </p:sp>
      <p:sp>
        <p:nvSpPr>
          <p:cNvPr id="63495" name="Line 7"/>
          <p:cNvSpPr>
            <a:spLocks noChangeShapeType="1"/>
          </p:cNvSpPr>
          <p:nvPr/>
        </p:nvSpPr>
        <p:spPr bwMode="auto">
          <a:xfrm flipV="1">
            <a:off x="5946775" y="3533775"/>
            <a:ext cx="0" cy="593725"/>
          </a:xfrm>
          <a:prstGeom prst="line">
            <a:avLst/>
          </a:prstGeom>
          <a:noFill/>
          <a:ln w="38100">
            <a:solidFill>
              <a:srgbClr val="FF3300"/>
            </a:solidFill>
            <a:round/>
            <a:headEnd/>
            <a:tailEnd type="triangle" w="med" len="med"/>
          </a:ln>
        </p:spPr>
        <p:txBody>
          <a:bodyPr/>
          <a:lstStyle/>
          <a:p>
            <a:endParaRPr lang="de-A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animBg="1"/>
      <p:bldP spid="6349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Fußzeilenplatzhalter 4"/>
          <p:cNvSpPr>
            <a:spLocks noGrp="1"/>
          </p:cNvSpPr>
          <p:nvPr>
            <p:ph type="ftr" sz="quarter" idx="11"/>
          </p:nvPr>
        </p:nvSpPr>
        <p:spPr>
          <a:noFill/>
        </p:spPr>
        <p:txBody>
          <a:bodyPr/>
          <a:lstStyle/>
          <a:p>
            <a:r>
              <a:rPr lang="de-AT" smtClean="0"/>
              <a:t>EK Produktion &amp; Logistik</a:t>
            </a:r>
          </a:p>
        </p:txBody>
      </p:sp>
      <p:sp>
        <p:nvSpPr>
          <p:cNvPr id="13322" name="Foliennummernplatzhalter 5"/>
          <p:cNvSpPr>
            <a:spLocks noGrp="1"/>
          </p:cNvSpPr>
          <p:nvPr>
            <p:ph type="sldNum" sz="quarter" idx="12"/>
          </p:nvPr>
        </p:nvSpPr>
        <p:spPr>
          <a:noFill/>
        </p:spPr>
        <p:txBody>
          <a:bodyPr/>
          <a:lstStyle/>
          <a:p>
            <a:r>
              <a:rPr lang="de-AT" smtClean="0"/>
              <a:t>Kapitel 1/</a:t>
            </a:r>
            <a:fld id="{E4CAC19A-E5F1-4464-A53C-E5B9B9836736}" type="slidenum">
              <a:rPr lang="de-AT" smtClean="0"/>
              <a:pPr/>
              <a:t>16</a:t>
            </a:fld>
            <a:endParaRPr lang="de-AT" smtClean="0"/>
          </a:p>
        </p:txBody>
      </p:sp>
      <p:sp>
        <p:nvSpPr>
          <p:cNvPr id="13323" name="Rectangle 2"/>
          <p:cNvSpPr>
            <a:spLocks noGrp="1" noChangeArrowheads="1"/>
          </p:cNvSpPr>
          <p:nvPr>
            <p:ph type="title"/>
          </p:nvPr>
        </p:nvSpPr>
        <p:spPr/>
        <p:txBody>
          <a:bodyPr/>
          <a:lstStyle/>
          <a:p>
            <a:pPr eaLnBrk="1" hangingPunct="1"/>
            <a:r>
              <a:rPr lang="de-DE" smtClean="0"/>
              <a:t>Beispiel – zeitliche Anpassung</a:t>
            </a:r>
            <a:endParaRPr lang="de-AT" smtClean="0"/>
          </a:p>
        </p:txBody>
      </p:sp>
      <p:sp>
        <p:nvSpPr>
          <p:cNvPr id="13324" name="Rectangle 3"/>
          <p:cNvSpPr>
            <a:spLocks noGrp="1" noChangeArrowheads="1"/>
          </p:cNvSpPr>
          <p:nvPr>
            <p:ph type="body" idx="1"/>
          </p:nvPr>
        </p:nvSpPr>
        <p:spPr/>
        <p:txBody>
          <a:bodyPr/>
          <a:lstStyle/>
          <a:p>
            <a:pPr eaLnBrk="1" hangingPunct="1">
              <a:buFontTx/>
              <a:buNone/>
            </a:pPr>
            <a:r>
              <a:rPr lang="de-DE" sz="2000" b="1" dirty="0" smtClean="0">
                <a:solidFill>
                  <a:srgbClr val="0070C0"/>
                </a:solidFill>
              </a:rPr>
              <a:t>Beispiel (Forts.)</a:t>
            </a:r>
            <a:r>
              <a:rPr lang="de-DE" sz="2000" b="1" dirty="0" smtClean="0">
                <a:solidFill>
                  <a:srgbClr val="0066FF"/>
                </a:solidFill>
              </a:rPr>
              <a:t>		     </a:t>
            </a:r>
            <a:r>
              <a:rPr lang="de-DE" sz="2000" dirty="0" smtClean="0"/>
              <a:t>Stück,</a:t>
            </a:r>
          </a:p>
          <a:p>
            <a:pPr eaLnBrk="1" hangingPunct="1">
              <a:buFontTx/>
              <a:buNone/>
            </a:pPr>
            <a:endParaRPr lang="de-DE" sz="2000" b="1" dirty="0" smtClean="0"/>
          </a:p>
          <a:p>
            <a:pPr eaLnBrk="1" hangingPunct="1">
              <a:buFontTx/>
              <a:buNone/>
            </a:pPr>
            <a:r>
              <a:rPr lang="de-AT" sz="2000" i="1" u="sng" dirty="0" smtClean="0"/>
              <a:t>zeitliche Anpassung</a:t>
            </a:r>
            <a:r>
              <a:rPr lang="de-AT" sz="2000" i="1" dirty="0" smtClean="0"/>
              <a:t>:</a:t>
            </a:r>
            <a:r>
              <a:rPr lang="de-AT" sz="2000" dirty="0" smtClean="0"/>
              <a:t> </a:t>
            </a:r>
          </a:p>
          <a:p>
            <a:pPr eaLnBrk="1" hangingPunct="1">
              <a:buFontTx/>
              <a:buNone/>
            </a:pPr>
            <a:endParaRPr lang="de-AT" sz="2000" dirty="0" smtClean="0"/>
          </a:p>
          <a:p>
            <a:pPr eaLnBrk="1" hangingPunct="1">
              <a:buFontTx/>
              <a:buNone/>
            </a:pPr>
            <a:r>
              <a:rPr lang="de-AT" sz="2000" dirty="0" smtClean="0"/>
              <a:t>halte optimale Intensität 	   fest </a:t>
            </a:r>
            <a:br>
              <a:rPr lang="de-AT" sz="2000" dirty="0" smtClean="0"/>
            </a:br>
            <a:endParaRPr lang="de-AT" sz="2000" dirty="0" smtClean="0"/>
          </a:p>
          <a:p>
            <a:pPr eaLnBrk="1" hangingPunct="1">
              <a:buFontTx/>
              <a:buNone/>
            </a:pPr>
            <a:r>
              <a:rPr lang="de-AT" sz="2000" dirty="0" smtClean="0"/>
              <a:t/>
            </a:r>
            <a:br>
              <a:rPr lang="de-AT" sz="2000" dirty="0" smtClean="0"/>
            </a:br>
            <a:r>
              <a:rPr lang="de-AT" sz="2000" dirty="0" smtClean="0"/>
              <a:t>  </a:t>
            </a:r>
          </a:p>
          <a:p>
            <a:pPr eaLnBrk="1" hangingPunct="1">
              <a:buFontTx/>
              <a:buNone/>
            </a:pPr>
            <a:r>
              <a:rPr lang="de-AT" sz="2000" dirty="0" smtClean="0"/>
              <a:t>			</a:t>
            </a:r>
          </a:p>
          <a:p>
            <a:pPr eaLnBrk="1" hangingPunct="1">
              <a:buFontTx/>
              <a:buNone/>
            </a:pPr>
            <a:r>
              <a:rPr lang="de-AT" sz="2000" dirty="0" smtClean="0"/>
              <a:t>		</a:t>
            </a:r>
          </a:p>
        </p:txBody>
      </p:sp>
      <p:sp>
        <p:nvSpPr>
          <p:cNvPr id="1332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graphicFrame>
        <p:nvGraphicFramePr>
          <p:cNvPr id="13314" name="Object 4"/>
          <p:cNvGraphicFramePr>
            <a:graphicFrameLocks noChangeAspect="1"/>
          </p:cNvGraphicFramePr>
          <p:nvPr/>
        </p:nvGraphicFramePr>
        <p:xfrm>
          <a:off x="2771775" y="1981597"/>
          <a:ext cx="1728788" cy="295275"/>
        </p:xfrm>
        <a:graphic>
          <a:graphicData uri="http://schemas.openxmlformats.org/presentationml/2006/ole">
            <p:oleObj spid="_x0000_s13314" name="Formel" r:id="rId3" imgW="1053643" imgH="177723" progId="Equation.3">
              <p:embed/>
            </p:oleObj>
          </a:graphicData>
        </a:graphic>
      </p:graphicFrame>
      <p:sp>
        <p:nvSpPr>
          <p:cNvPr id="1332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graphicFrame>
        <p:nvGraphicFramePr>
          <p:cNvPr id="13315" name="Object 6"/>
          <p:cNvGraphicFramePr>
            <a:graphicFrameLocks noChangeAspect="1"/>
          </p:cNvGraphicFramePr>
          <p:nvPr/>
        </p:nvGraphicFramePr>
        <p:xfrm>
          <a:off x="5581054" y="1904380"/>
          <a:ext cx="719138" cy="444500"/>
        </p:xfrm>
        <a:graphic>
          <a:graphicData uri="http://schemas.openxmlformats.org/presentationml/2006/ole">
            <p:oleObj spid="_x0000_s13315" name="Formel" r:id="rId4" imgW="444307" imgH="279279" progId="Equation.3">
              <p:embed/>
            </p:oleObj>
          </a:graphicData>
        </a:graphic>
      </p:graphicFrame>
      <p:sp>
        <p:nvSpPr>
          <p:cNvPr id="1332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graphicFrame>
        <p:nvGraphicFramePr>
          <p:cNvPr id="13316" name="Object 8"/>
          <p:cNvGraphicFramePr>
            <a:graphicFrameLocks noChangeAspect="1"/>
          </p:cNvGraphicFramePr>
          <p:nvPr/>
        </p:nvGraphicFramePr>
        <p:xfrm>
          <a:off x="3491880" y="3410198"/>
          <a:ext cx="936625" cy="450850"/>
        </p:xfrm>
        <a:graphic>
          <a:graphicData uri="http://schemas.openxmlformats.org/presentationml/2006/ole">
            <p:oleObj spid="_x0000_s13316" name="Formel" r:id="rId5" imgW="533169" imgH="253890" progId="Equation.3">
              <p:embed/>
            </p:oleObj>
          </a:graphicData>
        </a:graphic>
      </p:graphicFrame>
      <p:sp>
        <p:nvSpPr>
          <p:cNvPr id="13328"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graphicFrame>
        <p:nvGraphicFramePr>
          <p:cNvPr id="48138" name="Object 10"/>
          <p:cNvGraphicFramePr>
            <a:graphicFrameLocks noChangeAspect="1"/>
          </p:cNvGraphicFramePr>
          <p:nvPr/>
        </p:nvGraphicFramePr>
        <p:xfrm>
          <a:off x="1331913" y="3860403"/>
          <a:ext cx="2016125" cy="720725"/>
        </p:xfrm>
        <a:graphic>
          <a:graphicData uri="http://schemas.openxmlformats.org/presentationml/2006/ole">
            <p:oleObj spid="_x0000_s13317" name="Formel" r:id="rId6" imgW="1308100" imgH="469900" progId="Equation.3">
              <p:embed/>
            </p:oleObj>
          </a:graphicData>
        </a:graphic>
      </p:graphicFrame>
      <p:sp>
        <p:nvSpPr>
          <p:cNvPr id="13329"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graphicFrame>
        <p:nvGraphicFramePr>
          <p:cNvPr id="48140" name="Object 12"/>
          <p:cNvGraphicFramePr>
            <a:graphicFrameLocks noChangeAspect="1"/>
          </p:cNvGraphicFramePr>
          <p:nvPr/>
        </p:nvGraphicFramePr>
        <p:xfrm>
          <a:off x="539750" y="4797425"/>
          <a:ext cx="1295400" cy="393700"/>
        </p:xfrm>
        <a:graphic>
          <a:graphicData uri="http://schemas.openxmlformats.org/presentationml/2006/ole">
            <p:oleObj spid="_x0000_s13318" name="Formel" r:id="rId7" imgW="749300" imgH="228600" progId="Equation.3">
              <p:embed/>
            </p:oleObj>
          </a:graphicData>
        </a:graphic>
      </p:graphicFrame>
      <p:sp>
        <p:nvSpPr>
          <p:cNvPr id="13330" name="Rectangle 15"/>
          <p:cNvSpPr>
            <a:spLocks noChangeArrowheads="1"/>
          </p:cNvSpPr>
          <p:nvPr/>
        </p:nvSpPr>
        <p:spPr bwMode="auto">
          <a:xfrm>
            <a:off x="0" y="3295650"/>
            <a:ext cx="9144000" cy="0"/>
          </a:xfrm>
          <a:prstGeom prst="rect">
            <a:avLst/>
          </a:prstGeom>
          <a:noFill/>
          <a:ln w="9525">
            <a:noFill/>
            <a:miter lim="800000"/>
            <a:headEnd/>
            <a:tailEnd/>
          </a:ln>
        </p:spPr>
        <p:txBody>
          <a:bodyPr wrap="none" anchor="ctr">
            <a:spAutoFit/>
          </a:bodyPr>
          <a:lstStyle/>
          <a:p>
            <a:endParaRPr lang="de-DE"/>
          </a:p>
        </p:txBody>
      </p:sp>
      <p:graphicFrame>
        <p:nvGraphicFramePr>
          <p:cNvPr id="48142" name="Object 14"/>
          <p:cNvGraphicFramePr>
            <a:graphicFrameLocks noChangeAspect="1"/>
          </p:cNvGraphicFramePr>
          <p:nvPr/>
        </p:nvGraphicFramePr>
        <p:xfrm>
          <a:off x="539750" y="5445125"/>
          <a:ext cx="4319588" cy="436563"/>
        </p:xfrm>
        <a:graphic>
          <a:graphicData uri="http://schemas.openxmlformats.org/presentationml/2006/ole">
            <p:oleObj spid="_x0000_s13319" name="Formel" r:id="rId8" imgW="2628900" imgH="266700" progId="Equation.3">
              <p:embed/>
            </p:oleObj>
          </a:graphicData>
        </a:graphic>
      </p:graphicFrame>
      <p:sp>
        <p:nvSpPr>
          <p:cNvPr id="48144" name="Text Box 16"/>
          <p:cNvSpPr txBox="1">
            <a:spLocks noChangeArrowheads="1"/>
          </p:cNvSpPr>
          <p:nvPr/>
        </p:nvSpPr>
        <p:spPr bwMode="auto">
          <a:xfrm>
            <a:off x="1979613" y="4797425"/>
            <a:ext cx="3455987" cy="641350"/>
          </a:xfrm>
          <a:prstGeom prst="rect">
            <a:avLst/>
          </a:prstGeom>
          <a:noFill/>
          <a:ln w="9525">
            <a:noFill/>
            <a:miter lim="800000"/>
            <a:headEnd/>
            <a:tailEnd/>
          </a:ln>
        </p:spPr>
        <p:txBody>
          <a:bodyPr>
            <a:spAutoFit/>
          </a:bodyPr>
          <a:lstStyle/>
          <a:p>
            <a:pPr>
              <a:spcBef>
                <a:spcPct val="50000"/>
              </a:spcBef>
            </a:pPr>
            <a:r>
              <a:rPr lang="de-AT" b="0"/>
              <a:t>schon ermittelt</a:t>
            </a:r>
            <a:br>
              <a:rPr lang="de-AT" b="0"/>
            </a:br>
            <a:endParaRPr lang="de-AT" b="0"/>
          </a:p>
        </p:txBody>
      </p:sp>
      <p:sp>
        <p:nvSpPr>
          <p:cNvPr id="48145" name="Text Box 17"/>
          <p:cNvSpPr txBox="1">
            <a:spLocks noChangeArrowheads="1"/>
          </p:cNvSpPr>
          <p:nvPr/>
        </p:nvSpPr>
        <p:spPr bwMode="auto">
          <a:xfrm>
            <a:off x="468313" y="3926384"/>
            <a:ext cx="936625" cy="366712"/>
          </a:xfrm>
          <a:prstGeom prst="rect">
            <a:avLst/>
          </a:prstGeom>
          <a:noFill/>
          <a:ln w="9525">
            <a:noFill/>
            <a:miter lim="800000"/>
            <a:headEnd/>
            <a:tailEnd/>
          </a:ln>
        </p:spPr>
        <p:txBody>
          <a:bodyPr>
            <a:spAutoFit/>
          </a:bodyPr>
          <a:lstStyle/>
          <a:p>
            <a:pPr>
              <a:spcBef>
                <a:spcPct val="50000"/>
              </a:spcBef>
            </a:pPr>
            <a:r>
              <a:rPr lang="de-AT" b="0" dirty="0"/>
              <a:t>wähle</a:t>
            </a:r>
          </a:p>
        </p:txBody>
      </p:sp>
      <p:sp>
        <p:nvSpPr>
          <p:cNvPr id="48147" name="Rectangle 19"/>
          <p:cNvSpPr>
            <a:spLocks noChangeArrowheads="1"/>
          </p:cNvSpPr>
          <p:nvPr/>
        </p:nvSpPr>
        <p:spPr bwMode="auto">
          <a:xfrm>
            <a:off x="428625" y="5368925"/>
            <a:ext cx="4551363" cy="593725"/>
          </a:xfrm>
          <a:prstGeom prst="rect">
            <a:avLst/>
          </a:prstGeom>
          <a:noFill/>
          <a:ln w="25400">
            <a:solidFill>
              <a:srgbClr val="FF0000"/>
            </a:solidFill>
            <a:miter lim="800000"/>
            <a:headEnd/>
            <a:tailEnd/>
          </a:ln>
        </p:spPr>
        <p:txBody>
          <a:bodyPr wrap="none" anchor="ct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1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1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1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4" grpId="0"/>
      <p:bldP spid="48145" grpId="0"/>
      <p:bldP spid="481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Fußzeilenplatzhalter 4"/>
          <p:cNvSpPr>
            <a:spLocks noGrp="1"/>
          </p:cNvSpPr>
          <p:nvPr>
            <p:ph type="ftr" sz="quarter" idx="11"/>
          </p:nvPr>
        </p:nvSpPr>
        <p:spPr>
          <a:noFill/>
        </p:spPr>
        <p:txBody>
          <a:bodyPr/>
          <a:lstStyle/>
          <a:p>
            <a:r>
              <a:rPr lang="de-AT" smtClean="0"/>
              <a:t>EK Produktion &amp; Logistik</a:t>
            </a:r>
          </a:p>
        </p:txBody>
      </p:sp>
      <p:sp>
        <p:nvSpPr>
          <p:cNvPr id="14348" name="Foliennummernplatzhalter 5"/>
          <p:cNvSpPr>
            <a:spLocks noGrp="1"/>
          </p:cNvSpPr>
          <p:nvPr>
            <p:ph type="sldNum" sz="quarter" idx="12"/>
          </p:nvPr>
        </p:nvSpPr>
        <p:spPr>
          <a:noFill/>
        </p:spPr>
        <p:txBody>
          <a:bodyPr/>
          <a:lstStyle/>
          <a:p>
            <a:r>
              <a:rPr lang="de-AT" smtClean="0"/>
              <a:t>Kapitel 1/</a:t>
            </a:r>
            <a:fld id="{41DCF0D3-E1C4-42FE-B6AD-06E8A283D8F7}" type="slidenum">
              <a:rPr lang="de-AT" smtClean="0"/>
              <a:pPr/>
              <a:t>17</a:t>
            </a:fld>
            <a:endParaRPr lang="de-AT" smtClean="0"/>
          </a:p>
        </p:txBody>
      </p:sp>
      <p:sp>
        <p:nvSpPr>
          <p:cNvPr id="14349" name="Rectangle 2"/>
          <p:cNvSpPr>
            <a:spLocks noGrp="1" noChangeArrowheads="1"/>
          </p:cNvSpPr>
          <p:nvPr>
            <p:ph type="title"/>
          </p:nvPr>
        </p:nvSpPr>
        <p:spPr/>
        <p:txBody>
          <a:bodyPr/>
          <a:lstStyle/>
          <a:p>
            <a:pPr eaLnBrk="1" hangingPunct="1"/>
            <a:r>
              <a:rPr lang="de-DE" dirty="0" smtClean="0"/>
              <a:t>Beispiel – intensitätsmäßige Anpassung</a:t>
            </a:r>
            <a:endParaRPr lang="de-AT" dirty="0" smtClean="0"/>
          </a:p>
        </p:txBody>
      </p:sp>
      <p:sp>
        <p:nvSpPr>
          <p:cNvPr id="14350" name="Rectangle 3"/>
          <p:cNvSpPr>
            <a:spLocks noGrp="1" noChangeArrowheads="1"/>
          </p:cNvSpPr>
          <p:nvPr>
            <p:ph type="body" idx="1"/>
          </p:nvPr>
        </p:nvSpPr>
        <p:spPr/>
        <p:txBody>
          <a:bodyPr/>
          <a:lstStyle/>
          <a:p>
            <a:pPr marL="0" indent="0" eaLnBrk="1" hangingPunct="1">
              <a:buFontTx/>
              <a:buNone/>
            </a:pPr>
            <a:r>
              <a:rPr lang="de-AT" sz="2000" b="1" dirty="0" smtClean="0">
                <a:solidFill>
                  <a:srgbClr val="0070C0"/>
                </a:solidFill>
              </a:rPr>
              <a:t>Beispiel (Forts.)</a:t>
            </a:r>
            <a:r>
              <a:rPr lang="de-AT" sz="2000" dirty="0" smtClean="0">
                <a:solidFill>
                  <a:srgbClr val="0070C0"/>
                </a:solidFill>
              </a:rPr>
              <a:t> </a:t>
            </a:r>
            <a:r>
              <a:rPr lang="de-AT" sz="2000" dirty="0" smtClean="0"/>
              <a:t>falls Zeitbeschränkung zu beachten ist, z.B.               </a:t>
            </a:r>
          </a:p>
          <a:p>
            <a:pPr marL="0" indent="0" eaLnBrk="1" hangingPunct="1">
              <a:buFontTx/>
              <a:buNone/>
            </a:pPr>
            <a:r>
              <a:rPr lang="de-AT" sz="2000" dirty="0" smtClean="0"/>
              <a:t>so ist zeitliche Anpassung              nicht mehr möglich, </a:t>
            </a:r>
          </a:p>
          <a:p>
            <a:pPr marL="0" indent="0" eaLnBrk="1" hangingPunct="1">
              <a:buFontTx/>
              <a:buNone/>
            </a:pPr>
            <a:r>
              <a:rPr lang="de-AT" sz="2000" dirty="0" smtClean="0"/>
              <a:t>wenn man </a:t>
            </a:r>
            <a:r>
              <a:rPr lang="de-AT" sz="2000" b="1" i="1" dirty="0" smtClean="0">
                <a:solidFill>
                  <a:srgbClr val="0070C0"/>
                </a:solidFill>
              </a:rPr>
              <a:t>x</a:t>
            </a:r>
            <a:r>
              <a:rPr lang="de-AT" sz="2000" b="1" dirty="0" smtClean="0">
                <a:solidFill>
                  <a:srgbClr val="0070C0"/>
                </a:solidFill>
              </a:rPr>
              <a:t> = 20</a:t>
            </a:r>
            <a:r>
              <a:rPr lang="de-AT" sz="2000" dirty="0" smtClean="0">
                <a:solidFill>
                  <a:srgbClr val="0070C0"/>
                </a:solidFill>
              </a:rPr>
              <a:t> </a:t>
            </a:r>
            <a:r>
              <a:rPr lang="de-AT" sz="2000" dirty="0" smtClean="0"/>
              <a:t>Einheiten produzieren will (</a:t>
            </a:r>
            <a:r>
              <a:rPr lang="de-AT" sz="2000" i="1" dirty="0" err="1" smtClean="0"/>
              <a:t>d</a:t>
            </a:r>
            <a:r>
              <a:rPr lang="de-AT" sz="2000" baseline="-25000" dirty="0" err="1" smtClean="0"/>
              <a:t>max</a:t>
            </a:r>
            <a:r>
              <a:rPr lang="de-AT" sz="2000" dirty="0" smtClean="0"/>
              <a:t> sei 12): </a:t>
            </a:r>
            <a:br>
              <a:rPr lang="de-AT" sz="2000" dirty="0" smtClean="0"/>
            </a:br>
            <a:r>
              <a:rPr lang="de-AT" sz="2000" dirty="0" smtClean="0"/>
              <a:t/>
            </a:r>
            <a:br>
              <a:rPr lang="de-AT" sz="2000" dirty="0" smtClean="0"/>
            </a:br>
            <a:endParaRPr lang="de-AT" sz="2000" dirty="0" smtClean="0"/>
          </a:p>
        </p:txBody>
      </p:sp>
      <p:sp>
        <p:nvSpPr>
          <p:cNvPr id="1435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graphicFrame>
        <p:nvGraphicFramePr>
          <p:cNvPr id="14338" name="Object 4"/>
          <p:cNvGraphicFramePr>
            <a:graphicFrameLocks noChangeAspect="1"/>
          </p:cNvGraphicFramePr>
          <p:nvPr/>
        </p:nvGraphicFramePr>
        <p:xfrm>
          <a:off x="7595492" y="1916832"/>
          <a:ext cx="1296988" cy="358775"/>
        </p:xfrm>
        <a:graphic>
          <a:graphicData uri="http://schemas.openxmlformats.org/presentationml/2006/ole">
            <p:oleObj spid="_x0000_s14338" name="Formel" r:id="rId3" imgW="825500" imgH="228600" progId="Equation.3">
              <p:embed/>
            </p:oleObj>
          </a:graphicData>
        </a:graphic>
      </p:graphicFrame>
      <p:sp>
        <p:nvSpPr>
          <p:cNvPr id="1435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graphicFrame>
        <p:nvGraphicFramePr>
          <p:cNvPr id="14339" name="Object 6"/>
          <p:cNvGraphicFramePr>
            <a:graphicFrameLocks noChangeAspect="1"/>
          </p:cNvGraphicFramePr>
          <p:nvPr/>
        </p:nvGraphicFramePr>
        <p:xfrm>
          <a:off x="3635896" y="2281882"/>
          <a:ext cx="935037" cy="427038"/>
        </p:xfrm>
        <a:graphic>
          <a:graphicData uri="http://schemas.openxmlformats.org/presentationml/2006/ole">
            <p:oleObj spid="_x0000_s14339" name="Formel" r:id="rId4" imgW="558558" imgH="253890" progId="Equation.3">
              <p:embed/>
            </p:oleObj>
          </a:graphicData>
        </a:graphic>
      </p:graphicFrame>
      <p:sp>
        <p:nvSpPr>
          <p:cNvPr id="14353" name="Rectangle 9"/>
          <p:cNvSpPr>
            <a:spLocks noChangeArrowheads="1"/>
          </p:cNvSpPr>
          <p:nvPr/>
        </p:nvSpPr>
        <p:spPr bwMode="auto">
          <a:xfrm>
            <a:off x="0" y="3271838"/>
            <a:ext cx="9144000" cy="0"/>
          </a:xfrm>
          <a:prstGeom prst="rect">
            <a:avLst/>
          </a:prstGeom>
          <a:noFill/>
          <a:ln w="9525">
            <a:noFill/>
            <a:miter lim="800000"/>
            <a:headEnd/>
            <a:tailEnd/>
          </a:ln>
        </p:spPr>
        <p:txBody>
          <a:bodyPr wrap="none" anchor="ctr">
            <a:spAutoFit/>
          </a:bodyPr>
          <a:lstStyle/>
          <a:p>
            <a:endParaRPr lang="de-DE"/>
          </a:p>
        </p:txBody>
      </p:sp>
      <p:graphicFrame>
        <p:nvGraphicFramePr>
          <p:cNvPr id="64520" name="Object 8"/>
          <p:cNvGraphicFramePr>
            <a:graphicFrameLocks noChangeAspect="1"/>
          </p:cNvGraphicFramePr>
          <p:nvPr/>
        </p:nvGraphicFramePr>
        <p:xfrm>
          <a:off x="468313" y="3024758"/>
          <a:ext cx="2103437" cy="476250"/>
        </p:xfrm>
        <a:graphic>
          <a:graphicData uri="http://schemas.openxmlformats.org/presentationml/2006/ole">
            <p:oleObj spid="_x0000_s14340" name="Formel" r:id="rId5" imgW="1104840" imgH="253800" progId="Equation.3">
              <p:embed/>
            </p:oleObj>
          </a:graphicData>
        </a:graphic>
      </p:graphicFrame>
      <p:sp>
        <p:nvSpPr>
          <p:cNvPr id="14354" name="Rectangle 11"/>
          <p:cNvSpPr>
            <a:spLocks noChangeArrowheads="1"/>
          </p:cNvSpPr>
          <p:nvPr/>
        </p:nvSpPr>
        <p:spPr bwMode="auto">
          <a:xfrm>
            <a:off x="0" y="3281363"/>
            <a:ext cx="9144000" cy="0"/>
          </a:xfrm>
          <a:prstGeom prst="rect">
            <a:avLst/>
          </a:prstGeom>
          <a:noFill/>
          <a:ln w="9525">
            <a:noFill/>
            <a:miter lim="800000"/>
            <a:headEnd/>
            <a:tailEnd/>
          </a:ln>
        </p:spPr>
        <p:txBody>
          <a:bodyPr wrap="none" anchor="ctr">
            <a:spAutoFit/>
          </a:bodyPr>
          <a:lstStyle/>
          <a:p>
            <a:endParaRPr lang="de-DE"/>
          </a:p>
        </p:txBody>
      </p:sp>
      <p:graphicFrame>
        <p:nvGraphicFramePr>
          <p:cNvPr id="64522" name="Object 10"/>
          <p:cNvGraphicFramePr>
            <a:graphicFrameLocks noChangeAspect="1"/>
          </p:cNvGraphicFramePr>
          <p:nvPr/>
        </p:nvGraphicFramePr>
        <p:xfrm>
          <a:off x="5006975" y="3021583"/>
          <a:ext cx="2422525" cy="479425"/>
        </p:xfrm>
        <a:graphic>
          <a:graphicData uri="http://schemas.openxmlformats.org/presentationml/2006/ole">
            <p:oleObj spid="_x0000_s14341" name="Formel" r:id="rId6" imgW="1295280" imgH="253800" progId="Equation.3">
              <p:embed/>
            </p:oleObj>
          </a:graphicData>
        </a:graphic>
      </p:graphicFrame>
      <p:sp>
        <p:nvSpPr>
          <p:cNvPr id="64524" name="Text Box 12"/>
          <p:cNvSpPr txBox="1">
            <a:spLocks noChangeArrowheads="1"/>
          </p:cNvSpPr>
          <p:nvPr/>
        </p:nvSpPr>
        <p:spPr bwMode="auto">
          <a:xfrm>
            <a:off x="4284663" y="3032125"/>
            <a:ext cx="1296987" cy="396875"/>
          </a:xfrm>
          <a:prstGeom prst="rect">
            <a:avLst/>
          </a:prstGeom>
          <a:noFill/>
          <a:ln w="9525">
            <a:noFill/>
            <a:miter lim="800000"/>
            <a:headEnd/>
            <a:tailEnd/>
          </a:ln>
        </p:spPr>
        <p:txBody>
          <a:bodyPr>
            <a:spAutoFit/>
          </a:bodyPr>
          <a:lstStyle/>
          <a:p>
            <a:pPr>
              <a:spcBef>
                <a:spcPct val="50000"/>
              </a:spcBef>
            </a:pPr>
            <a:r>
              <a:rPr lang="de-DE" sz="2000" b="0" dirty="0"/>
              <a:t>aber</a:t>
            </a:r>
            <a:endParaRPr lang="de-AT" sz="2000" b="0" dirty="0"/>
          </a:p>
        </p:txBody>
      </p:sp>
      <p:graphicFrame>
        <p:nvGraphicFramePr>
          <p:cNvPr id="64526" name="Object 14"/>
          <p:cNvGraphicFramePr>
            <a:graphicFrameLocks noChangeAspect="1"/>
          </p:cNvGraphicFramePr>
          <p:nvPr/>
        </p:nvGraphicFramePr>
        <p:xfrm>
          <a:off x="3117850" y="4005263"/>
          <a:ext cx="1454150" cy="401637"/>
        </p:xfrm>
        <a:graphic>
          <a:graphicData uri="http://schemas.openxmlformats.org/presentationml/2006/ole">
            <p:oleObj spid="_x0000_s14342" name="Formel" r:id="rId7" imgW="825500" imgH="228600" progId="Equation.3">
              <p:embed/>
            </p:oleObj>
          </a:graphicData>
        </a:graphic>
      </p:graphicFrame>
      <p:graphicFrame>
        <p:nvGraphicFramePr>
          <p:cNvPr id="64525" name="Object 13"/>
          <p:cNvGraphicFramePr>
            <a:graphicFrameLocks noChangeAspect="1"/>
          </p:cNvGraphicFramePr>
          <p:nvPr/>
        </p:nvGraphicFramePr>
        <p:xfrm>
          <a:off x="5953125" y="3829050"/>
          <a:ext cx="2506663" cy="801688"/>
        </p:xfrm>
        <a:graphic>
          <a:graphicData uri="http://schemas.openxmlformats.org/presentationml/2006/ole">
            <p:oleObj spid="_x0000_s14343" name="Formel" r:id="rId8" imgW="1459866" imgH="469696" progId="Equation.3">
              <p:embed/>
            </p:oleObj>
          </a:graphicData>
        </a:graphic>
      </p:graphicFrame>
      <p:sp>
        <p:nvSpPr>
          <p:cNvPr id="64527" name="Rectangle 15"/>
          <p:cNvSpPr>
            <a:spLocks noChangeArrowheads="1"/>
          </p:cNvSpPr>
          <p:nvPr/>
        </p:nvSpPr>
        <p:spPr bwMode="auto">
          <a:xfrm>
            <a:off x="539750" y="3987800"/>
            <a:ext cx="2736850" cy="396875"/>
          </a:xfrm>
          <a:prstGeom prst="rect">
            <a:avLst/>
          </a:prstGeom>
          <a:noFill/>
          <a:ln w="9525">
            <a:noFill/>
            <a:miter lim="800000"/>
            <a:headEnd/>
            <a:tailEnd/>
          </a:ln>
        </p:spPr>
        <p:txBody>
          <a:bodyPr anchor="ctr">
            <a:spAutoFit/>
          </a:bodyPr>
          <a:lstStyle/>
          <a:p>
            <a:r>
              <a:rPr lang="de-AT" b="0">
                <a:sym typeface="Symbol" pitchFamily="18" charset="2"/>
              </a:rPr>
              <a:t></a:t>
            </a:r>
            <a:r>
              <a:rPr lang="de-AT" b="0"/>
              <a:t> </a:t>
            </a:r>
            <a:r>
              <a:rPr lang="de-AT" sz="2000" b="0">
                <a:cs typeface="Times New Roman" pitchFamily="18" charset="0"/>
              </a:rPr>
              <a:t>halte Einsatzdauer </a:t>
            </a:r>
          </a:p>
        </p:txBody>
      </p:sp>
      <p:sp>
        <p:nvSpPr>
          <p:cNvPr id="64528" name="Rectangle 16"/>
          <p:cNvSpPr>
            <a:spLocks noChangeArrowheads="1"/>
          </p:cNvSpPr>
          <p:nvPr/>
        </p:nvSpPr>
        <p:spPr bwMode="auto">
          <a:xfrm>
            <a:off x="4475163" y="3983038"/>
            <a:ext cx="801687" cy="396875"/>
          </a:xfrm>
          <a:prstGeom prst="rect">
            <a:avLst/>
          </a:prstGeom>
          <a:noFill/>
          <a:ln w="9525">
            <a:noFill/>
            <a:miter lim="800000"/>
            <a:headEnd/>
            <a:tailEnd/>
          </a:ln>
        </p:spPr>
        <p:txBody>
          <a:bodyPr wrap="none" anchor="ctr">
            <a:spAutoFit/>
          </a:bodyPr>
          <a:lstStyle/>
          <a:p>
            <a:r>
              <a:rPr lang="de-AT" sz="2000" b="0">
                <a:cs typeface="Times New Roman" pitchFamily="18" charset="0"/>
              </a:rPr>
              <a:t> fest, </a:t>
            </a:r>
            <a:endParaRPr lang="de-AT" sz="2000" b="0"/>
          </a:p>
        </p:txBody>
      </p:sp>
      <p:sp>
        <p:nvSpPr>
          <p:cNvPr id="14358" name="Rectangle 18"/>
          <p:cNvSpPr>
            <a:spLocks noChangeArrowheads="1"/>
          </p:cNvSpPr>
          <p:nvPr/>
        </p:nvSpPr>
        <p:spPr bwMode="auto">
          <a:xfrm>
            <a:off x="0" y="3252788"/>
            <a:ext cx="9144000" cy="0"/>
          </a:xfrm>
          <a:prstGeom prst="rect">
            <a:avLst/>
          </a:prstGeom>
          <a:noFill/>
          <a:ln w="9525">
            <a:noFill/>
            <a:miter lim="800000"/>
            <a:headEnd/>
            <a:tailEnd/>
          </a:ln>
        </p:spPr>
        <p:txBody>
          <a:bodyPr wrap="none" anchor="ctr">
            <a:spAutoFit/>
          </a:bodyPr>
          <a:lstStyle/>
          <a:p>
            <a:endParaRPr lang="de-DE"/>
          </a:p>
        </p:txBody>
      </p:sp>
      <p:graphicFrame>
        <p:nvGraphicFramePr>
          <p:cNvPr id="64529" name="Object 17"/>
          <p:cNvGraphicFramePr>
            <a:graphicFrameLocks noChangeAspect="1"/>
          </p:cNvGraphicFramePr>
          <p:nvPr/>
        </p:nvGraphicFramePr>
        <p:xfrm>
          <a:off x="539750" y="4652963"/>
          <a:ext cx="4464050" cy="619125"/>
        </p:xfrm>
        <a:graphic>
          <a:graphicData uri="http://schemas.openxmlformats.org/presentationml/2006/ole">
            <p:oleObj spid="_x0000_s14344" name="Formel" r:id="rId9" imgW="2540000" imgH="355600" progId="Equation.3">
              <p:embed/>
            </p:oleObj>
          </a:graphicData>
        </a:graphic>
      </p:graphicFrame>
      <p:sp>
        <p:nvSpPr>
          <p:cNvPr id="14359" name="Rectangle 20"/>
          <p:cNvSpPr>
            <a:spLocks noChangeArrowheads="1"/>
          </p:cNvSpPr>
          <p:nvPr/>
        </p:nvSpPr>
        <p:spPr bwMode="auto">
          <a:xfrm>
            <a:off x="0" y="3295650"/>
            <a:ext cx="9144000" cy="0"/>
          </a:xfrm>
          <a:prstGeom prst="rect">
            <a:avLst/>
          </a:prstGeom>
          <a:noFill/>
          <a:ln w="9525">
            <a:noFill/>
            <a:miter lim="800000"/>
            <a:headEnd/>
            <a:tailEnd/>
          </a:ln>
        </p:spPr>
        <p:txBody>
          <a:bodyPr wrap="none" anchor="ctr">
            <a:spAutoFit/>
          </a:bodyPr>
          <a:lstStyle/>
          <a:p>
            <a:endParaRPr lang="de-DE"/>
          </a:p>
        </p:txBody>
      </p:sp>
      <p:graphicFrame>
        <p:nvGraphicFramePr>
          <p:cNvPr id="64531" name="Object 19"/>
          <p:cNvGraphicFramePr>
            <a:graphicFrameLocks noChangeAspect="1"/>
          </p:cNvGraphicFramePr>
          <p:nvPr/>
        </p:nvGraphicFramePr>
        <p:xfrm>
          <a:off x="539750" y="5445125"/>
          <a:ext cx="5184775" cy="484188"/>
        </p:xfrm>
        <a:graphic>
          <a:graphicData uri="http://schemas.openxmlformats.org/presentationml/2006/ole">
            <p:oleObj spid="_x0000_s14345" name="Formel" r:id="rId10" imgW="2857500" imgH="266700" progId="Equation.3">
              <p:embed/>
            </p:oleObj>
          </a:graphicData>
        </a:graphic>
      </p:graphicFrame>
      <p:sp>
        <p:nvSpPr>
          <p:cNvPr id="64533" name="Text Box 21"/>
          <p:cNvSpPr txBox="1">
            <a:spLocks noChangeArrowheads="1"/>
          </p:cNvSpPr>
          <p:nvPr/>
        </p:nvSpPr>
        <p:spPr bwMode="auto">
          <a:xfrm>
            <a:off x="5868988" y="5451475"/>
            <a:ext cx="2879725" cy="396875"/>
          </a:xfrm>
          <a:prstGeom prst="rect">
            <a:avLst/>
          </a:prstGeom>
          <a:noFill/>
          <a:ln w="9525">
            <a:noFill/>
            <a:miter lim="800000"/>
            <a:headEnd/>
            <a:tailEnd/>
          </a:ln>
        </p:spPr>
        <p:txBody>
          <a:bodyPr>
            <a:spAutoFit/>
          </a:bodyPr>
          <a:lstStyle/>
          <a:p>
            <a:pPr>
              <a:spcBef>
                <a:spcPct val="50000"/>
              </a:spcBef>
            </a:pPr>
            <a:r>
              <a:rPr lang="de-DE" sz="2000" b="0"/>
              <a:t>…   Kosten höher</a:t>
            </a:r>
            <a:endParaRPr lang="de-AT" sz="2000" b="0"/>
          </a:p>
        </p:txBody>
      </p:sp>
      <p:sp>
        <p:nvSpPr>
          <p:cNvPr id="64534" name="Text Box 22"/>
          <p:cNvSpPr txBox="1">
            <a:spLocks noChangeArrowheads="1"/>
          </p:cNvSpPr>
          <p:nvPr/>
        </p:nvSpPr>
        <p:spPr bwMode="auto">
          <a:xfrm>
            <a:off x="5076825" y="4005263"/>
            <a:ext cx="1008063" cy="366712"/>
          </a:xfrm>
          <a:prstGeom prst="rect">
            <a:avLst/>
          </a:prstGeom>
          <a:noFill/>
          <a:ln w="9525">
            <a:noFill/>
            <a:miter lim="800000"/>
            <a:headEnd/>
            <a:tailEnd/>
          </a:ln>
        </p:spPr>
        <p:txBody>
          <a:bodyPr>
            <a:spAutoFit/>
          </a:bodyPr>
          <a:lstStyle/>
          <a:p>
            <a:r>
              <a:rPr lang="de-AT" b="0"/>
              <a:t>wähle </a:t>
            </a:r>
          </a:p>
        </p:txBody>
      </p:sp>
      <p:sp>
        <p:nvSpPr>
          <p:cNvPr id="64535" name="Text Box 23"/>
          <p:cNvSpPr txBox="1">
            <a:spLocks noChangeArrowheads="1"/>
          </p:cNvSpPr>
          <p:nvPr/>
        </p:nvSpPr>
        <p:spPr bwMode="auto">
          <a:xfrm>
            <a:off x="2514600" y="3062288"/>
            <a:ext cx="2303463" cy="366712"/>
          </a:xfrm>
          <a:prstGeom prst="rect">
            <a:avLst/>
          </a:prstGeom>
          <a:noFill/>
          <a:ln w="9525">
            <a:noFill/>
            <a:miter lim="800000"/>
            <a:headEnd/>
            <a:tailEnd/>
          </a:ln>
        </p:spPr>
        <p:txBody>
          <a:bodyPr>
            <a:spAutoFit/>
          </a:bodyPr>
          <a:lstStyle/>
          <a:p>
            <a:pPr>
              <a:spcBef>
                <a:spcPct val="50000"/>
              </a:spcBef>
            </a:pPr>
            <a:r>
              <a:rPr lang="de-AT" dirty="0">
                <a:solidFill>
                  <a:srgbClr val="0070C0"/>
                </a:solidFill>
              </a:rPr>
              <a:t>0.1*12*20 = 24</a:t>
            </a:r>
            <a:r>
              <a:rPr lang="de-AT" dirty="0">
                <a:solidFill>
                  <a:srgbClr val="0066FF"/>
                </a:solidFill>
              </a:rPr>
              <a:t>	</a:t>
            </a:r>
          </a:p>
        </p:txBody>
      </p:sp>
      <p:sp>
        <p:nvSpPr>
          <p:cNvPr id="64536" name="Text Box 24"/>
          <p:cNvSpPr txBox="1">
            <a:spLocks noChangeArrowheads="1"/>
          </p:cNvSpPr>
          <p:nvPr/>
        </p:nvSpPr>
        <p:spPr bwMode="auto">
          <a:xfrm>
            <a:off x="7397750" y="3062288"/>
            <a:ext cx="2303463" cy="366712"/>
          </a:xfrm>
          <a:prstGeom prst="rect">
            <a:avLst/>
          </a:prstGeom>
          <a:noFill/>
          <a:ln w="9525">
            <a:noFill/>
            <a:miter lim="800000"/>
            <a:headEnd/>
            <a:tailEnd/>
          </a:ln>
        </p:spPr>
        <p:txBody>
          <a:bodyPr>
            <a:spAutoFit/>
          </a:bodyPr>
          <a:lstStyle/>
          <a:p>
            <a:pPr>
              <a:spcBef>
                <a:spcPct val="50000"/>
              </a:spcBef>
            </a:pPr>
            <a:r>
              <a:rPr lang="de-AT" dirty="0">
                <a:solidFill>
                  <a:srgbClr val="0070C0"/>
                </a:solidFill>
              </a:rPr>
              <a:t>0.1*8*20 = 16</a:t>
            </a:r>
            <a:r>
              <a:rPr lang="de-AT" dirty="0">
                <a:solidFill>
                  <a:srgbClr val="0066FF"/>
                </a:solidFill>
              </a:rPr>
              <a:t>	</a:t>
            </a:r>
          </a:p>
        </p:txBody>
      </p:sp>
      <p:sp>
        <p:nvSpPr>
          <p:cNvPr id="64537" name="Rectangle 25"/>
          <p:cNvSpPr>
            <a:spLocks noChangeArrowheads="1"/>
          </p:cNvSpPr>
          <p:nvPr/>
        </p:nvSpPr>
        <p:spPr bwMode="auto">
          <a:xfrm>
            <a:off x="428625" y="5368925"/>
            <a:ext cx="5437188" cy="593725"/>
          </a:xfrm>
          <a:prstGeom prst="rect">
            <a:avLst/>
          </a:prstGeom>
          <a:noFill/>
          <a:ln w="25400">
            <a:solidFill>
              <a:srgbClr val="FF0000"/>
            </a:solidFill>
            <a:miter lim="800000"/>
            <a:headEnd/>
            <a:tailEnd/>
          </a:ln>
        </p:spPr>
        <p:txBody>
          <a:bodyPr wrap="none" anchor="ct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5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5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5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45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45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45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45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45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45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45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4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4" grpId="0"/>
      <p:bldP spid="64527" grpId="0"/>
      <p:bldP spid="64528" grpId="0"/>
      <p:bldP spid="64533" grpId="0"/>
      <p:bldP spid="64534" grpId="0"/>
      <p:bldP spid="64535" grpId="0"/>
      <p:bldP spid="64536" grpId="0"/>
      <p:bldP spid="645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Fußzeilenplatzhalter 4"/>
          <p:cNvSpPr>
            <a:spLocks noGrp="1"/>
          </p:cNvSpPr>
          <p:nvPr>
            <p:ph type="ftr" sz="quarter" idx="11"/>
          </p:nvPr>
        </p:nvSpPr>
        <p:spPr>
          <a:noFill/>
        </p:spPr>
        <p:txBody>
          <a:bodyPr/>
          <a:lstStyle/>
          <a:p>
            <a:r>
              <a:rPr lang="de-AT" smtClean="0"/>
              <a:t>EK Produktion &amp; Logistik</a:t>
            </a:r>
          </a:p>
        </p:txBody>
      </p:sp>
      <p:sp>
        <p:nvSpPr>
          <p:cNvPr id="15366" name="Foliennummernplatzhalter 5"/>
          <p:cNvSpPr>
            <a:spLocks noGrp="1"/>
          </p:cNvSpPr>
          <p:nvPr>
            <p:ph type="sldNum" sz="quarter" idx="12"/>
          </p:nvPr>
        </p:nvSpPr>
        <p:spPr>
          <a:noFill/>
        </p:spPr>
        <p:txBody>
          <a:bodyPr/>
          <a:lstStyle/>
          <a:p>
            <a:r>
              <a:rPr lang="de-AT" smtClean="0"/>
              <a:t>Kapitel 1/</a:t>
            </a:r>
            <a:fld id="{43AF44AC-F76B-44C9-8875-4F050C911BB9}" type="slidenum">
              <a:rPr lang="de-AT" smtClean="0"/>
              <a:pPr/>
              <a:t>18</a:t>
            </a:fld>
            <a:endParaRPr lang="de-AT" smtClean="0"/>
          </a:p>
        </p:txBody>
      </p:sp>
      <p:sp>
        <p:nvSpPr>
          <p:cNvPr id="15367" name="Rectangle 2"/>
          <p:cNvSpPr>
            <a:spLocks noGrp="1" noChangeArrowheads="1"/>
          </p:cNvSpPr>
          <p:nvPr>
            <p:ph type="title"/>
          </p:nvPr>
        </p:nvSpPr>
        <p:spPr/>
        <p:txBody>
          <a:bodyPr/>
          <a:lstStyle/>
          <a:p>
            <a:pPr eaLnBrk="1" hangingPunct="1"/>
            <a:r>
              <a:rPr lang="de-DE" smtClean="0"/>
              <a:t>Quantitative Anpassung</a:t>
            </a:r>
            <a:endParaRPr lang="de-AT" smtClean="0"/>
          </a:p>
        </p:txBody>
      </p:sp>
      <p:sp>
        <p:nvSpPr>
          <p:cNvPr id="65539" name="Rectangle 3"/>
          <p:cNvSpPr>
            <a:spLocks noGrp="1" noChangeArrowheads="1"/>
          </p:cNvSpPr>
          <p:nvPr>
            <p:ph type="body" idx="1"/>
          </p:nvPr>
        </p:nvSpPr>
        <p:spPr/>
        <p:txBody>
          <a:bodyPr/>
          <a:lstStyle/>
          <a:p>
            <a:pPr marL="0" indent="0" eaLnBrk="1" hangingPunct="1">
              <a:lnSpc>
                <a:spcPct val="110000"/>
              </a:lnSpc>
              <a:buFontTx/>
              <a:buNone/>
            </a:pPr>
            <a:r>
              <a:rPr lang="de-AT" sz="2000" dirty="0" smtClean="0"/>
              <a:t>Zu- bzw. Abschalten identischer Maschinen bei optimaler Intensität 	tritt zumeist in Kombination mit anderen Anpassungsformen auf; </a:t>
            </a:r>
            <a:br>
              <a:rPr lang="de-AT" sz="2000" dirty="0" smtClean="0"/>
            </a:br>
            <a:r>
              <a:rPr lang="de-AT" sz="2000" dirty="0" smtClean="0"/>
              <a:t>z.B. mit zeitlicher Anpassung, d.h. es wird zunächst zeitlich angepasst; wenn nötig wird dann eine neue Maschine zugeschaltet (oder eine Zusatzschicht gefahren)</a:t>
            </a:r>
          </a:p>
          <a:p>
            <a:pPr marL="0" indent="0" eaLnBrk="1" hangingPunct="1">
              <a:lnSpc>
                <a:spcPct val="110000"/>
              </a:lnSpc>
              <a:buFontTx/>
              <a:buNone/>
            </a:pPr>
            <a:r>
              <a:rPr lang="de-AT" sz="2000" dirty="0" smtClean="0"/>
              <a:t>es treten sprungfixe Kosten  auf </a:t>
            </a:r>
            <a:br>
              <a:rPr lang="de-AT" sz="2000" dirty="0" smtClean="0"/>
            </a:br>
            <a:r>
              <a:rPr lang="de-AT" sz="2000" dirty="0" smtClean="0"/>
              <a:t>(neue Maschine, neue Schicht) </a:t>
            </a:r>
          </a:p>
        </p:txBody>
      </p:sp>
      <p:sp>
        <p:nvSpPr>
          <p:cNvPr id="1536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graphicFrame>
        <p:nvGraphicFramePr>
          <p:cNvPr id="15362" name="Object 4"/>
          <p:cNvGraphicFramePr>
            <a:graphicFrameLocks noChangeAspect="1"/>
          </p:cNvGraphicFramePr>
          <p:nvPr/>
        </p:nvGraphicFramePr>
        <p:xfrm>
          <a:off x="684064" y="2313632"/>
          <a:ext cx="863600" cy="395288"/>
        </p:xfrm>
        <a:graphic>
          <a:graphicData uri="http://schemas.openxmlformats.org/presentationml/2006/ole">
            <p:oleObj spid="_x0000_s15362" name="Formel" r:id="rId4" imgW="558558" imgH="253890" progId="Equation.3">
              <p:embed/>
            </p:oleObj>
          </a:graphicData>
        </a:graphic>
      </p:graphicFrame>
      <p:sp>
        <p:nvSpPr>
          <p:cNvPr id="15370" name="Rectangle 7"/>
          <p:cNvSpPr>
            <a:spLocks noChangeArrowheads="1"/>
          </p:cNvSpPr>
          <p:nvPr/>
        </p:nvSpPr>
        <p:spPr bwMode="auto">
          <a:xfrm>
            <a:off x="0" y="2852738"/>
            <a:ext cx="9144000" cy="0"/>
          </a:xfrm>
          <a:prstGeom prst="rect">
            <a:avLst/>
          </a:prstGeom>
          <a:noFill/>
          <a:ln w="9525">
            <a:noFill/>
            <a:miter lim="800000"/>
            <a:headEnd/>
            <a:tailEnd/>
          </a:ln>
        </p:spPr>
        <p:txBody>
          <a:bodyPr wrap="none" anchor="ctr">
            <a:spAutoFit/>
          </a:bodyPr>
          <a:lstStyle/>
          <a:p>
            <a:endParaRPr lang="de-DE"/>
          </a:p>
        </p:txBody>
      </p:sp>
      <p:graphicFrame>
        <p:nvGraphicFramePr>
          <p:cNvPr id="65542" name="Object 6"/>
          <p:cNvGraphicFramePr>
            <a:graphicFrameLocks noChangeAspect="1"/>
          </p:cNvGraphicFramePr>
          <p:nvPr/>
        </p:nvGraphicFramePr>
        <p:xfrm>
          <a:off x="4572000" y="3716338"/>
          <a:ext cx="3816350" cy="2016125"/>
        </p:xfrm>
        <a:graphic>
          <a:graphicData uri="http://schemas.openxmlformats.org/presentationml/2006/ole">
            <p:oleObj spid="_x0000_s15363" name="Microsoft-Zeichnung" r:id="rId5" imgW="3065463" imgH="1627188"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Fußzeilenplatzhalter 4"/>
          <p:cNvSpPr>
            <a:spLocks noGrp="1"/>
          </p:cNvSpPr>
          <p:nvPr>
            <p:ph type="ftr" sz="quarter" idx="11"/>
          </p:nvPr>
        </p:nvSpPr>
        <p:spPr>
          <a:noFill/>
        </p:spPr>
        <p:txBody>
          <a:bodyPr/>
          <a:lstStyle/>
          <a:p>
            <a:r>
              <a:rPr lang="de-AT" smtClean="0"/>
              <a:t>EK Produktion &amp; Logistik</a:t>
            </a:r>
          </a:p>
        </p:txBody>
      </p:sp>
      <p:sp>
        <p:nvSpPr>
          <p:cNvPr id="31748" name="Foliennummernplatzhalter 5"/>
          <p:cNvSpPr>
            <a:spLocks noGrp="1"/>
          </p:cNvSpPr>
          <p:nvPr>
            <p:ph type="sldNum" sz="quarter" idx="12"/>
          </p:nvPr>
        </p:nvSpPr>
        <p:spPr>
          <a:noFill/>
        </p:spPr>
        <p:txBody>
          <a:bodyPr/>
          <a:lstStyle/>
          <a:p>
            <a:r>
              <a:rPr lang="de-AT" smtClean="0"/>
              <a:t>Kapitel 1/</a:t>
            </a:r>
            <a:fld id="{515D3071-D072-4B04-9F39-ED2715099E9E}" type="slidenum">
              <a:rPr lang="de-AT" smtClean="0"/>
              <a:pPr/>
              <a:t>19</a:t>
            </a:fld>
            <a:endParaRPr lang="de-AT" smtClean="0"/>
          </a:p>
        </p:txBody>
      </p:sp>
      <p:sp>
        <p:nvSpPr>
          <p:cNvPr id="31749" name="Rectangle 2"/>
          <p:cNvSpPr>
            <a:spLocks noGrp="1" noChangeArrowheads="1"/>
          </p:cNvSpPr>
          <p:nvPr>
            <p:ph type="title"/>
          </p:nvPr>
        </p:nvSpPr>
        <p:spPr/>
        <p:txBody>
          <a:bodyPr/>
          <a:lstStyle/>
          <a:p>
            <a:pPr eaLnBrk="1" hangingPunct="1"/>
            <a:r>
              <a:rPr lang="de-DE" smtClean="0"/>
              <a:t>nicht identische Maschinen</a:t>
            </a:r>
            <a:endParaRPr lang="de-AT" smtClean="0"/>
          </a:p>
        </p:txBody>
      </p:sp>
      <p:sp>
        <p:nvSpPr>
          <p:cNvPr id="66563" name="Rectangle 3"/>
          <p:cNvSpPr>
            <a:spLocks noGrp="1" noChangeArrowheads="1"/>
          </p:cNvSpPr>
          <p:nvPr>
            <p:ph type="body" idx="1"/>
          </p:nvPr>
        </p:nvSpPr>
        <p:spPr/>
        <p:txBody>
          <a:bodyPr/>
          <a:lstStyle/>
          <a:p>
            <a:pPr eaLnBrk="1" hangingPunct="1">
              <a:buFontTx/>
              <a:buNone/>
            </a:pPr>
            <a:r>
              <a:rPr lang="de-AT" sz="2000" dirty="0" smtClean="0"/>
              <a:t>Falls nicht identische Maschinen: </a:t>
            </a:r>
          </a:p>
          <a:p>
            <a:pPr eaLnBrk="1" hangingPunct="1">
              <a:buFontTx/>
              <a:buNone/>
            </a:pPr>
            <a:endParaRPr lang="en-US" sz="2000" dirty="0" smtClean="0"/>
          </a:p>
          <a:p>
            <a:pPr eaLnBrk="1" hangingPunct="1"/>
            <a:r>
              <a:rPr lang="de-AT" sz="2000" i="1" u="sng" dirty="0" smtClean="0"/>
              <a:t> </a:t>
            </a:r>
            <a:r>
              <a:rPr lang="de-AT" sz="2000" i="1" u="sng" dirty="0" err="1" smtClean="0"/>
              <a:t>mutative</a:t>
            </a:r>
            <a:r>
              <a:rPr lang="de-AT" sz="2000" i="1" u="sng" dirty="0" smtClean="0"/>
              <a:t> Anpassung:</a:t>
            </a:r>
            <a:r>
              <a:rPr lang="de-AT" sz="2000" dirty="0" smtClean="0"/>
              <a:t> Maschinen werden ausgetauscht</a:t>
            </a:r>
            <a:br>
              <a:rPr lang="de-AT" sz="2000" dirty="0" smtClean="0"/>
            </a:br>
            <a:endParaRPr lang="en-US" sz="2000" dirty="0" smtClean="0"/>
          </a:p>
          <a:p>
            <a:pPr eaLnBrk="1" hangingPunct="1"/>
            <a:r>
              <a:rPr lang="de-AT" sz="2000" i="1" u="sng" dirty="0" smtClean="0"/>
              <a:t> selektive Anpassung:</a:t>
            </a:r>
            <a:r>
              <a:rPr lang="de-AT" sz="2000" dirty="0" smtClean="0"/>
              <a:t> beide Maschinen bleiben im Einsatz</a:t>
            </a:r>
            <a:br>
              <a:rPr lang="de-AT" sz="2000" dirty="0" smtClean="0"/>
            </a:br>
            <a:r>
              <a:rPr lang="de-AT" sz="2000" dirty="0" smtClean="0"/>
              <a:t/>
            </a:r>
            <a:br>
              <a:rPr lang="de-AT" sz="2000" dirty="0" smtClean="0"/>
            </a:br>
            <a:endParaRPr lang="de-AT" sz="2000" dirty="0" smtClean="0"/>
          </a:p>
          <a:p>
            <a:pPr eaLnBrk="1" hangingPunct="1">
              <a:buFontTx/>
              <a:buNone/>
            </a:pPr>
            <a:r>
              <a:rPr lang="de-AT" sz="2000" dirty="0" smtClean="0"/>
              <a:t>Der Einsatz hat dann kostenoptimal zu erfolgen.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5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Fußzeilenplatzhalter 4"/>
          <p:cNvSpPr>
            <a:spLocks noGrp="1"/>
          </p:cNvSpPr>
          <p:nvPr>
            <p:ph type="ftr" sz="quarter" idx="11"/>
          </p:nvPr>
        </p:nvSpPr>
        <p:spPr>
          <a:noFill/>
        </p:spPr>
        <p:txBody>
          <a:bodyPr/>
          <a:lstStyle/>
          <a:p>
            <a:r>
              <a:rPr lang="de-AT" smtClean="0"/>
              <a:t>EK Produktion &amp; Logistik</a:t>
            </a:r>
          </a:p>
        </p:txBody>
      </p:sp>
      <p:sp>
        <p:nvSpPr>
          <p:cNvPr id="29700" name="Foliennummernplatzhalter 5"/>
          <p:cNvSpPr>
            <a:spLocks noGrp="1"/>
          </p:cNvSpPr>
          <p:nvPr>
            <p:ph type="sldNum" sz="quarter" idx="12"/>
          </p:nvPr>
        </p:nvSpPr>
        <p:spPr>
          <a:noFill/>
        </p:spPr>
        <p:txBody>
          <a:bodyPr/>
          <a:lstStyle/>
          <a:p>
            <a:r>
              <a:rPr lang="de-AT" smtClean="0"/>
              <a:t>Kapitel 1/</a:t>
            </a:r>
            <a:fld id="{CA831432-FD97-4502-A0D3-E657920E304F}" type="slidenum">
              <a:rPr lang="de-AT" smtClean="0"/>
              <a:pPr/>
              <a:t>2</a:t>
            </a:fld>
            <a:endParaRPr lang="de-AT" smtClean="0"/>
          </a:p>
        </p:txBody>
      </p:sp>
      <p:sp>
        <p:nvSpPr>
          <p:cNvPr id="29701" name="Rectangle 2"/>
          <p:cNvSpPr>
            <a:spLocks noGrp="1" noChangeArrowheads="1"/>
          </p:cNvSpPr>
          <p:nvPr>
            <p:ph type="title"/>
          </p:nvPr>
        </p:nvSpPr>
        <p:spPr>
          <a:xfrm>
            <a:off x="683569" y="979959"/>
            <a:ext cx="7920880" cy="864865"/>
          </a:xfrm>
        </p:spPr>
        <p:txBody>
          <a:bodyPr/>
          <a:lstStyle/>
          <a:p>
            <a:pPr eaLnBrk="1" hangingPunct="1"/>
            <a:r>
              <a:rPr lang="de-DE" dirty="0" smtClean="0"/>
              <a:t>1.6 Exkurs in die Produktionstheorie: Gutenberg-Produktionsfunktion (Typ B)</a:t>
            </a:r>
            <a:endParaRPr lang="de-AT" dirty="0" smtClean="0"/>
          </a:p>
        </p:txBody>
      </p:sp>
      <p:sp>
        <p:nvSpPr>
          <p:cNvPr id="33795" name="Rectangle 3"/>
          <p:cNvSpPr>
            <a:spLocks noGrp="1" noChangeArrowheads="1"/>
          </p:cNvSpPr>
          <p:nvPr>
            <p:ph type="body" idx="1"/>
          </p:nvPr>
        </p:nvSpPr>
        <p:spPr/>
        <p:txBody>
          <a:bodyPr/>
          <a:lstStyle/>
          <a:p>
            <a:pPr marL="0" indent="0" eaLnBrk="1" hangingPunct="1">
              <a:buFontTx/>
              <a:buNone/>
            </a:pPr>
            <a:endParaRPr lang="de-AT" sz="2000" dirty="0" smtClean="0"/>
          </a:p>
          <a:p>
            <a:pPr marL="0" indent="0" eaLnBrk="1" hangingPunct="1">
              <a:buFontTx/>
              <a:buNone/>
            </a:pPr>
            <a:r>
              <a:rPr lang="de-AT" sz="2000" dirty="0" smtClean="0"/>
              <a:t>Das Konzept der Produktionsfunktion geht von einem messbaren Zusammenhang zwischen </a:t>
            </a:r>
            <a:r>
              <a:rPr lang="de-AT" sz="2000" dirty="0" err="1" smtClean="0"/>
              <a:t>Faktoreinsatz</a:t>
            </a:r>
            <a:r>
              <a:rPr lang="de-AT" sz="2000" dirty="0" smtClean="0"/>
              <a:t> und Ausbringung aus. Im betriebswirtschaftlichen Zusammenhang ist die Zurechnung </a:t>
            </a:r>
            <a:r>
              <a:rPr lang="de-AT" sz="2000" dirty="0" err="1" smtClean="0"/>
              <a:t>Faktoreinsätze</a:t>
            </a:r>
            <a:r>
              <a:rPr lang="de-AT" sz="2000" dirty="0" smtClean="0"/>
              <a:t> an Produkte oft nicht direkt möglich (Ersatzteile, Betriebsstoffe wie z.B. Öle)</a:t>
            </a:r>
          </a:p>
          <a:p>
            <a:pPr marL="0" indent="0" eaLnBrk="1" hangingPunct="1">
              <a:buFontTx/>
              <a:buNone/>
            </a:pPr>
            <a:endParaRPr lang="de-AT" sz="2000" dirty="0" smtClean="0"/>
          </a:p>
          <a:p>
            <a:pPr marL="0" indent="0" eaLnBrk="1" hangingPunct="1">
              <a:buFontTx/>
              <a:buNone/>
            </a:pPr>
            <a:r>
              <a:rPr lang="de-AT" dirty="0" smtClean="0"/>
              <a:t>Gutenberg </a:t>
            </a:r>
            <a:r>
              <a:rPr lang="de-AT" sz="2000" dirty="0" smtClean="0"/>
              <a:t>verwendet das Konzept der Betriebsmittelnutzung. </a:t>
            </a:r>
            <a:br>
              <a:rPr lang="de-AT" sz="2000" dirty="0" smtClean="0"/>
            </a:br>
            <a:r>
              <a:rPr lang="de-AT" sz="2000" dirty="0" smtClean="0"/>
              <a:t>Dabei sind 3 Stufen</a:t>
            </a:r>
            <a:r>
              <a:rPr lang="de-AT" dirty="0" smtClean="0"/>
              <a:t> </a:t>
            </a:r>
            <a:r>
              <a:rPr lang="de-AT" sz="2000" dirty="0" smtClean="0"/>
              <a:t>zu betrachten:</a:t>
            </a:r>
          </a:p>
          <a:p>
            <a:pPr marL="0" indent="0" eaLnBrk="1" hangingPunct="1"/>
            <a:r>
              <a:rPr lang="de-AT" dirty="0" smtClean="0"/>
              <a:t>   technische Verbrauchsfunktion</a:t>
            </a:r>
          </a:p>
          <a:p>
            <a:pPr marL="0" indent="0" eaLnBrk="1" hangingPunct="1"/>
            <a:r>
              <a:rPr lang="de-AT" dirty="0" smtClean="0"/>
              <a:t>   monetäre Verbrauchsfunktion</a:t>
            </a:r>
          </a:p>
          <a:p>
            <a:pPr marL="0" indent="0" eaLnBrk="1" hangingPunct="1"/>
            <a:r>
              <a:rPr lang="de-AT" dirty="0" smtClean="0"/>
              <a:t>   Produktions-"Funktion"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Fußzeilenplatzhalter 4"/>
          <p:cNvSpPr>
            <a:spLocks noGrp="1"/>
          </p:cNvSpPr>
          <p:nvPr>
            <p:ph type="ftr" sz="quarter" idx="11"/>
          </p:nvPr>
        </p:nvSpPr>
        <p:spPr>
          <a:noFill/>
        </p:spPr>
        <p:txBody>
          <a:bodyPr/>
          <a:lstStyle/>
          <a:p>
            <a:r>
              <a:rPr lang="de-AT" smtClean="0"/>
              <a:t>EK Produktion &amp; Logistik</a:t>
            </a:r>
          </a:p>
        </p:txBody>
      </p:sp>
      <p:sp>
        <p:nvSpPr>
          <p:cNvPr id="16391" name="Foliennummernplatzhalter 5"/>
          <p:cNvSpPr>
            <a:spLocks noGrp="1"/>
          </p:cNvSpPr>
          <p:nvPr>
            <p:ph type="sldNum" sz="quarter" idx="12"/>
          </p:nvPr>
        </p:nvSpPr>
        <p:spPr>
          <a:noFill/>
        </p:spPr>
        <p:txBody>
          <a:bodyPr/>
          <a:lstStyle/>
          <a:p>
            <a:r>
              <a:rPr lang="de-AT" smtClean="0"/>
              <a:t>Kapitel 1/</a:t>
            </a:r>
            <a:fld id="{D07466FF-07A9-4778-B21F-6A6293EB23D1}" type="slidenum">
              <a:rPr lang="de-AT" smtClean="0"/>
              <a:pPr/>
              <a:t>20</a:t>
            </a:fld>
            <a:endParaRPr lang="de-AT" smtClean="0"/>
          </a:p>
        </p:txBody>
      </p:sp>
      <p:sp>
        <p:nvSpPr>
          <p:cNvPr id="16392" name="Rectangle 2"/>
          <p:cNvSpPr>
            <a:spLocks noGrp="1" noChangeArrowheads="1"/>
          </p:cNvSpPr>
          <p:nvPr>
            <p:ph type="title"/>
          </p:nvPr>
        </p:nvSpPr>
        <p:spPr/>
        <p:txBody>
          <a:bodyPr/>
          <a:lstStyle/>
          <a:p>
            <a:pPr eaLnBrk="1" hangingPunct="1"/>
            <a:r>
              <a:rPr lang="de-DE" smtClean="0"/>
              <a:t>1.6.6 Intensitätssplitting I</a:t>
            </a:r>
            <a:endParaRPr lang="de-AT" smtClean="0"/>
          </a:p>
        </p:txBody>
      </p:sp>
      <p:sp>
        <p:nvSpPr>
          <p:cNvPr id="49155" name="Rectangle 3"/>
          <p:cNvSpPr>
            <a:spLocks noGrp="1" noChangeArrowheads="1"/>
          </p:cNvSpPr>
          <p:nvPr>
            <p:ph type="body" idx="1"/>
          </p:nvPr>
        </p:nvSpPr>
        <p:spPr/>
        <p:txBody>
          <a:bodyPr/>
          <a:lstStyle/>
          <a:p>
            <a:pPr marL="0" indent="0" eaLnBrk="1" hangingPunct="1">
              <a:lnSpc>
                <a:spcPct val="120000"/>
              </a:lnSpc>
              <a:buFontTx/>
              <a:buNone/>
            </a:pPr>
            <a:r>
              <a:rPr lang="de-AT" sz="2000" i="1" dirty="0" smtClean="0"/>
              <a:t>Intensitätssplitting: </a:t>
            </a:r>
          </a:p>
          <a:p>
            <a:pPr marL="0" indent="0" eaLnBrk="1" hangingPunct="1">
              <a:lnSpc>
                <a:spcPct val="120000"/>
              </a:lnSpc>
              <a:buFontTx/>
              <a:buNone/>
            </a:pPr>
            <a:r>
              <a:rPr lang="de-AT" sz="2000" dirty="0" smtClean="0"/>
              <a:t>wenn die Einsatzdauer eines Aggregates in mehrere Zeiträume aufgeteilt wird, in denen eine unterschiedliche Intensität (evtl. auch 0) gewählt wird (tritt bei optimalem Einsatz oft dann auf, wenn die Gesamtkostenfunktion nicht konvex ist). </a:t>
            </a:r>
          </a:p>
          <a:p>
            <a:pPr marL="0" indent="0" eaLnBrk="1" hangingPunct="1">
              <a:lnSpc>
                <a:spcPct val="120000"/>
              </a:lnSpc>
              <a:buFontTx/>
              <a:buNone/>
            </a:pPr>
            <a:endParaRPr lang="de-AT" sz="2000" dirty="0" smtClean="0"/>
          </a:p>
          <a:p>
            <a:pPr marL="0" indent="0" eaLnBrk="1" hangingPunct="1">
              <a:lnSpc>
                <a:spcPct val="120000"/>
              </a:lnSpc>
              <a:buFontTx/>
              <a:buNone/>
            </a:pPr>
            <a:r>
              <a:rPr lang="de-AT" sz="2000" dirty="0" smtClean="0"/>
              <a:t>Ein Beispiel ist die optimale zeitliche Anpassung, bei der einen Teil der Zeit, also                die optimale Intensität         genutzt wird und die restliche Zeit, also                die Intensität </a:t>
            </a:r>
            <a:r>
              <a:rPr lang="de-AT" sz="2000" i="1" dirty="0" smtClean="0"/>
              <a:t>d </a:t>
            </a:r>
            <a:r>
              <a:rPr lang="de-AT" sz="2000" dirty="0" smtClean="0"/>
              <a:t>= 0 genutzt wird. </a:t>
            </a:r>
            <a:br>
              <a:rPr lang="de-AT" sz="2000" dirty="0" smtClean="0"/>
            </a:br>
            <a:r>
              <a:rPr lang="de-AT" sz="2000" dirty="0" smtClean="0"/>
              <a:t>(Aggregat wird abgeschaltet).</a:t>
            </a:r>
          </a:p>
        </p:txBody>
      </p:sp>
      <p:sp>
        <p:nvSpPr>
          <p:cNvPr id="1639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graphicFrame>
        <p:nvGraphicFramePr>
          <p:cNvPr id="49156" name="Object 4"/>
          <p:cNvGraphicFramePr>
            <a:graphicFrameLocks noChangeAspect="1"/>
          </p:cNvGraphicFramePr>
          <p:nvPr/>
        </p:nvGraphicFramePr>
        <p:xfrm>
          <a:off x="2267223" y="4701009"/>
          <a:ext cx="936625" cy="384175"/>
        </p:xfrm>
        <a:graphic>
          <a:graphicData uri="http://schemas.openxmlformats.org/presentationml/2006/ole">
            <p:oleObj spid="_x0000_s16386" name="Formel" r:id="rId3" imgW="532937" imgH="215713" progId="Equation.3">
              <p:embed/>
            </p:oleObj>
          </a:graphicData>
        </a:graphic>
      </p:graphicFrame>
      <p:sp>
        <p:nvSpPr>
          <p:cNvPr id="1639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graphicFrame>
        <p:nvGraphicFramePr>
          <p:cNvPr id="49158" name="Object 6"/>
          <p:cNvGraphicFramePr>
            <a:graphicFrameLocks noChangeAspect="1"/>
          </p:cNvGraphicFramePr>
          <p:nvPr/>
        </p:nvGraphicFramePr>
        <p:xfrm>
          <a:off x="5838800" y="4725144"/>
          <a:ext cx="533400" cy="450850"/>
        </p:xfrm>
        <a:graphic>
          <a:graphicData uri="http://schemas.openxmlformats.org/presentationml/2006/ole">
            <p:oleObj spid="_x0000_s16387" name="Formel" r:id="rId4" imgW="304536" imgH="253780" progId="Equation.3">
              <p:embed/>
            </p:oleObj>
          </a:graphicData>
        </a:graphic>
      </p:graphicFrame>
      <p:sp>
        <p:nvSpPr>
          <p:cNvPr id="16396"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graphicFrame>
        <p:nvGraphicFramePr>
          <p:cNvPr id="49160" name="Object 8"/>
          <p:cNvGraphicFramePr>
            <a:graphicFrameLocks noChangeAspect="1"/>
          </p:cNvGraphicFramePr>
          <p:nvPr/>
        </p:nvGraphicFramePr>
        <p:xfrm>
          <a:off x="3275335" y="5085184"/>
          <a:ext cx="936625" cy="409575"/>
        </p:xfrm>
        <a:graphic>
          <a:graphicData uri="http://schemas.openxmlformats.org/presentationml/2006/ole">
            <p:oleObj spid="_x0000_s16388" name="Formel" r:id="rId5" imgW="520700" imgH="2286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15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1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Fußzeilenplatzhalter 4"/>
          <p:cNvSpPr>
            <a:spLocks noGrp="1"/>
          </p:cNvSpPr>
          <p:nvPr>
            <p:ph type="ftr" sz="quarter" idx="11"/>
          </p:nvPr>
        </p:nvSpPr>
        <p:spPr>
          <a:noFill/>
        </p:spPr>
        <p:txBody>
          <a:bodyPr/>
          <a:lstStyle/>
          <a:p>
            <a:r>
              <a:rPr lang="de-AT" smtClean="0"/>
              <a:t>EK Produktion &amp; Logistik</a:t>
            </a:r>
          </a:p>
        </p:txBody>
      </p:sp>
      <p:sp>
        <p:nvSpPr>
          <p:cNvPr id="17415" name="Foliennummernplatzhalter 5"/>
          <p:cNvSpPr>
            <a:spLocks noGrp="1"/>
          </p:cNvSpPr>
          <p:nvPr>
            <p:ph type="sldNum" sz="quarter" idx="12"/>
          </p:nvPr>
        </p:nvSpPr>
        <p:spPr>
          <a:noFill/>
        </p:spPr>
        <p:txBody>
          <a:bodyPr/>
          <a:lstStyle/>
          <a:p>
            <a:r>
              <a:rPr lang="de-AT" smtClean="0"/>
              <a:t>Kapitel 1/</a:t>
            </a:r>
            <a:fld id="{468209A1-4479-43DD-88DE-8FECCDF85553}" type="slidenum">
              <a:rPr lang="de-AT" smtClean="0"/>
              <a:pPr/>
              <a:t>21</a:t>
            </a:fld>
            <a:endParaRPr lang="de-AT" smtClean="0"/>
          </a:p>
        </p:txBody>
      </p:sp>
      <p:sp>
        <p:nvSpPr>
          <p:cNvPr id="17416" name="Rectangle 2"/>
          <p:cNvSpPr>
            <a:spLocks noGrp="1" noChangeArrowheads="1"/>
          </p:cNvSpPr>
          <p:nvPr>
            <p:ph type="title"/>
          </p:nvPr>
        </p:nvSpPr>
        <p:spPr/>
        <p:txBody>
          <a:bodyPr/>
          <a:lstStyle/>
          <a:p>
            <a:pPr eaLnBrk="1" hangingPunct="1"/>
            <a:r>
              <a:rPr lang="de-DE" smtClean="0"/>
              <a:t>Beispiel (Fortsetzung)</a:t>
            </a:r>
            <a:endParaRPr lang="de-AT" smtClean="0"/>
          </a:p>
        </p:txBody>
      </p:sp>
      <p:sp>
        <p:nvSpPr>
          <p:cNvPr id="17417" name="Rectangle 3"/>
          <p:cNvSpPr>
            <a:spLocks noGrp="1" noChangeArrowheads="1"/>
          </p:cNvSpPr>
          <p:nvPr>
            <p:ph type="body" idx="1"/>
          </p:nvPr>
        </p:nvSpPr>
        <p:spPr/>
        <p:txBody>
          <a:bodyPr/>
          <a:lstStyle/>
          <a:p>
            <a:pPr marL="0" indent="0" eaLnBrk="1" hangingPunct="1">
              <a:buFontTx/>
              <a:buNone/>
            </a:pPr>
            <a:r>
              <a:rPr lang="de-DE" sz="2000" b="1" dirty="0" smtClean="0">
                <a:solidFill>
                  <a:srgbClr val="0070C0"/>
                </a:solidFill>
              </a:rPr>
              <a:t>Beispiel (Forts.) </a:t>
            </a:r>
            <a:r>
              <a:rPr lang="de-DE" sz="2000" b="1" dirty="0" smtClean="0">
                <a:solidFill>
                  <a:srgbClr val="0066FF"/>
                </a:solidFill>
              </a:rPr>
              <a:t/>
            </a:r>
            <a:br>
              <a:rPr lang="de-DE" sz="2000" b="1" dirty="0" smtClean="0">
                <a:solidFill>
                  <a:srgbClr val="0066FF"/>
                </a:solidFill>
              </a:rPr>
            </a:br>
            <a:r>
              <a:rPr lang="de-AT" sz="2000" dirty="0" smtClean="0"/>
              <a:t>für variable Ausbringungsmenge:</a:t>
            </a:r>
            <a:r>
              <a:rPr lang="de-AT" dirty="0" smtClean="0"/>
              <a:t> </a:t>
            </a:r>
          </a:p>
        </p:txBody>
      </p:sp>
      <p:sp>
        <p:nvSpPr>
          <p:cNvPr id="17418" name="Rectangle 5"/>
          <p:cNvSpPr>
            <a:spLocks noChangeArrowheads="1"/>
          </p:cNvSpPr>
          <p:nvPr/>
        </p:nvSpPr>
        <p:spPr bwMode="auto">
          <a:xfrm>
            <a:off x="0" y="3295650"/>
            <a:ext cx="9144000" cy="0"/>
          </a:xfrm>
          <a:prstGeom prst="rect">
            <a:avLst/>
          </a:prstGeom>
          <a:noFill/>
          <a:ln w="9525">
            <a:noFill/>
            <a:miter lim="800000"/>
            <a:headEnd/>
            <a:tailEnd/>
          </a:ln>
        </p:spPr>
        <p:txBody>
          <a:bodyPr wrap="none" anchor="ctr">
            <a:spAutoFit/>
          </a:bodyPr>
          <a:lstStyle/>
          <a:p>
            <a:endParaRPr lang="de-DE"/>
          </a:p>
        </p:txBody>
      </p:sp>
      <p:graphicFrame>
        <p:nvGraphicFramePr>
          <p:cNvPr id="50180" name="Object 4"/>
          <p:cNvGraphicFramePr>
            <a:graphicFrameLocks noChangeAspect="1"/>
          </p:cNvGraphicFramePr>
          <p:nvPr/>
        </p:nvGraphicFramePr>
        <p:xfrm>
          <a:off x="539750" y="3068638"/>
          <a:ext cx="2808288" cy="414337"/>
        </p:xfrm>
        <a:graphic>
          <a:graphicData uri="http://schemas.openxmlformats.org/presentationml/2006/ole">
            <p:oleObj spid="_x0000_s17410" name="Formel" r:id="rId3" imgW="1802618" imgH="266584" progId="Equation.3">
              <p:embed/>
            </p:oleObj>
          </a:graphicData>
        </a:graphic>
      </p:graphicFrame>
      <p:sp>
        <p:nvSpPr>
          <p:cNvPr id="50182" name="Text Box 6"/>
          <p:cNvSpPr txBox="1">
            <a:spLocks noChangeArrowheads="1"/>
          </p:cNvSpPr>
          <p:nvPr/>
        </p:nvSpPr>
        <p:spPr bwMode="auto">
          <a:xfrm>
            <a:off x="3275013" y="3068638"/>
            <a:ext cx="2592387" cy="396875"/>
          </a:xfrm>
          <a:prstGeom prst="rect">
            <a:avLst/>
          </a:prstGeom>
          <a:noFill/>
          <a:ln w="9525">
            <a:noFill/>
            <a:miter lim="800000"/>
            <a:headEnd/>
            <a:tailEnd/>
          </a:ln>
        </p:spPr>
        <p:txBody>
          <a:bodyPr>
            <a:spAutoFit/>
          </a:bodyPr>
          <a:lstStyle/>
          <a:p>
            <a:pPr>
              <a:spcBef>
                <a:spcPct val="50000"/>
              </a:spcBef>
            </a:pPr>
            <a:r>
              <a:rPr lang="de-DE" sz="2000" b="0"/>
              <a:t>, einsetzen von </a:t>
            </a:r>
            <a:endParaRPr lang="de-AT" sz="2000" b="0"/>
          </a:p>
        </p:txBody>
      </p:sp>
      <p:sp>
        <p:nvSpPr>
          <p:cNvPr id="17420" name="Rectangle 8"/>
          <p:cNvSpPr>
            <a:spLocks noChangeArrowheads="1"/>
          </p:cNvSpPr>
          <p:nvPr/>
        </p:nvSpPr>
        <p:spPr bwMode="auto">
          <a:xfrm>
            <a:off x="0" y="3068638"/>
            <a:ext cx="9144000" cy="0"/>
          </a:xfrm>
          <a:prstGeom prst="rect">
            <a:avLst/>
          </a:prstGeom>
          <a:noFill/>
          <a:ln w="9525">
            <a:noFill/>
            <a:miter lim="800000"/>
            <a:headEnd/>
            <a:tailEnd/>
          </a:ln>
        </p:spPr>
        <p:txBody>
          <a:bodyPr wrap="none" anchor="ctr">
            <a:spAutoFit/>
          </a:bodyPr>
          <a:lstStyle/>
          <a:p>
            <a:endParaRPr lang="de-DE"/>
          </a:p>
        </p:txBody>
      </p:sp>
      <p:graphicFrame>
        <p:nvGraphicFramePr>
          <p:cNvPr id="50183" name="Object 7"/>
          <p:cNvGraphicFramePr>
            <a:graphicFrameLocks noChangeAspect="1"/>
          </p:cNvGraphicFramePr>
          <p:nvPr/>
        </p:nvGraphicFramePr>
        <p:xfrm>
          <a:off x="5224463" y="3116263"/>
          <a:ext cx="782637" cy="349250"/>
        </p:xfrm>
        <a:graphic>
          <a:graphicData uri="http://schemas.openxmlformats.org/presentationml/2006/ole">
            <p:oleObj spid="_x0000_s17411" name="Formel" r:id="rId4" imgW="520560" imgH="228600" progId="Equation.3">
              <p:embed/>
            </p:oleObj>
          </a:graphicData>
        </a:graphic>
      </p:graphicFrame>
      <p:sp>
        <p:nvSpPr>
          <p:cNvPr id="17421" name="Rectangle 10"/>
          <p:cNvSpPr>
            <a:spLocks noChangeArrowheads="1"/>
          </p:cNvSpPr>
          <p:nvPr/>
        </p:nvSpPr>
        <p:spPr bwMode="auto">
          <a:xfrm>
            <a:off x="0" y="3152775"/>
            <a:ext cx="9144000" cy="0"/>
          </a:xfrm>
          <a:prstGeom prst="rect">
            <a:avLst/>
          </a:prstGeom>
          <a:noFill/>
          <a:ln w="9525">
            <a:noFill/>
            <a:miter lim="800000"/>
            <a:headEnd/>
            <a:tailEnd/>
          </a:ln>
        </p:spPr>
        <p:txBody>
          <a:bodyPr wrap="none" anchor="ctr">
            <a:spAutoFit/>
          </a:bodyPr>
          <a:lstStyle/>
          <a:p>
            <a:endParaRPr lang="de-DE"/>
          </a:p>
        </p:txBody>
      </p:sp>
      <p:graphicFrame>
        <p:nvGraphicFramePr>
          <p:cNvPr id="50185" name="Object 9"/>
          <p:cNvGraphicFramePr>
            <a:graphicFrameLocks noChangeAspect="1"/>
          </p:cNvGraphicFramePr>
          <p:nvPr/>
        </p:nvGraphicFramePr>
        <p:xfrm>
          <a:off x="539750" y="4108450"/>
          <a:ext cx="3600450" cy="904875"/>
        </p:xfrm>
        <a:graphic>
          <a:graphicData uri="http://schemas.openxmlformats.org/presentationml/2006/ole">
            <p:oleObj spid="_x0000_s17412" name="Formel" r:id="rId5" imgW="2260600" imgH="571500" progId="Equation.3">
              <p:embed/>
            </p:oleObj>
          </a:graphicData>
        </a:graphic>
      </p:graphicFrame>
      <p:sp>
        <p:nvSpPr>
          <p:cNvPr id="50187" name="Text Box 11"/>
          <p:cNvSpPr txBox="1">
            <a:spLocks noChangeArrowheads="1"/>
          </p:cNvSpPr>
          <p:nvPr/>
        </p:nvSpPr>
        <p:spPr bwMode="auto">
          <a:xfrm>
            <a:off x="4427538" y="4167188"/>
            <a:ext cx="4537075" cy="701675"/>
          </a:xfrm>
          <a:prstGeom prst="rect">
            <a:avLst/>
          </a:prstGeom>
          <a:noFill/>
          <a:ln w="9525">
            <a:noFill/>
            <a:miter lim="800000"/>
            <a:headEnd/>
            <a:tailEnd/>
          </a:ln>
        </p:spPr>
        <p:txBody>
          <a:bodyPr>
            <a:spAutoFit/>
          </a:bodyPr>
          <a:lstStyle/>
          <a:p>
            <a:pPr>
              <a:spcBef>
                <a:spcPct val="50000"/>
              </a:spcBef>
            </a:pPr>
            <a:r>
              <a:rPr lang="de-AT" sz="2000" b="0"/>
              <a:t>...  Polynom 3. Grades in </a:t>
            </a:r>
            <a:r>
              <a:rPr lang="de-AT" sz="2000" b="0" i="1"/>
              <a:t>d</a:t>
            </a:r>
            <a:r>
              <a:rPr lang="de-AT" sz="2000" b="0"/>
              <a:t>   </a:t>
            </a:r>
            <a:br>
              <a:rPr lang="de-AT" sz="2000" b="0"/>
            </a:br>
            <a:r>
              <a:rPr lang="de-AT" sz="2000" b="0"/>
              <a:t>     (ertragsgesetzlicher Kostenverlauf) </a:t>
            </a:r>
          </a:p>
        </p:txBody>
      </p:sp>
      <p:sp>
        <p:nvSpPr>
          <p:cNvPr id="17423" name="Rectangle 13"/>
          <p:cNvSpPr>
            <a:spLocks noChangeArrowheads="1"/>
          </p:cNvSpPr>
          <p:nvPr/>
        </p:nvSpPr>
        <p:spPr bwMode="auto">
          <a:xfrm>
            <a:off x="0" y="2228850"/>
            <a:ext cx="9144000" cy="0"/>
          </a:xfrm>
          <a:prstGeom prst="rect">
            <a:avLst/>
          </a:prstGeom>
          <a:noFill/>
          <a:ln w="9525">
            <a:noFill/>
            <a:miter lim="800000"/>
            <a:headEnd/>
            <a:tailEnd/>
          </a:ln>
        </p:spPr>
        <p:txBody>
          <a:bodyPr wrap="none" anchor="ctr">
            <a:spAutoFit/>
          </a:bodyPr>
          <a:lstStyle/>
          <a:p>
            <a:endParaRPr lang="de-DE"/>
          </a:p>
        </p:txBody>
      </p:sp>
      <p:sp>
        <p:nvSpPr>
          <p:cNvPr id="17424" name="Rectangle 15"/>
          <p:cNvSpPr>
            <a:spLocks noChangeArrowheads="1"/>
          </p:cNvSpPr>
          <p:nvPr/>
        </p:nvSpPr>
        <p:spPr bwMode="auto">
          <a:xfrm>
            <a:off x="0" y="2228850"/>
            <a:ext cx="9144000" cy="0"/>
          </a:xfrm>
          <a:prstGeom prst="rect">
            <a:avLst/>
          </a:prstGeom>
          <a:noFill/>
          <a:ln w="9525">
            <a:noFill/>
            <a:miter lim="800000"/>
            <a:headEnd/>
            <a:tailEnd/>
          </a:ln>
        </p:spPr>
        <p:txBody>
          <a:bodyPr wrap="none" anchor="ctr">
            <a:spAutoFit/>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1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18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p:bldP spid="5018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Fußzeilenplatzhalter 4"/>
          <p:cNvSpPr>
            <a:spLocks noGrp="1"/>
          </p:cNvSpPr>
          <p:nvPr>
            <p:ph type="ftr" sz="quarter" idx="11"/>
          </p:nvPr>
        </p:nvSpPr>
        <p:spPr>
          <a:noFill/>
        </p:spPr>
        <p:txBody>
          <a:bodyPr/>
          <a:lstStyle/>
          <a:p>
            <a:r>
              <a:rPr lang="de-AT" smtClean="0"/>
              <a:t>EK Produktion &amp; Logistik</a:t>
            </a:r>
          </a:p>
        </p:txBody>
      </p:sp>
      <p:sp>
        <p:nvSpPr>
          <p:cNvPr id="18438" name="Foliennummernplatzhalter 5"/>
          <p:cNvSpPr>
            <a:spLocks noGrp="1"/>
          </p:cNvSpPr>
          <p:nvPr>
            <p:ph type="sldNum" sz="quarter" idx="12"/>
          </p:nvPr>
        </p:nvSpPr>
        <p:spPr>
          <a:noFill/>
        </p:spPr>
        <p:txBody>
          <a:bodyPr/>
          <a:lstStyle/>
          <a:p>
            <a:r>
              <a:rPr lang="de-AT" smtClean="0"/>
              <a:t>Kapitel 1/</a:t>
            </a:r>
            <a:fld id="{79D839E9-1209-477A-8CEA-F2F361E8881D}" type="slidenum">
              <a:rPr lang="de-AT" smtClean="0"/>
              <a:pPr/>
              <a:t>22</a:t>
            </a:fld>
            <a:endParaRPr lang="de-AT" smtClean="0"/>
          </a:p>
        </p:txBody>
      </p:sp>
      <p:sp>
        <p:nvSpPr>
          <p:cNvPr id="18439" name="Rectangle 2"/>
          <p:cNvSpPr>
            <a:spLocks noGrp="1" noChangeArrowheads="1"/>
          </p:cNvSpPr>
          <p:nvPr>
            <p:ph type="title"/>
          </p:nvPr>
        </p:nvSpPr>
        <p:spPr/>
        <p:txBody>
          <a:bodyPr/>
          <a:lstStyle/>
          <a:p>
            <a:pPr eaLnBrk="1" hangingPunct="1"/>
            <a:r>
              <a:rPr lang="de-DE" smtClean="0"/>
              <a:t>Intensitätssplittung II</a:t>
            </a:r>
            <a:endParaRPr lang="de-AT" smtClean="0"/>
          </a:p>
        </p:txBody>
      </p:sp>
      <p:sp>
        <p:nvSpPr>
          <p:cNvPr id="1844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graphicFrame>
        <p:nvGraphicFramePr>
          <p:cNvPr id="18434" name="Object 4"/>
          <p:cNvGraphicFramePr>
            <a:graphicFrameLocks noChangeAspect="1"/>
          </p:cNvGraphicFramePr>
          <p:nvPr/>
        </p:nvGraphicFramePr>
        <p:xfrm>
          <a:off x="1116013" y="1168400"/>
          <a:ext cx="2855912" cy="3529013"/>
        </p:xfrm>
        <a:graphic>
          <a:graphicData uri="http://schemas.openxmlformats.org/presentationml/2006/ole">
            <p:oleObj spid="_x0000_s18434" name="Microsoft-Zeichnung" r:id="rId3" imgW="2527300" imgH="3121025" progId="">
              <p:embed/>
            </p:oleObj>
          </a:graphicData>
        </a:graphic>
      </p:graphicFrame>
      <p:sp>
        <p:nvSpPr>
          <p:cNvPr id="18441" name="Rectangle 7"/>
          <p:cNvSpPr>
            <a:spLocks noChangeArrowheads="1"/>
          </p:cNvSpPr>
          <p:nvPr/>
        </p:nvSpPr>
        <p:spPr bwMode="auto">
          <a:xfrm>
            <a:off x="0" y="2228850"/>
            <a:ext cx="9144000" cy="0"/>
          </a:xfrm>
          <a:prstGeom prst="rect">
            <a:avLst/>
          </a:prstGeom>
          <a:noFill/>
          <a:ln w="9525">
            <a:noFill/>
            <a:miter lim="800000"/>
            <a:headEnd/>
            <a:tailEnd/>
          </a:ln>
        </p:spPr>
        <p:txBody>
          <a:bodyPr wrap="none" anchor="ctr">
            <a:spAutoFit/>
          </a:bodyPr>
          <a:lstStyle/>
          <a:p>
            <a:endParaRPr lang="de-DE"/>
          </a:p>
        </p:txBody>
      </p:sp>
      <p:graphicFrame>
        <p:nvGraphicFramePr>
          <p:cNvPr id="18435" name="Object 6"/>
          <p:cNvGraphicFramePr>
            <a:graphicFrameLocks noChangeAspect="1"/>
          </p:cNvGraphicFramePr>
          <p:nvPr/>
        </p:nvGraphicFramePr>
        <p:xfrm>
          <a:off x="5264150" y="1196975"/>
          <a:ext cx="2692400" cy="3479800"/>
        </p:xfrm>
        <a:graphic>
          <a:graphicData uri="http://schemas.openxmlformats.org/presentationml/2006/ole">
            <p:oleObj spid="_x0000_s18435" name="Microsoft-Zeichnung" r:id="rId4" imgW="2409825" imgH="3121025" progId="">
              <p:embed/>
            </p:oleObj>
          </a:graphicData>
        </a:graphic>
      </p:graphicFrame>
      <p:sp>
        <p:nvSpPr>
          <p:cNvPr id="18442" name="Text Box 8"/>
          <p:cNvSpPr txBox="1">
            <a:spLocks noChangeArrowheads="1"/>
          </p:cNvSpPr>
          <p:nvPr/>
        </p:nvSpPr>
        <p:spPr bwMode="auto">
          <a:xfrm>
            <a:off x="539750" y="5229225"/>
            <a:ext cx="8208963" cy="396875"/>
          </a:xfrm>
          <a:prstGeom prst="rect">
            <a:avLst/>
          </a:prstGeom>
          <a:noFill/>
          <a:ln w="9525">
            <a:noFill/>
            <a:miter lim="800000"/>
            <a:headEnd/>
            <a:tailEnd/>
          </a:ln>
        </p:spPr>
        <p:txBody>
          <a:bodyPr>
            <a:spAutoFit/>
          </a:bodyPr>
          <a:lstStyle/>
          <a:p>
            <a:pPr>
              <a:spcBef>
                <a:spcPct val="50000"/>
              </a:spcBef>
            </a:pPr>
            <a:endParaRPr lang="de-DE" sz="2000" b="0"/>
          </a:p>
        </p:txBody>
      </p:sp>
      <p:sp>
        <p:nvSpPr>
          <p:cNvPr id="67593" name="Rectangle 9"/>
          <p:cNvSpPr>
            <a:spLocks noChangeArrowheads="1"/>
          </p:cNvSpPr>
          <p:nvPr/>
        </p:nvSpPr>
        <p:spPr bwMode="auto">
          <a:xfrm>
            <a:off x="898525" y="5133975"/>
            <a:ext cx="7561263" cy="701675"/>
          </a:xfrm>
          <a:prstGeom prst="rect">
            <a:avLst/>
          </a:prstGeom>
          <a:noFill/>
          <a:ln w="9525">
            <a:noFill/>
            <a:miter lim="800000"/>
            <a:headEnd/>
            <a:tailEnd/>
          </a:ln>
        </p:spPr>
        <p:txBody>
          <a:bodyPr anchor="ctr">
            <a:spAutoFit/>
          </a:bodyPr>
          <a:lstStyle/>
          <a:p>
            <a:r>
              <a:rPr lang="de-AT" sz="2000" b="0"/>
              <a:t>Durch </a:t>
            </a:r>
            <a:r>
              <a:rPr lang="de-AT" sz="2000" b="0" i="1"/>
              <a:t>Intensitätssplitting</a:t>
            </a:r>
            <a:r>
              <a:rPr lang="de-AT" sz="2000" b="0"/>
              <a:t> (zeitliche Anpassung) wird die ex post Kostenfunktion konvex.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Fußzeilenplatzhalter 4"/>
          <p:cNvSpPr>
            <a:spLocks noGrp="1"/>
          </p:cNvSpPr>
          <p:nvPr>
            <p:ph type="ftr" sz="quarter" idx="11"/>
          </p:nvPr>
        </p:nvSpPr>
        <p:spPr>
          <a:noFill/>
        </p:spPr>
        <p:txBody>
          <a:bodyPr/>
          <a:lstStyle/>
          <a:p>
            <a:r>
              <a:rPr lang="de-AT" smtClean="0"/>
              <a:t>EK Produktion &amp; Logistik</a:t>
            </a:r>
          </a:p>
        </p:txBody>
      </p:sp>
      <p:sp>
        <p:nvSpPr>
          <p:cNvPr id="1032" name="Foliennummernplatzhalter 5"/>
          <p:cNvSpPr>
            <a:spLocks noGrp="1"/>
          </p:cNvSpPr>
          <p:nvPr>
            <p:ph type="sldNum" sz="quarter" idx="12"/>
          </p:nvPr>
        </p:nvSpPr>
        <p:spPr>
          <a:noFill/>
        </p:spPr>
        <p:txBody>
          <a:bodyPr/>
          <a:lstStyle/>
          <a:p>
            <a:r>
              <a:rPr lang="de-AT" smtClean="0"/>
              <a:t>Kapitel 1/</a:t>
            </a:r>
            <a:fld id="{A089C06D-935A-40B6-829A-010F94D3C437}" type="slidenum">
              <a:rPr lang="de-AT" smtClean="0"/>
              <a:pPr/>
              <a:t>3</a:t>
            </a:fld>
            <a:endParaRPr lang="de-AT" smtClean="0"/>
          </a:p>
        </p:txBody>
      </p:sp>
      <p:sp>
        <p:nvSpPr>
          <p:cNvPr id="1033" name="Rectangle 2"/>
          <p:cNvSpPr>
            <a:spLocks noGrp="1" noChangeArrowheads="1"/>
          </p:cNvSpPr>
          <p:nvPr>
            <p:ph type="title"/>
          </p:nvPr>
        </p:nvSpPr>
        <p:spPr/>
        <p:txBody>
          <a:bodyPr/>
          <a:lstStyle/>
          <a:p>
            <a:pPr eaLnBrk="1" hangingPunct="1"/>
            <a:r>
              <a:rPr lang="de-DE" smtClean="0"/>
              <a:t>1.6.1 technische Verbrauchsfunktion I </a:t>
            </a:r>
            <a:endParaRPr lang="de-AT" smtClean="0"/>
          </a:p>
        </p:txBody>
      </p:sp>
      <p:sp>
        <p:nvSpPr>
          <p:cNvPr id="34819" name="Rectangle 3"/>
          <p:cNvSpPr>
            <a:spLocks noGrp="1" noChangeArrowheads="1"/>
          </p:cNvSpPr>
          <p:nvPr>
            <p:ph type="body" idx="1"/>
          </p:nvPr>
        </p:nvSpPr>
        <p:spPr/>
        <p:txBody>
          <a:bodyPr/>
          <a:lstStyle/>
          <a:p>
            <a:pPr defTabSz="180000" eaLnBrk="1" hangingPunct="1">
              <a:lnSpc>
                <a:spcPct val="90000"/>
              </a:lnSpc>
              <a:spcBef>
                <a:spcPct val="0"/>
              </a:spcBef>
              <a:tabLst>
                <a:tab pos="180000" algn="l"/>
                <a:tab pos="716400" algn="l"/>
              </a:tabLst>
            </a:pPr>
            <a:r>
              <a:rPr lang="de-AT" sz="2000" dirty="0" smtClean="0"/>
              <a:t> Ausgangspunkt ist die </a:t>
            </a:r>
            <a:r>
              <a:rPr lang="de-AT" sz="2000" i="1" dirty="0" smtClean="0"/>
              <a:t>technische</a:t>
            </a:r>
            <a:r>
              <a:rPr lang="de-AT" sz="2000" dirty="0" smtClean="0"/>
              <a:t> Leistungseinheit </a:t>
            </a:r>
            <a:br>
              <a:rPr lang="de-AT" sz="2000" dirty="0" smtClean="0"/>
            </a:br>
            <a:r>
              <a:rPr lang="de-AT" sz="2000" dirty="0" smtClean="0"/>
              <a:t>	z.B. Schnittmillimeter bei Drehbank (und nicht Anzahl Bolzen). </a:t>
            </a:r>
          </a:p>
          <a:p>
            <a:pPr eaLnBrk="1" hangingPunct="1">
              <a:lnSpc>
                <a:spcPct val="90000"/>
              </a:lnSpc>
              <a:tabLst>
                <a:tab pos="717550" algn="l"/>
              </a:tabLst>
            </a:pPr>
            <a:r>
              <a:rPr lang="de-AT" sz="2000" dirty="0" smtClean="0"/>
              <a:t> Damit definiert man:</a:t>
            </a:r>
            <a:endParaRPr lang="de-AT" sz="2000" i="1" dirty="0" smtClean="0"/>
          </a:p>
          <a:p>
            <a:pPr eaLnBrk="1" hangingPunct="1">
              <a:lnSpc>
                <a:spcPct val="90000"/>
              </a:lnSpc>
              <a:buFontTx/>
              <a:buNone/>
              <a:tabLst>
                <a:tab pos="717550" algn="l"/>
              </a:tabLst>
            </a:pPr>
            <a:r>
              <a:rPr lang="de-AT" sz="1800" i="1" dirty="0" smtClean="0"/>
              <a:t>   </a:t>
            </a:r>
            <a:r>
              <a:rPr lang="de-AT" sz="1800" i="1" dirty="0" smtClean="0">
                <a:latin typeface="Times New Roman" pitchFamily="18" charset="0"/>
              </a:rPr>
              <a:t>d</a:t>
            </a:r>
            <a:r>
              <a:rPr lang="de-AT" sz="1800" i="1" dirty="0" smtClean="0"/>
              <a:t> </a:t>
            </a:r>
            <a:r>
              <a:rPr lang="de-AT" sz="1800" dirty="0" smtClean="0"/>
              <a:t>  ...   Produktionsgeschwindigkeit, </a:t>
            </a:r>
            <a:r>
              <a:rPr lang="de-AT" sz="1800" i="1" dirty="0" smtClean="0"/>
              <a:t>Intensität</a:t>
            </a:r>
            <a:r>
              <a:rPr lang="de-AT" sz="1800" dirty="0" smtClean="0"/>
              <a:t> der Anlagennutzung, 			</a:t>
            </a:r>
            <a:r>
              <a:rPr lang="de-AT" sz="1800" dirty="0" err="1" smtClean="0"/>
              <a:t>Inanspruchnahmeintensität</a:t>
            </a:r>
            <a:r>
              <a:rPr lang="de-AT" sz="1800" dirty="0" smtClean="0"/>
              <a:t>, "Drehzahl":</a:t>
            </a:r>
          </a:p>
          <a:p>
            <a:pPr eaLnBrk="1" hangingPunct="1">
              <a:lnSpc>
                <a:spcPct val="90000"/>
              </a:lnSpc>
              <a:buFontTx/>
              <a:buNone/>
              <a:tabLst>
                <a:tab pos="717550" algn="l"/>
              </a:tabLst>
            </a:pPr>
            <a:endParaRPr lang="de-DE" sz="1800" dirty="0" smtClean="0"/>
          </a:p>
          <a:p>
            <a:pPr eaLnBrk="1" hangingPunct="1">
              <a:lnSpc>
                <a:spcPct val="90000"/>
              </a:lnSpc>
              <a:buFontTx/>
              <a:buNone/>
              <a:tabLst>
                <a:tab pos="717550" algn="l"/>
              </a:tabLst>
            </a:pPr>
            <a:endParaRPr lang="de-DE" sz="1800" dirty="0" smtClean="0"/>
          </a:p>
          <a:p>
            <a:pPr eaLnBrk="1" hangingPunct="1">
              <a:lnSpc>
                <a:spcPct val="90000"/>
              </a:lnSpc>
              <a:buFontTx/>
              <a:buNone/>
              <a:tabLst>
                <a:tab pos="717550" algn="l"/>
              </a:tabLst>
            </a:pPr>
            <a:endParaRPr lang="de-AT" sz="1800" dirty="0" smtClean="0"/>
          </a:p>
          <a:p>
            <a:pPr defTabSz="180000" eaLnBrk="1" hangingPunct="1">
              <a:lnSpc>
                <a:spcPct val="90000"/>
              </a:lnSpc>
              <a:spcBef>
                <a:spcPct val="0"/>
              </a:spcBef>
              <a:tabLst>
                <a:tab pos="180000" algn="l"/>
                <a:tab pos="716400" algn="l"/>
              </a:tabLst>
            </a:pPr>
            <a:r>
              <a:rPr lang="de-AT" sz="2000" dirty="0" smtClean="0"/>
              <a:t> Durch diese </a:t>
            </a:r>
            <a:r>
              <a:rPr lang="de-AT" sz="2000" dirty="0" err="1" smtClean="0"/>
              <a:t>Inanspruchnahmeintensität</a:t>
            </a:r>
            <a:r>
              <a:rPr lang="de-AT" sz="2000" dirty="0" smtClean="0"/>
              <a:t> wird (bei jeder </a:t>
            </a:r>
            <a:r>
              <a:rPr lang="de-AT" sz="2000" dirty="0" err="1" smtClean="0"/>
              <a:t>Faktorart</a:t>
            </a:r>
            <a:r>
              <a:rPr lang="de-AT" sz="2000" dirty="0" smtClean="0"/>
              <a:t> </a:t>
            </a:r>
            <a:r>
              <a:rPr lang="de-AT" sz="2000" i="1" dirty="0" smtClean="0"/>
              <a:t>i</a:t>
            </a:r>
            <a:r>
              <a:rPr lang="de-AT" sz="2000" dirty="0" smtClean="0"/>
              <a:t>) </a:t>
            </a:r>
            <a:br>
              <a:rPr lang="de-AT" sz="2000" dirty="0" smtClean="0"/>
            </a:br>
            <a:r>
              <a:rPr lang="de-AT" sz="2000" dirty="0" smtClean="0"/>
              <a:t>  verursacht:</a:t>
            </a:r>
          </a:p>
          <a:p>
            <a:pPr eaLnBrk="1" hangingPunct="1">
              <a:lnSpc>
                <a:spcPct val="90000"/>
              </a:lnSpc>
              <a:buFontTx/>
              <a:buNone/>
              <a:tabLst>
                <a:tab pos="717550" algn="l"/>
              </a:tabLst>
            </a:pPr>
            <a:r>
              <a:rPr lang="de-AT" sz="2000" dirty="0" smtClean="0"/>
              <a:t>   		</a:t>
            </a:r>
            <a:r>
              <a:rPr lang="de-AT" sz="1800" dirty="0" smtClean="0"/>
              <a:t>...   Verbrauch an Faktor </a:t>
            </a:r>
            <a:r>
              <a:rPr lang="de-AT" sz="1800" i="1" dirty="0" smtClean="0"/>
              <a:t>i </a:t>
            </a:r>
            <a:r>
              <a:rPr lang="de-AT" sz="1800" dirty="0" smtClean="0"/>
              <a:t>pro </a:t>
            </a:r>
            <a:r>
              <a:rPr lang="de-AT" sz="1800" b="1" dirty="0" smtClean="0"/>
              <a:t>technischer</a:t>
            </a:r>
            <a:r>
              <a:rPr lang="de-AT" sz="1800" dirty="0" smtClean="0"/>
              <a:t> Leistungseinheit bei 	 	       Intensität </a:t>
            </a:r>
            <a:r>
              <a:rPr lang="de-AT" sz="1800" i="1" dirty="0" smtClean="0"/>
              <a:t>d</a:t>
            </a:r>
            <a:r>
              <a:rPr lang="de-AT" sz="1800" dirty="0" smtClean="0"/>
              <a:t>  (verbrauchsabhängiger Produktionskoeffizient)</a:t>
            </a:r>
          </a:p>
          <a:p>
            <a:pPr eaLnBrk="1" hangingPunct="1">
              <a:lnSpc>
                <a:spcPct val="90000"/>
              </a:lnSpc>
              <a:buFontTx/>
              <a:buNone/>
              <a:tabLst>
                <a:tab pos="717550" algn="l"/>
              </a:tabLst>
            </a:pPr>
            <a:r>
              <a:rPr lang="de-AT" sz="1800" dirty="0" smtClean="0"/>
              <a:t>   		...   minimale technisch mögliche Intensität</a:t>
            </a:r>
          </a:p>
          <a:p>
            <a:pPr eaLnBrk="1" hangingPunct="1">
              <a:lnSpc>
                <a:spcPct val="90000"/>
              </a:lnSpc>
              <a:buFontTx/>
              <a:buNone/>
              <a:tabLst>
                <a:tab pos="717550" algn="l"/>
              </a:tabLst>
            </a:pPr>
            <a:r>
              <a:rPr lang="de-AT" sz="1800" dirty="0" smtClean="0"/>
              <a:t>  		...   maximale technisch mögliche Intensität</a:t>
            </a:r>
          </a:p>
        </p:txBody>
      </p:sp>
      <p:sp>
        <p:nvSpPr>
          <p:cNvPr id="103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graphicFrame>
        <p:nvGraphicFramePr>
          <p:cNvPr id="34820" name="Object 4"/>
          <p:cNvGraphicFramePr>
            <a:graphicFrameLocks noChangeAspect="1"/>
          </p:cNvGraphicFramePr>
          <p:nvPr/>
        </p:nvGraphicFramePr>
        <p:xfrm>
          <a:off x="2339752" y="3501008"/>
          <a:ext cx="3502025" cy="641350"/>
        </p:xfrm>
        <a:graphic>
          <a:graphicData uri="http://schemas.openxmlformats.org/presentationml/2006/ole">
            <p:oleObj spid="_x0000_s1026" name="Formel" r:id="rId3" imgW="2133600" imgH="393700" progId="Equation.3">
              <p:embed/>
            </p:oleObj>
          </a:graphicData>
        </a:graphic>
      </p:graphicFrame>
      <p:sp>
        <p:nvSpPr>
          <p:cNvPr id="1036" name="Rectangle 7"/>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de-DE"/>
          </a:p>
        </p:txBody>
      </p:sp>
      <p:graphicFrame>
        <p:nvGraphicFramePr>
          <p:cNvPr id="34822" name="Object 6"/>
          <p:cNvGraphicFramePr>
            <a:graphicFrameLocks noChangeAspect="1"/>
          </p:cNvGraphicFramePr>
          <p:nvPr/>
        </p:nvGraphicFramePr>
        <p:xfrm>
          <a:off x="755576" y="4941168"/>
          <a:ext cx="504825" cy="239118"/>
        </p:xfrm>
        <a:graphic>
          <a:graphicData uri="http://schemas.openxmlformats.org/presentationml/2006/ole">
            <p:oleObj spid="_x0000_s1027" name="Formel" r:id="rId4" imgW="342751" imgH="228501" progId="Equation.3">
              <p:embed/>
            </p:oleObj>
          </a:graphicData>
        </a:graphic>
      </p:graphicFrame>
      <p:sp>
        <p:nvSpPr>
          <p:cNvPr id="1037" name="Rectangle 9"/>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endParaRPr lang="de-DE"/>
          </a:p>
        </p:txBody>
      </p:sp>
      <p:graphicFrame>
        <p:nvGraphicFramePr>
          <p:cNvPr id="34824" name="Object 8"/>
          <p:cNvGraphicFramePr>
            <a:graphicFrameLocks noChangeAspect="1"/>
          </p:cNvGraphicFramePr>
          <p:nvPr/>
        </p:nvGraphicFramePr>
        <p:xfrm>
          <a:off x="755576" y="5445224"/>
          <a:ext cx="431800" cy="284162"/>
        </p:xfrm>
        <a:graphic>
          <a:graphicData uri="http://schemas.openxmlformats.org/presentationml/2006/ole">
            <p:oleObj spid="_x0000_s1028" name="Formel" r:id="rId5" imgW="330057" imgH="215806" progId="Equation.3">
              <p:embed/>
            </p:oleObj>
          </a:graphicData>
        </a:graphic>
      </p:graphicFrame>
      <p:sp>
        <p:nvSpPr>
          <p:cNvPr id="1038" name="Rectangle 11"/>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de-DE"/>
          </a:p>
        </p:txBody>
      </p:sp>
      <p:graphicFrame>
        <p:nvGraphicFramePr>
          <p:cNvPr id="34826" name="Object 10"/>
          <p:cNvGraphicFramePr>
            <a:graphicFrameLocks noChangeAspect="1"/>
          </p:cNvGraphicFramePr>
          <p:nvPr/>
        </p:nvGraphicFramePr>
        <p:xfrm>
          <a:off x="755576" y="5766271"/>
          <a:ext cx="504825" cy="327025"/>
        </p:xfrm>
        <a:graphic>
          <a:graphicData uri="http://schemas.openxmlformats.org/presentationml/2006/ole">
            <p:oleObj spid="_x0000_s1029" name="Formel" r:id="rId6" imgW="355446" imgH="228501"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819">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8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819">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8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819">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Fußzeilenplatzhalter 4"/>
          <p:cNvSpPr>
            <a:spLocks noGrp="1"/>
          </p:cNvSpPr>
          <p:nvPr>
            <p:ph type="ftr" sz="quarter" idx="11"/>
          </p:nvPr>
        </p:nvSpPr>
        <p:spPr>
          <a:noFill/>
        </p:spPr>
        <p:txBody>
          <a:bodyPr/>
          <a:lstStyle/>
          <a:p>
            <a:r>
              <a:rPr lang="de-AT" smtClean="0"/>
              <a:t>EK Produktion &amp; Logistik</a:t>
            </a:r>
          </a:p>
        </p:txBody>
      </p:sp>
      <p:sp>
        <p:nvSpPr>
          <p:cNvPr id="2054" name="Foliennummernplatzhalter 5"/>
          <p:cNvSpPr>
            <a:spLocks noGrp="1"/>
          </p:cNvSpPr>
          <p:nvPr>
            <p:ph type="sldNum" sz="quarter" idx="12"/>
          </p:nvPr>
        </p:nvSpPr>
        <p:spPr>
          <a:noFill/>
        </p:spPr>
        <p:txBody>
          <a:bodyPr/>
          <a:lstStyle/>
          <a:p>
            <a:r>
              <a:rPr lang="de-AT" smtClean="0"/>
              <a:t>Kapitel 1/</a:t>
            </a:r>
            <a:fld id="{371BEA6B-9A6D-4A27-AB5A-9A4F7CF6B32C}" type="slidenum">
              <a:rPr lang="de-AT" smtClean="0"/>
              <a:pPr/>
              <a:t>4</a:t>
            </a:fld>
            <a:endParaRPr lang="de-AT" smtClean="0"/>
          </a:p>
        </p:txBody>
      </p:sp>
      <p:sp>
        <p:nvSpPr>
          <p:cNvPr id="2055" name="Rectangle 2"/>
          <p:cNvSpPr>
            <a:spLocks noGrp="1" noChangeArrowheads="1"/>
          </p:cNvSpPr>
          <p:nvPr>
            <p:ph type="title"/>
          </p:nvPr>
        </p:nvSpPr>
        <p:spPr/>
        <p:txBody>
          <a:bodyPr/>
          <a:lstStyle/>
          <a:p>
            <a:pPr eaLnBrk="1" hangingPunct="1"/>
            <a:r>
              <a:rPr lang="de-DE" smtClean="0"/>
              <a:t>technische Verbrauchsfunktion II</a:t>
            </a:r>
            <a:endParaRPr lang="de-AT" smtClean="0"/>
          </a:p>
        </p:txBody>
      </p:sp>
      <p:sp>
        <p:nvSpPr>
          <p:cNvPr id="205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graphicFrame>
        <p:nvGraphicFramePr>
          <p:cNvPr id="2050" name="Object 4"/>
          <p:cNvGraphicFramePr>
            <a:graphicFrameLocks noChangeAspect="1"/>
          </p:cNvGraphicFramePr>
          <p:nvPr/>
        </p:nvGraphicFramePr>
        <p:xfrm>
          <a:off x="468313" y="1916113"/>
          <a:ext cx="5256212" cy="3011487"/>
        </p:xfrm>
        <a:graphic>
          <a:graphicData uri="http://schemas.openxmlformats.org/presentationml/2006/ole">
            <p:oleObj spid="_x0000_s2050" name="Microsoft-Zeichnung" r:id="rId3" imgW="5410200" imgH="3106738" progId="">
              <p:embed/>
            </p:oleObj>
          </a:graphicData>
        </a:graphic>
      </p:graphicFrame>
      <p:sp>
        <p:nvSpPr>
          <p:cNvPr id="2057" name="Rectangle 7"/>
          <p:cNvSpPr>
            <a:spLocks noChangeArrowheads="1"/>
          </p:cNvSpPr>
          <p:nvPr/>
        </p:nvSpPr>
        <p:spPr bwMode="auto">
          <a:xfrm>
            <a:off x="0" y="2457450"/>
            <a:ext cx="9144000" cy="0"/>
          </a:xfrm>
          <a:prstGeom prst="rect">
            <a:avLst/>
          </a:prstGeom>
          <a:noFill/>
          <a:ln w="9525">
            <a:noFill/>
            <a:miter lim="800000"/>
            <a:headEnd/>
            <a:tailEnd/>
          </a:ln>
        </p:spPr>
        <p:txBody>
          <a:bodyPr wrap="none" anchor="ctr">
            <a:spAutoFit/>
          </a:bodyPr>
          <a:lstStyle/>
          <a:p>
            <a:endParaRPr lang="de-DE"/>
          </a:p>
        </p:txBody>
      </p:sp>
      <p:graphicFrame>
        <p:nvGraphicFramePr>
          <p:cNvPr id="35846" name="Object 6"/>
          <p:cNvGraphicFramePr>
            <a:graphicFrameLocks noChangeAspect="1"/>
          </p:cNvGraphicFramePr>
          <p:nvPr/>
        </p:nvGraphicFramePr>
        <p:xfrm>
          <a:off x="5651500" y="2219325"/>
          <a:ext cx="2952750" cy="2689225"/>
        </p:xfrm>
        <a:graphic>
          <a:graphicData uri="http://schemas.openxmlformats.org/presentationml/2006/ole">
            <p:oleObj spid="_x0000_s2051" name="Microsoft-Zeichnung" r:id="rId4" imgW="3136900" imgH="2859088" progId="">
              <p:embed/>
            </p:oleObj>
          </a:graphicData>
        </a:graphic>
      </p:graphicFrame>
      <p:sp>
        <p:nvSpPr>
          <p:cNvPr id="2058" name="Text Box 9"/>
          <p:cNvSpPr txBox="1">
            <a:spLocks noChangeArrowheads="1"/>
          </p:cNvSpPr>
          <p:nvPr/>
        </p:nvSpPr>
        <p:spPr bwMode="auto">
          <a:xfrm>
            <a:off x="539750" y="1700213"/>
            <a:ext cx="2087563" cy="366712"/>
          </a:xfrm>
          <a:prstGeom prst="rect">
            <a:avLst/>
          </a:prstGeom>
          <a:noFill/>
          <a:ln w="9525">
            <a:noFill/>
            <a:miter lim="800000"/>
            <a:headEnd/>
            <a:tailEnd/>
          </a:ln>
        </p:spPr>
        <p:txBody>
          <a:bodyPr>
            <a:spAutoFit/>
          </a:bodyPr>
          <a:lstStyle/>
          <a:p>
            <a:pPr>
              <a:spcBef>
                <a:spcPct val="50000"/>
              </a:spcBef>
            </a:pPr>
            <a:r>
              <a:rPr lang="de-DE" b="0"/>
              <a:t>Faktormenge</a:t>
            </a:r>
          </a:p>
        </p:txBody>
      </p:sp>
      <p:sp>
        <p:nvSpPr>
          <p:cNvPr id="35850" name="Text Box 10"/>
          <p:cNvSpPr txBox="1">
            <a:spLocks noChangeArrowheads="1"/>
          </p:cNvSpPr>
          <p:nvPr/>
        </p:nvSpPr>
        <p:spPr bwMode="auto">
          <a:xfrm>
            <a:off x="5724525" y="1700213"/>
            <a:ext cx="2087563" cy="366712"/>
          </a:xfrm>
          <a:prstGeom prst="rect">
            <a:avLst/>
          </a:prstGeom>
          <a:noFill/>
          <a:ln w="9525">
            <a:noFill/>
            <a:miter lim="800000"/>
            <a:headEnd/>
            <a:tailEnd/>
          </a:ln>
        </p:spPr>
        <p:txBody>
          <a:bodyPr>
            <a:spAutoFit/>
          </a:bodyPr>
          <a:lstStyle/>
          <a:p>
            <a:pPr>
              <a:spcBef>
                <a:spcPct val="50000"/>
              </a:spcBef>
            </a:pPr>
            <a:r>
              <a:rPr lang="de-DE" b="0"/>
              <a:t>„Geld“</a:t>
            </a:r>
          </a:p>
        </p:txBody>
      </p:sp>
      <p:sp>
        <p:nvSpPr>
          <p:cNvPr id="35851" name="Freeform 11"/>
          <p:cNvSpPr>
            <a:spLocks/>
          </p:cNvSpPr>
          <p:nvPr/>
        </p:nvSpPr>
        <p:spPr bwMode="auto">
          <a:xfrm>
            <a:off x="684213" y="2365375"/>
            <a:ext cx="2459037" cy="1025525"/>
          </a:xfrm>
          <a:custGeom>
            <a:avLst/>
            <a:gdLst>
              <a:gd name="T0" fmla="*/ 0 w 1549"/>
              <a:gd name="T1" fmla="*/ 2147483647 h 646"/>
              <a:gd name="T2" fmla="*/ 2147483647 w 1549"/>
              <a:gd name="T3" fmla="*/ 2147483647 h 646"/>
              <a:gd name="T4" fmla="*/ 2147483647 w 1549"/>
              <a:gd name="T5" fmla="*/ 2147483647 h 646"/>
              <a:gd name="T6" fmla="*/ 2147483647 w 1549"/>
              <a:gd name="T7" fmla="*/ 2147483647 h 646"/>
              <a:gd name="T8" fmla="*/ 2147483647 w 1549"/>
              <a:gd name="T9" fmla="*/ 2147483647 h 646"/>
              <a:gd name="T10" fmla="*/ 2147483647 w 1549"/>
              <a:gd name="T11" fmla="*/ 2147483647 h 646"/>
              <a:gd name="T12" fmla="*/ 2147483647 w 1549"/>
              <a:gd name="T13" fmla="*/ 2147483647 h 646"/>
              <a:gd name="T14" fmla="*/ 2147483647 w 1549"/>
              <a:gd name="T15" fmla="*/ 2147483647 h 646"/>
              <a:gd name="T16" fmla="*/ 2147483647 w 1549"/>
              <a:gd name="T17" fmla="*/ 2147483647 h 646"/>
              <a:gd name="T18" fmla="*/ 2147483647 w 1549"/>
              <a:gd name="T19" fmla="*/ 0 h 6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9"/>
              <a:gd name="T31" fmla="*/ 0 h 646"/>
              <a:gd name="T32" fmla="*/ 1549 w 1549"/>
              <a:gd name="T33" fmla="*/ 646 h 6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9" h="646">
                <a:moveTo>
                  <a:pt x="0" y="262"/>
                </a:moveTo>
                <a:cubicBezTo>
                  <a:pt x="2" y="277"/>
                  <a:pt x="4" y="322"/>
                  <a:pt x="15" y="352"/>
                </a:cubicBezTo>
                <a:cubicBezTo>
                  <a:pt x="26" y="382"/>
                  <a:pt x="29" y="406"/>
                  <a:pt x="67" y="444"/>
                </a:cubicBezTo>
                <a:cubicBezTo>
                  <a:pt x="105" y="482"/>
                  <a:pt x="174" y="545"/>
                  <a:pt x="241" y="578"/>
                </a:cubicBezTo>
                <a:cubicBezTo>
                  <a:pt x="308" y="611"/>
                  <a:pt x="372" y="634"/>
                  <a:pt x="469" y="640"/>
                </a:cubicBezTo>
                <a:cubicBezTo>
                  <a:pt x="566" y="646"/>
                  <a:pt x="724" y="633"/>
                  <a:pt x="825" y="614"/>
                </a:cubicBezTo>
                <a:cubicBezTo>
                  <a:pt x="926" y="595"/>
                  <a:pt x="992" y="570"/>
                  <a:pt x="1075" y="528"/>
                </a:cubicBezTo>
                <a:cubicBezTo>
                  <a:pt x="1158" y="486"/>
                  <a:pt x="1254" y="421"/>
                  <a:pt x="1321" y="360"/>
                </a:cubicBezTo>
                <a:cubicBezTo>
                  <a:pt x="1388" y="299"/>
                  <a:pt x="1439" y="222"/>
                  <a:pt x="1477" y="162"/>
                </a:cubicBezTo>
                <a:cubicBezTo>
                  <a:pt x="1515" y="102"/>
                  <a:pt x="1534" y="34"/>
                  <a:pt x="1549" y="0"/>
                </a:cubicBezTo>
              </a:path>
            </a:pathLst>
          </a:custGeom>
          <a:noFill/>
          <a:ln w="28575" cmpd="sng">
            <a:solidFill>
              <a:srgbClr val="00CCFF"/>
            </a:solidFill>
            <a:round/>
            <a:headEnd/>
            <a:tailEnd/>
          </a:ln>
        </p:spPr>
        <p:txBody>
          <a:bodyPr/>
          <a:lstStyle/>
          <a:p>
            <a:endParaRPr lang="de-AT"/>
          </a:p>
        </p:txBody>
      </p:sp>
      <p:sp>
        <p:nvSpPr>
          <p:cNvPr id="35852" name="Freeform 12"/>
          <p:cNvSpPr>
            <a:spLocks/>
          </p:cNvSpPr>
          <p:nvPr/>
        </p:nvSpPr>
        <p:spPr bwMode="auto">
          <a:xfrm>
            <a:off x="796925" y="3124200"/>
            <a:ext cx="2197100" cy="866775"/>
          </a:xfrm>
          <a:custGeom>
            <a:avLst/>
            <a:gdLst>
              <a:gd name="T0" fmla="*/ 0 w 1384"/>
              <a:gd name="T1" fmla="*/ 2147483647 h 546"/>
              <a:gd name="T2" fmla="*/ 2147483647 w 1384"/>
              <a:gd name="T3" fmla="*/ 2147483647 h 546"/>
              <a:gd name="T4" fmla="*/ 2147483647 w 1384"/>
              <a:gd name="T5" fmla="*/ 2147483647 h 546"/>
              <a:gd name="T6" fmla="*/ 2147483647 w 1384"/>
              <a:gd name="T7" fmla="*/ 2147483647 h 546"/>
              <a:gd name="T8" fmla="*/ 2147483647 w 1384"/>
              <a:gd name="T9" fmla="*/ 2147483647 h 546"/>
              <a:gd name="T10" fmla="*/ 2147483647 w 1384"/>
              <a:gd name="T11" fmla="*/ 2147483647 h 546"/>
              <a:gd name="T12" fmla="*/ 2147483647 w 1384"/>
              <a:gd name="T13" fmla="*/ 2147483647 h 546"/>
              <a:gd name="T14" fmla="*/ 2147483647 w 1384"/>
              <a:gd name="T15" fmla="*/ 0 h 546"/>
              <a:gd name="T16" fmla="*/ 0 60000 65536"/>
              <a:gd name="T17" fmla="*/ 0 60000 65536"/>
              <a:gd name="T18" fmla="*/ 0 60000 65536"/>
              <a:gd name="T19" fmla="*/ 0 60000 65536"/>
              <a:gd name="T20" fmla="*/ 0 60000 65536"/>
              <a:gd name="T21" fmla="*/ 0 60000 65536"/>
              <a:gd name="T22" fmla="*/ 0 60000 65536"/>
              <a:gd name="T23" fmla="*/ 0 60000 65536"/>
              <a:gd name="T24" fmla="*/ 0 w 1384"/>
              <a:gd name="T25" fmla="*/ 0 h 546"/>
              <a:gd name="T26" fmla="*/ 1384 w 1384"/>
              <a:gd name="T27" fmla="*/ 546 h 5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84" h="546">
                <a:moveTo>
                  <a:pt x="0" y="546"/>
                </a:moveTo>
                <a:cubicBezTo>
                  <a:pt x="359" y="472"/>
                  <a:pt x="719" y="399"/>
                  <a:pt x="876" y="366"/>
                </a:cubicBezTo>
                <a:cubicBezTo>
                  <a:pt x="1033" y="333"/>
                  <a:pt x="907" y="361"/>
                  <a:pt x="944" y="350"/>
                </a:cubicBezTo>
                <a:cubicBezTo>
                  <a:pt x="981" y="339"/>
                  <a:pt x="1048" y="322"/>
                  <a:pt x="1096" y="300"/>
                </a:cubicBezTo>
                <a:cubicBezTo>
                  <a:pt x="1144" y="278"/>
                  <a:pt x="1193" y="246"/>
                  <a:pt x="1230" y="218"/>
                </a:cubicBezTo>
                <a:cubicBezTo>
                  <a:pt x="1267" y="190"/>
                  <a:pt x="1294" y="160"/>
                  <a:pt x="1316" y="134"/>
                </a:cubicBezTo>
                <a:cubicBezTo>
                  <a:pt x="1338" y="108"/>
                  <a:pt x="1351" y="82"/>
                  <a:pt x="1362" y="60"/>
                </a:cubicBezTo>
                <a:cubicBezTo>
                  <a:pt x="1373" y="38"/>
                  <a:pt x="1378" y="19"/>
                  <a:pt x="1384" y="0"/>
                </a:cubicBezTo>
              </a:path>
            </a:pathLst>
          </a:custGeom>
          <a:noFill/>
          <a:ln w="28575" cmpd="sng">
            <a:solidFill>
              <a:srgbClr val="0066FF"/>
            </a:solidFill>
            <a:round/>
            <a:headEnd/>
            <a:tailEnd/>
          </a:ln>
        </p:spPr>
        <p:txBody>
          <a:bodyPr/>
          <a:lstStyle/>
          <a:p>
            <a:endParaRPr lang="de-AT"/>
          </a:p>
        </p:txBody>
      </p:sp>
      <p:sp>
        <p:nvSpPr>
          <p:cNvPr id="35853" name="Line 13"/>
          <p:cNvSpPr>
            <a:spLocks noChangeShapeType="1"/>
          </p:cNvSpPr>
          <p:nvPr/>
        </p:nvSpPr>
        <p:spPr bwMode="auto">
          <a:xfrm flipV="1">
            <a:off x="812800" y="3419475"/>
            <a:ext cx="2273300" cy="158750"/>
          </a:xfrm>
          <a:prstGeom prst="line">
            <a:avLst/>
          </a:prstGeom>
          <a:noFill/>
          <a:ln w="28575">
            <a:solidFill>
              <a:schemeClr val="hlink"/>
            </a:solidFill>
            <a:round/>
            <a:headEnd/>
            <a:tailEnd/>
          </a:ln>
        </p:spPr>
        <p:txBody>
          <a:bodyPr/>
          <a:lstStyle/>
          <a:p>
            <a:endParaRPr lang="de-AT"/>
          </a:p>
        </p:txBody>
      </p:sp>
      <p:sp>
        <p:nvSpPr>
          <p:cNvPr id="35854" name="Line 14"/>
          <p:cNvSpPr>
            <a:spLocks noChangeShapeType="1"/>
          </p:cNvSpPr>
          <p:nvPr/>
        </p:nvSpPr>
        <p:spPr bwMode="auto">
          <a:xfrm>
            <a:off x="841375" y="4098925"/>
            <a:ext cx="2317750" cy="0"/>
          </a:xfrm>
          <a:prstGeom prst="line">
            <a:avLst/>
          </a:prstGeom>
          <a:noFill/>
          <a:ln w="28575">
            <a:solidFill>
              <a:srgbClr val="FF3300"/>
            </a:solidFill>
            <a:round/>
            <a:headEnd/>
            <a:tailEnd/>
          </a:ln>
        </p:spPr>
        <p:txBody>
          <a:bodyPr/>
          <a:lstStyle/>
          <a:p>
            <a:endParaRPr lang="de-AT"/>
          </a:p>
        </p:txBody>
      </p:sp>
      <p:sp>
        <p:nvSpPr>
          <p:cNvPr id="35855" name="Freeform 15"/>
          <p:cNvSpPr>
            <a:spLocks/>
          </p:cNvSpPr>
          <p:nvPr/>
        </p:nvSpPr>
        <p:spPr bwMode="auto">
          <a:xfrm>
            <a:off x="822325" y="2587625"/>
            <a:ext cx="2320925" cy="1781175"/>
          </a:xfrm>
          <a:custGeom>
            <a:avLst/>
            <a:gdLst>
              <a:gd name="T0" fmla="*/ 0 w 1462"/>
              <a:gd name="T1" fmla="*/ 0 h 1122"/>
              <a:gd name="T2" fmla="*/ 2147483647 w 1462"/>
              <a:gd name="T3" fmla="*/ 2147483647 h 1122"/>
              <a:gd name="T4" fmla="*/ 2147483647 w 1462"/>
              <a:gd name="T5" fmla="*/ 2147483647 h 1122"/>
              <a:gd name="T6" fmla="*/ 2147483647 w 1462"/>
              <a:gd name="T7" fmla="*/ 2147483647 h 1122"/>
              <a:gd name="T8" fmla="*/ 2147483647 w 1462"/>
              <a:gd name="T9" fmla="*/ 2147483647 h 1122"/>
              <a:gd name="T10" fmla="*/ 2147483647 w 1462"/>
              <a:gd name="T11" fmla="*/ 2147483647 h 1122"/>
              <a:gd name="T12" fmla="*/ 2147483647 w 1462"/>
              <a:gd name="T13" fmla="*/ 2147483647 h 1122"/>
              <a:gd name="T14" fmla="*/ 2147483647 w 1462"/>
              <a:gd name="T15" fmla="*/ 2147483647 h 1122"/>
              <a:gd name="T16" fmla="*/ 0 60000 65536"/>
              <a:gd name="T17" fmla="*/ 0 60000 65536"/>
              <a:gd name="T18" fmla="*/ 0 60000 65536"/>
              <a:gd name="T19" fmla="*/ 0 60000 65536"/>
              <a:gd name="T20" fmla="*/ 0 60000 65536"/>
              <a:gd name="T21" fmla="*/ 0 60000 65536"/>
              <a:gd name="T22" fmla="*/ 0 60000 65536"/>
              <a:gd name="T23" fmla="*/ 0 60000 65536"/>
              <a:gd name="T24" fmla="*/ 0 w 1462"/>
              <a:gd name="T25" fmla="*/ 0 h 1122"/>
              <a:gd name="T26" fmla="*/ 1462 w 1462"/>
              <a:gd name="T27" fmla="*/ 1122 h 1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62" h="1122">
                <a:moveTo>
                  <a:pt x="0" y="0"/>
                </a:moveTo>
                <a:cubicBezTo>
                  <a:pt x="12" y="65"/>
                  <a:pt x="25" y="130"/>
                  <a:pt x="50" y="206"/>
                </a:cubicBezTo>
                <a:cubicBezTo>
                  <a:pt x="75" y="282"/>
                  <a:pt x="111" y="381"/>
                  <a:pt x="150" y="458"/>
                </a:cubicBezTo>
                <a:cubicBezTo>
                  <a:pt x="189" y="535"/>
                  <a:pt x="235" y="605"/>
                  <a:pt x="286" y="666"/>
                </a:cubicBezTo>
                <a:cubicBezTo>
                  <a:pt x="337" y="727"/>
                  <a:pt x="388" y="781"/>
                  <a:pt x="454" y="826"/>
                </a:cubicBezTo>
                <a:cubicBezTo>
                  <a:pt x="520" y="871"/>
                  <a:pt x="589" y="902"/>
                  <a:pt x="682" y="938"/>
                </a:cubicBezTo>
                <a:cubicBezTo>
                  <a:pt x="775" y="974"/>
                  <a:pt x="884" y="1011"/>
                  <a:pt x="1014" y="1042"/>
                </a:cubicBezTo>
                <a:cubicBezTo>
                  <a:pt x="1144" y="1073"/>
                  <a:pt x="1303" y="1097"/>
                  <a:pt x="1462" y="1122"/>
                </a:cubicBezTo>
              </a:path>
            </a:pathLst>
          </a:custGeom>
          <a:noFill/>
          <a:ln w="28575" cmpd="sng">
            <a:solidFill>
              <a:srgbClr val="FF0066"/>
            </a:solidFill>
            <a:round/>
            <a:headEnd/>
            <a:tailEnd/>
          </a:ln>
        </p:spPr>
        <p:txBody>
          <a:bodyPr/>
          <a:lstStyle/>
          <a:p>
            <a:endParaRPr lang="de-AT"/>
          </a:p>
        </p:txBody>
      </p:sp>
      <p:sp>
        <p:nvSpPr>
          <p:cNvPr id="35856" name="Text Box 16"/>
          <p:cNvSpPr txBox="1">
            <a:spLocks noChangeArrowheads="1"/>
          </p:cNvSpPr>
          <p:nvPr/>
        </p:nvSpPr>
        <p:spPr bwMode="auto">
          <a:xfrm>
            <a:off x="2490788" y="5348288"/>
            <a:ext cx="5065712" cy="366712"/>
          </a:xfrm>
          <a:prstGeom prst="rect">
            <a:avLst/>
          </a:prstGeom>
          <a:noFill/>
          <a:ln w="9525">
            <a:noFill/>
            <a:miter lim="800000"/>
            <a:headEnd/>
            <a:tailEnd/>
          </a:ln>
        </p:spPr>
        <p:txBody>
          <a:bodyPr>
            <a:spAutoFit/>
          </a:bodyPr>
          <a:lstStyle/>
          <a:p>
            <a:pPr>
              <a:spcBef>
                <a:spcPct val="50000"/>
              </a:spcBef>
            </a:pPr>
            <a:r>
              <a:rPr lang="de-DE" b="0">
                <a:sym typeface="Symbol" pitchFamily="18" charset="2"/>
              </a:rPr>
              <a:t>  Umrechnung in monetäre Größen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8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8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0" grpId="0"/>
      <p:bldP spid="35851" grpId="0" animBg="1"/>
      <p:bldP spid="35852" grpId="0" animBg="1"/>
      <p:bldP spid="35853" grpId="0" animBg="1"/>
      <p:bldP spid="35854" grpId="0" animBg="1"/>
      <p:bldP spid="35855" grpId="0" animBg="1"/>
      <p:bldP spid="358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Fußzeilenplatzhalter 4"/>
          <p:cNvSpPr>
            <a:spLocks noGrp="1"/>
          </p:cNvSpPr>
          <p:nvPr>
            <p:ph type="ftr" sz="quarter" idx="11"/>
          </p:nvPr>
        </p:nvSpPr>
        <p:spPr>
          <a:noFill/>
        </p:spPr>
        <p:txBody>
          <a:bodyPr/>
          <a:lstStyle/>
          <a:p>
            <a:r>
              <a:rPr lang="de-AT" smtClean="0"/>
              <a:t>EK Produktion &amp; Logistik</a:t>
            </a:r>
          </a:p>
        </p:txBody>
      </p:sp>
      <p:sp>
        <p:nvSpPr>
          <p:cNvPr id="3077" name="Foliennummernplatzhalter 5"/>
          <p:cNvSpPr>
            <a:spLocks noGrp="1"/>
          </p:cNvSpPr>
          <p:nvPr>
            <p:ph type="sldNum" sz="quarter" idx="12"/>
          </p:nvPr>
        </p:nvSpPr>
        <p:spPr>
          <a:noFill/>
        </p:spPr>
        <p:txBody>
          <a:bodyPr/>
          <a:lstStyle/>
          <a:p>
            <a:r>
              <a:rPr lang="de-AT" smtClean="0"/>
              <a:t>Kapitel 1/</a:t>
            </a:r>
            <a:fld id="{B471FFEE-B3BB-406B-97FE-E72C10C5BD50}" type="slidenum">
              <a:rPr lang="de-AT" smtClean="0"/>
              <a:pPr/>
              <a:t>5</a:t>
            </a:fld>
            <a:endParaRPr lang="de-AT" smtClean="0"/>
          </a:p>
        </p:txBody>
      </p:sp>
      <p:sp>
        <p:nvSpPr>
          <p:cNvPr id="3078" name="Rectangle 2"/>
          <p:cNvSpPr>
            <a:spLocks noGrp="1" noChangeArrowheads="1"/>
          </p:cNvSpPr>
          <p:nvPr>
            <p:ph type="title"/>
          </p:nvPr>
        </p:nvSpPr>
        <p:spPr/>
        <p:txBody>
          <a:bodyPr/>
          <a:lstStyle/>
          <a:p>
            <a:pPr eaLnBrk="1" hangingPunct="1"/>
            <a:r>
              <a:rPr lang="de-DE" dirty="0" smtClean="0"/>
              <a:t>Beispiel</a:t>
            </a:r>
            <a:endParaRPr lang="de-AT" dirty="0" smtClean="0"/>
          </a:p>
        </p:txBody>
      </p:sp>
      <p:sp>
        <p:nvSpPr>
          <p:cNvPr id="3079" name="Rectangle 3"/>
          <p:cNvSpPr>
            <a:spLocks noGrp="1" noChangeArrowheads="1"/>
          </p:cNvSpPr>
          <p:nvPr>
            <p:ph type="body" idx="1"/>
          </p:nvPr>
        </p:nvSpPr>
        <p:spPr>
          <a:xfrm>
            <a:off x="468313" y="1989460"/>
            <a:ext cx="8229600" cy="1079500"/>
          </a:xfrm>
        </p:spPr>
        <p:txBody>
          <a:bodyPr/>
          <a:lstStyle/>
          <a:p>
            <a:pPr eaLnBrk="1" hangingPunct="1">
              <a:lnSpc>
                <a:spcPct val="90000"/>
              </a:lnSpc>
              <a:buFontTx/>
              <a:buNone/>
            </a:pPr>
            <a:r>
              <a:rPr lang="de-AT" sz="2000" b="1" dirty="0" smtClean="0">
                <a:solidFill>
                  <a:srgbClr val="0066FF"/>
                </a:solidFill>
              </a:rPr>
              <a:t> </a:t>
            </a:r>
            <a:r>
              <a:rPr lang="de-AT" sz="2000" b="1" dirty="0" smtClean="0">
                <a:solidFill>
                  <a:srgbClr val="0070C0"/>
                </a:solidFill>
              </a:rPr>
              <a:t>Beispiel:</a:t>
            </a:r>
          </a:p>
          <a:p>
            <a:pPr eaLnBrk="1" hangingPunct="1">
              <a:lnSpc>
                <a:spcPct val="90000"/>
              </a:lnSpc>
              <a:buFontTx/>
              <a:buNone/>
            </a:pPr>
            <a:r>
              <a:rPr lang="de-AT" sz="2000" dirty="0" smtClean="0"/>
              <a:t> technische Leistungseinheit (TLE)  =  Schnitt-mm auf der Drehbank, </a:t>
            </a:r>
          </a:p>
          <a:p>
            <a:pPr eaLnBrk="1" hangingPunct="1">
              <a:lnSpc>
                <a:spcPct val="90000"/>
              </a:lnSpc>
              <a:buFontTx/>
              <a:buNone/>
            </a:pPr>
            <a:r>
              <a:rPr lang="de-AT" sz="2000" dirty="0" smtClean="0"/>
              <a:t> ökonomische Leistungseinheit = 1 Bolzen</a:t>
            </a:r>
          </a:p>
        </p:txBody>
      </p:sp>
      <p:sp>
        <p:nvSpPr>
          <p:cNvPr id="3080" name="Rectangle 8"/>
          <p:cNvSpPr>
            <a:spLocks noChangeArrowheads="1"/>
          </p:cNvSpPr>
          <p:nvPr/>
        </p:nvSpPr>
        <p:spPr bwMode="auto">
          <a:xfrm>
            <a:off x="1804988" y="2957513"/>
            <a:ext cx="1524000" cy="0"/>
          </a:xfrm>
          <a:prstGeom prst="rect">
            <a:avLst/>
          </a:prstGeom>
          <a:noFill/>
          <a:ln w="9525">
            <a:noFill/>
            <a:miter lim="800000"/>
            <a:headEnd/>
            <a:tailEnd/>
          </a:ln>
        </p:spPr>
        <p:txBody>
          <a:bodyPr wrap="none">
            <a:spAutoFit/>
          </a:bodyPr>
          <a:lstStyle/>
          <a:p>
            <a:endParaRPr lang="de-DE"/>
          </a:p>
        </p:txBody>
      </p:sp>
      <p:graphicFrame>
        <p:nvGraphicFramePr>
          <p:cNvPr id="3074" name="Object 4"/>
          <p:cNvGraphicFramePr>
            <a:graphicFrameLocks noChangeAspect="1"/>
          </p:cNvGraphicFramePr>
          <p:nvPr/>
        </p:nvGraphicFramePr>
        <p:xfrm>
          <a:off x="7308850" y="3429000"/>
          <a:ext cx="431800" cy="323850"/>
        </p:xfrm>
        <a:graphic>
          <a:graphicData uri="http://schemas.openxmlformats.org/presentationml/2006/ole">
            <p:oleObj spid="_x0000_s3074" name="Formel" r:id="rId3" imgW="304668" imgH="228501" progId="Equation.3">
              <p:embed/>
            </p:oleObj>
          </a:graphicData>
        </a:graphic>
      </p:graphicFrame>
      <p:graphicFrame>
        <p:nvGraphicFramePr>
          <p:cNvPr id="36940" name="Group 76"/>
          <p:cNvGraphicFramePr>
            <a:graphicFrameLocks noGrp="1"/>
          </p:cNvGraphicFramePr>
          <p:nvPr/>
        </p:nvGraphicFramePr>
        <p:xfrm>
          <a:off x="503238" y="3627864"/>
          <a:ext cx="8137525" cy="1097280"/>
        </p:xfrm>
        <a:graphic>
          <a:graphicData uri="http://schemas.openxmlformats.org/drawingml/2006/table">
            <a:tbl>
              <a:tblPr/>
              <a:tblGrid>
                <a:gridCol w="1844675"/>
                <a:gridCol w="2085975"/>
                <a:gridCol w="1965325"/>
                <a:gridCol w="2241550"/>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1800" b="0" i="0" u="none" strike="noStrike" cap="none" normalizeH="0" baseline="0" dirty="0" smtClean="0">
                          <a:ln>
                            <a:noFill/>
                          </a:ln>
                          <a:solidFill>
                            <a:schemeClr val="tx1"/>
                          </a:solidFill>
                          <a:effectLst/>
                          <a:latin typeface="Times New Roman" pitchFamily="18" charset="0"/>
                          <a:cs typeface="Times New Roman" pitchFamily="18" charset="0"/>
                        </a:rPr>
                        <a:t>2 Faktoren:</a:t>
                      </a:r>
                      <a:endParaRPr kumimoji="0" lang="de-AT" sz="1800" b="0" i="0" u="none" strike="noStrike" cap="none" normalizeH="0" baseline="0" dirty="0" smtClean="0">
                        <a:ln>
                          <a:noFill/>
                        </a:ln>
                        <a:solidFill>
                          <a:schemeClr val="tx1"/>
                        </a:solidFill>
                        <a:effectLst/>
                        <a:latin typeface="Arial" charset="0"/>
                      </a:endParaRPr>
                    </a:p>
                  </a:txBody>
                  <a:tcPr horzOverflow="overflow">
                    <a:lnL cap="flat">
                      <a:noFill/>
                    </a:lnL>
                    <a:lnR w="254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1800" b="0" i="0" u="none" strike="noStrike" cap="none" normalizeH="0" baseline="0" smtClean="0">
                          <a:ln>
                            <a:noFill/>
                          </a:ln>
                          <a:solidFill>
                            <a:schemeClr val="tx1"/>
                          </a:solidFill>
                          <a:effectLst/>
                          <a:latin typeface="Times New Roman" pitchFamily="18" charset="0"/>
                          <a:cs typeface="Times New Roman" pitchFamily="18" charset="0"/>
                        </a:rPr>
                        <a:t>inhaltlich:</a:t>
                      </a:r>
                      <a:endParaRPr kumimoji="0" lang="de-AT"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1800" b="0" i="0" u="none" strike="noStrike" cap="none" normalizeH="0" baseline="0" smtClean="0">
                          <a:ln>
                            <a:noFill/>
                          </a:ln>
                          <a:solidFill>
                            <a:schemeClr val="tx1"/>
                          </a:solidFill>
                          <a:effectLst/>
                          <a:latin typeface="Times New Roman" pitchFamily="18" charset="0"/>
                          <a:cs typeface="Times New Roman" pitchFamily="18" charset="0"/>
                        </a:rPr>
                        <a:t>Preis/Einheit</a:t>
                      </a:r>
                      <a:endParaRPr kumimoji="0" lang="de-AT"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1800" b="0" i="0" u="none" strike="noStrike" cap="none" normalizeH="0" baseline="0" smtClean="0">
                          <a:ln>
                            <a:noFill/>
                          </a:ln>
                          <a:solidFill>
                            <a:schemeClr val="tx1"/>
                          </a:solidFill>
                          <a:effectLst/>
                          <a:latin typeface="Times New Roman" pitchFamily="18" charset="0"/>
                          <a:cs typeface="Times New Roman" pitchFamily="18" charset="0"/>
                        </a:rPr>
                        <a:t>Faktor </a:t>
                      </a:r>
                      <a:r>
                        <a:rPr kumimoji="0" lang="de-AT" sz="1800" b="0" i="1" u="none" strike="noStrike" cap="none" normalizeH="0" baseline="0" smtClean="0">
                          <a:ln>
                            <a:noFill/>
                          </a:ln>
                          <a:solidFill>
                            <a:schemeClr val="tx1"/>
                          </a:solidFill>
                          <a:effectLst/>
                          <a:latin typeface="Times New Roman" pitchFamily="18" charset="0"/>
                          <a:cs typeface="Times New Roman" pitchFamily="18" charset="0"/>
                        </a:rPr>
                        <a:t>i</a:t>
                      </a:r>
                      <a:r>
                        <a:rPr kumimoji="0" lang="de-AT" sz="1800" b="0" i="0" u="none" strike="noStrike" cap="none" normalizeH="0" baseline="0" smtClean="0">
                          <a:ln>
                            <a:noFill/>
                          </a:ln>
                          <a:solidFill>
                            <a:schemeClr val="tx1"/>
                          </a:solidFill>
                          <a:effectLst/>
                          <a:latin typeface="Times New Roman" pitchFamily="18" charset="0"/>
                          <a:cs typeface="Times New Roman" pitchFamily="18" charset="0"/>
                        </a:rPr>
                        <a:t> = 1</a:t>
                      </a:r>
                      <a:endParaRPr kumimoji="0" lang="de-AT"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1800" b="0" i="0" u="none" strike="noStrike" cap="none" normalizeH="0" baseline="0" smtClean="0">
                          <a:ln>
                            <a:noFill/>
                          </a:ln>
                          <a:solidFill>
                            <a:schemeClr val="tx1"/>
                          </a:solidFill>
                          <a:effectLst/>
                          <a:latin typeface="Times New Roman" pitchFamily="18" charset="0"/>
                          <a:cs typeface="Times New Roman" pitchFamily="18" charset="0"/>
                        </a:rPr>
                        <a:t>Energie</a:t>
                      </a:r>
                      <a:endParaRPr kumimoji="0" lang="de-AT"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18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de-AT"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1800" b="0" i="0" u="none" strike="noStrike" cap="none" normalizeH="0" baseline="0" smtClean="0">
                          <a:ln>
                            <a:noFill/>
                          </a:ln>
                          <a:solidFill>
                            <a:schemeClr val="tx1"/>
                          </a:solidFill>
                          <a:effectLst/>
                          <a:latin typeface="Times New Roman" pitchFamily="18" charset="0"/>
                          <a:cs typeface="Times New Roman" pitchFamily="18" charset="0"/>
                        </a:rPr>
                        <a:t>2(</a:t>
                      </a:r>
                      <a:r>
                        <a:rPr kumimoji="0" lang="de-AT" sz="1800" b="0" i="1" u="none" strike="noStrike" cap="none" normalizeH="0" baseline="0" smtClean="0">
                          <a:ln>
                            <a:noFill/>
                          </a:ln>
                          <a:solidFill>
                            <a:schemeClr val="tx1"/>
                          </a:solidFill>
                          <a:effectLst/>
                          <a:latin typeface="Times New Roman" pitchFamily="18" charset="0"/>
                          <a:cs typeface="Times New Roman" pitchFamily="18" charset="0"/>
                        </a:rPr>
                        <a:t>d</a:t>
                      </a:r>
                      <a:r>
                        <a:rPr kumimoji="0" lang="de-AT" sz="1800" b="0" i="0" u="none" strike="noStrike" cap="none" normalizeH="0" baseline="0" smtClean="0">
                          <a:ln>
                            <a:noFill/>
                          </a:ln>
                          <a:solidFill>
                            <a:schemeClr val="tx1"/>
                          </a:solidFill>
                          <a:effectLst/>
                          <a:latin typeface="Times New Roman" pitchFamily="18" charset="0"/>
                          <a:cs typeface="Times New Roman" pitchFamily="18" charset="0"/>
                        </a:rPr>
                        <a:t> – 6)</a:t>
                      </a:r>
                      <a:r>
                        <a:rPr kumimoji="0" lang="de-AT" sz="1800" b="0" i="0" u="none" strike="noStrike" cap="none" normalizeH="0" baseline="30000" smtClean="0">
                          <a:ln>
                            <a:noFill/>
                          </a:ln>
                          <a:solidFill>
                            <a:schemeClr val="tx1"/>
                          </a:solidFill>
                          <a:effectLst/>
                          <a:latin typeface="Times New Roman" pitchFamily="18" charset="0"/>
                          <a:cs typeface="Times New Roman" pitchFamily="18" charset="0"/>
                        </a:rPr>
                        <a:t>2</a:t>
                      </a:r>
                      <a:r>
                        <a:rPr kumimoji="0" lang="de-AT" sz="1800" b="0" i="0" u="none" strike="noStrike" cap="none" normalizeH="0" baseline="0" smtClean="0">
                          <a:ln>
                            <a:noFill/>
                          </a:ln>
                          <a:solidFill>
                            <a:schemeClr val="tx1"/>
                          </a:solidFill>
                          <a:effectLst/>
                          <a:latin typeface="Times New Roman" pitchFamily="18" charset="0"/>
                          <a:cs typeface="Times New Roman" pitchFamily="18" charset="0"/>
                        </a:rPr>
                        <a:t> – 10</a:t>
                      </a:r>
                      <a:r>
                        <a:rPr kumimoji="0" lang="de-AT" sz="1800" b="0" i="1" u="none" strike="noStrike" cap="none" normalizeH="0" baseline="0" smtClean="0">
                          <a:ln>
                            <a:noFill/>
                          </a:ln>
                          <a:solidFill>
                            <a:schemeClr val="tx1"/>
                          </a:solidFill>
                          <a:effectLst/>
                          <a:latin typeface="Times New Roman" pitchFamily="18" charset="0"/>
                          <a:cs typeface="Times New Roman" pitchFamily="18" charset="0"/>
                        </a:rPr>
                        <a:t>d</a:t>
                      </a:r>
                      <a:r>
                        <a:rPr kumimoji="0" lang="de-AT" sz="1800" b="0" i="0" u="none" strike="noStrike" cap="none" normalizeH="0" baseline="0" smtClean="0">
                          <a:ln>
                            <a:noFill/>
                          </a:ln>
                          <a:solidFill>
                            <a:schemeClr val="tx1"/>
                          </a:solidFill>
                          <a:effectLst/>
                          <a:latin typeface="Times New Roman" pitchFamily="18" charset="0"/>
                          <a:cs typeface="Times New Roman" pitchFamily="18" charset="0"/>
                        </a:rPr>
                        <a:t> + 60 </a:t>
                      </a:r>
                      <a:endParaRPr kumimoji="0" lang="de-AT"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1800" b="0" i="0" u="none" strike="noStrike" cap="none" normalizeH="0" baseline="0" dirty="0" smtClean="0">
                          <a:ln>
                            <a:noFill/>
                          </a:ln>
                          <a:solidFill>
                            <a:schemeClr val="tx1"/>
                          </a:solidFill>
                          <a:effectLst/>
                          <a:latin typeface="Times New Roman" pitchFamily="18" charset="0"/>
                          <a:cs typeface="Times New Roman" pitchFamily="18" charset="0"/>
                        </a:rPr>
                        <a:t>Faktor </a:t>
                      </a:r>
                      <a:r>
                        <a:rPr kumimoji="0" lang="de-AT" sz="1800" b="0" i="1" u="none" strike="noStrike" cap="none" normalizeH="0" baseline="0" dirty="0" smtClean="0">
                          <a:ln>
                            <a:noFill/>
                          </a:ln>
                          <a:solidFill>
                            <a:schemeClr val="tx1"/>
                          </a:solidFill>
                          <a:effectLst/>
                          <a:latin typeface="Times New Roman" pitchFamily="18" charset="0"/>
                          <a:cs typeface="Times New Roman" pitchFamily="18" charset="0"/>
                        </a:rPr>
                        <a:t>i</a:t>
                      </a:r>
                      <a:r>
                        <a:rPr kumimoji="0" lang="de-AT" sz="1800" b="0" i="0" u="none" strike="noStrike" cap="none" normalizeH="0" baseline="0" dirty="0" smtClean="0">
                          <a:ln>
                            <a:noFill/>
                          </a:ln>
                          <a:solidFill>
                            <a:schemeClr val="tx1"/>
                          </a:solidFill>
                          <a:effectLst/>
                          <a:latin typeface="Times New Roman" pitchFamily="18" charset="0"/>
                          <a:cs typeface="Times New Roman" pitchFamily="18" charset="0"/>
                        </a:rPr>
                        <a:t> = 2</a:t>
                      </a:r>
                      <a:endParaRPr kumimoji="0" lang="de-AT" sz="18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1800" b="0" i="0" u="none" strike="noStrike" cap="none" normalizeH="0" baseline="0" smtClean="0">
                          <a:ln>
                            <a:noFill/>
                          </a:ln>
                          <a:solidFill>
                            <a:schemeClr val="tx1"/>
                          </a:solidFill>
                          <a:effectLst/>
                          <a:latin typeface="Times New Roman" pitchFamily="18" charset="0"/>
                          <a:cs typeface="Times New Roman" pitchFamily="18" charset="0"/>
                        </a:rPr>
                        <a:t>Rohstoff</a:t>
                      </a:r>
                      <a:endParaRPr kumimoji="0" lang="de-AT"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18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AT"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1800" b="0" i="0" u="none" strike="noStrike" cap="none" normalizeH="0" baseline="0" dirty="0" smtClean="0">
                          <a:ln>
                            <a:noFill/>
                          </a:ln>
                          <a:solidFill>
                            <a:schemeClr val="tx1"/>
                          </a:solidFill>
                          <a:effectLst/>
                          <a:latin typeface="Times New Roman" pitchFamily="18" charset="0"/>
                          <a:cs typeface="Times New Roman" pitchFamily="18" charset="0"/>
                        </a:rPr>
                        <a:t>100 + </a:t>
                      </a:r>
                      <a:r>
                        <a:rPr kumimoji="0" lang="de-AT" sz="1800" b="0" i="1" u="none" strike="noStrike" cap="none" normalizeH="0" baseline="0" dirty="0" smtClean="0">
                          <a:ln>
                            <a:noFill/>
                          </a:ln>
                          <a:solidFill>
                            <a:schemeClr val="tx1"/>
                          </a:solidFill>
                          <a:effectLst/>
                          <a:latin typeface="Times New Roman" pitchFamily="18" charset="0"/>
                          <a:cs typeface="Times New Roman" pitchFamily="18" charset="0"/>
                        </a:rPr>
                        <a:t>d</a:t>
                      </a:r>
                      <a:endParaRPr kumimoji="0" lang="de-AT"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Fußzeilenplatzhalter 4"/>
          <p:cNvSpPr>
            <a:spLocks noGrp="1"/>
          </p:cNvSpPr>
          <p:nvPr>
            <p:ph type="ftr" sz="quarter" idx="11"/>
          </p:nvPr>
        </p:nvSpPr>
        <p:spPr>
          <a:noFill/>
        </p:spPr>
        <p:txBody>
          <a:bodyPr/>
          <a:lstStyle/>
          <a:p>
            <a:r>
              <a:rPr lang="de-AT" smtClean="0"/>
              <a:t>EK Produktion &amp; Logistik</a:t>
            </a:r>
          </a:p>
        </p:txBody>
      </p:sp>
      <p:sp>
        <p:nvSpPr>
          <p:cNvPr id="4103" name="Foliennummernplatzhalter 5"/>
          <p:cNvSpPr>
            <a:spLocks noGrp="1"/>
          </p:cNvSpPr>
          <p:nvPr>
            <p:ph type="sldNum" sz="quarter" idx="12"/>
          </p:nvPr>
        </p:nvSpPr>
        <p:spPr>
          <a:noFill/>
        </p:spPr>
        <p:txBody>
          <a:bodyPr/>
          <a:lstStyle/>
          <a:p>
            <a:r>
              <a:rPr lang="de-AT" smtClean="0"/>
              <a:t>Kapitel 1/</a:t>
            </a:r>
            <a:fld id="{3B975A8C-D2F2-4354-B2D8-851F7EA525B2}" type="slidenum">
              <a:rPr lang="de-AT" smtClean="0"/>
              <a:pPr/>
              <a:t>6</a:t>
            </a:fld>
            <a:endParaRPr lang="de-AT" smtClean="0"/>
          </a:p>
        </p:txBody>
      </p:sp>
      <p:sp>
        <p:nvSpPr>
          <p:cNvPr id="4104" name="Rectangle 2"/>
          <p:cNvSpPr>
            <a:spLocks noGrp="1" noChangeArrowheads="1"/>
          </p:cNvSpPr>
          <p:nvPr>
            <p:ph type="title"/>
          </p:nvPr>
        </p:nvSpPr>
        <p:spPr/>
        <p:txBody>
          <a:bodyPr/>
          <a:lstStyle/>
          <a:p>
            <a:pPr eaLnBrk="1" hangingPunct="1"/>
            <a:r>
              <a:rPr lang="de-DE" smtClean="0"/>
              <a:t>1.6.2 monetäre Verbrauchsfunktion</a:t>
            </a:r>
            <a:endParaRPr lang="de-AT" smtClean="0"/>
          </a:p>
        </p:txBody>
      </p:sp>
      <p:sp>
        <p:nvSpPr>
          <p:cNvPr id="4105" name="Rectangle 3"/>
          <p:cNvSpPr>
            <a:spLocks noGrp="1" noChangeArrowheads="1"/>
          </p:cNvSpPr>
          <p:nvPr>
            <p:ph type="body" idx="1"/>
          </p:nvPr>
        </p:nvSpPr>
        <p:spPr/>
        <p:txBody>
          <a:bodyPr/>
          <a:lstStyle/>
          <a:p>
            <a:pPr defTabSz="180000" eaLnBrk="1" hangingPunct="1">
              <a:tabLst>
                <a:tab pos="180000" algn="l"/>
              </a:tabLst>
            </a:pPr>
            <a:r>
              <a:rPr lang="de-AT" sz="2000" dirty="0" smtClean="0"/>
              <a:t> Bewertung der </a:t>
            </a:r>
            <a:r>
              <a:rPr lang="de-AT" sz="2000" dirty="0" err="1" smtClean="0"/>
              <a:t>Faktorverbräuche</a:t>
            </a:r>
            <a:r>
              <a:rPr lang="de-AT" sz="2000" dirty="0" smtClean="0"/>
              <a:t> durch (konstante) </a:t>
            </a:r>
            <a:r>
              <a:rPr lang="de-AT" sz="2000" dirty="0" err="1" smtClean="0"/>
              <a:t>Faktorpreise</a:t>
            </a:r>
            <a:r>
              <a:rPr lang="de-AT" sz="2000" dirty="0" smtClean="0"/>
              <a:t> </a:t>
            </a:r>
            <a:r>
              <a:rPr lang="de-AT" sz="2000" i="1" dirty="0" err="1" smtClean="0">
                <a:latin typeface="Times New Roman" pitchFamily="18" charset="0"/>
              </a:rPr>
              <a:t>q</a:t>
            </a:r>
            <a:r>
              <a:rPr lang="de-AT" sz="2000" i="1" baseline="-25000" dirty="0" err="1" smtClean="0">
                <a:latin typeface="Times New Roman" pitchFamily="18" charset="0"/>
              </a:rPr>
              <a:t>i</a:t>
            </a:r>
            <a:r>
              <a:rPr lang="de-AT" sz="2000" dirty="0" smtClean="0">
                <a:latin typeface="Times New Roman" pitchFamily="18" charset="0"/>
              </a:rPr>
              <a:t>,</a:t>
            </a:r>
            <a:r>
              <a:rPr lang="de-AT" sz="2000" dirty="0" smtClean="0"/>
              <a:t> 	sowie Aggregation über alle Faktoren </a:t>
            </a:r>
            <a:r>
              <a:rPr lang="de-AT" sz="2000" i="1" dirty="0" smtClean="0">
                <a:latin typeface="Times New Roman" pitchFamily="18" charset="0"/>
              </a:rPr>
              <a:t>i</a:t>
            </a:r>
            <a:endParaRPr lang="en-US" sz="2000" dirty="0" smtClean="0">
              <a:latin typeface="Times New Roman" pitchFamily="18" charset="0"/>
            </a:endParaRPr>
          </a:p>
          <a:p>
            <a:pPr defTabSz="180000" eaLnBrk="1" hangingPunct="1">
              <a:tabLst>
                <a:tab pos="180000" algn="l"/>
              </a:tabLst>
            </a:pPr>
            <a:r>
              <a:rPr lang="de-AT" sz="2000" dirty="0" smtClean="0"/>
              <a:t> Das Ergebnis ist die </a:t>
            </a:r>
            <a:r>
              <a:rPr lang="de-AT" sz="2000" i="1" dirty="0" smtClean="0"/>
              <a:t>aggregierte monetäre Verbrauchsfunktion pro 	technischer Leistungseinheit</a:t>
            </a:r>
            <a:r>
              <a:rPr lang="de-AT" sz="2000" dirty="0" smtClean="0"/>
              <a:t> (d.h. die variablen Kosten pro 	technischer Leistungseinheit bei Produktionsgeschwindigkeit </a:t>
            </a:r>
            <a:r>
              <a:rPr lang="de-AT" sz="2000" i="1" dirty="0" smtClean="0">
                <a:latin typeface="Times New Roman" pitchFamily="18" charset="0"/>
              </a:rPr>
              <a:t>d</a:t>
            </a:r>
            <a:r>
              <a:rPr lang="de-AT" sz="2000" dirty="0" smtClean="0"/>
              <a:t>):	</a:t>
            </a:r>
          </a:p>
          <a:p>
            <a:pPr eaLnBrk="1" hangingPunct="1"/>
            <a:endParaRPr lang="de-DE" sz="2000" dirty="0" smtClean="0"/>
          </a:p>
          <a:p>
            <a:pPr eaLnBrk="1" hangingPunct="1">
              <a:buFontTx/>
              <a:buNone/>
            </a:pPr>
            <a:r>
              <a:rPr lang="de-DE" sz="2000" dirty="0" smtClean="0"/>
              <a:t/>
            </a:r>
            <a:br>
              <a:rPr lang="de-DE" sz="2000" dirty="0" smtClean="0"/>
            </a:br>
            <a:endParaRPr lang="de-AT" sz="2000" dirty="0" smtClean="0"/>
          </a:p>
          <a:p>
            <a:pPr eaLnBrk="1" hangingPunct="1"/>
            <a:r>
              <a:rPr lang="de-AT" sz="2000" dirty="0" smtClean="0"/>
              <a:t> Durch Minimierung von           erhält man die optimale Intensität:</a:t>
            </a:r>
          </a:p>
        </p:txBody>
      </p:sp>
      <p:sp>
        <p:nvSpPr>
          <p:cNvPr id="4106" name="Rectangle 5"/>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de-DE"/>
          </a:p>
        </p:txBody>
      </p:sp>
      <p:graphicFrame>
        <p:nvGraphicFramePr>
          <p:cNvPr id="4098" name="Object 4"/>
          <p:cNvGraphicFramePr>
            <a:graphicFrameLocks noChangeAspect="1"/>
          </p:cNvGraphicFramePr>
          <p:nvPr/>
        </p:nvGraphicFramePr>
        <p:xfrm>
          <a:off x="3059113" y="3429000"/>
          <a:ext cx="1800225" cy="771525"/>
        </p:xfrm>
        <a:graphic>
          <a:graphicData uri="http://schemas.openxmlformats.org/presentationml/2006/ole">
            <p:oleObj spid="_x0000_s4098" name="Formel" r:id="rId3" imgW="1129810" imgH="482391" progId="Equation.3">
              <p:embed/>
            </p:oleObj>
          </a:graphicData>
        </a:graphic>
      </p:graphicFrame>
      <p:sp>
        <p:nvSpPr>
          <p:cNvPr id="4107" name="Rectangle 7"/>
          <p:cNvSpPr>
            <a:spLocks noChangeArrowheads="1"/>
          </p:cNvSpPr>
          <p:nvPr/>
        </p:nvSpPr>
        <p:spPr bwMode="auto">
          <a:xfrm>
            <a:off x="0" y="3257550"/>
            <a:ext cx="9144000" cy="0"/>
          </a:xfrm>
          <a:prstGeom prst="rect">
            <a:avLst/>
          </a:prstGeom>
          <a:noFill/>
          <a:ln w="9525">
            <a:noFill/>
            <a:miter lim="800000"/>
            <a:headEnd/>
            <a:tailEnd/>
          </a:ln>
        </p:spPr>
        <p:txBody>
          <a:bodyPr wrap="none" anchor="ctr">
            <a:spAutoFit/>
          </a:bodyPr>
          <a:lstStyle/>
          <a:p>
            <a:endParaRPr lang="de-DE"/>
          </a:p>
        </p:txBody>
      </p:sp>
      <p:graphicFrame>
        <p:nvGraphicFramePr>
          <p:cNvPr id="4099" name="Object 6"/>
          <p:cNvGraphicFramePr>
            <a:graphicFrameLocks noChangeAspect="1"/>
          </p:cNvGraphicFramePr>
          <p:nvPr/>
        </p:nvGraphicFramePr>
        <p:xfrm>
          <a:off x="3030538" y="5207000"/>
          <a:ext cx="3241675" cy="598488"/>
        </p:xfrm>
        <a:graphic>
          <a:graphicData uri="http://schemas.openxmlformats.org/presentationml/2006/ole">
            <p:oleObj spid="_x0000_s4099" name="Formel" r:id="rId4" imgW="1854200" imgH="342900" progId="Equation.3">
              <p:embed/>
            </p:oleObj>
          </a:graphicData>
        </a:graphic>
      </p:graphicFrame>
      <p:sp>
        <p:nvSpPr>
          <p:cNvPr id="410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graphicFrame>
        <p:nvGraphicFramePr>
          <p:cNvPr id="4100" name="Object 8"/>
          <p:cNvGraphicFramePr>
            <a:graphicFrameLocks noChangeAspect="1"/>
          </p:cNvGraphicFramePr>
          <p:nvPr/>
        </p:nvGraphicFramePr>
        <p:xfrm>
          <a:off x="3578225" y="4633913"/>
          <a:ext cx="647700" cy="379412"/>
        </p:xfrm>
        <a:graphic>
          <a:graphicData uri="http://schemas.openxmlformats.org/presentationml/2006/ole">
            <p:oleObj spid="_x0000_s4100" name="Formel" r:id="rId5" imgW="393529" imgH="228501" progId="Equation.3">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Fußzeilenplatzhalter 4"/>
          <p:cNvSpPr>
            <a:spLocks noGrp="1"/>
          </p:cNvSpPr>
          <p:nvPr>
            <p:ph type="ftr" sz="quarter" idx="11"/>
          </p:nvPr>
        </p:nvSpPr>
        <p:spPr>
          <a:noFill/>
        </p:spPr>
        <p:txBody>
          <a:bodyPr/>
          <a:lstStyle/>
          <a:p>
            <a:r>
              <a:rPr lang="de-AT" smtClean="0"/>
              <a:t>EK Produktion &amp; Logistik</a:t>
            </a:r>
          </a:p>
        </p:txBody>
      </p:sp>
      <p:sp>
        <p:nvSpPr>
          <p:cNvPr id="5125" name="Foliennummernplatzhalter 5"/>
          <p:cNvSpPr>
            <a:spLocks noGrp="1"/>
          </p:cNvSpPr>
          <p:nvPr>
            <p:ph type="sldNum" sz="quarter" idx="12"/>
          </p:nvPr>
        </p:nvSpPr>
        <p:spPr>
          <a:noFill/>
        </p:spPr>
        <p:txBody>
          <a:bodyPr/>
          <a:lstStyle/>
          <a:p>
            <a:r>
              <a:rPr lang="de-AT" smtClean="0"/>
              <a:t>Kapitel 1/</a:t>
            </a:r>
            <a:fld id="{C5F42C8C-D070-4F7A-BADB-0935FF465CEE}" type="slidenum">
              <a:rPr lang="de-AT" smtClean="0"/>
              <a:pPr/>
              <a:t>7</a:t>
            </a:fld>
            <a:endParaRPr lang="de-AT" smtClean="0"/>
          </a:p>
        </p:txBody>
      </p:sp>
      <p:sp>
        <p:nvSpPr>
          <p:cNvPr id="5126" name="Rectangle 2"/>
          <p:cNvSpPr>
            <a:spLocks noGrp="1" noChangeArrowheads="1"/>
          </p:cNvSpPr>
          <p:nvPr>
            <p:ph type="title"/>
          </p:nvPr>
        </p:nvSpPr>
        <p:spPr/>
        <p:txBody>
          <a:bodyPr/>
          <a:lstStyle/>
          <a:p>
            <a:pPr eaLnBrk="1" hangingPunct="1"/>
            <a:r>
              <a:rPr lang="de-DE" dirty="0" smtClean="0"/>
              <a:t>Beispiel (Fortsetzung)</a:t>
            </a:r>
            <a:endParaRPr lang="de-AT" dirty="0" smtClean="0"/>
          </a:p>
        </p:txBody>
      </p:sp>
      <p:sp>
        <p:nvSpPr>
          <p:cNvPr id="5127" name="Rectangle 3"/>
          <p:cNvSpPr>
            <a:spLocks noGrp="1" noChangeArrowheads="1"/>
          </p:cNvSpPr>
          <p:nvPr>
            <p:ph type="body" idx="1"/>
          </p:nvPr>
        </p:nvSpPr>
        <p:spPr>
          <a:xfrm>
            <a:off x="468313" y="1989460"/>
            <a:ext cx="8229600" cy="1079500"/>
          </a:xfrm>
        </p:spPr>
        <p:txBody>
          <a:bodyPr/>
          <a:lstStyle/>
          <a:p>
            <a:pPr eaLnBrk="1" hangingPunct="1">
              <a:lnSpc>
                <a:spcPct val="90000"/>
              </a:lnSpc>
              <a:buFontTx/>
              <a:buNone/>
            </a:pPr>
            <a:r>
              <a:rPr lang="de-AT" sz="2000" b="1" dirty="0" smtClean="0">
                <a:solidFill>
                  <a:srgbClr val="0066FF"/>
                </a:solidFill>
              </a:rPr>
              <a:t> </a:t>
            </a:r>
            <a:r>
              <a:rPr lang="de-AT" sz="2000" b="1" dirty="0" smtClean="0">
                <a:solidFill>
                  <a:srgbClr val="0070C0"/>
                </a:solidFill>
              </a:rPr>
              <a:t>Beispiel:</a:t>
            </a:r>
          </a:p>
          <a:p>
            <a:pPr eaLnBrk="1" hangingPunct="1">
              <a:lnSpc>
                <a:spcPct val="90000"/>
              </a:lnSpc>
              <a:buFontTx/>
              <a:buNone/>
            </a:pPr>
            <a:r>
              <a:rPr lang="de-AT" sz="2000" dirty="0" smtClean="0"/>
              <a:t> technische Leistungseinheit (TLE)  =  Schnitt-mm auf der Drehbank, </a:t>
            </a:r>
          </a:p>
          <a:p>
            <a:pPr eaLnBrk="1" hangingPunct="1">
              <a:lnSpc>
                <a:spcPct val="90000"/>
              </a:lnSpc>
              <a:buFontTx/>
              <a:buNone/>
            </a:pPr>
            <a:r>
              <a:rPr lang="de-AT" sz="2000" dirty="0" smtClean="0"/>
              <a:t> ökonomische Leistungseinheit = 1 Bolzen</a:t>
            </a:r>
          </a:p>
        </p:txBody>
      </p:sp>
      <p:sp>
        <p:nvSpPr>
          <p:cNvPr id="5128" name="Rectangle 4"/>
          <p:cNvSpPr>
            <a:spLocks noChangeArrowheads="1"/>
          </p:cNvSpPr>
          <p:nvPr/>
        </p:nvSpPr>
        <p:spPr bwMode="auto">
          <a:xfrm>
            <a:off x="1804988" y="2957513"/>
            <a:ext cx="1524000" cy="0"/>
          </a:xfrm>
          <a:prstGeom prst="rect">
            <a:avLst/>
          </a:prstGeom>
          <a:noFill/>
          <a:ln w="9525">
            <a:noFill/>
            <a:miter lim="800000"/>
            <a:headEnd/>
            <a:tailEnd/>
          </a:ln>
        </p:spPr>
        <p:txBody>
          <a:bodyPr wrap="none">
            <a:spAutoFit/>
          </a:bodyPr>
          <a:lstStyle/>
          <a:p>
            <a:endParaRPr lang="de-DE"/>
          </a:p>
        </p:txBody>
      </p:sp>
      <p:graphicFrame>
        <p:nvGraphicFramePr>
          <p:cNvPr id="5122" name="Object 5"/>
          <p:cNvGraphicFramePr>
            <a:graphicFrameLocks noChangeAspect="1"/>
          </p:cNvGraphicFramePr>
          <p:nvPr/>
        </p:nvGraphicFramePr>
        <p:xfrm>
          <a:off x="7308850" y="3429000"/>
          <a:ext cx="431800" cy="323850"/>
        </p:xfrm>
        <a:graphic>
          <a:graphicData uri="http://schemas.openxmlformats.org/presentationml/2006/ole">
            <p:oleObj spid="_x0000_s5122" name="Formel" r:id="rId3" imgW="304668" imgH="228501" progId="Equation.3">
              <p:embed/>
            </p:oleObj>
          </a:graphicData>
        </a:graphic>
      </p:graphicFrame>
      <p:graphicFrame>
        <p:nvGraphicFramePr>
          <p:cNvPr id="71686" name="Group 6"/>
          <p:cNvGraphicFramePr>
            <a:graphicFrameLocks noGrp="1"/>
          </p:cNvGraphicFramePr>
          <p:nvPr/>
        </p:nvGraphicFramePr>
        <p:xfrm>
          <a:off x="503238" y="3429000"/>
          <a:ext cx="8137525" cy="1097280"/>
        </p:xfrm>
        <a:graphic>
          <a:graphicData uri="http://schemas.openxmlformats.org/drawingml/2006/table">
            <a:tbl>
              <a:tblPr/>
              <a:tblGrid>
                <a:gridCol w="1844675"/>
                <a:gridCol w="2085975"/>
                <a:gridCol w="1965325"/>
                <a:gridCol w="2241550"/>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1800" b="0" i="0" u="none" strike="noStrike" cap="none" normalizeH="0" baseline="0" dirty="0" smtClean="0">
                          <a:ln>
                            <a:noFill/>
                          </a:ln>
                          <a:solidFill>
                            <a:schemeClr val="tx1"/>
                          </a:solidFill>
                          <a:effectLst/>
                          <a:latin typeface="Times New Roman" pitchFamily="18" charset="0"/>
                          <a:cs typeface="Times New Roman" pitchFamily="18" charset="0"/>
                        </a:rPr>
                        <a:t>2 Faktoren:</a:t>
                      </a:r>
                      <a:endParaRPr kumimoji="0" lang="de-AT" sz="1800" b="0" i="0" u="none" strike="noStrike" cap="none" normalizeH="0" baseline="0" dirty="0" smtClean="0">
                        <a:ln>
                          <a:noFill/>
                        </a:ln>
                        <a:solidFill>
                          <a:schemeClr val="tx1"/>
                        </a:solidFill>
                        <a:effectLst/>
                        <a:latin typeface="Arial" charset="0"/>
                      </a:endParaRPr>
                    </a:p>
                  </a:txBody>
                  <a:tcPr horzOverflow="overflow">
                    <a:lnL cap="flat">
                      <a:noFill/>
                    </a:lnL>
                    <a:lnR w="254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1800" b="0" i="0" u="none" strike="noStrike" cap="none" normalizeH="0" baseline="0" dirty="0" smtClean="0">
                          <a:ln>
                            <a:noFill/>
                          </a:ln>
                          <a:solidFill>
                            <a:schemeClr val="tx1"/>
                          </a:solidFill>
                          <a:effectLst/>
                          <a:latin typeface="Times New Roman" pitchFamily="18" charset="0"/>
                          <a:cs typeface="Times New Roman" pitchFamily="18" charset="0"/>
                        </a:rPr>
                        <a:t>inhaltlich:</a:t>
                      </a:r>
                      <a:endParaRPr kumimoji="0" lang="de-AT" sz="18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1800" b="0" i="0" u="none" strike="noStrike" cap="none" normalizeH="0" baseline="0" dirty="0" smtClean="0">
                          <a:ln>
                            <a:noFill/>
                          </a:ln>
                          <a:solidFill>
                            <a:schemeClr val="tx1"/>
                          </a:solidFill>
                          <a:effectLst/>
                          <a:latin typeface="Times New Roman" pitchFamily="18" charset="0"/>
                          <a:cs typeface="Times New Roman" pitchFamily="18" charset="0"/>
                        </a:rPr>
                        <a:t>Preis/Einheit</a:t>
                      </a:r>
                      <a:endParaRPr kumimoji="0" lang="de-AT"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1800" b="0" i="0" u="none" strike="noStrike" cap="none" normalizeH="0" baseline="0" smtClean="0">
                          <a:ln>
                            <a:noFill/>
                          </a:ln>
                          <a:solidFill>
                            <a:schemeClr val="tx1"/>
                          </a:solidFill>
                          <a:effectLst/>
                          <a:latin typeface="Times New Roman" pitchFamily="18" charset="0"/>
                          <a:cs typeface="Times New Roman" pitchFamily="18" charset="0"/>
                        </a:rPr>
                        <a:t>Faktor </a:t>
                      </a:r>
                      <a:r>
                        <a:rPr kumimoji="0" lang="de-AT" sz="1800" b="0" i="1" u="none" strike="noStrike" cap="none" normalizeH="0" baseline="0" smtClean="0">
                          <a:ln>
                            <a:noFill/>
                          </a:ln>
                          <a:solidFill>
                            <a:schemeClr val="tx1"/>
                          </a:solidFill>
                          <a:effectLst/>
                          <a:latin typeface="Times New Roman" pitchFamily="18" charset="0"/>
                          <a:cs typeface="Times New Roman" pitchFamily="18" charset="0"/>
                        </a:rPr>
                        <a:t>i</a:t>
                      </a:r>
                      <a:r>
                        <a:rPr kumimoji="0" lang="de-AT" sz="1800" b="0" i="0" u="none" strike="noStrike" cap="none" normalizeH="0" baseline="0" smtClean="0">
                          <a:ln>
                            <a:noFill/>
                          </a:ln>
                          <a:solidFill>
                            <a:schemeClr val="tx1"/>
                          </a:solidFill>
                          <a:effectLst/>
                          <a:latin typeface="Times New Roman" pitchFamily="18" charset="0"/>
                          <a:cs typeface="Times New Roman" pitchFamily="18" charset="0"/>
                        </a:rPr>
                        <a:t> = 1</a:t>
                      </a:r>
                      <a:endParaRPr kumimoji="0" lang="de-AT"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1800" b="0" i="0" u="none" strike="noStrike" cap="none" normalizeH="0" baseline="0" dirty="0" smtClean="0">
                          <a:ln>
                            <a:noFill/>
                          </a:ln>
                          <a:solidFill>
                            <a:schemeClr val="tx1"/>
                          </a:solidFill>
                          <a:effectLst/>
                          <a:latin typeface="Times New Roman" pitchFamily="18" charset="0"/>
                          <a:cs typeface="Times New Roman" pitchFamily="18" charset="0"/>
                        </a:rPr>
                        <a:t>Energie</a:t>
                      </a:r>
                      <a:endParaRPr kumimoji="0" lang="de-AT" sz="18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18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de-AT"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1800" b="0" i="0" u="none" strike="noStrike" cap="none" normalizeH="0" baseline="0" smtClean="0">
                          <a:ln>
                            <a:noFill/>
                          </a:ln>
                          <a:solidFill>
                            <a:schemeClr val="tx1"/>
                          </a:solidFill>
                          <a:effectLst/>
                          <a:latin typeface="Times New Roman" pitchFamily="18" charset="0"/>
                          <a:cs typeface="Times New Roman" pitchFamily="18" charset="0"/>
                        </a:rPr>
                        <a:t>2(</a:t>
                      </a:r>
                      <a:r>
                        <a:rPr kumimoji="0" lang="de-AT" sz="1800" b="0" i="1" u="none" strike="noStrike" cap="none" normalizeH="0" baseline="0" smtClean="0">
                          <a:ln>
                            <a:noFill/>
                          </a:ln>
                          <a:solidFill>
                            <a:schemeClr val="tx1"/>
                          </a:solidFill>
                          <a:effectLst/>
                          <a:latin typeface="Times New Roman" pitchFamily="18" charset="0"/>
                          <a:cs typeface="Times New Roman" pitchFamily="18" charset="0"/>
                        </a:rPr>
                        <a:t>d</a:t>
                      </a:r>
                      <a:r>
                        <a:rPr kumimoji="0" lang="de-AT" sz="1800" b="0" i="0" u="none" strike="noStrike" cap="none" normalizeH="0" baseline="0" smtClean="0">
                          <a:ln>
                            <a:noFill/>
                          </a:ln>
                          <a:solidFill>
                            <a:schemeClr val="tx1"/>
                          </a:solidFill>
                          <a:effectLst/>
                          <a:latin typeface="Times New Roman" pitchFamily="18" charset="0"/>
                          <a:cs typeface="Times New Roman" pitchFamily="18" charset="0"/>
                        </a:rPr>
                        <a:t> – 6)</a:t>
                      </a:r>
                      <a:r>
                        <a:rPr kumimoji="0" lang="de-AT" sz="1800" b="0" i="0" u="none" strike="noStrike" cap="none" normalizeH="0" baseline="30000" smtClean="0">
                          <a:ln>
                            <a:noFill/>
                          </a:ln>
                          <a:solidFill>
                            <a:schemeClr val="tx1"/>
                          </a:solidFill>
                          <a:effectLst/>
                          <a:latin typeface="Times New Roman" pitchFamily="18" charset="0"/>
                          <a:cs typeface="Times New Roman" pitchFamily="18" charset="0"/>
                        </a:rPr>
                        <a:t>2</a:t>
                      </a:r>
                      <a:r>
                        <a:rPr kumimoji="0" lang="de-AT" sz="1800" b="0" i="0" u="none" strike="noStrike" cap="none" normalizeH="0" baseline="0" smtClean="0">
                          <a:ln>
                            <a:noFill/>
                          </a:ln>
                          <a:solidFill>
                            <a:schemeClr val="tx1"/>
                          </a:solidFill>
                          <a:effectLst/>
                          <a:latin typeface="Times New Roman" pitchFamily="18" charset="0"/>
                          <a:cs typeface="Times New Roman" pitchFamily="18" charset="0"/>
                        </a:rPr>
                        <a:t> – 10</a:t>
                      </a:r>
                      <a:r>
                        <a:rPr kumimoji="0" lang="de-AT" sz="1800" b="0" i="1" u="none" strike="noStrike" cap="none" normalizeH="0" baseline="0" smtClean="0">
                          <a:ln>
                            <a:noFill/>
                          </a:ln>
                          <a:solidFill>
                            <a:schemeClr val="tx1"/>
                          </a:solidFill>
                          <a:effectLst/>
                          <a:latin typeface="Times New Roman" pitchFamily="18" charset="0"/>
                          <a:cs typeface="Times New Roman" pitchFamily="18" charset="0"/>
                        </a:rPr>
                        <a:t>d</a:t>
                      </a:r>
                      <a:r>
                        <a:rPr kumimoji="0" lang="de-AT" sz="1800" b="0" i="0" u="none" strike="noStrike" cap="none" normalizeH="0" baseline="0" smtClean="0">
                          <a:ln>
                            <a:noFill/>
                          </a:ln>
                          <a:solidFill>
                            <a:schemeClr val="tx1"/>
                          </a:solidFill>
                          <a:effectLst/>
                          <a:latin typeface="Times New Roman" pitchFamily="18" charset="0"/>
                          <a:cs typeface="Times New Roman" pitchFamily="18" charset="0"/>
                        </a:rPr>
                        <a:t> + 60 </a:t>
                      </a:r>
                      <a:endParaRPr kumimoji="0" lang="de-AT"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1800" b="0" i="0" u="none" strike="noStrike" cap="none" normalizeH="0" baseline="0" smtClean="0">
                          <a:ln>
                            <a:noFill/>
                          </a:ln>
                          <a:solidFill>
                            <a:schemeClr val="tx1"/>
                          </a:solidFill>
                          <a:effectLst/>
                          <a:latin typeface="Times New Roman" pitchFamily="18" charset="0"/>
                          <a:cs typeface="Times New Roman" pitchFamily="18" charset="0"/>
                        </a:rPr>
                        <a:t>Faktor </a:t>
                      </a:r>
                      <a:r>
                        <a:rPr kumimoji="0" lang="de-AT" sz="1800" b="0" i="1" u="none" strike="noStrike" cap="none" normalizeH="0" baseline="0" smtClean="0">
                          <a:ln>
                            <a:noFill/>
                          </a:ln>
                          <a:solidFill>
                            <a:schemeClr val="tx1"/>
                          </a:solidFill>
                          <a:effectLst/>
                          <a:latin typeface="Times New Roman" pitchFamily="18" charset="0"/>
                          <a:cs typeface="Times New Roman" pitchFamily="18" charset="0"/>
                        </a:rPr>
                        <a:t>i</a:t>
                      </a:r>
                      <a:r>
                        <a:rPr kumimoji="0" lang="de-AT" sz="1800" b="0" i="0" u="none" strike="noStrike" cap="none" normalizeH="0" baseline="0" smtClean="0">
                          <a:ln>
                            <a:noFill/>
                          </a:ln>
                          <a:solidFill>
                            <a:schemeClr val="tx1"/>
                          </a:solidFill>
                          <a:effectLst/>
                          <a:latin typeface="Times New Roman" pitchFamily="18" charset="0"/>
                          <a:cs typeface="Times New Roman" pitchFamily="18" charset="0"/>
                        </a:rPr>
                        <a:t> = 2</a:t>
                      </a:r>
                      <a:endParaRPr kumimoji="0" lang="de-AT"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1800" b="0" i="0" u="none" strike="noStrike" cap="none" normalizeH="0" baseline="0" dirty="0" smtClean="0">
                          <a:ln>
                            <a:noFill/>
                          </a:ln>
                          <a:solidFill>
                            <a:schemeClr val="tx1"/>
                          </a:solidFill>
                          <a:effectLst/>
                          <a:latin typeface="Times New Roman" pitchFamily="18" charset="0"/>
                          <a:cs typeface="Times New Roman" pitchFamily="18" charset="0"/>
                        </a:rPr>
                        <a:t>Rohstoff</a:t>
                      </a:r>
                      <a:endParaRPr kumimoji="0" lang="de-AT" sz="18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18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AT"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1800" b="0" i="0" u="none" strike="noStrike" cap="none" normalizeH="0" baseline="0" dirty="0" smtClean="0">
                          <a:ln>
                            <a:noFill/>
                          </a:ln>
                          <a:solidFill>
                            <a:schemeClr val="tx1"/>
                          </a:solidFill>
                          <a:effectLst/>
                          <a:latin typeface="Times New Roman" pitchFamily="18" charset="0"/>
                          <a:cs typeface="Times New Roman" pitchFamily="18" charset="0"/>
                        </a:rPr>
                        <a:t>100 + </a:t>
                      </a:r>
                      <a:r>
                        <a:rPr kumimoji="0" lang="de-AT" sz="1800" b="0" i="1" u="none" strike="noStrike" cap="none" normalizeH="0" baseline="0" dirty="0" smtClean="0">
                          <a:ln>
                            <a:noFill/>
                          </a:ln>
                          <a:solidFill>
                            <a:schemeClr val="tx1"/>
                          </a:solidFill>
                          <a:effectLst/>
                          <a:latin typeface="Times New Roman" pitchFamily="18" charset="0"/>
                          <a:cs typeface="Times New Roman" pitchFamily="18" charset="0"/>
                        </a:rPr>
                        <a:t>d</a:t>
                      </a:r>
                      <a:endParaRPr kumimoji="0" lang="de-AT"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1710" name="Text Box 30"/>
          <p:cNvSpPr txBox="1">
            <a:spLocks noChangeArrowheads="1"/>
          </p:cNvSpPr>
          <p:nvPr/>
        </p:nvSpPr>
        <p:spPr bwMode="auto">
          <a:xfrm>
            <a:off x="6142038" y="3705225"/>
            <a:ext cx="512762" cy="701675"/>
          </a:xfrm>
          <a:prstGeom prst="rect">
            <a:avLst/>
          </a:prstGeom>
          <a:noFill/>
          <a:ln w="9525">
            <a:noFill/>
            <a:miter lim="800000"/>
            <a:headEnd/>
            <a:tailEnd/>
          </a:ln>
        </p:spPr>
        <p:txBody>
          <a:bodyPr>
            <a:spAutoFit/>
          </a:bodyPr>
          <a:lstStyle/>
          <a:p>
            <a:pPr>
              <a:spcBef>
                <a:spcPct val="50000"/>
              </a:spcBef>
            </a:pPr>
            <a:r>
              <a:rPr lang="de-DE" sz="4000" b="0">
                <a:solidFill>
                  <a:srgbClr val="FF0066"/>
                </a:solidFill>
              </a:rPr>
              <a:t>* </a:t>
            </a:r>
          </a:p>
        </p:txBody>
      </p:sp>
      <p:sp>
        <p:nvSpPr>
          <p:cNvPr id="71711" name="Text Box 31"/>
          <p:cNvSpPr txBox="1">
            <a:spLocks noChangeArrowheads="1"/>
          </p:cNvSpPr>
          <p:nvPr/>
        </p:nvSpPr>
        <p:spPr bwMode="auto">
          <a:xfrm>
            <a:off x="6156325" y="4033838"/>
            <a:ext cx="512763" cy="701675"/>
          </a:xfrm>
          <a:prstGeom prst="rect">
            <a:avLst/>
          </a:prstGeom>
          <a:noFill/>
          <a:ln w="9525">
            <a:noFill/>
            <a:miter lim="800000"/>
            <a:headEnd/>
            <a:tailEnd/>
          </a:ln>
        </p:spPr>
        <p:txBody>
          <a:bodyPr>
            <a:spAutoFit/>
          </a:bodyPr>
          <a:lstStyle/>
          <a:p>
            <a:pPr>
              <a:spcBef>
                <a:spcPct val="50000"/>
              </a:spcBef>
            </a:pPr>
            <a:r>
              <a:rPr lang="de-DE" sz="4000" b="0">
                <a:solidFill>
                  <a:srgbClr val="FF0066"/>
                </a:solidFill>
              </a:rPr>
              <a:t>* </a:t>
            </a:r>
          </a:p>
        </p:txBody>
      </p:sp>
      <p:sp>
        <p:nvSpPr>
          <p:cNvPr id="71712" name="Text Box 32"/>
          <p:cNvSpPr txBox="1">
            <a:spLocks noChangeArrowheads="1"/>
          </p:cNvSpPr>
          <p:nvPr/>
        </p:nvSpPr>
        <p:spPr bwMode="auto">
          <a:xfrm>
            <a:off x="8326438" y="4800600"/>
            <a:ext cx="512762" cy="701675"/>
          </a:xfrm>
          <a:prstGeom prst="rect">
            <a:avLst/>
          </a:prstGeom>
          <a:noFill/>
          <a:ln w="9525">
            <a:noFill/>
            <a:miter lim="800000"/>
            <a:headEnd/>
            <a:tailEnd/>
          </a:ln>
        </p:spPr>
        <p:txBody>
          <a:bodyPr>
            <a:spAutoFit/>
          </a:bodyPr>
          <a:lstStyle/>
          <a:p>
            <a:pPr>
              <a:spcBef>
                <a:spcPct val="50000"/>
              </a:spcBef>
            </a:pPr>
            <a:r>
              <a:rPr lang="de-DE" sz="4000" b="0">
                <a:solidFill>
                  <a:srgbClr val="FF0066"/>
                </a:solidFill>
                <a:sym typeface="Symbol" pitchFamily="18" charset="2"/>
              </a:rPr>
              <a:t></a:t>
            </a:r>
            <a:r>
              <a:rPr lang="de-DE" sz="4000" b="0">
                <a:solidFill>
                  <a:srgbClr val="FF0066"/>
                </a:solidFill>
              </a:rPr>
              <a:t> </a:t>
            </a:r>
          </a:p>
        </p:txBody>
      </p:sp>
      <p:sp>
        <p:nvSpPr>
          <p:cNvPr id="71713" name="Line 33"/>
          <p:cNvSpPr>
            <a:spLocks noChangeShapeType="1"/>
          </p:cNvSpPr>
          <p:nvPr/>
        </p:nvSpPr>
        <p:spPr bwMode="auto">
          <a:xfrm flipH="1">
            <a:off x="8815388" y="3413125"/>
            <a:ext cx="11112" cy="1195388"/>
          </a:xfrm>
          <a:prstGeom prst="line">
            <a:avLst/>
          </a:prstGeom>
          <a:noFill/>
          <a:ln w="28575">
            <a:solidFill>
              <a:srgbClr val="FF0066"/>
            </a:solidFill>
            <a:round/>
            <a:headEnd/>
            <a:tailEnd type="triangle" w="med" len="med"/>
          </a:ln>
        </p:spPr>
        <p:txBody>
          <a:bodyPr/>
          <a:lstStyle/>
          <a:p>
            <a:endParaRPr lang="de-A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0" grpId="0"/>
      <p:bldP spid="71711" grpId="0"/>
      <p:bldP spid="71712" grpId="0"/>
      <p:bldP spid="717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Fußzeilenplatzhalter 5"/>
          <p:cNvSpPr>
            <a:spLocks noGrp="1"/>
          </p:cNvSpPr>
          <p:nvPr>
            <p:ph type="ftr" sz="quarter" idx="11"/>
          </p:nvPr>
        </p:nvSpPr>
        <p:spPr>
          <a:noFill/>
        </p:spPr>
        <p:txBody>
          <a:bodyPr/>
          <a:lstStyle/>
          <a:p>
            <a:r>
              <a:rPr lang="de-AT" smtClean="0"/>
              <a:t>EK Produktion &amp; Logistik</a:t>
            </a:r>
          </a:p>
        </p:txBody>
      </p:sp>
      <p:sp>
        <p:nvSpPr>
          <p:cNvPr id="6152" name="Foliennummernplatzhalter 6"/>
          <p:cNvSpPr>
            <a:spLocks noGrp="1"/>
          </p:cNvSpPr>
          <p:nvPr>
            <p:ph type="sldNum" sz="quarter" idx="12"/>
          </p:nvPr>
        </p:nvSpPr>
        <p:spPr>
          <a:noFill/>
        </p:spPr>
        <p:txBody>
          <a:bodyPr/>
          <a:lstStyle/>
          <a:p>
            <a:r>
              <a:rPr lang="de-AT" smtClean="0"/>
              <a:t>Kapitel 1/</a:t>
            </a:r>
            <a:fld id="{3DC88ECC-C83F-4AFF-A6A4-BF0ECF2343DF}" type="slidenum">
              <a:rPr lang="de-AT" smtClean="0"/>
              <a:pPr/>
              <a:t>8</a:t>
            </a:fld>
            <a:endParaRPr lang="de-AT" smtClean="0"/>
          </a:p>
        </p:txBody>
      </p:sp>
      <p:sp>
        <p:nvSpPr>
          <p:cNvPr id="6153" name="Rectangle 2"/>
          <p:cNvSpPr>
            <a:spLocks noGrp="1" noChangeArrowheads="1"/>
          </p:cNvSpPr>
          <p:nvPr>
            <p:ph type="title"/>
          </p:nvPr>
        </p:nvSpPr>
        <p:spPr>
          <a:ln>
            <a:noFill/>
          </a:ln>
        </p:spPr>
        <p:txBody>
          <a:bodyPr/>
          <a:lstStyle/>
          <a:p>
            <a:pPr eaLnBrk="1" hangingPunct="1"/>
            <a:r>
              <a:rPr lang="de-DE" b="1" dirty="0" smtClean="0">
                <a:solidFill>
                  <a:srgbClr val="0070C0"/>
                </a:solidFill>
              </a:rPr>
              <a:t>Beispiel (Fortsetzung)</a:t>
            </a:r>
            <a:endParaRPr lang="de-AT" b="1" dirty="0" smtClean="0">
              <a:solidFill>
                <a:srgbClr val="0070C0"/>
              </a:solidFill>
            </a:endParaRPr>
          </a:p>
        </p:txBody>
      </p:sp>
      <p:sp>
        <p:nvSpPr>
          <p:cNvPr id="6154" name="Rectangle 3"/>
          <p:cNvSpPr>
            <a:spLocks noGrp="1" noChangeArrowheads="1"/>
          </p:cNvSpPr>
          <p:nvPr>
            <p:ph type="body" sz="half" idx="1"/>
          </p:nvPr>
        </p:nvSpPr>
        <p:spPr/>
        <p:txBody>
          <a:bodyPr/>
          <a:lstStyle/>
          <a:p>
            <a:pPr eaLnBrk="1" hangingPunct="1">
              <a:buFontTx/>
              <a:buNone/>
            </a:pPr>
            <a:r>
              <a:rPr lang="de-AT" sz="1800" smtClean="0"/>
              <a:t>monetäre Verbrauchsfunktion:</a:t>
            </a:r>
            <a:r>
              <a:rPr lang="de-AT" sz="2000" smtClean="0"/>
              <a:t> </a:t>
            </a:r>
          </a:p>
          <a:p>
            <a:pPr eaLnBrk="1" hangingPunct="1">
              <a:buFontTx/>
              <a:buNone/>
            </a:pPr>
            <a:endParaRPr lang="de-DE" sz="2000" smtClean="0"/>
          </a:p>
          <a:p>
            <a:pPr eaLnBrk="1" hangingPunct="1">
              <a:buFontTx/>
              <a:buNone/>
            </a:pPr>
            <a:endParaRPr lang="de-AT" sz="2000" smtClean="0"/>
          </a:p>
        </p:txBody>
      </p:sp>
      <p:sp>
        <p:nvSpPr>
          <p:cNvPr id="615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graphicFrame>
        <p:nvGraphicFramePr>
          <p:cNvPr id="38916" name="Object 4"/>
          <p:cNvGraphicFramePr>
            <a:graphicFrameLocks noChangeAspect="1"/>
          </p:cNvGraphicFramePr>
          <p:nvPr/>
        </p:nvGraphicFramePr>
        <p:xfrm>
          <a:off x="755650" y="2276475"/>
          <a:ext cx="1728788" cy="735013"/>
        </p:xfrm>
        <a:graphic>
          <a:graphicData uri="http://schemas.openxmlformats.org/presentationml/2006/ole">
            <p:oleObj spid="_x0000_s6146" name="Formel" r:id="rId3" imgW="1143000" imgH="482600" progId="Equation.3">
              <p:embed/>
            </p:oleObj>
          </a:graphicData>
        </a:graphic>
      </p:graphicFrame>
      <p:sp>
        <p:nvSpPr>
          <p:cNvPr id="38918" name="Text Box 6"/>
          <p:cNvSpPr txBox="1">
            <a:spLocks noChangeArrowheads="1"/>
          </p:cNvSpPr>
          <p:nvPr/>
        </p:nvSpPr>
        <p:spPr bwMode="auto">
          <a:xfrm>
            <a:off x="466725" y="3968750"/>
            <a:ext cx="5689600" cy="396875"/>
          </a:xfrm>
          <a:prstGeom prst="rect">
            <a:avLst/>
          </a:prstGeom>
          <a:noFill/>
          <a:ln w="9525">
            <a:noFill/>
            <a:miter lim="800000"/>
            <a:headEnd/>
            <a:tailEnd/>
          </a:ln>
        </p:spPr>
        <p:txBody>
          <a:bodyPr>
            <a:spAutoFit/>
          </a:bodyPr>
          <a:lstStyle/>
          <a:p>
            <a:pPr>
              <a:spcBef>
                <a:spcPct val="50000"/>
              </a:spcBef>
            </a:pPr>
            <a:r>
              <a:rPr lang="de-AT" sz="2000" b="0"/>
              <a:t>Optimale Intensität  </a:t>
            </a:r>
            <a:r>
              <a:rPr lang="de-AT" sz="2000" b="0">
                <a:sym typeface="Symbol" pitchFamily="18" charset="2"/>
              </a:rPr>
              <a:t></a:t>
            </a:r>
            <a:r>
              <a:rPr lang="de-AT" sz="2000" b="0"/>
              <a:t>  Minimum von           :</a:t>
            </a:r>
            <a:r>
              <a:rPr lang="de-AT" b="0"/>
              <a:t> </a:t>
            </a:r>
          </a:p>
        </p:txBody>
      </p:sp>
      <p:sp>
        <p:nvSpPr>
          <p:cNvPr id="38919" name="Text Box 7"/>
          <p:cNvSpPr txBox="1">
            <a:spLocks noChangeArrowheads="1"/>
          </p:cNvSpPr>
          <p:nvPr/>
        </p:nvSpPr>
        <p:spPr bwMode="auto">
          <a:xfrm>
            <a:off x="2484438" y="2463800"/>
            <a:ext cx="287337" cy="366713"/>
          </a:xfrm>
          <a:prstGeom prst="rect">
            <a:avLst/>
          </a:prstGeom>
          <a:noFill/>
          <a:ln w="9525">
            <a:noFill/>
            <a:miter lim="800000"/>
            <a:headEnd/>
            <a:tailEnd/>
          </a:ln>
        </p:spPr>
        <p:txBody>
          <a:bodyPr>
            <a:spAutoFit/>
          </a:bodyPr>
          <a:lstStyle/>
          <a:p>
            <a:pPr>
              <a:spcBef>
                <a:spcPct val="50000"/>
              </a:spcBef>
            </a:pPr>
            <a:r>
              <a:rPr lang="de-DE" b="0"/>
              <a:t>=</a:t>
            </a:r>
            <a:endParaRPr lang="de-AT" b="0"/>
          </a:p>
        </p:txBody>
      </p:sp>
      <p:sp>
        <p:nvSpPr>
          <p:cNvPr id="615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graphicFrame>
        <p:nvGraphicFramePr>
          <p:cNvPr id="38920" name="Object 8"/>
          <p:cNvGraphicFramePr>
            <a:graphicFrameLocks noChangeAspect="1"/>
          </p:cNvGraphicFramePr>
          <p:nvPr/>
        </p:nvGraphicFramePr>
        <p:xfrm>
          <a:off x="4787900" y="4033838"/>
          <a:ext cx="647700" cy="346075"/>
        </p:xfrm>
        <a:graphic>
          <a:graphicData uri="http://schemas.openxmlformats.org/presentationml/2006/ole">
            <p:oleObj spid="_x0000_s6147" name="Formel" r:id="rId4" imgW="406048" imgH="215713" progId="Equation.3">
              <p:embed/>
            </p:oleObj>
          </a:graphicData>
        </a:graphic>
      </p:graphicFrame>
      <p:sp>
        <p:nvSpPr>
          <p:cNvPr id="6159" name="Rectangle 11"/>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de-DE"/>
          </a:p>
        </p:txBody>
      </p:sp>
      <p:graphicFrame>
        <p:nvGraphicFramePr>
          <p:cNvPr id="38922" name="Object 10"/>
          <p:cNvGraphicFramePr>
            <a:graphicFrameLocks noChangeAspect="1"/>
          </p:cNvGraphicFramePr>
          <p:nvPr/>
        </p:nvGraphicFramePr>
        <p:xfrm>
          <a:off x="827088" y="4668838"/>
          <a:ext cx="792162" cy="344487"/>
        </p:xfrm>
        <a:graphic>
          <a:graphicData uri="http://schemas.openxmlformats.org/presentationml/2006/ole">
            <p:oleObj spid="_x0000_s6148" name="Formel" r:id="rId5" imgW="520700" imgH="228600" progId="Equation.3">
              <p:embed/>
            </p:oleObj>
          </a:graphicData>
        </a:graphic>
      </p:graphicFrame>
      <p:sp>
        <p:nvSpPr>
          <p:cNvPr id="38924" name="Text Box 12"/>
          <p:cNvSpPr txBox="1">
            <a:spLocks noChangeArrowheads="1"/>
          </p:cNvSpPr>
          <p:nvPr/>
        </p:nvSpPr>
        <p:spPr bwMode="auto">
          <a:xfrm>
            <a:off x="1925638" y="5562600"/>
            <a:ext cx="720725" cy="366713"/>
          </a:xfrm>
          <a:prstGeom prst="rect">
            <a:avLst/>
          </a:prstGeom>
          <a:noFill/>
          <a:ln w="9525">
            <a:noFill/>
            <a:miter lim="800000"/>
            <a:headEnd/>
            <a:tailEnd/>
          </a:ln>
        </p:spPr>
        <p:txBody>
          <a:bodyPr>
            <a:spAutoFit/>
          </a:bodyPr>
          <a:lstStyle/>
          <a:p>
            <a:pPr>
              <a:spcBef>
                <a:spcPct val="50000"/>
              </a:spcBef>
            </a:pPr>
            <a:r>
              <a:rPr lang="de-AT" b="0">
                <a:sym typeface="Symbol" pitchFamily="18" charset="2"/>
              </a:rPr>
              <a:t></a:t>
            </a:r>
            <a:r>
              <a:rPr lang="de-AT" b="0"/>
              <a:t> </a:t>
            </a:r>
          </a:p>
        </p:txBody>
      </p:sp>
      <p:sp>
        <p:nvSpPr>
          <p:cNvPr id="38925" name="Rectangle 13"/>
          <p:cNvSpPr>
            <a:spLocks noChangeArrowheads="1"/>
          </p:cNvSpPr>
          <p:nvPr/>
        </p:nvSpPr>
        <p:spPr bwMode="auto">
          <a:xfrm>
            <a:off x="2501900" y="5568950"/>
            <a:ext cx="889000" cy="366713"/>
          </a:xfrm>
          <a:prstGeom prst="rect">
            <a:avLst/>
          </a:prstGeom>
          <a:noFill/>
          <a:ln w="9525">
            <a:noFill/>
            <a:miter lim="800000"/>
            <a:headEnd/>
            <a:tailEnd/>
          </a:ln>
        </p:spPr>
        <p:txBody>
          <a:bodyPr wrap="none" anchor="ctr">
            <a:spAutoFit/>
          </a:bodyPr>
          <a:lstStyle/>
          <a:p>
            <a:r>
              <a:rPr lang="de-AT" b="0" i="1"/>
              <a:t>d</a:t>
            </a:r>
            <a:r>
              <a:rPr lang="de-AT" b="0"/>
              <a:t>opt = </a:t>
            </a:r>
          </a:p>
        </p:txBody>
      </p:sp>
      <p:sp>
        <p:nvSpPr>
          <p:cNvPr id="38926" name="Text Box 14"/>
          <p:cNvSpPr txBox="1">
            <a:spLocks noChangeArrowheads="1"/>
          </p:cNvSpPr>
          <p:nvPr/>
        </p:nvSpPr>
        <p:spPr bwMode="auto">
          <a:xfrm>
            <a:off x="2771775" y="2471738"/>
            <a:ext cx="5689600" cy="366712"/>
          </a:xfrm>
          <a:prstGeom prst="rect">
            <a:avLst/>
          </a:prstGeom>
          <a:noFill/>
          <a:ln w="9525">
            <a:noFill/>
            <a:miter lim="800000"/>
            <a:headEnd/>
            <a:tailEnd/>
          </a:ln>
        </p:spPr>
        <p:txBody>
          <a:bodyPr>
            <a:spAutoFit/>
          </a:bodyPr>
          <a:lstStyle/>
          <a:p>
            <a:pPr>
              <a:spcBef>
                <a:spcPct val="50000"/>
              </a:spcBef>
            </a:pPr>
            <a:r>
              <a:rPr lang="de-DE" b="0"/>
              <a:t>1 *  [ 2 * (</a:t>
            </a:r>
            <a:r>
              <a:rPr lang="de-DE" b="0" i="1"/>
              <a:t>d</a:t>
            </a:r>
            <a:r>
              <a:rPr lang="de-DE" b="0"/>
              <a:t> - 6)</a:t>
            </a:r>
            <a:r>
              <a:rPr lang="de-DE" b="0" baseline="30000"/>
              <a:t>2</a:t>
            </a:r>
            <a:r>
              <a:rPr lang="de-DE" b="0"/>
              <a:t> – 10</a:t>
            </a:r>
            <a:r>
              <a:rPr lang="de-DE" b="0" i="1"/>
              <a:t>d</a:t>
            </a:r>
            <a:r>
              <a:rPr lang="de-DE" b="0"/>
              <a:t> + 60 ] + 2 * (100 + </a:t>
            </a:r>
            <a:r>
              <a:rPr lang="de-DE" b="0" i="1"/>
              <a:t>d</a:t>
            </a:r>
            <a:r>
              <a:rPr lang="de-DE" b="0"/>
              <a:t>)</a:t>
            </a:r>
            <a:endParaRPr lang="de-AT" b="0"/>
          </a:p>
        </p:txBody>
      </p:sp>
      <p:sp>
        <p:nvSpPr>
          <p:cNvPr id="38927" name="Text Box 15"/>
          <p:cNvSpPr txBox="1">
            <a:spLocks noChangeArrowheads="1"/>
          </p:cNvSpPr>
          <p:nvPr/>
        </p:nvSpPr>
        <p:spPr bwMode="auto">
          <a:xfrm>
            <a:off x="2484438" y="2924175"/>
            <a:ext cx="5256212" cy="366713"/>
          </a:xfrm>
          <a:prstGeom prst="rect">
            <a:avLst/>
          </a:prstGeom>
          <a:noFill/>
          <a:ln w="9525">
            <a:noFill/>
            <a:miter lim="800000"/>
            <a:headEnd/>
            <a:tailEnd/>
          </a:ln>
        </p:spPr>
        <p:txBody>
          <a:bodyPr>
            <a:spAutoFit/>
          </a:bodyPr>
          <a:lstStyle/>
          <a:p>
            <a:pPr>
              <a:spcBef>
                <a:spcPct val="50000"/>
              </a:spcBef>
            </a:pPr>
            <a:r>
              <a:rPr lang="de-DE" b="0" dirty="0"/>
              <a:t>=   </a:t>
            </a:r>
            <a:r>
              <a:rPr lang="de-DE" dirty="0">
                <a:solidFill>
                  <a:srgbClr val="0070C0"/>
                </a:solidFill>
              </a:rPr>
              <a:t>2 * (</a:t>
            </a:r>
            <a:r>
              <a:rPr lang="de-DE" i="1" dirty="0">
                <a:solidFill>
                  <a:srgbClr val="0070C0"/>
                </a:solidFill>
              </a:rPr>
              <a:t>d</a:t>
            </a:r>
            <a:r>
              <a:rPr lang="de-DE" dirty="0">
                <a:solidFill>
                  <a:srgbClr val="0070C0"/>
                </a:solidFill>
              </a:rPr>
              <a:t> - 6)</a:t>
            </a:r>
            <a:r>
              <a:rPr lang="de-DE" baseline="30000" dirty="0">
                <a:solidFill>
                  <a:srgbClr val="0070C0"/>
                </a:solidFill>
              </a:rPr>
              <a:t>2</a:t>
            </a:r>
            <a:r>
              <a:rPr lang="de-DE" dirty="0">
                <a:solidFill>
                  <a:srgbClr val="0070C0"/>
                </a:solidFill>
              </a:rPr>
              <a:t> – 8</a:t>
            </a:r>
            <a:r>
              <a:rPr lang="de-DE" i="1" dirty="0">
                <a:solidFill>
                  <a:srgbClr val="0070C0"/>
                </a:solidFill>
              </a:rPr>
              <a:t>d</a:t>
            </a:r>
            <a:r>
              <a:rPr lang="de-DE" dirty="0">
                <a:solidFill>
                  <a:srgbClr val="0070C0"/>
                </a:solidFill>
              </a:rPr>
              <a:t> + 260</a:t>
            </a:r>
            <a:endParaRPr lang="de-AT" dirty="0">
              <a:solidFill>
                <a:srgbClr val="0070C0"/>
              </a:solidFill>
            </a:endParaRPr>
          </a:p>
        </p:txBody>
      </p:sp>
      <p:sp>
        <p:nvSpPr>
          <p:cNvPr id="38928" name="Text Box 16"/>
          <p:cNvSpPr txBox="1">
            <a:spLocks noChangeArrowheads="1"/>
          </p:cNvSpPr>
          <p:nvPr/>
        </p:nvSpPr>
        <p:spPr bwMode="auto">
          <a:xfrm>
            <a:off x="1692275" y="4649788"/>
            <a:ext cx="2663825" cy="366712"/>
          </a:xfrm>
          <a:prstGeom prst="rect">
            <a:avLst/>
          </a:prstGeom>
          <a:noFill/>
          <a:ln w="9525">
            <a:noFill/>
            <a:miter lim="800000"/>
            <a:headEnd/>
            <a:tailEnd/>
          </a:ln>
        </p:spPr>
        <p:txBody>
          <a:bodyPr>
            <a:spAutoFit/>
          </a:bodyPr>
          <a:lstStyle/>
          <a:p>
            <a:pPr>
              <a:spcBef>
                <a:spcPct val="50000"/>
              </a:spcBef>
            </a:pPr>
            <a:r>
              <a:rPr lang="de-DE" b="0"/>
              <a:t>4 * (</a:t>
            </a:r>
            <a:r>
              <a:rPr lang="de-DE" b="0" i="1"/>
              <a:t>d</a:t>
            </a:r>
            <a:r>
              <a:rPr lang="de-DE" b="0"/>
              <a:t> – 6) – 8 = 0</a:t>
            </a:r>
            <a:endParaRPr lang="de-AT" b="0"/>
          </a:p>
        </p:txBody>
      </p:sp>
      <p:sp>
        <p:nvSpPr>
          <p:cNvPr id="38929" name="Text Box 17"/>
          <p:cNvSpPr txBox="1">
            <a:spLocks noChangeArrowheads="1"/>
          </p:cNvSpPr>
          <p:nvPr/>
        </p:nvSpPr>
        <p:spPr bwMode="auto">
          <a:xfrm>
            <a:off x="2570163" y="5149850"/>
            <a:ext cx="2519362" cy="366713"/>
          </a:xfrm>
          <a:prstGeom prst="rect">
            <a:avLst/>
          </a:prstGeom>
          <a:noFill/>
          <a:ln w="9525">
            <a:noFill/>
            <a:miter lim="800000"/>
            <a:headEnd/>
            <a:tailEnd/>
          </a:ln>
        </p:spPr>
        <p:txBody>
          <a:bodyPr>
            <a:spAutoFit/>
          </a:bodyPr>
          <a:lstStyle/>
          <a:p>
            <a:pPr>
              <a:spcBef>
                <a:spcPct val="50000"/>
              </a:spcBef>
            </a:pPr>
            <a:r>
              <a:rPr lang="de-DE" b="0" i="1"/>
              <a:t>d</a:t>
            </a:r>
            <a:r>
              <a:rPr lang="de-DE" b="0"/>
              <a:t> – 6 = 2</a:t>
            </a:r>
            <a:endParaRPr lang="de-AT" b="0"/>
          </a:p>
        </p:txBody>
      </p:sp>
      <p:sp>
        <p:nvSpPr>
          <p:cNvPr id="38930" name="Text Box 18"/>
          <p:cNvSpPr txBox="1">
            <a:spLocks noChangeArrowheads="1"/>
          </p:cNvSpPr>
          <p:nvPr/>
        </p:nvSpPr>
        <p:spPr bwMode="auto">
          <a:xfrm>
            <a:off x="3365500" y="5568950"/>
            <a:ext cx="719138" cy="366713"/>
          </a:xfrm>
          <a:prstGeom prst="rect">
            <a:avLst/>
          </a:prstGeom>
          <a:noFill/>
          <a:ln w="9525">
            <a:noFill/>
            <a:miter lim="800000"/>
            <a:headEnd/>
            <a:tailEnd/>
          </a:ln>
        </p:spPr>
        <p:txBody>
          <a:bodyPr>
            <a:spAutoFit/>
          </a:bodyPr>
          <a:lstStyle/>
          <a:p>
            <a:pPr>
              <a:spcBef>
                <a:spcPct val="50000"/>
              </a:spcBef>
            </a:pPr>
            <a:r>
              <a:rPr lang="de-DE" dirty="0">
                <a:solidFill>
                  <a:srgbClr val="0070C0"/>
                </a:solidFill>
              </a:rPr>
              <a:t>8</a:t>
            </a:r>
            <a:endParaRPr lang="de-AT" dirty="0">
              <a:solidFill>
                <a:srgbClr val="0070C0"/>
              </a:solidFill>
            </a:endParaRPr>
          </a:p>
        </p:txBody>
      </p:sp>
      <p:graphicFrame>
        <p:nvGraphicFramePr>
          <p:cNvPr id="38931" name="Object 19"/>
          <p:cNvGraphicFramePr>
            <a:graphicFrameLocks noChangeAspect="1"/>
          </p:cNvGraphicFramePr>
          <p:nvPr>
            <p:ph sz="half" idx="2"/>
          </p:nvPr>
        </p:nvGraphicFramePr>
        <p:xfrm>
          <a:off x="5942013" y="3106738"/>
          <a:ext cx="2640012" cy="2405062"/>
        </p:xfrm>
        <a:graphic>
          <a:graphicData uri="http://schemas.openxmlformats.org/presentationml/2006/ole">
            <p:oleObj spid="_x0000_s6149" name="Microsoft-Zeichnung" r:id="rId6" imgW="3136900" imgH="2859088" progId="">
              <p:embed/>
            </p:oleObj>
          </a:graphicData>
        </a:graphic>
      </p:graphicFrame>
      <p:sp>
        <p:nvSpPr>
          <p:cNvPr id="38933" name="Oval 21"/>
          <p:cNvSpPr>
            <a:spLocks noChangeArrowheads="1"/>
          </p:cNvSpPr>
          <p:nvPr/>
        </p:nvSpPr>
        <p:spPr bwMode="auto">
          <a:xfrm>
            <a:off x="7216775" y="4511675"/>
            <a:ext cx="88900" cy="88900"/>
          </a:xfrm>
          <a:prstGeom prst="ellipse">
            <a:avLst/>
          </a:prstGeom>
          <a:solidFill>
            <a:schemeClr val="bg1"/>
          </a:solidFill>
          <a:ln w="28575">
            <a:solidFill>
              <a:srgbClr val="FF0066"/>
            </a:solidFill>
            <a:round/>
            <a:headEnd/>
            <a:tailEnd/>
          </a:ln>
        </p:spPr>
        <p:txBody>
          <a:bodyPr wrap="none" anchor="ct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9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9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9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9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9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9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9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9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9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9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89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89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p:bldP spid="38919" grpId="0"/>
      <p:bldP spid="38924" grpId="0"/>
      <p:bldP spid="38925" grpId="0"/>
      <p:bldP spid="38926" grpId="0"/>
      <p:bldP spid="38927" grpId="0"/>
      <p:bldP spid="38928" grpId="0"/>
      <p:bldP spid="38929" grpId="0"/>
      <p:bldP spid="38930" grpId="0"/>
      <p:bldP spid="389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Fußzeilenplatzhalter 4"/>
          <p:cNvSpPr>
            <a:spLocks noGrp="1"/>
          </p:cNvSpPr>
          <p:nvPr>
            <p:ph type="ftr" sz="quarter" idx="11"/>
          </p:nvPr>
        </p:nvSpPr>
        <p:spPr>
          <a:noFill/>
        </p:spPr>
        <p:txBody>
          <a:bodyPr/>
          <a:lstStyle/>
          <a:p>
            <a:r>
              <a:rPr lang="de-AT" smtClean="0"/>
              <a:t>EK Produktion &amp; Logistik</a:t>
            </a:r>
          </a:p>
        </p:txBody>
      </p:sp>
      <p:sp>
        <p:nvSpPr>
          <p:cNvPr id="7177" name="Foliennummernplatzhalter 5"/>
          <p:cNvSpPr>
            <a:spLocks noGrp="1"/>
          </p:cNvSpPr>
          <p:nvPr>
            <p:ph type="sldNum" sz="quarter" idx="12"/>
          </p:nvPr>
        </p:nvSpPr>
        <p:spPr>
          <a:noFill/>
        </p:spPr>
        <p:txBody>
          <a:bodyPr/>
          <a:lstStyle/>
          <a:p>
            <a:r>
              <a:rPr lang="de-AT" smtClean="0"/>
              <a:t>Kapitel 1/</a:t>
            </a:r>
            <a:fld id="{9DBAD85F-20E3-45F6-BFC7-C98C6DB57B36}" type="slidenum">
              <a:rPr lang="de-AT" smtClean="0"/>
              <a:pPr/>
              <a:t>9</a:t>
            </a:fld>
            <a:endParaRPr lang="de-AT" smtClean="0"/>
          </a:p>
        </p:txBody>
      </p:sp>
      <p:sp>
        <p:nvSpPr>
          <p:cNvPr id="7178" name="Rectangle 2"/>
          <p:cNvSpPr>
            <a:spLocks noGrp="1" noChangeArrowheads="1"/>
          </p:cNvSpPr>
          <p:nvPr>
            <p:ph type="title"/>
          </p:nvPr>
        </p:nvSpPr>
        <p:spPr>
          <a:xfrm>
            <a:off x="251520" y="980729"/>
            <a:ext cx="8784976" cy="792087"/>
          </a:xfrm>
        </p:spPr>
        <p:txBody>
          <a:bodyPr/>
          <a:lstStyle/>
          <a:p>
            <a:pPr eaLnBrk="1" hangingPunct="1"/>
            <a:r>
              <a:rPr lang="de-DE" dirty="0" smtClean="0"/>
              <a:t>1.6.3 Produktions- „Funktion“ und Kostenfunktion</a:t>
            </a:r>
            <a:endParaRPr lang="de-AT" dirty="0" smtClean="0"/>
          </a:p>
        </p:txBody>
      </p:sp>
      <p:sp>
        <p:nvSpPr>
          <p:cNvPr id="7179" name="Rectangle 3"/>
          <p:cNvSpPr>
            <a:spLocks noGrp="1" noChangeArrowheads="1"/>
          </p:cNvSpPr>
          <p:nvPr>
            <p:ph type="body" idx="1"/>
          </p:nvPr>
        </p:nvSpPr>
        <p:spPr>
          <a:xfrm>
            <a:off x="467544" y="2032769"/>
            <a:ext cx="8229600" cy="892175"/>
          </a:xfrm>
        </p:spPr>
        <p:txBody>
          <a:bodyPr/>
          <a:lstStyle/>
          <a:p>
            <a:pPr eaLnBrk="1" hangingPunct="1">
              <a:buFontTx/>
              <a:buNone/>
            </a:pPr>
            <a:r>
              <a:rPr lang="de-AT" i="1" dirty="0" smtClean="0">
                <a:solidFill>
                  <a:srgbClr val="FF0066"/>
                </a:solidFill>
                <a:latin typeface="Times New Roman" pitchFamily="18" charset="0"/>
              </a:rPr>
              <a:t>x = </a:t>
            </a:r>
            <a:r>
              <a:rPr lang="de-AT" i="1" dirty="0" smtClean="0">
                <a:solidFill>
                  <a:srgbClr val="FF0066"/>
                </a:solidFill>
                <a:latin typeface="Times New Roman" pitchFamily="18" charset="0"/>
                <a:sym typeface="Symbol" pitchFamily="18" charset="2"/>
              </a:rPr>
              <a:t></a:t>
            </a:r>
            <a:r>
              <a:rPr lang="de-AT" i="1" dirty="0" smtClean="0">
                <a:solidFill>
                  <a:srgbClr val="FF0066"/>
                </a:solidFill>
                <a:latin typeface="Times New Roman" pitchFamily="18" charset="0"/>
              </a:rPr>
              <a:t>*d*t</a:t>
            </a:r>
            <a:r>
              <a:rPr lang="de-AT" sz="1800" dirty="0" smtClean="0"/>
              <a:t>    wobei </a:t>
            </a:r>
          </a:p>
        </p:txBody>
      </p:sp>
      <p:sp>
        <p:nvSpPr>
          <p:cNvPr id="718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graphicFrame>
        <p:nvGraphicFramePr>
          <p:cNvPr id="39940" name="Object 4"/>
          <p:cNvGraphicFramePr>
            <a:graphicFrameLocks noChangeAspect="1"/>
          </p:cNvGraphicFramePr>
          <p:nvPr/>
        </p:nvGraphicFramePr>
        <p:xfrm>
          <a:off x="2700338" y="1988840"/>
          <a:ext cx="2387600" cy="614362"/>
        </p:xfrm>
        <a:graphic>
          <a:graphicData uri="http://schemas.openxmlformats.org/presentationml/2006/ole">
            <p:oleObj spid="_x0000_s7170" name="Formel" r:id="rId3" imgW="1663700" imgH="431800" progId="Equation.3">
              <p:embed/>
            </p:oleObj>
          </a:graphicData>
        </a:graphic>
      </p:graphicFrame>
      <p:sp>
        <p:nvSpPr>
          <p:cNvPr id="39942" name="Text Box 6"/>
          <p:cNvSpPr txBox="1">
            <a:spLocks noChangeArrowheads="1"/>
          </p:cNvSpPr>
          <p:nvPr/>
        </p:nvSpPr>
        <p:spPr bwMode="auto">
          <a:xfrm>
            <a:off x="5364163" y="2054176"/>
            <a:ext cx="3095625" cy="366712"/>
          </a:xfrm>
          <a:prstGeom prst="rect">
            <a:avLst/>
          </a:prstGeom>
          <a:noFill/>
          <a:ln w="9525">
            <a:noFill/>
            <a:miter lim="800000"/>
            <a:headEnd/>
            <a:tailEnd/>
          </a:ln>
        </p:spPr>
        <p:txBody>
          <a:bodyPr>
            <a:spAutoFit/>
          </a:bodyPr>
          <a:lstStyle/>
          <a:p>
            <a:pPr>
              <a:spcBef>
                <a:spcPct val="50000"/>
              </a:spcBef>
            </a:pPr>
            <a:r>
              <a:rPr lang="de-AT" b="0" dirty="0"/>
              <a:t>... Umrechnungsfaktor </a:t>
            </a:r>
          </a:p>
        </p:txBody>
      </p:sp>
      <p:graphicFrame>
        <p:nvGraphicFramePr>
          <p:cNvPr id="39950" name="Object 14"/>
          <p:cNvGraphicFramePr>
            <a:graphicFrameLocks noChangeAspect="1"/>
          </p:cNvGraphicFramePr>
          <p:nvPr/>
        </p:nvGraphicFramePr>
        <p:xfrm>
          <a:off x="2260600" y="2783904"/>
          <a:ext cx="2024063" cy="573088"/>
        </p:xfrm>
        <a:graphic>
          <a:graphicData uri="http://schemas.openxmlformats.org/presentationml/2006/ole">
            <p:oleObj spid="_x0000_s7171" name="Formel" r:id="rId4" imgW="1447172" imgH="406224" progId="Equation.3">
              <p:embed/>
            </p:oleObj>
          </a:graphicData>
        </a:graphic>
      </p:graphicFrame>
      <p:graphicFrame>
        <p:nvGraphicFramePr>
          <p:cNvPr id="39949" name="Object 13"/>
          <p:cNvGraphicFramePr>
            <a:graphicFrameLocks noChangeAspect="1"/>
          </p:cNvGraphicFramePr>
          <p:nvPr/>
        </p:nvGraphicFramePr>
        <p:xfrm>
          <a:off x="4572000" y="2806129"/>
          <a:ext cx="1871663" cy="550863"/>
        </p:xfrm>
        <a:graphic>
          <a:graphicData uri="http://schemas.openxmlformats.org/presentationml/2006/ole">
            <p:oleObj spid="_x0000_s7172" name="Formel" r:id="rId5" imgW="1295400" imgH="381000" progId="Equation.3">
              <p:embed/>
            </p:oleObj>
          </a:graphicData>
        </a:graphic>
      </p:graphicFrame>
      <p:sp>
        <p:nvSpPr>
          <p:cNvPr id="39951" name="Rectangle 15"/>
          <p:cNvSpPr>
            <a:spLocks noChangeArrowheads="1"/>
          </p:cNvSpPr>
          <p:nvPr/>
        </p:nvSpPr>
        <p:spPr bwMode="auto">
          <a:xfrm>
            <a:off x="468313" y="2846264"/>
            <a:ext cx="1866900" cy="366712"/>
          </a:xfrm>
          <a:prstGeom prst="rect">
            <a:avLst/>
          </a:prstGeom>
          <a:noFill/>
          <a:ln w="9525">
            <a:noFill/>
            <a:miter lim="800000"/>
            <a:headEnd/>
            <a:tailEnd/>
          </a:ln>
        </p:spPr>
        <p:txBody>
          <a:bodyPr wrap="none" anchor="ctr">
            <a:spAutoFit/>
          </a:bodyPr>
          <a:lstStyle/>
          <a:p>
            <a:r>
              <a:rPr lang="de-AT" dirty="0">
                <a:cs typeface="Times New Roman" pitchFamily="18" charset="0"/>
              </a:rPr>
              <a:t>Ausbringung</a:t>
            </a:r>
            <a:r>
              <a:rPr lang="de-AT" b="0" dirty="0">
                <a:cs typeface="Times New Roman" pitchFamily="18" charset="0"/>
              </a:rPr>
              <a:t> = </a:t>
            </a:r>
            <a:endParaRPr lang="de-AT" b="0" dirty="0"/>
          </a:p>
        </p:txBody>
      </p:sp>
      <p:sp>
        <p:nvSpPr>
          <p:cNvPr id="39952" name="Rectangle 16"/>
          <p:cNvSpPr>
            <a:spLocks noChangeArrowheads="1"/>
          </p:cNvSpPr>
          <p:nvPr/>
        </p:nvSpPr>
        <p:spPr bwMode="auto">
          <a:xfrm>
            <a:off x="4243388" y="2846263"/>
            <a:ext cx="544512" cy="366713"/>
          </a:xfrm>
          <a:prstGeom prst="rect">
            <a:avLst/>
          </a:prstGeom>
          <a:noFill/>
          <a:ln w="9525">
            <a:noFill/>
            <a:miter lim="800000"/>
            <a:headEnd/>
            <a:tailEnd/>
          </a:ln>
        </p:spPr>
        <p:txBody>
          <a:bodyPr anchor="ctr">
            <a:spAutoFit/>
          </a:bodyPr>
          <a:lstStyle/>
          <a:p>
            <a:r>
              <a:rPr lang="de-AT" b="0" dirty="0">
                <a:cs typeface="Times New Roman" pitchFamily="18" charset="0"/>
              </a:rPr>
              <a:t> *</a:t>
            </a:r>
            <a:r>
              <a:rPr lang="de-AT" sz="1600" b="0" dirty="0">
                <a:cs typeface="Times New Roman" pitchFamily="18" charset="0"/>
              </a:rPr>
              <a:t> </a:t>
            </a:r>
            <a:endParaRPr lang="de-AT" sz="1600" b="0" dirty="0"/>
          </a:p>
        </p:txBody>
      </p:sp>
      <p:sp>
        <p:nvSpPr>
          <p:cNvPr id="39953" name="Rectangle 17"/>
          <p:cNvSpPr>
            <a:spLocks noChangeArrowheads="1"/>
          </p:cNvSpPr>
          <p:nvPr/>
        </p:nvSpPr>
        <p:spPr bwMode="auto">
          <a:xfrm>
            <a:off x="6515100" y="2846263"/>
            <a:ext cx="1944688" cy="366713"/>
          </a:xfrm>
          <a:prstGeom prst="rect">
            <a:avLst/>
          </a:prstGeom>
          <a:noFill/>
          <a:ln w="9525">
            <a:noFill/>
            <a:miter lim="800000"/>
            <a:headEnd/>
            <a:tailEnd/>
          </a:ln>
        </p:spPr>
        <p:txBody>
          <a:bodyPr anchor="ctr">
            <a:spAutoFit/>
          </a:bodyPr>
          <a:lstStyle/>
          <a:p>
            <a:r>
              <a:rPr lang="de-AT" b="0" dirty="0">
                <a:cs typeface="Times New Roman" pitchFamily="18" charset="0"/>
              </a:rPr>
              <a:t>* ZE</a:t>
            </a:r>
            <a:r>
              <a:rPr lang="de-AT" sz="1600" b="0" dirty="0">
                <a:cs typeface="Times New Roman" pitchFamily="18" charset="0"/>
              </a:rPr>
              <a:t> </a:t>
            </a:r>
            <a:endParaRPr lang="de-AT" sz="1600" b="0" dirty="0"/>
          </a:p>
        </p:txBody>
      </p:sp>
      <p:sp>
        <p:nvSpPr>
          <p:cNvPr id="39954" name="Text Box 18"/>
          <p:cNvSpPr txBox="1">
            <a:spLocks noChangeArrowheads="1"/>
          </p:cNvSpPr>
          <p:nvPr/>
        </p:nvSpPr>
        <p:spPr bwMode="auto">
          <a:xfrm>
            <a:off x="468313" y="3896221"/>
            <a:ext cx="3960812" cy="396875"/>
          </a:xfrm>
          <a:prstGeom prst="rect">
            <a:avLst/>
          </a:prstGeom>
          <a:noFill/>
          <a:ln w="9525">
            <a:noFill/>
            <a:miter lim="800000"/>
            <a:headEnd/>
            <a:tailEnd/>
          </a:ln>
        </p:spPr>
        <p:txBody>
          <a:bodyPr>
            <a:spAutoFit/>
          </a:bodyPr>
          <a:lstStyle/>
          <a:p>
            <a:pPr>
              <a:spcBef>
                <a:spcPct val="50000"/>
              </a:spcBef>
            </a:pPr>
            <a:r>
              <a:rPr lang="de-AT" sz="2000" dirty="0">
                <a:solidFill>
                  <a:srgbClr val="0070C0"/>
                </a:solidFill>
              </a:rPr>
              <a:t>Beispiel:</a:t>
            </a:r>
            <a:r>
              <a:rPr lang="de-AT" b="0" dirty="0"/>
              <a:t> Drehbank: </a:t>
            </a:r>
          </a:p>
        </p:txBody>
      </p:sp>
      <p:sp>
        <p:nvSpPr>
          <p:cNvPr id="7186" name="Rectangle 20"/>
          <p:cNvSpPr>
            <a:spLocks noChangeArrowheads="1"/>
          </p:cNvSpPr>
          <p:nvPr/>
        </p:nvSpPr>
        <p:spPr bwMode="auto">
          <a:xfrm>
            <a:off x="0" y="3224213"/>
            <a:ext cx="9144000" cy="0"/>
          </a:xfrm>
          <a:prstGeom prst="rect">
            <a:avLst/>
          </a:prstGeom>
          <a:noFill/>
          <a:ln w="9525">
            <a:noFill/>
            <a:miter lim="800000"/>
            <a:headEnd/>
            <a:tailEnd/>
          </a:ln>
        </p:spPr>
        <p:txBody>
          <a:bodyPr wrap="none" anchor="ctr">
            <a:spAutoFit/>
          </a:bodyPr>
          <a:lstStyle/>
          <a:p>
            <a:endParaRPr lang="de-DE"/>
          </a:p>
        </p:txBody>
      </p:sp>
      <p:graphicFrame>
        <p:nvGraphicFramePr>
          <p:cNvPr id="39955" name="Object 19"/>
          <p:cNvGraphicFramePr>
            <a:graphicFrameLocks noChangeAspect="1"/>
          </p:cNvGraphicFramePr>
          <p:nvPr/>
        </p:nvGraphicFramePr>
        <p:xfrm>
          <a:off x="2800350" y="3789040"/>
          <a:ext cx="5875338" cy="608013"/>
        </p:xfrm>
        <a:graphic>
          <a:graphicData uri="http://schemas.openxmlformats.org/presentationml/2006/ole">
            <p:oleObj spid="_x0000_s7173" name="Formel" r:id="rId6" imgW="3873240" imgH="431640" progId="Equation.3">
              <p:embed/>
            </p:oleObj>
          </a:graphicData>
        </a:graphic>
      </p:graphicFrame>
      <p:sp>
        <p:nvSpPr>
          <p:cNvPr id="39957" name="Rectangle 21"/>
          <p:cNvSpPr>
            <a:spLocks noChangeArrowheads="1"/>
          </p:cNvSpPr>
          <p:nvPr/>
        </p:nvSpPr>
        <p:spPr bwMode="auto">
          <a:xfrm>
            <a:off x="468313" y="4934495"/>
            <a:ext cx="2635250" cy="366713"/>
          </a:xfrm>
          <a:prstGeom prst="rect">
            <a:avLst/>
          </a:prstGeom>
          <a:noFill/>
          <a:ln w="9525">
            <a:noFill/>
            <a:miter lim="800000"/>
            <a:headEnd/>
            <a:tailEnd/>
          </a:ln>
        </p:spPr>
        <p:txBody>
          <a:bodyPr wrap="none" anchor="ctr">
            <a:spAutoFit/>
          </a:bodyPr>
          <a:lstStyle/>
          <a:p>
            <a:r>
              <a:rPr lang="de-AT" i="1"/>
              <a:t>Kosten</a:t>
            </a:r>
            <a:r>
              <a:rPr lang="de-AT" b="0"/>
              <a:t> bei Intensität d: </a:t>
            </a:r>
          </a:p>
        </p:txBody>
      </p:sp>
      <p:sp>
        <p:nvSpPr>
          <p:cNvPr id="7188"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graphicFrame>
        <p:nvGraphicFramePr>
          <p:cNvPr id="39958" name="Object 22"/>
          <p:cNvGraphicFramePr>
            <a:graphicFrameLocks noChangeAspect="1"/>
          </p:cNvGraphicFramePr>
          <p:nvPr/>
        </p:nvGraphicFramePr>
        <p:xfrm>
          <a:off x="3132138" y="4875312"/>
          <a:ext cx="1944687" cy="569912"/>
        </p:xfrm>
        <a:graphic>
          <a:graphicData uri="http://schemas.openxmlformats.org/presentationml/2006/ole">
            <p:oleObj spid="_x0000_s7174" name="Formel" r:id="rId7" imgW="1333500" imgH="3937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9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9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9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9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9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95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99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p:bldP spid="39951" grpId="0"/>
      <p:bldP spid="39952" grpId="0"/>
      <p:bldP spid="39953" grpId="0"/>
      <p:bldP spid="39954" grpId="0"/>
      <p:bldP spid="39957" grpId="0"/>
    </p:bldLst>
  </p:timing>
</p:sld>
</file>

<file path=ppt/theme/theme1.xml><?xml version="1.0" encoding="utf-8"?>
<a:theme xmlns:a="http://schemas.openxmlformats.org/drawingml/2006/main" name="Vorlage_6">
  <a:themeElements>
    <a:clrScheme name="Vorlage_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orlage_7">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orlage_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orlage_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orlage_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orlage_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orlage_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orlage_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orlage_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orlage_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orlage_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orlage_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orlage_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orlage_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Vorlage_6</Template>
  <TotalTime>0</TotalTime>
  <Words>783</Words>
  <Application>Microsoft Office PowerPoint</Application>
  <PresentationFormat>Bildschirmpräsentation (4:3)</PresentationFormat>
  <Paragraphs>221</Paragraphs>
  <Slides>22</Slides>
  <Notes>1</Notes>
  <HiddenSlides>0</HiddenSlides>
  <MMClips>0</MMClips>
  <ScaleCrop>false</ScaleCrop>
  <HeadingPairs>
    <vt:vector size="6" baseType="variant">
      <vt:variant>
        <vt:lpstr>Design</vt:lpstr>
      </vt:variant>
      <vt:variant>
        <vt:i4>1</vt:i4>
      </vt:variant>
      <vt:variant>
        <vt:lpstr>Eingebettete OLE-Server</vt:lpstr>
      </vt:variant>
      <vt:variant>
        <vt:i4>2</vt:i4>
      </vt:variant>
      <vt:variant>
        <vt:lpstr>Folientitel</vt:lpstr>
      </vt:variant>
      <vt:variant>
        <vt:i4>22</vt:i4>
      </vt:variant>
    </vt:vector>
  </HeadingPairs>
  <TitlesOfParts>
    <vt:vector size="25" baseType="lpstr">
      <vt:lpstr>Vorlage_6</vt:lpstr>
      <vt:lpstr>Formel</vt:lpstr>
      <vt:lpstr>Microsoft-Zeichnung</vt:lpstr>
      <vt:lpstr>Kapitel 1</vt:lpstr>
      <vt:lpstr>1.6 Exkurs in die Produktionstheorie: Gutenberg-Produktionsfunktion (Typ B)</vt:lpstr>
      <vt:lpstr>1.6.1 technische Verbrauchsfunktion I </vt:lpstr>
      <vt:lpstr>technische Verbrauchsfunktion II</vt:lpstr>
      <vt:lpstr>Beispiel</vt:lpstr>
      <vt:lpstr>1.6.2 monetäre Verbrauchsfunktion</vt:lpstr>
      <vt:lpstr>Beispiel (Fortsetzung)</vt:lpstr>
      <vt:lpstr>Beispiel (Fortsetzung)</vt:lpstr>
      <vt:lpstr>1.6.3 Produktions- „Funktion“ und Kostenfunktion</vt:lpstr>
      <vt:lpstr>Beispiel (Fortsetzung)</vt:lpstr>
      <vt:lpstr>1.6.4 Weitere Begriffe</vt:lpstr>
      <vt:lpstr>1.6.5 Anpassungsformen</vt:lpstr>
      <vt:lpstr>Zeitliche Anpassung</vt:lpstr>
      <vt:lpstr>Intensitätsmäßige Anpassung</vt:lpstr>
      <vt:lpstr>Isoquanten im Zeit – Intensitäts-  Diagramm</vt:lpstr>
      <vt:lpstr>Beispiel – zeitliche Anpassung</vt:lpstr>
      <vt:lpstr>Beispiel – intensitätsmäßige Anpassung</vt:lpstr>
      <vt:lpstr>Quantitative Anpassung</vt:lpstr>
      <vt:lpstr>nicht identische Maschinen</vt:lpstr>
      <vt:lpstr>1.6.6 Intensitätssplitting I</vt:lpstr>
      <vt:lpstr>Beispiel (Fortsetzung)</vt:lpstr>
      <vt:lpstr>Intensitätssplittung II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Carina</dc:creator>
  <cp:lastModifiedBy>Carina</cp:lastModifiedBy>
  <cp:revision>12</cp:revision>
  <dcterms:created xsi:type="dcterms:W3CDTF">2011-04-28T12:25:33Z</dcterms:created>
  <dcterms:modified xsi:type="dcterms:W3CDTF">2011-10-12T13:39:05Z</dcterms:modified>
</cp:coreProperties>
</file>