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8" r:id="rId2"/>
    <p:sldId id="282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3" r:id="rId24"/>
  </p:sldIdLst>
  <p:sldSz cx="9144000" cy="6858000" type="screen4x3"/>
  <p:notesSz cx="6858000" cy="9144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429" autoAdjust="0"/>
    <p:restoredTop sz="94660"/>
  </p:normalViewPr>
  <p:slideViewPr>
    <p:cSldViewPr>
      <p:cViewPr varScale="1">
        <p:scale>
          <a:sx n="79" d="100"/>
          <a:sy n="79" d="100"/>
        </p:scale>
        <p:origin x="-64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9913" y="1412875"/>
            <a:ext cx="6300787" cy="576263"/>
          </a:xfrm>
        </p:spPr>
        <p:txBody>
          <a:bodyPr wrap="none" anchor="t"/>
          <a:lstStyle>
            <a:lvl1pPr algn="ctr"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9913" y="1989138"/>
            <a:ext cx="6335712" cy="431800"/>
          </a:xfrm>
        </p:spPr>
        <p:txBody>
          <a:bodyPr wrap="none"/>
          <a:lstStyle>
            <a:lvl1pPr>
              <a:buFontTx/>
              <a:buNone/>
              <a:defRPr sz="2400"/>
            </a:lvl1pPr>
          </a:lstStyle>
          <a:p>
            <a:r>
              <a:rPr lang="de-DE" dirty="0" smtClean="0"/>
              <a:t>Formatvorlage des Untertitelmasters durch Klicken bearbeiten</a:t>
            </a:r>
            <a:endParaRPr lang="de-AT" dirty="0"/>
          </a:p>
        </p:txBody>
      </p:sp>
      <p:pic>
        <p:nvPicPr>
          <p:cNvPr id="5143" name="Picture 23" descr="logo_farbe_300dpi_7,4c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2813" y="258763"/>
            <a:ext cx="3311525" cy="90646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BC8D1B9-CC6B-47B7-BA23-CF793FF642D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0063" y="1268413"/>
            <a:ext cx="1898650" cy="50403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54113" y="1268413"/>
            <a:ext cx="5543550" cy="5040312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9D846AD-F4B4-42A5-8011-417D1DB2A0D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AT" smtClean="0"/>
              <a:t>EK Produktion &amp; Logistik</a:t>
            </a:r>
            <a:endParaRPr lang="de-AT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AT" smtClean="0"/>
              <a:t>Kapitel 5/</a:t>
            </a:r>
            <a:fld id="{3BBF4E95-4A9F-4AB7-9032-364A2D2EC8CE}" type="slidenum">
              <a:rPr lang="de-AT" smtClean="0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AT" smtClean="0"/>
              <a:t>EK Produktion &amp; Logistik</a:t>
            </a:r>
            <a:endParaRPr lang="de-A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AT" smtClean="0"/>
              <a:t>Kapitel 5/</a:t>
            </a:r>
            <a:fld id="{6D1AF377-2491-462F-9A2B-D89E8A599455}" type="slidenum">
              <a:rPr lang="de-AT" smtClean="0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AT" smtClean="0"/>
              <a:t>EK Produktion &amp; Logistik</a:t>
            </a: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AT" smtClean="0"/>
              <a:t>Kapitel 5/</a:t>
            </a:r>
            <a:fld id="{D04E0929-B077-4DCF-8BD8-41A0C62308CA}" type="slidenum">
              <a:rPr lang="de-AT" smtClean="0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268413"/>
            <a:ext cx="8209161" cy="5048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989138"/>
            <a:ext cx="8353177" cy="4319587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2B6D13E-8A7C-4FE5-8C20-007F204E519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800" b="1" cap="all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763AAAF-82E9-4691-AB90-329D4E95525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268413"/>
            <a:ext cx="8209161" cy="5048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7544" y="1989138"/>
            <a:ext cx="4407669" cy="4319587"/>
          </a:xfrm>
        </p:spPr>
        <p:txBody>
          <a:bodyPr/>
          <a:lstStyle>
            <a:lvl1pPr>
              <a:defRPr sz="2400" b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7613" y="1989138"/>
            <a:ext cx="3721100" cy="4319587"/>
          </a:xfrm>
        </p:spPr>
        <p:txBody>
          <a:bodyPr/>
          <a:lstStyle>
            <a:lvl1pPr>
              <a:defRPr sz="2400" b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0912619-E32E-4C94-919F-33AF5E65B4D5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l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021A081-D7DD-4201-94F0-BFCEDB7E5F3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B93E4F1-BCD6-4780-9A93-F2FB5317796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6D081F4-494B-41EC-9781-516BA658006B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512" y="273050"/>
            <a:ext cx="3286001" cy="1355750"/>
          </a:xfrm>
        </p:spPr>
        <p:txBody>
          <a:bodyPr anchor="b"/>
          <a:lstStyle>
            <a:lvl1pPr algn="l">
              <a:defRPr sz="20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algn="ctr">
              <a:defRPr sz="2400">
                <a:solidFill>
                  <a:srgbClr val="0070C0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628800"/>
            <a:ext cx="3008313" cy="4497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344863" y="6544518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544518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8BC8DC-5351-4605-8F1A-ADE8770621B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smtClean="0"/>
              <a:t>Bild durch Klicken auf Symbol hinzufügen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603CD62-6ECB-4BD1-8590-8D624E2AA8C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5" name="Picture 19" descr="RZ Signet Uni als Hin#EF13A"/>
          <p:cNvPicPr>
            <a:picLocks noChangeAspect="1" noChangeArrowheads="1"/>
          </p:cNvPicPr>
          <p:nvPr/>
        </p:nvPicPr>
        <p:blipFill>
          <a:blip r:embed="rId16" cstate="print"/>
          <a:srcRect r="22369" b="12675"/>
          <a:stretch>
            <a:fillRect/>
          </a:stretch>
        </p:blipFill>
        <p:spPr bwMode="auto">
          <a:xfrm>
            <a:off x="4110038" y="1196975"/>
            <a:ext cx="5033962" cy="566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552" y="1989138"/>
            <a:ext cx="8209161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 smtClean="0"/>
              <a:t> Textmasterformate durch Klicken bearbeiten</a:t>
            </a:r>
          </a:p>
          <a:p>
            <a:pPr lvl="1"/>
            <a:r>
              <a:rPr lang="de-AT" dirty="0" smtClean="0"/>
              <a:t> Zweite Ebene</a:t>
            </a:r>
          </a:p>
          <a:p>
            <a:pPr lvl="2"/>
            <a:r>
              <a:rPr lang="de-AT" dirty="0" smtClean="0"/>
              <a:t> Dritte Ebene</a:t>
            </a:r>
          </a:p>
          <a:p>
            <a:pPr lvl="3"/>
            <a:r>
              <a:rPr lang="de-AT" dirty="0" smtClean="0"/>
              <a:t> Vierte Ebene</a:t>
            </a:r>
          </a:p>
          <a:p>
            <a:pPr lvl="4"/>
            <a:r>
              <a:rPr lang="de-AT" dirty="0" smtClean="0"/>
              <a:t> Fünfte Ebene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560" y="1268413"/>
            <a:ext cx="813715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 smtClean="0"/>
              <a:t>Titelmasterformat durch Klicken bearbeiten</a:t>
            </a:r>
          </a:p>
        </p:txBody>
      </p:sp>
      <p:pic>
        <p:nvPicPr>
          <p:cNvPr id="4112" name="Picture 16" descr="logo_farbe_300dpi_7,4cm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82613" y="366713"/>
            <a:ext cx="2058987" cy="563562"/>
          </a:xfrm>
          <a:prstGeom prst="rect">
            <a:avLst/>
          </a:prstGeom>
          <a:noFill/>
        </p:spPr>
      </p:pic>
      <p:sp>
        <p:nvSpPr>
          <p:cNvPr id="10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  <a:noFill/>
        </p:spPr>
        <p:txBody>
          <a:bodyPr/>
          <a:lstStyle>
            <a:lvl1pPr>
              <a:defRPr sz="1200"/>
            </a:lvl1pPr>
          </a:lstStyle>
          <a:p>
            <a:r>
              <a:rPr lang="de-AT" smtClean="0"/>
              <a:t>EK Produktion &amp; Logistik</a:t>
            </a:r>
          </a:p>
        </p:txBody>
      </p:sp>
      <p:sp>
        <p:nvSpPr>
          <p:cNvPr id="11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  <a:noFill/>
        </p:spPr>
        <p:txBody>
          <a:bodyPr/>
          <a:lstStyle>
            <a:lvl1pPr>
              <a:defRPr sz="1200"/>
            </a:lvl1pPr>
          </a:lstStyle>
          <a:p>
            <a:r>
              <a:rPr lang="de-AT" dirty="0" smtClean="0"/>
              <a:t>Einleitung/</a:t>
            </a:r>
            <a:fld id="{E7C106C6-7D75-4BDA-81A4-77CD85A5AC40}" type="slidenum">
              <a:rPr lang="de-AT" smtClean="0"/>
              <a:pPr/>
              <a:t>‹Nr.›</a:t>
            </a:fld>
            <a:endParaRPr lang="de-AT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0C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har char="•"/>
        <a:defRPr sz="2000" b="0">
          <a:solidFill>
            <a:schemeClr val="tx1"/>
          </a:solidFill>
          <a:latin typeface="+mn-lt"/>
          <a:ea typeface="+mn-ea"/>
          <a:cs typeface="+mn-cs"/>
        </a:defRPr>
      </a:lvl1pPr>
      <a:lvl2pPr marL="179388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358775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538163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71755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1747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16319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20891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25463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13.xml"/><Relationship Id="rId4" Type="http://schemas.openxmlformats.org/officeDocument/2006/relationships/slide" Target="slide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10" Type="http://schemas.openxmlformats.org/officeDocument/2006/relationships/slide" Target="slide21.xml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/>
        </p:nvSpPr>
        <p:spPr>
          <a:xfrm>
            <a:off x="251520" y="116632"/>
            <a:ext cx="8712968" cy="1200329"/>
          </a:xfrm>
          <a:prstGeom prst="rect">
            <a:avLst/>
          </a:prstGeom>
          <a:solidFill>
            <a:srgbClr val="006699"/>
          </a:solidFill>
          <a:ln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</p:txBody>
      </p:sp>
      <p:sp>
        <p:nvSpPr>
          <p:cNvPr id="205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>
                <a:solidFill>
                  <a:schemeClr val="tx1"/>
                </a:solidFill>
              </a:rPr>
              <a:t>EK Produktion &amp; Logistik</a:t>
            </a:r>
          </a:p>
        </p:txBody>
      </p:sp>
      <p:sp>
        <p:nvSpPr>
          <p:cNvPr id="205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>
                <a:solidFill>
                  <a:schemeClr val="tx1"/>
                </a:solidFill>
              </a:rPr>
              <a:t>Einleitung/</a:t>
            </a:r>
            <a:fld id="{E7C106C6-7D75-4BDA-81A4-77CD85A5AC40}" type="slidenum">
              <a:rPr lang="de-AT" smtClean="0">
                <a:solidFill>
                  <a:schemeClr val="tx1"/>
                </a:solidFill>
              </a:rPr>
              <a:pPr/>
              <a:t>1</a:t>
            </a:fld>
            <a:endParaRPr lang="de-AT" smtClean="0">
              <a:solidFill>
                <a:schemeClr val="tx1"/>
              </a:solidFill>
            </a:endParaRP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204864"/>
            <a:ext cx="8229600" cy="3921299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de-AT" dirty="0" smtClean="0"/>
          </a:p>
          <a:p>
            <a:pPr>
              <a:buNone/>
            </a:pPr>
            <a:r>
              <a:rPr lang="de-DE" sz="3600" b="1" dirty="0" smtClean="0"/>
              <a:t>Hauptproduktions</a:t>
            </a:r>
            <a:r>
              <a:rPr lang="de-DE" sz="3600" b="1" i="1" dirty="0" smtClean="0"/>
              <a:t>programmplanung</a:t>
            </a:r>
          </a:p>
          <a:p>
            <a:pPr>
              <a:buNone/>
            </a:pPr>
            <a:r>
              <a:rPr lang="de-DE" sz="3600" b="1" dirty="0" smtClean="0"/>
              <a:t>(MPS)</a:t>
            </a:r>
            <a:endParaRPr lang="de-AT" sz="3600" b="1" dirty="0" smtClean="0"/>
          </a:p>
          <a:p>
            <a:pPr eaLnBrk="1" hangingPunct="1">
              <a:buFontTx/>
              <a:buNone/>
            </a:pPr>
            <a:endParaRPr lang="de-DE" sz="1400" dirty="0" smtClean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628775"/>
            <a:ext cx="8229600" cy="792163"/>
          </a:xfrm>
        </p:spPr>
        <p:txBody>
          <a:bodyPr/>
          <a:lstStyle/>
          <a:p>
            <a:pPr algn="ctr" eaLnBrk="1" hangingPunct="1"/>
            <a:r>
              <a:rPr lang="de-DE" sz="3200" dirty="0" smtClean="0"/>
              <a:t>Kapitel 5</a:t>
            </a:r>
            <a:endParaRPr lang="de-AT" sz="3200" dirty="0" smtClean="0"/>
          </a:p>
        </p:txBody>
      </p:sp>
      <p:pic>
        <p:nvPicPr>
          <p:cNvPr id="38913" name="Picture 1" descr="C:\Users\Carina\Pictures\RZ_Logo_Uni_negativ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260647"/>
            <a:ext cx="3960440" cy="1008113"/>
          </a:xfrm>
          <a:prstGeom prst="rect">
            <a:avLst/>
          </a:prstGeom>
          <a:noFill/>
        </p:spPr>
      </p:pic>
      <p:sp>
        <p:nvSpPr>
          <p:cNvPr id="10" name="Rechteck 9"/>
          <p:cNvSpPr/>
          <p:nvPr/>
        </p:nvSpPr>
        <p:spPr>
          <a:xfrm>
            <a:off x="395536" y="3068960"/>
            <a:ext cx="7344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endParaRPr lang="de-AT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331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B0377BB0-6068-4860-B7D1-AEFDED626D0C}" type="slidenum">
              <a:rPr lang="de-AT" smtClean="0"/>
              <a:pPr/>
              <a:t>10</a:t>
            </a:fld>
            <a:endParaRPr lang="de-AT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80306"/>
            <a:ext cx="8209161" cy="648494"/>
          </a:xfrm>
        </p:spPr>
        <p:txBody>
          <a:bodyPr/>
          <a:lstStyle/>
          <a:p>
            <a:pPr eaLnBrk="1" hangingPunct="1"/>
            <a:r>
              <a:rPr lang="de-DE" sz="2800" dirty="0" smtClean="0"/>
              <a:t>5.3 Lösungsverfahren zur </a:t>
            </a:r>
            <a:r>
              <a:rPr lang="de-DE" sz="2800" dirty="0" err="1" smtClean="0"/>
              <a:t>Produktionsprogammplanung</a:t>
            </a:r>
            <a:endParaRPr lang="de-AT" sz="28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de-DE" b="1" dirty="0" smtClean="0">
                <a:hlinkClick r:id="rId2" action="ppaction://hlinksldjump"/>
              </a:rPr>
              <a:t>Kein Kapazitätsengpass</a:t>
            </a:r>
            <a:r>
              <a:rPr lang="de-DE" dirty="0" smtClean="0">
                <a:hlinkClick r:id="rId2" action="ppaction://hlinksldjump"/>
              </a:rPr>
              <a:t>: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1800" dirty="0" smtClean="0"/>
              <a:t>sämtliche Produkte mit </a:t>
            </a:r>
            <a:r>
              <a:rPr lang="de-DE" sz="1800" dirty="0" smtClean="0">
                <a:solidFill>
                  <a:srgbClr val="FF00FF"/>
                </a:solidFill>
              </a:rPr>
              <a:t>positiven Deckungsbeitrag</a:t>
            </a:r>
            <a:r>
              <a:rPr lang="de-DE" sz="1800" dirty="0" smtClean="0"/>
              <a:t> sind in das Produktionsprogramm aufzunehmen. </a:t>
            </a:r>
            <a:br>
              <a:rPr lang="de-DE" sz="1800" dirty="0" smtClean="0"/>
            </a:br>
            <a:r>
              <a:rPr lang="de-DE" sz="1800" dirty="0" smtClean="0"/>
              <a:t>Produktionsmengen = Absatzhöchstmengen</a:t>
            </a:r>
            <a:br>
              <a:rPr lang="de-DE" sz="1800" dirty="0" smtClean="0"/>
            </a:br>
            <a:endParaRPr lang="de-DE" sz="1800" dirty="0" smtClean="0"/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de-DE" b="1" dirty="0" smtClean="0">
                <a:hlinkClick r:id="rId3" action="ppaction://hlinksldjump"/>
              </a:rPr>
              <a:t>Ein Kapazitätsengpass</a:t>
            </a:r>
            <a:r>
              <a:rPr lang="de-DE" dirty="0" smtClean="0">
                <a:hlinkClick r:id="rId3" action="ppaction://hlinksldjump"/>
              </a:rPr>
              <a:t>: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1800" dirty="0" smtClean="0"/>
              <a:t>Die Produkte werden nach fallenden </a:t>
            </a:r>
            <a:r>
              <a:rPr lang="de-DE" sz="1800" dirty="0" smtClean="0">
                <a:solidFill>
                  <a:schemeClr val="hlink"/>
                </a:solidFill>
              </a:rPr>
              <a:t>relativen Deckungsbeiträgen</a:t>
            </a:r>
            <a:r>
              <a:rPr lang="de-DE" sz="1800" dirty="0" smtClean="0"/>
              <a:t> in das Produktionsprogramm aufgenommen, solange die Kapazität ausreichend ist</a:t>
            </a:r>
            <a:br>
              <a:rPr lang="de-DE" sz="1800" dirty="0" smtClean="0"/>
            </a:br>
            <a:endParaRPr lang="de-DE" sz="1800" dirty="0" smtClean="0"/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de-DE" b="1" dirty="0" smtClean="0">
                <a:hlinkClick r:id="rId4" action="ppaction://hlinksldjump"/>
              </a:rPr>
              <a:t>Mehrere Kapazitätsengpässe</a:t>
            </a:r>
            <a:r>
              <a:rPr lang="de-DE" sz="1800" dirty="0" smtClean="0">
                <a:hlinkClick r:id="rId4" action="ppaction://hlinksldjump"/>
              </a:rPr>
              <a:t>: </a:t>
            </a:r>
            <a:r>
              <a:rPr lang="de-DE" sz="1800" dirty="0" smtClean="0"/>
              <a:t>Lineare Programmierung </a:t>
            </a:r>
            <a:br>
              <a:rPr lang="de-DE" sz="1800" dirty="0" smtClean="0"/>
            </a:br>
            <a:r>
              <a:rPr lang="de-DE" sz="1800" dirty="0" smtClean="0"/>
              <a:t>(= Grundmodell der Produktionsprogrammplanung)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endParaRPr lang="de-DE" sz="1800" dirty="0" smtClean="0"/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de-DE" b="1" dirty="0" smtClean="0">
                <a:solidFill>
                  <a:srgbClr val="FF00FF"/>
                </a:solidFill>
              </a:rPr>
              <a:t>Deckungsbeitrag</a:t>
            </a:r>
            <a:r>
              <a:rPr lang="de-DE" sz="1800" dirty="0" smtClean="0"/>
              <a:t> (DB) = Erlös – variable Kosten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de-DE" b="1" dirty="0" smtClean="0">
                <a:solidFill>
                  <a:schemeClr val="hlink"/>
                </a:solidFill>
              </a:rPr>
              <a:t>Relativer Deckungsbeitrag</a:t>
            </a:r>
            <a:r>
              <a:rPr lang="de-DE" sz="1800" dirty="0" smtClean="0"/>
              <a:t> (</a:t>
            </a:r>
            <a:r>
              <a:rPr lang="de-DE" sz="1800" dirty="0" err="1" smtClean="0"/>
              <a:t>rDB</a:t>
            </a:r>
            <a:r>
              <a:rPr lang="de-DE" sz="1800" dirty="0" smtClean="0"/>
              <a:t>): Deckungsbeitrag pro Einheit der 					    Engpasskapazität</a:t>
            </a:r>
            <a:endParaRPr lang="de-AT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Fußzeilenplatzhalt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4340" name="Foliennummernplatzhalt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7566E090-6BB9-4A9B-8F67-F0F729FA37D0}" type="slidenum">
              <a:rPr lang="de-AT" smtClean="0"/>
              <a:pPr/>
              <a:t>11</a:t>
            </a:fld>
            <a:endParaRPr lang="de-AT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696"/>
            <a:ext cx="8229600" cy="792088"/>
          </a:xfrm>
        </p:spPr>
        <p:txBody>
          <a:bodyPr/>
          <a:lstStyle/>
          <a:p>
            <a:pPr eaLnBrk="1" hangingPunct="1"/>
            <a:r>
              <a:rPr lang="de-DE" sz="2800" dirty="0" smtClean="0"/>
              <a:t>Beispiel - </a:t>
            </a:r>
            <a:r>
              <a:rPr lang="de-DE" sz="2800" i="1" dirty="0" smtClean="0"/>
              <a:t>Kein</a:t>
            </a:r>
            <a:r>
              <a:rPr lang="de-DE" sz="2800" dirty="0" smtClean="0"/>
              <a:t> Kapazitätsengpass</a:t>
            </a:r>
            <a:endParaRPr lang="de-AT" sz="2800" dirty="0" smtClean="0"/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6762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de-DE" smtClean="0"/>
              <a:t>Anfragen für Montageaufträge für 6 verschiedene Produkte:</a:t>
            </a:r>
            <a:endParaRPr lang="de-AT" smtClean="0"/>
          </a:p>
        </p:txBody>
      </p:sp>
      <p:graphicFrame>
        <p:nvGraphicFramePr>
          <p:cNvPr id="10900" name="Group 660"/>
          <p:cNvGraphicFramePr>
            <a:graphicFrameLocks noGrp="1"/>
          </p:cNvGraphicFramePr>
          <p:nvPr>
            <p:ph sz="quarter" idx="2"/>
          </p:nvPr>
        </p:nvGraphicFramePr>
        <p:xfrm>
          <a:off x="827088" y="2133600"/>
          <a:ext cx="4824412" cy="3106421"/>
        </p:xfrm>
        <a:graphic>
          <a:graphicData uri="http://schemas.openxmlformats.org/drawingml/2006/table">
            <a:tbl>
              <a:tblPr/>
              <a:tblGrid>
                <a:gridCol w="923925"/>
                <a:gridCol w="849312"/>
                <a:gridCol w="1490663"/>
                <a:gridCol w="1560512"/>
              </a:tblGrid>
              <a:tr h="8636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Produkt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kumimoji="0" lang="de-AT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DB pro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Stück</a:t>
                      </a:r>
                      <a:endParaRPr kumimoji="0" lang="de-AT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de-AT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kumimoji="0" lang="de-AT" sz="16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Absatzhöchst-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Menge</a:t>
                      </a:r>
                      <a:endParaRPr kumimoji="0" lang="de-AT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de-AT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DB bei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Höchstmenge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de-AT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de-AT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0" lang="de-A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200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0" lang="de-A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75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0" lang="de-A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endParaRPr kumimoji="0" lang="de-A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</a:t>
                      </a:r>
                      <a:endParaRPr kumimoji="0" lang="de-A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685" name="Rectangle 445"/>
          <p:cNvSpPr>
            <a:spLocks noChangeArrowheads="1"/>
          </p:cNvSpPr>
          <p:nvPr/>
        </p:nvSpPr>
        <p:spPr bwMode="auto">
          <a:xfrm>
            <a:off x="765175" y="5497513"/>
            <a:ext cx="712946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de-DE"/>
              <a:t>Produziere sämtliche Produkte mit </a:t>
            </a:r>
            <a:r>
              <a:rPr lang="de-DE">
                <a:solidFill>
                  <a:srgbClr val="FF00FF"/>
                </a:solidFill>
              </a:rPr>
              <a:t>positivem Deckungsbeitrag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de-DE"/>
              <a:t>Produktionsmengen = Absatzhöchstmengen</a:t>
            </a:r>
            <a:br>
              <a:rPr lang="de-DE"/>
            </a:br>
            <a:endParaRPr lang="de-DE"/>
          </a:p>
        </p:txBody>
      </p:sp>
      <p:graphicFrame>
        <p:nvGraphicFramePr>
          <p:cNvPr id="10894" name="Group 654"/>
          <p:cNvGraphicFramePr>
            <a:graphicFrameLocks noGrp="1"/>
          </p:cNvGraphicFramePr>
          <p:nvPr>
            <p:ph sz="quarter" idx="3"/>
          </p:nvPr>
        </p:nvGraphicFramePr>
        <p:xfrm>
          <a:off x="5651500" y="2133600"/>
          <a:ext cx="1368425" cy="3104198"/>
        </p:xfrm>
        <a:graphic>
          <a:graphicData uri="http://schemas.openxmlformats.org/drawingml/2006/table">
            <a:tbl>
              <a:tblPr/>
              <a:tblGrid>
                <a:gridCol w="1368425"/>
              </a:tblGrid>
              <a:tr h="8636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Produktions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Menge</a:t>
                      </a:r>
                      <a:endParaRPr kumimoji="0" lang="de-AT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e-AT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200</a:t>
                      </a:r>
                      <a:endParaRPr kumimoji="0" lang="de-A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75</a:t>
                      </a:r>
                      <a:endParaRPr kumimoji="0" lang="de-A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</a:t>
                      </a:r>
                      <a:endParaRPr kumimoji="0" lang="de-A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</a:t>
                      </a:r>
                      <a:endParaRPr kumimoji="0" lang="de-A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de-A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901" name="Rectangle 661"/>
          <p:cNvSpPr>
            <a:spLocks noChangeArrowheads="1"/>
          </p:cNvSpPr>
          <p:nvPr/>
        </p:nvSpPr>
        <p:spPr bwMode="auto">
          <a:xfrm>
            <a:off x="7680325" y="4870450"/>
            <a:ext cx="127476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</a:pPr>
            <a:r>
              <a:rPr lang="de-DE" dirty="0">
                <a:hlinkClick r:id="rId2" action="ppaction://hlinksldjump"/>
              </a:rPr>
              <a:t>Übersicht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85" grpId="0" build="allAtOnce"/>
      <p:bldP spid="10901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ußzeilenplatzhalt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5364" name="Foliennummernplatzhalt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1D99C708-DFC7-4A61-A1C4-D0528EA210DB}" type="slidenum">
              <a:rPr lang="de-AT" smtClean="0"/>
              <a:pPr/>
              <a:t>12</a:t>
            </a:fld>
            <a:endParaRPr lang="de-AT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pPr eaLnBrk="1" hangingPunct="1"/>
            <a:r>
              <a:rPr lang="de-DE" sz="2800" dirty="0" smtClean="0"/>
              <a:t>Beispiel - </a:t>
            </a:r>
            <a:r>
              <a:rPr lang="de-DE" sz="2800" i="1" dirty="0" smtClean="0"/>
              <a:t>Ein</a:t>
            </a:r>
            <a:r>
              <a:rPr lang="de-DE" sz="2800" dirty="0" smtClean="0"/>
              <a:t> Kapazitätsengpass (Angabe)</a:t>
            </a:r>
            <a:endParaRPr lang="de-AT" sz="2800" dirty="0" smtClean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7338"/>
            <a:ext cx="8147050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de-DE" dirty="0" smtClean="0"/>
              <a:t>Anfragen für Montageaufträge für 5 verschiedene Produkte, die in einem bestimmten Segment mit einer Kapazität von </a:t>
            </a:r>
            <a:r>
              <a:rPr lang="de-DE" b="1" dirty="0" smtClean="0">
                <a:solidFill>
                  <a:schemeClr val="accent2"/>
                </a:solidFill>
              </a:rPr>
              <a:t>B =</a:t>
            </a:r>
            <a:r>
              <a:rPr lang="de-DE" dirty="0" smtClean="0">
                <a:solidFill>
                  <a:schemeClr val="accent2"/>
                </a:solidFill>
              </a:rPr>
              <a:t> </a:t>
            </a:r>
            <a:r>
              <a:rPr lang="de-DE" b="1" dirty="0" smtClean="0">
                <a:solidFill>
                  <a:schemeClr val="accent2"/>
                </a:solidFill>
              </a:rPr>
              <a:t>500</a:t>
            </a:r>
            <a:r>
              <a:rPr lang="de-DE" dirty="0" smtClean="0"/>
              <a:t> Einheiten ausgeführt werden sollen.</a:t>
            </a:r>
            <a:endParaRPr lang="de-AT" dirty="0" smtClean="0"/>
          </a:p>
        </p:txBody>
      </p:sp>
      <p:graphicFrame>
        <p:nvGraphicFramePr>
          <p:cNvPr id="31805" name="Group 61"/>
          <p:cNvGraphicFramePr>
            <a:graphicFrameLocks noGrp="1"/>
          </p:cNvGraphicFramePr>
          <p:nvPr>
            <p:ph sz="half" idx="2"/>
          </p:nvPr>
        </p:nvGraphicFramePr>
        <p:xfrm>
          <a:off x="539750" y="2809875"/>
          <a:ext cx="8064500" cy="3144839"/>
        </p:xfrm>
        <a:graphic>
          <a:graphicData uri="http://schemas.openxmlformats.org/drawingml/2006/table">
            <a:tbl>
              <a:tblPr/>
              <a:tblGrid>
                <a:gridCol w="1008063"/>
                <a:gridCol w="863600"/>
                <a:gridCol w="1512887"/>
                <a:gridCol w="1584325"/>
                <a:gridCol w="3095625"/>
              </a:tblGrid>
              <a:tr h="431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Produkt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kumimoji="0" lang="de-AT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DB pro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Stück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de-AT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kumimoji="0" lang="de-AT" sz="16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Bearbeitungs-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zeit pro Stück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de-AT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Absatzhöchst-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Menge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de-AT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Relativer Deckungsbeitrag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0" lang="de-A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200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0" lang="de-A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75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0" lang="de-A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endParaRPr kumimoji="0" lang="de-A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</a:t>
                      </a:r>
                      <a:endParaRPr kumimoji="0" lang="de-A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92" name="Text Box 48"/>
          <p:cNvSpPr txBox="1">
            <a:spLocks noChangeArrowheads="1"/>
          </p:cNvSpPr>
          <p:nvPr/>
        </p:nvSpPr>
        <p:spPr bwMode="auto">
          <a:xfrm>
            <a:off x="5795963" y="3068638"/>
            <a:ext cx="2736850" cy="12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>
                <a:solidFill>
                  <a:schemeClr val="hlink"/>
                </a:solidFill>
              </a:rPr>
              <a:t>(DB pro Stück / </a:t>
            </a:r>
            <a:br>
              <a:rPr lang="de-DE" sz="1400">
                <a:solidFill>
                  <a:schemeClr val="hlink"/>
                </a:solidFill>
              </a:rPr>
            </a:br>
            <a:r>
              <a:rPr lang="de-DE" sz="1400">
                <a:solidFill>
                  <a:schemeClr val="hlink"/>
                </a:solidFill>
              </a:rPr>
              <a:t>Bearbeitungszeit pro Stück)</a:t>
            </a:r>
          </a:p>
          <a:p>
            <a:pPr algn="ctr"/>
            <a:r>
              <a:rPr lang="de-AT" i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de-AT" i="1" baseline="-250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de-AT" i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/a</a:t>
            </a:r>
            <a:r>
              <a:rPr lang="de-AT" i="1" baseline="-250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de-AT">
              <a:solidFill>
                <a:schemeClr val="hlink"/>
              </a:solidFill>
              <a:latin typeface="Times New Roman" pitchFamily="18" charset="0"/>
            </a:endParaRPr>
          </a:p>
          <a:p>
            <a:pPr algn="ctr"/>
            <a:endParaRPr lang="de-AT" i="1" baseline="-25000">
              <a:solidFill>
                <a:schemeClr val="hlink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de-AT" sz="1400">
              <a:solidFill>
                <a:schemeClr val="hlink"/>
              </a:solidFill>
            </a:endParaRPr>
          </a:p>
        </p:txBody>
      </p:sp>
      <p:sp>
        <p:nvSpPr>
          <p:cNvPr id="31793" name="Text Box 49"/>
          <p:cNvSpPr txBox="1">
            <a:spLocks noChangeArrowheads="1"/>
          </p:cNvSpPr>
          <p:nvPr/>
        </p:nvSpPr>
        <p:spPr bwMode="auto">
          <a:xfrm>
            <a:off x="7164388" y="3917950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chemeClr val="hlink"/>
                </a:solidFill>
              </a:rPr>
              <a:t>4</a:t>
            </a:r>
            <a:endParaRPr lang="de-AT" b="1">
              <a:solidFill>
                <a:schemeClr val="hlink"/>
              </a:solidFill>
            </a:endParaRPr>
          </a:p>
        </p:txBody>
      </p:sp>
      <p:sp>
        <p:nvSpPr>
          <p:cNvPr id="31794" name="Text Box 50"/>
          <p:cNvSpPr txBox="1">
            <a:spLocks noChangeArrowheads="1"/>
          </p:cNvSpPr>
          <p:nvPr/>
        </p:nvSpPr>
        <p:spPr bwMode="auto">
          <a:xfrm>
            <a:off x="7164388" y="4349750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chemeClr val="hlink"/>
                </a:solidFill>
              </a:rPr>
              <a:t>3</a:t>
            </a:r>
            <a:endParaRPr lang="de-AT" b="1">
              <a:solidFill>
                <a:schemeClr val="hlink"/>
              </a:solidFill>
            </a:endParaRPr>
          </a:p>
        </p:txBody>
      </p:sp>
      <p:sp>
        <p:nvSpPr>
          <p:cNvPr id="31795" name="Text Box 51"/>
          <p:cNvSpPr txBox="1">
            <a:spLocks noChangeArrowheads="1"/>
          </p:cNvSpPr>
          <p:nvPr/>
        </p:nvSpPr>
        <p:spPr bwMode="auto">
          <a:xfrm>
            <a:off x="7164388" y="4741863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chemeClr val="hlink"/>
                </a:solidFill>
              </a:rPr>
              <a:t>5</a:t>
            </a:r>
            <a:endParaRPr lang="de-AT" b="1">
              <a:solidFill>
                <a:schemeClr val="hlink"/>
              </a:solidFill>
            </a:endParaRPr>
          </a:p>
        </p:txBody>
      </p:sp>
      <p:sp>
        <p:nvSpPr>
          <p:cNvPr id="31796" name="Text Box 52"/>
          <p:cNvSpPr txBox="1">
            <a:spLocks noChangeArrowheads="1"/>
          </p:cNvSpPr>
          <p:nvPr/>
        </p:nvSpPr>
        <p:spPr bwMode="auto">
          <a:xfrm>
            <a:off x="7164388" y="5173663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chemeClr val="hlink"/>
                </a:solidFill>
              </a:rPr>
              <a:t>2</a:t>
            </a:r>
            <a:endParaRPr lang="de-AT" b="1">
              <a:solidFill>
                <a:schemeClr val="hlink"/>
              </a:solidFill>
            </a:endParaRPr>
          </a:p>
        </p:txBody>
      </p:sp>
      <p:sp>
        <p:nvSpPr>
          <p:cNvPr id="31797" name="Text Box 53"/>
          <p:cNvSpPr txBox="1">
            <a:spLocks noChangeArrowheads="1"/>
          </p:cNvSpPr>
          <p:nvPr/>
        </p:nvSpPr>
        <p:spPr bwMode="auto">
          <a:xfrm>
            <a:off x="7164388" y="558958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chemeClr val="hlink"/>
                </a:solidFill>
              </a:rPr>
              <a:t>7</a:t>
            </a:r>
            <a:endParaRPr lang="de-AT" b="1">
              <a:solidFill>
                <a:schemeClr val="hlink"/>
              </a:solidFill>
            </a:endParaRPr>
          </a:p>
        </p:txBody>
      </p:sp>
      <p:sp>
        <p:nvSpPr>
          <p:cNvPr id="31798" name="Text Box 54"/>
          <p:cNvSpPr txBox="1">
            <a:spLocks noChangeArrowheads="1"/>
          </p:cNvSpPr>
          <p:nvPr/>
        </p:nvSpPr>
        <p:spPr bwMode="auto">
          <a:xfrm>
            <a:off x="6156325" y="3933825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rgbClr val="FF00FF"/>
                </a:solidFill>
              </a:rPr>
              <a:t>4</a:t>
            </a:r>
            <a:r>
              <a:rPr lang="de-DE" b="1"/>
              <a:t>/</a:t>
            </a:r>
            <a:r>
              <a:rPr lang="de-DE" b="1">
                <a:solidFill>
                  <a:schemeClr val="accent2"/>
                </a:solidFill>
              </a:rPr>
              <a:t>1</a:t>
            </a:r>
            <a:r>
              <a:rPr lang="de-DE" b="1"/>
              <a:t> =</a:t>
            </a:r>
            <a:endParaRPr lang="de-AT" b="1"/>
          </a:p>
        </p:txBody>
      </p:sp>
      <p:sp>
        <p:nvSpPr>
          <p:cNvPr id="31799" name="Text Box 55"/>
          <p:cNvSpPr txBox="1">
            <a:spLocks noChangeArrowheads="1"/>
          </p:cNvSpPr>
          <p:nvPr/>
        </p:nvSpPr>
        <p:spPr bwMode="auto">
          <a:xfrm>
            <a:off x="6156325" y="4365625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rgbClr val="FF00FF"/>
                </a:solidFill>
              </a:rPr>
              <a:t>12</a:t>
            </a:r>
            <a:r>
              <a:rPr lang="de-DE" b="1"/>
              <a:t>/</a:t>
            </a:r>
            <a:r>
              <a:rPr lang="de-DE" b="1">
                <a:solidFill>
                  <a:schemeClr val="accent2"/>
                </a:solidFill>
              </a:rPr>
              <a:t>4</a:t>
            </a:r>
            <a:r>
              <a:rPr lang="de-DE" b="1"/>
              <a:t> =</a:t>
            </a:r>
            <a:endParaRPr lang="de-AT" b="1"/>
          </a:p>
        </p:txBody>
      </p:sp>
      <p:sp>
        <p:nvSpPr>
          <p:cNvPr id="31800" name="Text Box 56"/>
          <p:cNvSpPr txBox="1">
            <a:spLocks noChangeArrowheads="1"/>
          </p:cNvSpPr>
          <p:nvPr/>
        </p:nvSpPr>
        <p:spPr bwMode="auto">
          <a:xfrm>
            <a:off x="6156325" y="472598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rgbClr val="FF00FF"/>
                </a:solidFill>
              </a:rPr>
              <a:t>10</a:t>
            </a:r>
            <a:r>
              <a:rPr lang="de-DE" b="1"/>
              <a:t>/</a:t>
            </a:r>
            <a:r>
              <a:rPr lang="de-DE" b="1">
                <a:solidFill>
                  <a:schemeClr val="accent2"/>
                </a:solidFill>
              </a:rPr>
              <a:t>2</a:t>
            </a:r>
            <a:r>
              <a:rPr lang="de-DE" b="1"/>
              <a:t> =</a:t>
            </a:r>
            <a:endParaRPr lang="de-AT" b="1"/>
          </a:p>
        </p:txBody>
      </p:sp>
      <p:sp>
        <p:nvSpPr>
          <p:cNvPr id="31801" name="Text Box 57"/>
          <p:cNvSpPr txBox="1">
            <a:spLocks noChangeArrowheads="1"/>
          </p:cNvSpPr>
          <p:nvPr/>
        </p:nvSpPr>
        <p:spPr bwMode="auto">
          <a:xfrm>
            <a:off x="6156325" y="515778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rgbClr val="FF00FF"/>
                </a:solidFill>
              </a:rPr>
              <a:t>6</a:t>
            </a:r>
            <a:r>
              <a:rPr lang="de-DE" b="1"/>
              <a:t>/</a:t>
            </a:r>
            <a:r>
              <a:rPr lang="de-DE" b="1">
                <a:solidFill>
                  <a:schemeClr val="accent2"/>
                </a:solidFill>
              </a:rPr>
              <a:t>3</a:t>
            </a:r>
            <a:r>
              <a:rPr lang="de-DE" b="1"/>
              <a:t> =</a:t>
            </a:r>
            <a:endParaRPr lang="de-AT" b="1"/>
          </a:p>
        </p:txBody>
      </p:sp>
      <p:sp>
        <p:nvSpPr>
          <p:cNvPr id="31802" name="Text Box 58"/>
          <p:cNvSpPr txBox="1">
            <a:spLocks noChangeArrowheads="1"/>
          </p:cNvSpPr>
          <p:nvPr/>
        </p:nvSpPr>
        <p:spPr bwMode="auto">
          <a:xfrm>
            <a:off x="6156325" y="558958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rgbClr val="FF00FF"/>
                </a:solidFill>
              </a:rPr>
              <a:t>7</a:t>
            </a:r>
            <a:r>
              <a:rPr lang="de-DE" b="1"/>
              <a:t>/</a:t>
            </a:r>
            <a:r>
              <a:rPr lang="de-DE" b="1">
                <a:solidFill>
                  <a:schemeClr val="accent2"/>
                </a:solidFill>
              </a:rPr>
              <a:t>1</a:t>
            </a:r>
            <a:r>
              <a:rPr lang="de-DE" b="1"/>
              <a:t> =</a:t>
            </a:r>
            <a:endParaRPr lang="de-AT" b="1"/>
          </a:p>
        </p:txBody>
      </p:sp>
      <p:sp>
        <p:nvSpPr>
          <p:cNvPr id="31803" name="Text Box 59"/>
          <p:cNvSpPr txBox="1">
            <a:spLocks noChangeArrowheads="1"/>
          </p:cNvSpPr>
          <p:nvPr/>
        </p:nvSpPr>
        <p:spPr bwMode="auto">
          <a:xfrm>
            <a:off x="5795963" y="6003925"/>
            <a:ext cx="115252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dirty="0">
                <a:solidFill>
                  <a:schemeClr val="hlink"/>
                </a:solidFill>
                <a:hlinkClick r:id="rId2" action="ppaction://hlinksldjump"/>
              </a:rPr>
              <a:t>Lösung</a:t>
            </a:r>
            <a:endParaRPr lang="de-AT" sz="2000" i="1" baseline="-25000" dirty="0">
              <a:solidFill>
                <a:schemeClr val="hlink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de-AT" sz="2000" dirty="0">
              <a:solidFill>
                <a:schemeClr val="hlink"/>
              </a:solidFill>
            </a:endParaRPr>
          </a:p>
        </p:txBody>
      </p:sp>
      <p:sp>
        <p:nvSpPr>
          <p:cNvPr id="31806" name="Text Box 6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877050" y="6003925"/>
            <a:ext cx="6477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dirty="0">
                <a:solidFill>
                  <a:schemeClr val="hlink"/>
                </a:solidFill>
                <a:hlinkClick r:id="rId3" action="ppaction://hlinksldjump"/>
              </a:rPr>
              <a:t>LP</a:t>
            </a:r>
            <a:endParaRPr lang="de-AT" sz="2000" i="1" baseline="-25000" dirty="0">
              <a:solidFill>
                <a:schemeClr val="hlink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de-AT" sz="2000" dirty="0">
              <a:solidFill>
                <a:schemeClr val="hlink"/>
              </a:solidFill>
            </a:endParaRPr>
          </a:p>
        </p:txBody>
      </p:sp>
      <p:sp>
        <p:nvSpPr>
          <p:cNvPr id="31807" name="Rectangle 63"/>
          <p:cNvSpPr>
            <a:spLocks noChangeArrowheads="1"/>
          </p:cNvSpPr>
          <p:nvPr/>
        </p:nvSpPr>
        <p:spPr bwMode="auto">
          <a:xfrm>
            <a:off x="7720013" y="2325688"/>
            <a:ext cx="12747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</a:pPr>
            <a:r>
              <a:rPr lang="de-DE" dirty="0">
                <a:hlinkClick r:id="rId4" action="ppaction://hlinksldjump"/>
              </a:rPr>
              <a:t>Übersicht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92" grpId="0"/>
      <p:bldP spid="31793" grpId="0"/>
      <p:bldP spid="31794" grpId="0"/>
      <p:bldP spid="31795" grpId="0"/>
      <p:bldP spid="31796" grpId="0"/>
      <p:bldP spid="31797" grpId="0"/>
      <p:bldP spid="31798" grpId="0"/>
      <p:bldP spid="31799" grpId="0"/>
      <p:bldP spid="31800" grpId="0"/>
      <p:bldP spid="31801" grpId="0"/>
      <p:bldP spid="31802" grpId="0"/>
      <p:bldP spid="31803" grpId="0"/>
      <p:bldP spid="31806" grpId="0"/>
      <p:bldP spid="31807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ußzeilenplatzhalt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6388" name="Foliennummernplatzhalt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7A20E6A9-6915-44A5-96E9-A9DF3C6648F5}" type="slidenum">
              <a:rPr lang="de-AT" smtClean="0"/>
              <a:pPr/>
              <a:t>13</a:t>
            </a:fld>
            <a:endParaRPr lang="de-AT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pPr eaLnBrk="1" hangingPunct="1"/>
            <a:r>
              <a:rPr lang="de-DE" sz="2800" dirty="0" smtClean="0"/>
              <a:t>Beispiel - </a:t>
            </a:r>
            <a:r>
              <a:rPr lang="de-DE" sz="2800" i="1" dirty="0" smtClean="0"/>
              <a:t>Ein</a:t>
            </a:r>
            <a:r>
              <a:rPr lang="de-DE" sz="2800" dirty="0" smtClean="0"/>
              <a:t> Kapazitätsengpass (Lösung)</a:t>
            </a:r>
            <a:endParaRPr lang="de-AT" sz="2800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7338"/>
            <a:ext cx="8435975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de-DE" dirty="0" smtClean="0"/>
              <a:t>Die Produkte werden nach fallenden </a:t>
            </a:r>
            <a:r>
              <a:rPr lang="de-DE" dirty="0" smtClean="0">
                <a:solidFill>
                  <a:schemeClr val="hlink"/>
                </a:solidFill>
              </a:rPr>
              <a:t>relativen Deckungsbeiträgen</a:t>
            </a:r>
            <a:r>
              <a:rPr lang="de-DE" dirty="0" smtClean="0"/>
              <a:t> in das Produktionsprogramm aufgenommen, solange die Kapazität </a:t>
            </a:r>
            <a:br>
              <a:rPr lang="de-DE" dirty="0" smtClean="0"/>
            </a:br>
            <a:r>
              <a:rPr lang="de-DE" b="1" dirty="0" smtClean="0"/>
              <a:t>B =</a:t>
            </a:r>
            <a:r>
              <a:rPr lang="de-DE" dirty="0" smtClean="0"/>
              <a:t> </a:t>
            </a:r>
            <a:r>
              <a:rPr lang="de-DE" b="1" dirty="0" smtClean="0"/>
              <a:t>500</a:t>
            </a:r>
            <a:r>
              <a:rPr lang="de-DE" dirty="0" smtClean="0"/>
              <a:t> ausreichend ist: </a:t>
            </a:r>
            <a:r>
              <a:rPr lang="de-DE" dirty="0" smtClean="0">
                <a:solidFill>
                  <a:schemeClr val="hlink"/>
                </a:solidFill>
              </a:rPr>
              <a:t>Reihung Produkte e </a:t>
            </a:r>
            <a:r>
              <a:rPr lang="de-DE" dirty="0" smtClean="0">
                <a:solidFill>
                  <a:schemeClr val="hlink"/>
                </a:solidFill>
                <a:sym typeface="Symbol" pitchFamily="18" charset="2"/>
              </a:rPr>
              <a:t> </a:t>
            </a:r>
            <a:r>
              <a:rPr lang="de-DE" dirty="0" smtClean="0">
                <a:solidFill>
                  <a:schemeClr val="hlink"/>
                </a:solidFill>
              </a:rPr>
              <a:t>c </a:t>
            </a:r>
            <a:r>
              <a:rPr lang="de-DE" dirty="0" smtClean="0">
                <a:solidFill>
                  <a:schemeClr val="hlink"/>
                </a:solidFill>
                <a:sym typeface="Symbol" pitchFamily="18" charset="2"/>
              </a:rPr>
              <a:t> </a:t>
            </a:r>
            <a:r>
              <a:rPr lang="de-DE" dirty="0" smtClean="0">
                <a:solidFill>
                  <a:schemeClr val="hlink"/>
                </a:solidFill>
              </a:rPr>
              <a:t>a </a:t>
            </a:r>
            <a:r>
              <a:rPr lang="de-DE" dirty="0" smtClean="0">
                <a:solidFill>
                  <a:schemeClr val="hlink"/>
                </a:solidFill>
                <a:sym typeface="Symbol" pitchFamily="18" charset="2"/>
              </a:rPr>
              <a:t> </a:t>
            </a:r>
            <a:r>
              <a:rPr lang="de-DE" dirty="0" smtClean="0">
                <a:solidFill>
                  <a:schemeClr val="hlink"/>
                </a:solidFill>
              </a:rPr>
              <a:t>b </a:t>
            </a:r>
            <a:r>
              <a:rPr lang="de-DE" dirty="0" smtClean="0">
                <a:solidFill>
                  <a:schemeClr val="hlink"/>
                </a:solidFill>
                <a:sym typeface="Symbol" pitchFamily="18" charset="2"/>
              </a:rPr>
              <a:t> d</a:t>
            </a:r>
            <a:r>
              <a:rPr lang="de-DE" dirty="0" smtClean="0">
                <a:sym typeface="Symbol" pitchFamily="18" charset="2"/>
              </a:rPr>
              <a:t>.</a:t>
            </a:r>
          </a:p>
          <a:p>
            <a:pPr marL="0" indent="0" eaLnBrk="1" hangingPunct="1">
              <a:buFontTx/>
              <a:buNone/>
            </a:pPr>
            <a:endParaRPr lang="de-DE" i="1" dirty="0" smtClean="0">
              <a:sym typeface="Symbol" pitchFamily="18" charset="2"/>
            </a:endParaRPr>
          </a:p>
          <a:p>
            <a:pPr marL="0" indent="0" eaLnBrk="1" hangingPunct="1">
              <a:buFontTx/>
              <a:buNone/>
            </a:pPr>
            <a:r>
              <a:rPr lang="de-DE" i="1" dirty="0" smtClean="0">
                <a:sym typeface="Symbol" pitchFamily="18" charset="2"/>
              </a:rPr>
              <a:t>    </a:t>
            </a:r>
            <a:r>
              <a:rPr lang="de-DE" i="1" dirty="0" err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dirty="0" err="1" smtClean="0">
                <a:latin typeface="Times New Roman" pitchFamily="18" charset="0"/>
                <a:sym typeface="Symbol" pitchFamily="18" charset="2"/>
              </a:rPr>
              <a:t>e</a:t>
            </a:r>
            <a:r>
              <a:rPr lang="de-DE" dirty="0" smtClean="0">
                <a:sym typeface="Symbol" pitchFamily="18" charset="2"/>
              </a:rPr>
              <a:t> = 100		Restkapazität 500 - </a:t>
            </a:r>
            <a:r>
              <a:rPr lang="de-DE" i="1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a</a:t>
            </a:r>
            <a:r>
              <a:rPr lang="de-DE" baseline="-25000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e</a:t>
            </a:r>
            <a:r>
              <a:rPr lang="de-DE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i="1" dirty="0" err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dirty="0" err="1" smtClean="0">
                <a:latin typeface="Times New Roman" pitchFamily="18" charset="0"/>
                <a:sym typeface="Symbol" pitchFamily="18" charset="2"/>
              </a:rPr>
              <a:t>e</a:t>
            </a:r>
            <a:endParaRPr lang="de-DE" baseline="-25000" dirty="0" smtClean="0">
              <a:latin typeface="Times New Roman" pitchFamily="18" charset="0"/>
              <a:sym typeface="Symbol" pitchFamily="18" charset="2"/>
            </a:endParaRPr>
          </a:p>
          <a:p>
            <a:pPr marL="0" indent="0" eaLnBrk="1" hangingPunct="1">
              <a:buFontTx/>
              <a:buNone/>
            </a:pPr>
            <a:r>
              <a:rPr lang="de-DE" i="1" dirty="0" smtClean="0">
                <a:sym typeface="Symbol" pitchFamily="18" charset="2"/>
              </a:rPr>
              <a:t>    </a:t>
            </a:r>
            <a:r>
              <a:rPr lang="de-DE" i="1" dirty="0" err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dirty="0" err="1" smtClean="0">
                <a:latin typeface="Times New Roman" pitchFamily="18" charset="0"/>
                <a:sym typeface="Symbol" pitchFamily="18" charset="2"/>
              </a:rPr>
              <a:t>c</a:t>
            </a:r>
            <a:r>
              <a:rPr lang="de-DE" dirty="0" smtClean="0">
                <a:sym typeface="Symbol" pitchFamily="18" charset="2"/>
              </a:rPr>
              <a:t> = 50		Restkapazität 400 – </a:t>
            </a:r>
            <a:r>
              <a:rPr lang="de-DE" dirty="0" smtClean="0">
                <a:solidFill>
                  <a:schemeClr val="accent2"/>
                </a:solidFill>
                <a:sym typeface="Symbol" pitchFamily="18" charset="2"/>
              </a:rPr>
              <a:t>2</a:t>
            </a:r>
            <a:r>
              <a:rPr lang="de-DE" dirty="0" smtClean="0">
                <a:sym typeface="Symbol" pitchFamily="18" charset="2"/>
              </a:rPr>
              <a:t> </a:t>
            </a:r>
            <a:r>
              <a:rPr lang="en-US" dirty="0" smtClean="0">
                <a:cs typeface="Arial" charset="0"/>
                <a:sym typeface="Symbol" pitchFamily="18" charset="2"/>
              </a:rPr>
              <a:t>· </a:t>
            </a:r>
            <a:r>
              <a:rPr lang="de-DE" dirty="0" smtClean="0">
                <a:sym typeface="Symbol" pitchFamily="18" charset="2"/>
              </a:rPr>
              <a:t>50 </a:t>
            </a:r>
          </a:p>
          <a:p>
            <a:pPr marL="0" indent="0" eaLnBrk="1" hangingPunct="1">
              <a:buFontTx/>
              <a:buNone/>
            </a:pPr>
            <a:r>
              <a:rPr lang="de-DE" dirty="0" smtClean="0">
                <a:sym typeface="Symbol" pitchFamily="18" charset="2"/>
              </a:rPr>
              <a:t>    </a:t>
            </a:r>
            <a:r>
              <a:rPr lang="de-DE" i="1" dirty="0" err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dirty="0" err="1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de-DE" dirty="0" smtClean="0">
                <a:sym typeface="Symbol" pitchFamily="18" charset="2"/>
              </a:rPr>
              <a:t> = 200		Restkapazität 300 – </a:t>
            </a:r>
            <a:r>
              <a:rPr lang="de-DE" dirty="0" smtClean="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de-DE" dirty="0" smtClean="0">
                <a:sym typeface="Symbol" pitchFamily="18" charset="2"/>
              </a:rPr>
              <a:t> </a:t>
            </a:r>
            <a:r>
              <a:rPr lang="en-US" dirty="0" smtClean="0">
                <a:cs typeface="Arial" charset="0"/>
                <a:sym typeface="Symbol" pitchFamily="18" charset="2"/>
              </a:rPr>
              <a:t>· </a:t>
            </a:r>
            <a:r>
              <a:rPr lang="de-DE" dirty="0" smtClean="0">
                <a:sym typeface="Symbol" pitchFamily="18" charset="2"/>
              </a:rPr>
              <a:t>200</a:t>
            </a:r>
            <a:endParaRPr lang="de-DE" baseline="-25000" dirty="0" smtClean="0">
              <a:solidFill>
                <a:schemeClr val="hlink"/>
              </a:solidFill>
              <a:sym typeface="Symbol" pitchFamily="18" charset="2"/>
            </a:endParaRPr>
          </a:p>
          <a:p>
            <a:pPr marL="0" indent="0" eaLnBrk="1" hangingPunct="1">
              <a:buFontTx/>
              <a:buNone/>
            </a:pPr>
            <a:r>
              <a:rPr lang="de-DE" i="1" dirty="0" smtClean="0">
                <a:sym typeface="Symbol" pitchFamily="18" charset="2"/>
              </a:rPr>
              <a:t>    </a:t>
            </a:r>
            <a:r>
              <a:rPr lang="de-DE" i="1" dirty="0" err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dirty="0" err="1" smtClean="0">
                <a:latin typeface="Times New Roman" pitchFamily="18" charset="0"/>
                <a:sym typeface="Symbol" pitchFamily="18" charset="2"/>
              </a:rPr>
              <a:t>b</a:t>
            </a:r>
            <a:r>
              <a:rPr lang="de-DE" dirty="0" smtClean="0">
                <a:sym typeface="Symbol" pitchFamily="18" charset="2"/>
              </a:rPr>
              <a:t> = 75		Restkapazität 100 – </a:t>
            </a:r>
            <a:r>
              <a:rPr lang="de-DE" dirty="0" smtClean="0">
                <a:solidFill>
                  <a:schemeClr val="accent2"/>
                </a:solidFill>
                <a:sym typeface="Symbol" pitchFamily="18" charset="2"/>
              </a:rPr>
              <a:t>4</a:t>
            </a:r>
            <a:r>
              <a:rPr lang="de-DE" dirty="0" smtClean="0">
                <a:sym typeface="Symbol" pitchFamily="18" charset="2"/>
              </a:rPr>
              <a:t> </a:t>
            </a:r>
            <a:r>
              <a:rPr lang="en-US" dirty="0" smtClean="0">
                <a:cs typeface="Arial" charset="0"/>
                <a:sym typeface="Symbol" pitchFamily="18" charset="2"/>
              </a:rPr>
              <a:t>· </a:t>
            </a:r>
            <a:r>
              <a:rPr lang="de-DE" dirty="0" smtClean="0">
                <a:sym typeface="Symbol" pitchFamily="18" charset="2"/>
              </a:rPr>
              <a:t>75 </a:t>
            </a:r>
          </a:p>
          <a:p>
            <a:pPr marL="0" indent="0" eaLnBrk="1" hangingPunct="1">
              <a:buFontTx/>
              <a:buNone/>
            </a:pPr>
            <a:r>
              <a:rPr lang="de-DE" dirty="0" smtClean="0">
                <a:sym typeface="Symbol" pitchFamily="18" charset="2"/>
              </a:rPr>
              <a:t>Produkt 2 kann also nicht bis zur </a:t>
            </a:r>
            <a:r>
              <a:rPr lang="de-AT" dirty="0" smtClean="0">
                <a:cs typeface="Times New Roman" pitchFamily="18" charset="0"/>
              </a:rPr>
              <a:t>Absatzhöchstmenge produziert werden:</a:t>
            </a:r>
            <a:endParaRPr lang="de-DE" dirty="0" smtClean="0">
              <a:sym typeface="Symbol" pitchFamily="18" charset="2"/>
            </a:endParaRPr>
          </a:p>
          <a:p>
            <a:pPr marL="0" indent="0" eaLnBrk="1" hangingPunct="1">
              <a:buFontTx/>
              <a:buNone/>
            </a:pPr>
            <a:r>
              <a:rPr lang="de-DE" i="1" dirty="0" smtClean="0">
                <a:sym typeface="Symbol" pitchFamily="18" charset="2"/>
              </a:rPr>
              <a:t>    </a:t>
            </a:r>
            <a:r>
              <a:rPr lang="de-DE" i="1" dirty="0" err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dirty="0" err="1" smtClean="0">
                <a:latin typeface="Times New Roman" pitchFamily="18" charset="0"/>
                <a:sym typeface="Symbol" pitchFamily="18" charset="2"/>
              </a:rPr>
              <a:t>b</a:t>
            </a:r>
            <a:r>
              <a:rPr lang="de-DE" dirty="0" smtClean="0">
                <a:sym typeface="Symbol" pitchFamily="18" charset="2"/>
              </a:rPr>
              <a:t> = Restkapazität / </a:t>
            </a:r>
            <a:r>
              <a:rPr lang="de-DE" i="1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a</a:t>
            </a:r>
            <a:r>
              <a:rPr lang="de-DE" baseline="-25000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b</a:t>
            </a:r>
            <a:r>
              <a:rPr lang="de-DE" dirty="0" smtClean="0">
                <a:sym typeface="Symbol" pitchFamily="18" charset="2"/>
              </a:rPr>
              <a:t> = 100 / </a:t>
            </a:r>
            <a:r>
              <a:rPr lang="de-DE" dirty="0" smtClean="0">
                <a:solidFill>
                  <a:schemeClr val="accent2"/>
                </a:solidFill>
                <a:sym typeface="Symbol" pitchFamily="18" charset="2"/>
              </a:rPr>
              <a:t>4</a:t>
            </a:r>
            <a:r>
              <a:rPr lang="de-DE" dirty="0" smtClean="0">
                <a:sym typeface="Symbol" pitchFamily="18" charset="2"/>
              </a:rPr>
              <a:t> = </a:t>
            </a:r>
            <a:r>
              <a:rPr lang="de-DE" dirty="0" smtClean="0">
                <a:solidFill>
                  <a:schemeClr val="hlink"/>
                </a:solidFill>
                <a:sym typeface="Symbol" pitchFamily="18" charset="2"/>
              </a:rPr>
              <a:t>25</a:t>
            </a:r>
          </a:p>
          <a:p>
            <a:pPr marL="0" indent="0" eaLnBrk="1" hangingPunct="1">
              <a:buFontTx/>
              <a:buNone/>
            </a:pPr>
            <a:r>
              <a:rPr lang="de-DE" dirty="0" smtClean="0">
                <a:sym typeface="Symbol" pitchFamily="18" charset="2"/>
              </a:rPr>
              <a:t>Zur Produktion von Produkt d reicht die Kapazität nicht mehr:</a:t>
            </a:r>
            <a:r>
              <a:rPr lang="de-DE" dirty="0" smtClean="0">
                <a:solidFill>
                  <a:schemeClr val="hlink"/>
                </a:solidFill>
                <a:sym typeface="Symbol" pitchFamily="18" charset="2"/>
              </a:rPr>
              <a:t> </a:t>
            </a:r>
            <a:r>
              <a:rPr lang="de-DE" i="1" dirty="0" err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dirty="0" err="1" smtClean="0">
                <a:latin typeface="Times New Roman" pitchFamily="18" charset="0"/>
                <a:sym typeface="Symbol" pitchFamily="18" charset="2"/>
              </a:rPr>
              <a:t>d</a:t>
            </a:r>
            <a:r>
              <a:rPr lang="de-DE" dirty="0" smtClean="0">
                <a:sym typeface="Symbol" pitchFamily="18" charset="2"/>
              </a:rPr>
              <a:t> = </a:t>
            </a:r>
            <a:r>
              <a:rPr lang="de-DE" dirty="0" smtClean="0">
                <a:solidFill>
                  <a:schemeClr val="hlink"/>
                </a:solidFill>
                <a:sym typeface="Symbol" pitchFamily="18" charset="2"/>
              </a:rPr>
              <a:t>0</a:t>
            </a:r>
          </a:p>
          <a:p>
            <a:pPr marL="0" indent="0" eaLnBrk="1" hangingPunct="1">
              <a:buFontTx/>
              <a:buNone/>
            </a:pPr>
            <a:r>
              <a:rPr lang="de-DE" dirty="0" err="1" smtClean="0">
                <a:solidFill>
                  <a:schemeClr val="hlink"/>
                </a:solidFill>
                <a:sym typeface="Symbol" pitchFamily="18" charset="2"/>
              </a:rPr>
              <a:t>GesamtDB</a:t>
            </a:r>
            <a:r>
              <a:rPr lang="de-DE" dirty="0" smtClean="0">
                <a:solidFill>
                  <a:schemeClr val="hlink"/>
                </a:solidFill>
                <a:sym typeface="Symbol" pitchFamily="18" charset="2"/>
              </a:rPr>
              <a:t> = </a:t>
            </a:r>
            <a:r>
              <a:rPr lang="de-DE" sz="1800" dirty="0" smtClean="0">
                <a:solidFill>
                  <a:srgbClr val="FF00FF"/>
                </a:solidFill>
                <a:sym typeface="Symbol" pitchFamily="18" charset="2"/>
              </a:rPr>
              <a:t>4</a:t>
            </a:r>
            <a:r>
              <a:rPr lang="de-DE" sz="1800" dirty="0" smtClean="0">
                <a:sym typeface="Symbol" pitchFamily="18" charset="2"/>
              </a:rPr>
              <a:t>*200 + </a:t>
            </a:r>
            <a:r>
              <a:rPr lang="de-DE" sz="1800" dirty="0" smtClean="0">
                <a:solidFill>
                  <a:srgbClr val="FF00FF"/>
                </a:solidFill>
                <a:sym typeface="Symbol" pitchFamily="18" charset="2"/>
              </a:rPr>
              <a:t>12</a:t>
            </a:r>
            <a:r>
              <a:rPr lang="de-DE" sz="1800" dirty="0" smtClean="0">
                <a:sym typeface="Symbol" pitchFamily="18" charset="2"/>
              </a:rPr>
              <a:t>*25 + </a:t>
            </a:r>
            <a:r>
              <a:rPr lang="de-DE" sz="1800" dirty="0" smtClean="0">
                <a:solidFill>
                  <a:srgbClr val="FF00FF"/>
                </a:solidFill>
                <a:sym typeface="Symbol" pitchFamily="18" charset="2"/>
              </a:rPr>
              <a:t>10</a:t>
            </a:r>
            <a:r>
              <a:rPr lang="de-DE" sz="1800" dirty="0" smtClean="0">
                <a:sym typeface="Symbol" pitchFamily="18" charset="2"/>
              </a:rPr>
              <a:t>*50 + </a:t>
            </a:r>
            <a:r>
              <a:rPr lang="de-DE" sz="1800" dirty="0" smtClean="0">
                <a:solidFill>
                  <a:srgbClr val="FF00FF"/>
                </a:solidFill>
                <a:sym typeface="Symbol" pitchFamily="18" charset="2"/>
              </a:rPr>
              <a:t>6</a:t>
            </a:r>
            <a:r>
              <a:rPr lang="de-DE" sz="1800" dirty="0" smtClean="0">
                <a:sym typeface="Symbol" pitchFamily="18" charset="2"/>
              </a:rPr>
              <a:t>*0 + </a:t>
            </a:r>
            <a:r>
              <a:rPr lang="de-DE" sz="1800" dirty="0" smtClean="0">
                <a:solidFill>
                  <a:srgbClr val="FF00FF"/>
                </a:solidFill>
                <a:sym typeface="Symbol" pitchFamily="18" charset="2"/>
              </a:rPr>
              <a:t>7</a:t>
            </a:r>
            <a:r>
              <a:rPr lang="de-DE" sz="1800" dirty="0" smtClean="0">
                <a:sym typeface="Symbol" pitchFamily="18" charset="2"/>
              </a:rPr>
              <a:t>*100</a:t>
            </a:r>
            <a:r>
              <a:rPr lang="de-DE" sz="1800" i="1" dirty="0" smtClean="0">
                <a:sym typeface="Symbol" pitchFamily="18" charset="2"/>
              </a:rPr>
              <a:t> = </a:t>
            </a:r>
            <a:r>
              <a:rPr lang="de-DE" sz="1800" dirty="0" smtClean="0">
                <a:solidFill>
                  <a:schemeClr val="hlink"/>
                </a:solidFill>
                <a:sym typeface="Symbol" pitchFamily="18" charset="2"/>
              </a:rPr>
              <a:t>2300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7740650" y="2565400"/>
            <a:ext cx="1152525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chemeClr val="hlink"/>
                </a:solidFill>
                <a:hlinkClick r:id="rId2" action="ppaction://hlinksldjump"/>
              </a:rPr>
              <a:t>Tabelle</a:t>
            </a:r>
            <a:endParaRPr lang="de-AT" i="1" baseline="-25000" dirty="0">
              <a:solidFill>
                <a:schemeClr val="hlink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de-AT" dirty="0">
              <a:solidFill>
                <a:schemeClr val="hlink"/>
              </a:solidFill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6084888" y="2924175"/>
            <a:ext cx="27368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/>
              <a:t>= 500 – </a:t>
            </a:r>
            <a:r>
              <a:rPr lang="de-DE" sz="200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· </a:t>
            </a:r>
            <a:r>
              <a:rPr lang="de-DE" sz="2000"/>
              <a:t>100</a:t>
            </a:r>
            <a:r>
              <a:rPr lang="de-DE" sz="2000">
                <a:solidFill>
                  <a:schemeClr val="hlink"/>
                </a:solidFill>
              </a:rPr>
              <a:t> = 400</a:t>
            </a:r>
            <a:endParaRPr lang="de-AT" sz="2000" i="1" baseline="-25000">
              <a:solidFill>
                <a:schemeClr val="hlink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de-AT" sz="2000">
              <a:solidFill>
                <a:schemeClr val="hlink"/>
              </a:solidFill>
            </a:endParaRPr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395288" y="4221163"/>
            <a:ext cx="6697662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6084888" y="2924175"/>
            <a:ext cx="2736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/>
              <a:t>= 500 – </a:t>
            </a:r>
            <a:r>
              <a:rPr lang="de-DE" sz="200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· </a:t>
            </a:r>
            <a:r>
              <a:rPr lang="de-DE" sz="2000"/>
              <a:t>100</a:t>
            </a:r>
            <a:r>
              <a:rPr lang="de-DE" sz="2000">
                <a:solidFill>
                  <a:schemeClr val="hlink"/>
                </a:solidFill>
              </a:rPr>
              <a:t> = 400</a:t>
            </a:r>
            <a:endParaRPr lang="de-AT" sz="2000">
              <a:solidFill>
                <a:schemeClr val="hlink"/>
              </a:solidFill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6223000" y="3273425"/>
            <a:ext cx="2736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>
                <a:solidFill>
                  <a:schemeClr val="hlink"/>
                </a:solidFill>
              </a:rPr>
              <a:t>= 300</a:t>
            </a:r>
            <a:endParaRPr lang="de-AT" sz="2000">
              <a:solidFill>
                <a:schemeClr val="hlink"/>
              </a:solidFill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6407150" y="3633788"/>
            <a:ext cx="2736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>
                <a:solidFill>
                  <a:schemeClr val="hlink"/>
                </a:solidFill>
              </a:rPr>
              <a:t>= 100</a:t>
            </a:r>
            <a:endParaRPr lang="de-AT" sz="2000">
              <a:solidFill>
                <a:schemeClr val="hlink"/>
              </a:solidFill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6356350" y="4013200"/>
            <a:ext cx="2787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>
                <a:sym typeface="Symbol" pitchFamily="18" charset="2"/>
              </a:rPr>
              <a:t>= </a:t>
            </a:r>
            <a:r>
              <a:rPr lang="de-DE" sz="2000">
                <a:solidFill>
                  <a:srgbClr val="FF3300"/>
                </a:solidFill>
                <a:sym typeface="Symbol" pitchFamily="18" charset="2"/>
              </a:rPr>
              <a:t>-200    unzulässig</a:t>
            </a:r>
            <a:endParaRPr lang="de-AT" sz="2000">
              <a:solidFill>
                <a:srgbClr val="FF3300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  <p:bldP spid="32772" grpId="0"/>
      <p:bldP spid="32773" grpId="0"/>
      <p:bldP spid="32774" grpId="0" animBg="1"/>
      <p:bldP spid="32775" grpId="0"/>
      <p:bldP spid="32776" grpId="0"/>
      <p:bldP spid="32777" grpId="0"/>
      <p:bldP spid="3277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ußzeilenplatzhalt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7412" name="Foliennummernplatzhalt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2CD69705-9778-4B48-95BB-C3FCD0267BFD}" type="slidenum">
              <a:rPr lang="de-AT" smtClean="0"/>
              <a:pPr/>
              <a:t>14</a:t>
            </a:fld>
            <a:endParaRPr lang="de-AT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800" dirty="0" smtClean="0"/>
              <a:t>Beispiel - </a:t>
            </a:r>
            <a:r>
              <a:rPr lang="de-DE" sz="2800" i="1" dirty="0" smtClean="0"/>
              <a:t>Ein</a:t>
            </a:r>
            <a:r>
              <a:rPr lang="de-DE" sz="2800" dirty="0" smtClean="0"/>
              <a:t> Kapazitätsengpass (Vergleich)</a:t>
            </a:r>
            <a:endParaRPr lang="de-AT" sz="2800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7338"/>
            <a:ext cx="8435975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de-DE" dirty="0" smtClean="0"/>
              <a:t>Nun wollen wir zum Vergleich die Produkte nach fallenden </a:t>
            </a:r>
            <a:r>
              <a:rPr lang="de-DE" dirty="0" smtClean="0">
                <a:solidFill>
                  <a:srgbClr val="FF3300"/>
                </a:solidFill>
              </a:rPr>
              <a:t>absoluten</a:t>
            </a:r>
            <a:r>
              <a:rPr lang="de-DE" dirty="0" smtClean="0">
                <a:solidFill>
                  <a:srgbClr val="FF00FF"/>
                </a:solidFill>
              </a:rPr>
              <a:t> Deckungsbeiträgen</a:t>
            </a:r>
            <a:r>
              <a:rPr lang="de-DE" dirty="0" smtClean="0"/>
              <a:t> in das Produktionsprogramm aufnehmen: </a:t>
            </a:r>
            <a:br>
              <a:rPr lang="de-DE" dirty="0" smtClean="0"/>
            </a:br>
            <a:r>
              <a:rPr lang="de-DE" dirty="0" smtClean="0">
                <a:solidFill>
                  <a:schemeClr val="hlink"/>
                </a:solidFill>
              </a:rPr>
              <a:t>Reihung Produkte b </a:t>
            </a:r>
            <a:r>
              <a:rPr lang="de-DE" dirty="0" smtClean="0">
                <a:solidFill>
                  <a:schemeClr val="hlink"/>
                </a:solidFill>
                <a:sym typeface="Symbol" pitchFamily="18" charset="2"/>
              </a:rPr>
              <a:t> </a:t>
            </a:r>
            <a:r>
              <a:rPr lang="de-DE" dirty="0" smtClean="0">
                <a:solidFill>
                  <a:schemeClr val="hlink"/>
                </a:solidFill>
              </a:rPr>
              <a:t>c </a:t>
            </a:r>
            <a:r>
              <a:rPr lang="de-DE" dirty="0" smtClean="0">
                <a:solidFill>
                  <a:schemeClr val="hlink"/>
                </a:solidFill>
                <a:sym typeface="Symbol" pitchFamily="18" charset="2"/>
              </a:rPr>
              <a:t> </a:t>
            </a:r>
            <a:r>
              <a:rPr lang="de-DE" dirty="0" smtClean="0">
                <a:solidFill>
                  <a:schemeClr val="hlink"/>
                </a:solidFill>
              </a:rPr>
              <a:t>e </a:t>
            </a:r>
            <a:r>
              <a:rPr lang="de-DE" dirty="0" smtClean="0">
                <a:solidFill>
                  <a:schemeClr val="hlink"/>
                </a:solidFill>
                <a:sym typeface="Symbol" pitchFamily="18" charset="2"/>
              </a:rPr>
              <a:t> </a:t>
            </a:r>
            <a:r>
              <a:rPr lang="de-DE" dirty="0" smtClean="0">
                <a:solidFill>
                  <a:schemeClr val="hlink"/>
                </a:solidFill>
              </a:rPr>
              <a:t>d </a:t>
            </a:r>
            <a:r>
              <a:rPr lang="de-DE" dirty="0" smtClean="0">
                <a:solidFill>
                  <a:schemeClr val="hlink"/>
                </a:solidFill>
                <a:sym typeface="Symbol" pitchFamily="18" charset="2"/>
              </a:rPr>
              <a:t> a</a:t>
            </a:r>
            <a:r>
              <a:rPr lang="de-DE" dirty="0" smtClean="0">
                <a:sym typeface="Symbol" pitchFamily="18" charset="2"/>
              </a:rPr>
              <a:t>.</a:t>
            </a:r>
          </a:p>
          <a:p>
            <a:pPr marL="0" indent="0" eaLnBrk="1" hangingPunct="1">
              <a:buFontTx/>
              <a:buNone/>
            </a:pPr>
            <a:endParaRPr lang="de-DE" i="1" dirty="0" smtClean="0">
              <a:sym typeface="Symbol" pitchFamily="18" charset="2"/>
            </a:endParaRPr>
          </a:p>
          <a:p>
            <a:pPr marL="0" indent="0" eaLnBrk="1" hangingPunct="1">
              <a:buFontTx/>
              <a:buNone/>
            </a:pPr>
            <a:r>
              <a:rPr lang="de-DE" i="1" dirty="0" smtClean="0">
                <a:sym typeface="Symbol" pitchFamily="18" charset="2"/>
              </a:rPr>
              <a:t>    </a:t>
            </a:r>
            <a:r>
              <a:rPr lang="de-DE" i="1" dirty="0" err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dirty="0" err="1" smtClean="0">
                <a:latin typeface="Times New Roman" pitchFamily="18" charset="0"/>
                <a:sym typeface="Symbol" pitchFamily="18" charset="2"/>
              </a:rPr>
              <a:t>b</a:t>
            </a:r>
            <a:r>
              <a:rPr lang="de-DE" dirty="0" smtClean="0">
                <a:sym typeface="Symbol" pitchFamily="18" charset="2"/>
              </a:rPr>
              <a:t> = 75		Restkapazität 500 - </a:t>
            </a:r>
            <a:r>
              <a:rPr lang="de-DE" dirty="0" smtClean="0">
                <a:solidFill>
                  <a:schemeClr val="accent2"/>
                </a:solidFill>
                <a:sym typeface="Symbol" pitchFamily="18" charset="2"/>
              </a:rPr>
              <a:t>4</a:t>
            </a:r>
            <a:r>
              <a:rPr lang="de-DE" baseline="-25000" dirty="0" smtClean="0">
                <a:sym typeface="Symbol" pitchFamily="18" charset="2"/>
              </a:rPr>
              <a:t> </a:t>
            </a:r>
            <a:r>
              <a:rPr lang="en-US" dirty="0" smtClean="0">
                <a:cs typeface="Arial" charset="0"/>
                <a:sym typeface="Symbol" pitchFamily="18" charset="2"/>
              </a:rPr>
              <a:t>· </a:t>
            </a:r>
            <a:r>
              <a:rPr lang="de-DE" dirty="0" smtClean="0">
                <a:sym typeface="Symbol" pitchFamily="18" charset="2"/>
              </a:rPr>
              <a:t>75 = </a:t>
            </a:r>
            <a:r>
              <a:rPr lang="de-DE" dirty="0" smtClean="0">
                <a:solidFill>
                  <a:schemeClr val="hlink"/>
                </a:solidFill>
                <a:sym typeface="Symbol" pitchFamily="18" charset="2"/>
              </a:rPr>
              <a:t>200</a:t>
            </a:r>
            <a:endParaRPr lang="de-DE" baseline="-25000" dirty="0" smtClean="0">
              <a:solidFill>
                <a:schemeClr val="hlink"/>
              </a:solidFill>
              <a:latin typeface="Times New Roman" pitchFamily="18" charset="0"/>
              <a:sym typeface="Symbol" pitchFamily="18" charset="2"/>
            </a:endParaRPr>
          </a:p>
          <a:p>
            <a:pPr marL="0" indent="0" eaLnBrk="1" hangingPunct="1">
              <a:buFontTx/>
              <a:buNone/>
            </a:pPr>
            <a:r>
              <a:rPr lang="de-DE" i="1" dirty="0" smtClean="0">
                <a:sym typeface="Symbol" pitchFamily="18" charset="2"/>
              </a:rPr>
              <a:t>    </a:t>
            </a:r>
            <a:r>
              <a:rPr lang="de-DE" i="1" dirty="0" err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dirty="0" err="1" smtClean="0">
                <a:latin typeface="Times New Roman" pitchFamily="18" charset="0"/>
                <a:sym typeface="Symbol" pitchFamily="18" charset="2"/>
              </a:rPr>
              <a:t>c</a:t>
            </a:r>
            <a:r>
              <a:rPr lang="de-DE" dirty="0" smtClean="0">
                <a:sym typeface="Symbol" pitchFamily="18" charset="2"/>
              </a:rPr>
              <a:t> = 50		Restkapazität 200 – </a:t>
            </a:r>
            <a:r>
              <a:rPr lang="de-DE" dirty="0" smtClean="0">
                <a:solidFill>
                  <a:schemeClr val="accent2"/>
                </a:solidFill>
                <a:sym typeface="Symbol" pitchFamily="18" charset="2"/>
              </a:rPr>
              <a:t>2</a:t>
            </a:r>
            <a:r>
              <a:rPr lang="de-DE" dirty="0" smtClean="0">
                <a:sym typeface="Symbol" pitchFamily="18" charset="2"/>
              </a:rPr>
              <a:t> </a:t>
            </a:r>
            <a:r>
              <a:rPr lang="en-US" dirty="0" smtClean="0">
                <a:cs typeface="Arial" charset="0"/>
                <a:sym typeface="Symbol" pitchFamily="18" charset="2"/>
              </a:rPr>
              <a:t>· </a:t>
            </a:r>
            <a:r>
              <a:rPr lang="de-DE" dirty="0" smtClean="0">
                <a:sym typeface="Symbol" pitchFamily="18" charset="2"/>
              </a:rPr>
              <a:t>50 = </a:t>
            </a:r>
            <a:r>
              <a:rPr lang="de-DE" dirty="0" smtClean="0">
                <a:solidFill>
                  <a:schemeClr val="hlink"/>
                </a:solidFill>
                <a:sym typeface="Symbol" pitchFamily="18" charset="2"/>
              </a:rPr>
              <a:t>100</a:t>
            </a:r>
          </a:p>
          <a:p>
            <a:pPr marL="0" indent="0" eaLnBrk="1" hangingPunct="1">
              <a:buFontTx/>
              <a:buNone/>
            </a:pPr>
            <a:r>
              <a:rPr lang="de-DE" dirty="0" smtClean="0">
                <a:sym typeface="Symbol" pitchFamily="18" charset="2"/>
              </a:rPr>
              <a:t>    </a:t>
            </a:r>
            <a:r>
              <a:rPr lang="de-DE" i="1" dirty="0" err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dirty="0" err="1" smtClean="0">
                <a:latin typeface="Times New Roman" pitchFamily="18" charset="0"/>
                <a:sym typeface="Symbol" pitchFamily="18" charset="2"/>
              </a:rPr>
              <a:t>e</a:t>
            </a:r>
            <a:r>
              <a:rPr lang="de-DE" dirty="0" smtClean="0">
                <a:sym typeface="Symbol" pitchFamily="18" charset="2"/>
              </a:rPr>
              <a:t> = 100		Restkapazität 100 – </a:t>
            </a:r>
            <a:r>
              <a:rPr lang="de-DE" dirty="0" smtClean="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de-DE" dirty="0" smtClean="0">
                <a:sym typeface="Symbol" pitchFamily="18" charset="2"/>
              </a:rPr>
              <a:t> </a:t>
            </a:r>
            <a:r>
              <a:rPr lang="en-US" dirty="0" smtClean="0">
                <a:cs typeface="Arial" charset="0"/>
                <a:sym typeface="Symbol" pitchFamily="18" charset="2"/>
              </a:rPr>
              <a:t>· </a:t>
            </a:r>
            <a:r>
              <a:rPr lang="de-DE" dirty="0" smtClean="0">
                <a:sym typeface="Symbol" pitchFamily="18" charset="2"/>
              </a:rPr>
              <a:t>100 = </a:t>
            </a:r>
            <a:r>
              <a:rPr lang="de-DE" dirty="0" smtClean="0">
                <a:solidFill>
                  <a:srgbClr val="FF3300"/>
                </a:solidFill>
                <a:sym typeface="Symbol" pitchFamily="18" charset="2"/>
              </a:rPr>
              <a:t>0</a:t>
            </a:r>
            <a:endParaRPr lang="de-DE" dirty="0" smtClean="0">
              <a:sym typeface="Symbol" pitchFamily="18" charset="2"/>
            </a:endParaRPr>
          </a:p>
          <a:p>
            <a:pPr marL="0" indent="0" eaLnBrk="1" hangingPunct="1">
              <a:buFontTx/>
              <a:buNone/>
            </a:pPr>
            <a:r>
              <a:rPr lang="de-DE" dirty="0" smtClean="0">
                <a:sym typeface="Symbol" pitchFamily="18" charset="2"/>
              </a:rPr>
              <a:t>Zur Produktion von Produkt d und a reicht die Kapazität nicht mehr:</a:t>
            </a:r>
            <a:r>
              <a:rPr lang="de-DE" dirty="0" smtClean="0">
                <a:solidFill>
                  <a:schemeClr val="hlink"/>
                </a:solidFill>
                <a:sym typeface="Symbol" pitchFamily="18" charset="2"/>
              </a:rPr>
              <a:t> </a:t>
            </a:r>
          </a:p>
          <a:p>
            <a:pPr marL="0" indent="0" eaLnBrk="1" hangingPunct="1">
              <a:buFontTx/>
              <a:buNone/>
            </a:pPr>
            <a:r>
              <a:rPr lang="de-DE" dirty="0" smtClean="0">
                <a:solidFill>
                  <a:schemeClr val="hlink"/>
                </a:solidFill>
                <a:sym typeface="Symbol" pitchFamily="18" charset="2"/>
              </a:rPr>
              <a:t>     </a:t>
            </a:r>
            <a:r>
              <a:rPr lang="de-DE" i="1" dirty="0" err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dirty="0" err="1" smtClean="0">
                <a:latin typeface="Times New Roman" pitchFamily="18" charset="0"/>
                <a:sym typeface="Symbol" pitchFamily="18" charset="2"/>
              </a:rPr>
              <a:t>d</a:t>
            </a:r>
            <a:r>
              <a:rPr lang="de-DE" dirty="0" smtClean="0">
                <a:sym typeface="Symbol" pitchFamily="18" charset="2"/>
              </a:rPr>
              <a:t> = </a:t>
            </a:r>
            <a:r>
              <a:rPr lang="de-DE" dirty="0" smtClean="0">
                <a:solidFill>
                  <a:schemeClr val="hlink"/>
                </a:solidFill>
                <a:sym typeface="Symbol" pitchFamily="18" charset="2"/>
              </a:rPr>
              <a:t>0, </a:t>
            </a:r>
            <a:r>
              <a:rPr lang="de-DE" i="1" dirty="0" err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dirty="0" err="1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de-DE" dirty="0" smtClean="0">
                <a:sym typeface="Symbol" pitchFamily="18" charset="2"/>
              </a:rPr>
              <a:t> = </a:t>
            </a:r>
            <a:r>
              <a:rPr lang="de-DE" dirty="0" smtClean="0">
                <a:solidFill>
                  <a:schemeClr val="hlink"/>
                </a:solidFill>
                <a:sym typeface="Symbol" pitchFamily="18" charset="2"/>
              </a:rPr>
              <a:t>0, </a:t>
            </a:r>
          </a:p>
          <a:p>
            <a:pPr marL="0" indent="0" eaLnBrk="1" hangingPunct="1">
              <a:buFontTx/>
              <a:buNone/>
            </a:pPr>
            <a:r>
              <a:rPr lang="de-DE" dirty="0" err="1" smtClean="0">
                <a:solidFill>
                  <a:schemeClr val="hlink"/>
                </a:solidFill>
                <a:sym typeface="Symbol" pitchFamily="18" charset="2"/>
              </a:rPr>
              <a:t>GesamtDB</a:t>
            </a:r>
            <a:r>
              <a:rPr lang="de-DE" dirty="0" smtClean="0">
                <a:solidFill>
                  <a:schemeClr val="hlink"/>
                </a:solidFill>
                <a:sym typeface="Symbol" pitchFamily="18" charset="2"/>
              </a:rPr>
              <a:t> = </a:t>
            </a:r>
            <a:r>
              <a:rPr lang="de-DE" sz="1800" dirty="0" smtClean="0">
                <a:solidFill>
                  <a:srgbClr val="FF00FF"/>
                </a:solidFill>
                <a:sym typeface="Symbol" pitchFamily="18" charset="2"/>
              </a:rPr>
              <a:t>4</a:t>
            </a:r>
            <a:r>
              <a:rPr lang="de-DE" sz="1800" dirty="0" smtClean="0">
                <a:sym typeface="Symbol" pitchFamily="18" charset="2"/>
              </a:rPr>
              <a:t>*</a:t>
            </a:r>
            <a:r>
              <a:rPr lang="de-DE" sz="1800" dirty="0" smtClean="0">
                <a:solidFill>
                  <a:srgbClr val="FF3300"/>
                </a:solidFill>
                <a:sym typeface="Symbol" pitchFamily="18" charset="2"/>
              </a:rPr>
              <a:t>0</a:t>
            </a:r>
            <a:r>
              <a:rPr lang="de-DE" sz="1800" dirty="0" smtClean="0">
                <a:sym typeface="Symbol" pitchFamily="18" charset="2"/>
              </a:rPr>
              <a:t> + </a:t>
            </a:r>
            <a:r>
              <a:rPr lang="de-DE" sz="1800" dirty="0" smtClean="0">
                <a:solidFill>
                  <a:srgbClr val="FF00FF"/>
                </a:solidFill>
                <a:sym typeface="Symbol" pitchFamily="18" charset="2"/>
              </a:rPr>
              <a:t>12</a:t>
            </a:r>
            <a:r>
              <a:rPr lang="de-DE" sz="1800" dirty="0" smtClean="0">
                <a:sym typeface="Symbol" pitchFamily="18" charset="2"/>
              </a:rPr>
              <a:t>*</a:t>
            </a:r>
            <a:r>
              <a:rPr lang="de-DE" sz="1800" dirty="0" smtClean="0">
                <a:solidFill>
                  <a:srgbClr val="FF3300"/>
                </a:solidFill>
                <a:sym typeface="Symbol" pitchFamily="18" charset="2"/>
              </a:rPr>
              <a:t>75</a:t>
            </a:r>
            <a:r>
              <a:rPr lang="de-DE" sz="1800" dirty="0" smtClean="0">
                <a:sym typeface="Symbol" pitchFamily="18" charset="2"/>
              </a:rPr>
              <a:t> + </a:t>
            </a:r>
            <a:r>
              <a:rPr lang="de-DE" sz="1800" dirty="0" smtClean="0">
                <a:solidFill>
                  <a:srgbClr val="FF00FF"/>
                </a:solidFill>
                <a:sym typeface="Symbol" pitchFamily="18" charset="2"/>
              </a:rPr>
              <a:t>10</a:t>
            </a:r>
            <a:r>
              <a:rPr lang="de-DE" sz="1800" dirty="0" smtClean="0">
                <a:sym typeface="Symbol" pitchFamily="18" charset="2"/>
              </a:rPr>
              <a:t>*50 + </a:t>
            </a:r>
            <a:r>
              <a:rPr lang="de-DE" sz="1800" dirty="0" smtClean="0">
                <a:solidFill>
                  <a:srgbClr val="FF00FF"/>
                </a:solidFill>
                <a:sym typeface="Symbol" pitchFamily="18" charset="2"/>
              </a:rPr>
              <a:t>6</a:t>
            </a:r>
            <a:r>
              <a:rPr lang="de-DE" sz="1800" dirty="0" smtClean="0">
                <a:sym typeface="Symbol" pitchFamily="18" charset="2"/>
              </a:rPr>
              <a:t>*0 + </a:t>
            </a:r>
            <a:r>
              <a:rPr lang="de-DE" sz="1800" dirty="0" smtClean="0">
                <a:solidFill>
                  <a:srgbClr val="FF00FF"/>
                </a:solidFill>
                <a:sym typeface="Symbol" pitchFamily="18" charset="2"/>
              </a:rPr>
              <a:t>7</a:t>
            </a:r>
            <a:r>
              <a:rPr lang="de-DE" sz="1800" dirty="0" smtClean="0">
                <a:sym typeface="Symbol" pitchFamily="18" charset="2"/>
              </a:rPr>
              <a:t>*100</a:t>
            </a:r>
            <a:r>
              <a:rPr lang="de-DE" sz="1800" i="1" dirty="0" smtClean="0">
                <a:sym typeface="Symbol" pitchFamily="18" charset="2"/>
              </a:rPr>
              <a:t> = </a:t>
            </a:r>
            <a:r>
              <a:rPr lang="de-DE" sz="1800" dirty="0" smtClean="0">
                <a:solidFill>
                  <a:srgbClr val="FF3300"/>
                </a:solidFill>
                <a:sym typeface="Symbol" pitchFamily="18" charset="2"/>
              </a:rPr>
              <a:t>2100 … geringer als zuvor</a:t>
            </a:r>
          </a:p>
          <a:p>
            <a:pPr marL="0" indent="0" eaLnBrk="1" hangingPunct="1">
              <a:buFontTx/>
              <a:buNone/>
            </a:pPr>
            <a:r>
              <a:rPr lang="de-DE" dirty="0" smtClean="0">
                <a:sym typeface="Symbol" pitchFamily="18" charset="2"/>
              </a:rPr>
              <a:t>Eine Einplanung</a:t>
            </a:r>
            <a:r>
              <a:rPr lang="de-DE" dirty="0" smtClean="0">
                <a:solidFill>
                  <a:srgbClr val="FF3300"/>
                </a:solidFill>
                <a:sym typeface="Symbol" pitchFamily="18" charset="2"/>
              </a:rPr>
              <a:t> </a:t>
            </a:r>
            <a:r>
              <a:rPr lang="de-DE" dirty="0" smtClean="0"/>
              <a:t>nach fallenden </a:t>
            </a:r>
            <a:r>
              <a:rPr lang="de-DE" dirty="0" smtClean="0">
                <a:solidFill>
                  <a:srgbClr val="FF00FF"/>
                </a:solidFill>
              </a:rPr>
              <a:t>absoluten Deckungsbeiträgen</a:t>
            </a:r>
            <a:r>
              <a:rPr lang="de-DE" dirty="0" smtClean="0"/>
              <a:t> liefert also </a:t>
            </a:r>
            <a:r>
              <a:rPr lang="de-DE" dirty="0" smtClean="0">
                <a:solidFill>
                  <a:srgbClr val="FF3300"/>
                </a:solidFill>
              </a:rPr>
              <a:t>NICHT die optimale Lösung</a:t>
            </a:r>
            <a:r>
              <a:rPr lang="de-DE" dirty="0" smtClean="0"/>
              <a:t>!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7740650" y="2565400"/>
            <a:ext cx="1152525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chemeClr val="hlink"/>
                </a:solidFill>
                <a:hlinkClick r:id="rId2" action="ppaction://hlinksldjump"/>
              </a:rPr>
              <a:t>Tabelle</a:t>
            </a:r>
            <a:endParaRPr lang="de-AT" i="1" baseline="-25000" dirty="0">
              <a:solidFill>
                <a:schemeClr val="hlink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de-AT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  <p:bldP spid="348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Fußzeilenplatzhalt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8436" name="Foliennummernplatzhalt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DE51DC68-A0CE-4FE7-A7DB-6A58EAD94297}" type="slidenum">
              <a:rPr lang="de-AT" smtClean="0"/>
              <a:pPr/>
              <a:t>15</a:t>
            </a:fld>
            <a:endParaRPr lang="de-AT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800" dirty="0" smtClean="0"/>
              <a:t>Beispiel - </a:t>
            </a:r>
            <a:r>
              <a:rPr lang="de-DE" sz="2800" i="1" dirty="0" smtClean="0"/>
              <a:t>Ein</a:t>
            </a:r>
            <a:r>
              <a:rPr lang="de-DE" sz="2800" dirty="0" smtClean="0"/>
              <a:t> Kapazitätsengpass (LP)</a:t>
            </a:r>
            <a:endParaRPr lang="de-AT" sz="2800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7338"/>
            <a:ext cx="8435975" cy="452596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de-DE" sz="1800" dirty="0" smtClean="0"/>
              <a:t>  Das Entscheidungsproblem kann auch als LP geschrieben werden</a:t>
            </a:r>
          </a:p>
          <a:p>
            <a:pPr marL="0" indent="0" eaLnBrk="1" hangingPunct="1">
              <a:lnSpc>
                <a:spcPct val="90000"/>
              </a:lnSpc>
            </a:pPr>
            <a:endParaRPr lang="de-DE" sz="1800" i="1" dirty="0" smtClean="0"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DE" sz="1800" i="1" dirty="0" smtClean="0">
                <a:sym typeface="Symbol" pitchFamily="18" charset="2"/>
              </a:rPr>
              <a:t>     Gesamt-DB = </a:t>
            </a:r>
            <a:r>
              <a:rPr lang="el-GR" sz="1800" i="1" dirty="0" smtClean="0">
                <a:cs typeface="Arial" charset="0"/>
                <a:sym typeface="Symbol" pitchFamily="18" charset="2"/>
              </a:rPr>
              <a:t>Σ</a:t>
            </a:r>
            <a:r>
              <a:rPr lang="de-DE" sz="1800" i="1" baseline="-25000" dirty="0" smtClean="0">
                <a:latin typeface="Times New Roman" pitchFamily="18" charset="0"/>
                <a:sym typeface="Symbol" pitchFamily="18" charset="2"/>
              </a:rPr>
              <a:t>j </a:t>
            </a:r>
            <a:r>
              <a:rPr lang="de-DE" sz="1800" i="1" dirty="0" err="1" smtClean="0">
                <a:solidFill>
                  <a:srgbClr val="FF00FF"/>
                </a:solidFill>
                <a:latin typeface="Times New Roman" pitchFamily="18" charset="0"/>
                <a:sym typeface="Symbol" pitchFamily="18" charset="2"/>
              </a:rPr>
              <a:t>d</a:t>
            </a:r>
            <a:r>
              <a:rPr lang="de-DE" sz="1800" i="1" baseline="-25000" dirty="0" err="1" smtClean="0">
                <a:solidFill>
                  <a:srgbClr val="FF00FF"/>
                </a:solidFill>
                <a:latin typeface="Times New Roman" pitchFamily="18" charset="0"/>
                <a:sym typeface="Symbol" pitchFamily="18" charset="2"/>
              </a:rPr>
              <a:t>j</a:t>
            </a:r>
            <a:r>
              <a:rPr lang="de-DE" sz="1800" i="1" dirty="0" err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i="1" baseline="-25000" dirty="0" err="1" smtClean="0">
                <a:latin typeface="Times New Roman" pitchFamily="18" charset="0"/>
                <a:sym typeface="Symbol" pitchFamily="18" charset="2"/>
              </a:rPr>
              <a:t>j</a:t>
            </a:r>
            <a:r>
              <a:rPr lang="de-DE" sz="1800" dirty="0" smtClean="0">
                <a:sym typeface="Symbol" pitchFamily="18" charset="2"/>
              </a:rPr>
              <a:t>  	</a:t>
            </a:r>
            <a:r>
              <a:rPr lang="de-DE" sz="1800" i="1" dirty="0" smtClean="0">
                <a:sym typeface="Symbol" pitchFamily="18" charset="2"/>
              </a:rPr>
              <a:t> </a:t>
            </a:r>
            <a:r>
              <a:rPr lang="de-DE" sz="1800" dirty="0" err="1" smtClean="0">
                <a:sym typeface="Symbol" pitchFamily="18" charset="2"/>
              </a:rPr>
              <a:t>max</a:t>
            </a:r>
            <a:r>
              <a:rPr lang="de-DE" sz="1800" dirty="0" smtClean="0">
                <a:sym typeface="Symbol" pitchFamily="18" charset="2"/>
              </a:rPr>
              <a:t>!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DE" sz="1800" dirty="0" smtClean="0">
                <a:sym typeface="Symbol" pitchFamily="18" charset="2"/>
              </a:rPr>
              <a:t>	</a:t>
            </a:r>
            <a:r>
              <a:rPr lang="de-DE" sz="1800" i="1" dirty="0" smtClean="0">
                <a:solidFill>
                  <a:srgbClr val="FF00FF"/>
                </a:solidFill>
                <a:latin typeface="Times New Roman" pitchFamily="18" charset="0"/>
                <a:sym typeface="Symbol" pitchFamily="18" charset="2"/>
              </a:rPr>
              <a:t>4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i="1" dirty="0" err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err="1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de-DE" sz="1800" i="1" dirty="0" smtClean="0">
                <a:sym typeface="Symbol" pitchFamily="18" charset="2"/>
              </a:rPr>
              <a:t> + </a:t>
            </a:r>
            <a:r>
              <a:rPr lang="de-DE" sz="1800" i="1" dirty="0" smtClean="0">
                <a:solidFill>
                  <a:srgbClr val="FF00FF"/>
                </a:solidFill>
                <a:latin typeface="Times New Roman" pitchFamily="18" charset="0"/>
                <a:sym typeface="Symbol" pitchFamily="18" charset="2"/>
              </a:rPr>
              <a:t>12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i="1" dirty="0" err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err="1" smtClean="0">
                <a:latin typeface="Times New Roman" pitchFamily="18" charset="0"/>
                <a:sym typeface="Symbol" pitchFamily="18" charset="2"/>
              </a:rPr>
              <a:t>b</a:t>
            </a:r>
            <a:r>
              <a:rPr lang="de-DE" sz="1800" i="1" dirty="0" smtClean="0">
                <a:sym typeface="Symbol" pitchFamily="18" charset="2"/>
              </a:rPr>
              <a:t> + </a:t>
            </a:r>
            <a:r>
              <a:rPr lang="de-DE" sz="1800" i="1" dirty="0" smtClean="0">
                <a:solidFill>
                  <a:srgbClr val="FF00FF"/>
                </a:solidFill>
                <a:latin typeface="Times New Roman" pitchFamily="18" charset="0"/>
                <a:sym typeface="Symbol" pitchFamily="18" charset="2"/>
              </a:rPr>
              <a:t>10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i="1" dirty="0" err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err="1" smtClean="0">
                <a:latin typeface="Times New Roman" pitchFamily="18" charset="0"/>
                <a:sym typeface="Symbol" pitchFamily="18" charset="2"/>
              </a:rPr>
              <a:t>c</a:t>
            </a:r>
            <a:r>
              <a:rPr lang="de-DE" sz="1800" i="1" dirty="0" smtClean="0">
                <a:sym typeface="Symbol" pitchFamily="18" charset="2"/>
              </a:rPr>
              <a:t> + </a:t>
            </a:r>
            <a:r>
              <a:rPr lang="de-DE" sz="1800" i="1" dirty="0" smtClean="0">
                <a:solidFill>
                  <a:srgbClr val="FF00FF"/>
                </a:solidFill>
                <a:latin typeface="Times New Roman" pitchFamily="18" charset="0"/>
                <a:sym typeface="Symbol" pitchFamily="18" charset="2"/>
              </a:rPr>
              <a:t>6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i="1" dirty="0" err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err="1" smtClean="0">
                <a:latin typeface="Times New Roman" pitchFamily="18" charset="0"/>
                <a:sym typeface="Symbol" pitchFamily="18" charset="2"/>
              </a:rPr>
              <a:t>d</a:t>
            </a:r>
            <a:r>
              <a:rPr lang="de-DE" sz="1800" i="1" dirty="0" smtClean="0">
                <a:sym typeface="Symbol" pitchFamily="18" charset="2"/>
              </a:rPr>
              <a:t> + </a:t>
            </a:r>
            <a:r>
              <a:rPr lang="de-DE" sz="1800" i="1" dirty="0" smtClean="0">
                <a:solidFill>
                  <a:srgbClr val="FF00FF"/>
                </a:solidFill>
                <a:latin typeface="Times New Roman" pitchFamily="18" charset="0"/>
                <a:sym typeface="Symbol" pitchFamily="18" charset="2"/>
              </a:rPr>
              <a:t>7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i="1" dirty="0" err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err="1" smtClean="0">
                <a:latin typeface="Times New Roman" pitchFamily="18" charset="0"/>
                <a:sym typeface="Symbol" pitchFamily="18" charset="2"/>
              </a:rPr>
              <a:t>e</a:t>
            </a:r>
            <a:r>
              <a:rPr lang="de-DE" sz="1800" i="1" dirty="0" smtClean="0">
                <a:sym typeface="Symbol" pitchFamily="18" charset="2"/>
              </a:rPr>
              <a:t> </a:t>
            </a:r>
            <a:r>
              <a:rPr lang="de-DE" sz="1800" dirty="0" smtClean="0">
                <a:sym typeface="Symbol" pitchFamily="18" charset="2"/>
              </a:rPr>
              <a:t></a:t>
            </a:r>
            <a:r>
              <a:rPr lang="de-DE" sz="1800" i="1" dirty="0" smtClean="0">
                <a:sym typeface="Symbol" pitchFamily="18" charset="2"/>
              </a:rPr>
              <a:t> </a:t>
            </a:r>
            <a:r>
              <a:rPr lang="de-DE" sz="1800" dirty="0" err="1" smtClean="0">
                <a:sym typeface="Symbol" pitchFamily="18" charset="2"/>
              </a:rPr>
              <a:t>max</a:t>
            </a:r>
            <a:r>
              <a:rPr lang="de-DE" sz="1800" dirty="0" smtClean="0">
                <a:sym typeface="Symbol" pitchFamily="18" charset="2"/>
              </a:rPr>
              <a:t>!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de-DE" sz="1800" dirty="0" smtClean="0"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DE" sz="1800" i="1" dirty="0" smtClean="0">
                <a:sym typeface="Symbol" pitchFamily="18" charset="2"/>
              </a:rPr>
              <a:t>     </a:t>
            </a:r>
            <a:r>
              <a:rPr lang="de-DE" sz="1800" dirty="0" smtClean="0">
                <a:sym typeface="Symbol" pitchFamily="18" charset="2"/>
              </a:rPr>
              <a:t>Engpass-Nebenbedingungen</a:t>
            </a:r>
            <a:r>
              <a:rPr lang="de-DE" sz="1800" i="1" dirty="0" smtClean="0">
                <a:sym typeface="Symbol" pitchFamily="18" charset="2"/>
              </a:rPr>
              <a:t> </a:t>
            </a:r>
            <a:r>
              <a:rPr lang="el-GR" sz="1800" i="1" dirty="0" smtClean="0">
                <a:cs typeface="Arial" charset="0"/>
                <a:sym typeface="Symbol" pitchFamily="18" charset="2"/>
              </a:rPr>
              <a:t>Σ</a:t>
            </a:r>
            <a:r>
              <a:rPr lang="de-DE" sz="1800" i="1" baseline="-25000" dirty="0" smtClean="0">
                <a:latin typeface="Times New Roman" pitchFamily="18" charset="0"/>
                <a:sym typeface="Symbol" pitchFamily="18" charset="2"/>
              </a:rPr>
              <a:t>j </a:t>
            </a:r>
            <a:r>
              <a:rPr lang="de-DE" sz="1800" i="1" dirty="0" err="1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a</a:t>
            </a:r>
            <a:r>
              <a:rPr lang="de-DE" sz="1800" i="1" baseline="-25000" dirty="0" err="1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j</a:t>
            </a:r>
            <a:r>
              <a:rPr lang="de-DE" sz="1800" i="1" dirty="0" err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i="1" baseline="-25000" dirty="0" err="1" smtClean="0">
                <a:latin typeface="Times New Roman" pitchFamily="18" charset="0"/>
                <a:sym typeface="Symbol" pitchFamily="18" charset="2"/>
              </a:rPr>
              <a:t>j</a:t>
            </a:r>
            <a:r>
              <a:rPr lang="de-DE" sz="1800" i="1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dirty="0" smtClean="0">
                <a:sym typeface="Symbol" pitchFamily="18" charset="2"/>
              </a:rPr>
              <a:t>  </a:t>
            </a:r>
            <a:r>
              <a:rPr lang="de-DE" sz="1800" b="1" i="1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B</a:t>
            </a:r>
            <a:endParaRPr lang="de-DE" sz="1800" dirty="0" smtClean="0"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DE" sz="1800" dirty="0" smtClean="0">
                <a:sym typeface="Symbol" pitchFamily="18" charset="2"/>
              </a:rPr>
              <a:t>	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i="1" dirty="0" err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err="1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de-DE" sz="1800" i="1" dirty="0" smtClean="0">
                <a:sym typeface="Symbol" pitchFamily="18" charset="2"/>
              </a:rPr>
              <a:t> + </a:t>
            </a:r>
            <a:r>
              <a:rPr lang="de-DE" sz="1800" i="1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4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i="1" dirty="0" err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err="1" smtClean="0">
                <a:latin typeface="Times New Roman" pitchFamily="18" charset="0"/>
                <a:sym typeface="Symbol" pitchFamily="18" charset="2"/>
              </a:rPr>
              <a:t>b</a:t>
            </a:r>
            <a:r>
              <a:rPr lang="de-DE" sz="1800" i="1" dirty="0" smtClean="0">
                <a:sym typeface="Symbol" pitchFamily="18" charset="2"/>
              </a:rPr>
              <a:t> + </a:t>
            </a:r>
            <a:r>
              <a:rPr lang="de-DE" sz="1800" i="1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i="1" dirty="0" err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err="1" smtClean="0">
                <a:latin typeface="Times New Roman" pitchFamily="18" charset="0"/>
                <a:sym typeface="Symbol" pitchFamily="18" charset="2"/>
              </a:rPr>
              <a:t>c</a:t>
            </a:r>
            <a:r>
              <a:rPr lang="de-DE" sz="1800" i="1" dirty="0" smtClean="0">
                <a:sym typeface="Symbol" pitchFamily="18" charset="2"/>
              </a:rPr>
              <a:t> + </a:t>
            </a:r>
            <a:r>
              <a:rPr lang="de-DE" sz="1800" i="1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3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i="1" dirty="0" err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err="1" smtClean="0">
                <a:latin typeface="Times New Roman" pitchFamily="18" charset="0"/>
                <a:sym typeface="Symbol" pitchFamily="18" charset="2"/>
              </a:rPr>
              <a:t>d</a:t>
            </a:r>
            <a:r>
              <a:rPr lang="de-DE" sz="1800" i="1" dirty="0" smtClean="0">
                <a:sym typeface="Symbol" pitchFamily="18" charset="2"/>
              </a:rPr>
              <a:t> + </a:t>
            </a:r>
            <a:r>
              <a:rPr lang="de-DE" sz="1800" i="1" dirty="0" err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err="1" smtClean="0">
                <a:latin typeface="Times New Roman" pitchFamily="18" charset="0"/>
                <a:sym typeface="Symbol" pitchFamily="18" charset="2"/>
              </a:rPr>
              <a:t>e</a:t>
            </a:r>
            <a:r>
              <a:rPr lang="de-DE" sz="1800" i="1" dirty="0" smtClean="0">
                <a:sym typeface="Symbol" pitchFamily="18" charset="2"/>
              </a:rPr>
              <a:t> </a:t>
            </a:r>
            <a:r>
              <a:rPr lang="de-DE" sz="1800" dirty="0" smtClean="0">
                <a:sym typeface="Symbol" pitchFamily="18" charset="2"/>
              </a:rPr>
              <a:t> 500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DE" sz="1800" i="1" dirty="0" smtClean="0">
                <a:sym typeface="Symbol" pitchFamily="18" charset="2"/>
              </a:rPr>
              <a:t>     </a:t>
            </a:r>
            <a:r>
              <a:rPr lang="de-DE" sz="1800" dirty="0" smtClean="0">
                <a:sym typeface="Symbol" pitchFamily="18" charset="2"/>
              </a:rPr>
              <a:t>Absatzobergrenzen:</a:t>
            </a:r>
            <a:r>
              <a:rPr lang="de-DE" sz="1800" i="1" dirty="0" smtClean="0">
                <a:sym typeface="Symbol" pitchFamily="18" charset="2"/>
              </a:rPr>
              <a:t> </a:t>
            </a:r>
            <a:r>
              <a:rPr lang="de-DE" sz="1800" i="1" dirty="0" err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i="1" baseline="-25000" dirty="0" err="1" smtClean="0">
                <a:latin typeface="Times New Roman" pitchFamily="18" charset="0"/>
                <a:sym typeface="Symbol" pitchFamily="18" charset="2"/>
              </a:rPr>
              <a:t>j</a:t>
            </a:r>
            <a:r>
              <a:rPr lang="de-DE" sz="1800" i="1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dirty="0" smtClean="0">
                <a:sym typeface="Symbol" pitchFamily="18" charset="2"/>
              </a:rPr>
              <a:t>  </a:t>
            </a:r>
            <a:r>
              <a:rPr lang="de-DE" sz="1800" b="1" i="1" dirty="0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de-DE" sz="1800" b="1" i="1" baseline="-25000" dirty="0" smtClean="0">
                <a:latin typeface="Times New Roman" pitchFamily="18" charset="0"/>
                <a:sym typeface="Symbol" pitchFamily="18" charset="2"/>
              </a:rPr>
              <a:t>i</a:t>
            </a:r>
            <a:endParaRPr lang="de-DE" sz="1800" baseline="-25000" dirty="0" smtClean="0"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DE" sz="1800" dirty="0" smtClean="0">
                <a:sym typeface="Symbol" pitchFamily="18" charset="2"/>
              </a:rPr>
              <a:t>	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i="1" dirty="0" err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err="1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de-DE" sz="1800" i="1" dirty="0" smtClean="0">
                <a:sym typeface="Symbol" pitchFamily="18" charset="2"/>
              </a:rPr>
              <a:t> </a:t>
            </a:r>
            <a:r>
              <a:rPr lang="de-DE" sz="1800" dirty="0" smtClean="0">
                <a:sym typeface="Symbol" pitchFamily="18" charset="2"/>
              </a:rPr>
              <a:t> 200,  . . .         ,</a:t>
            </a:r>
            <a:r>
              <a:rPr lang="de-DE" sz="1800" i="1" dirty="0" smtClean="0">
                <a:sym typeface="Symbol" pitchFamily="18" charset="2"/>
              </a:rPr>
              <a:t> </a:t>
            </a:r>
            <a:r>
              <a:rPr lang="de-DE" sz="1800" i="1" dirty="0" err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err="1" smtClean="0">
                <a:latin typeface="Times New Roman" pitchFamily="18" charset="0"/>
                <a:sym typeface="Symbol" pitchFamily="18" charset="2"/>
              </a:rPr>
              <a:t>e</a:t>
            </a:r>
            <a:r>
              <a:rPr lang="de-DE" sz="1800" i="1" dirty="0" smtClean="0">
                <a:sym typeface="Symbol" pitchFamily="18" charset="2"/>
              </a:rPr>
              <a:t> </a:t>
            </a:r>
            <a:r>
              <a:rPr lang="de-DE" sz="1800" dirty="0" smtClean="0">
                <a:sym typeface="Symbol" pitchFamily="18" charset="2"/>
              </a:rPr>
              <a:t> 100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DE" sz="1800" dirty="0" smtClean="0">
                <a:sym typeface="Symbol" pitchFamily="18" charset="2"/>
              </a:rPr>
              <a:t>     Nicht-Negativität: </a:t>
            </a:r>
            <a:r>
              <a:rPr lang="de-DE" sz="1800" i="1" dirty="0" smtClean="0">
                <a:sym typeface="Symbol" pitchFamily="18" charset="2"/>
              </a:rPr>
              <a:t> </a:t>
            </a:r>
            <a:r>
              <a:rPr lang="de-DE" sz="1800" i="1" dirty="0" err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i="1" baseline="-25000" dirty="0" err="1" smtClean="0">
                <a:latin typeface="Times New Roman" pitchFamily="18" charset="0"/>
                <a:sym typeface="Symbol" pitchFamily="18" charset="2"/>
              </a:rPr>
              <a:t>j</a:t>
            </a:r>
            <a:r>
              <a:rPr lang="de-DE" sz="1800" i="1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dirty="0" smtClean="0">
                <a:sym typeface="Symbol" pitchFamily="18" charset="2"/>
              </a:rPr>
              <a:t>  </a:t>
            </a:r>
            <a:r>
              <a:rPr lang="de-DE" sz="1800" dirty="0" smtClean="0">
                <a:latin typeface="Times New Roman" pitchFamily="18" charset="0"/>
                <a:sym typeface="Symbol" pitchFamily="18" charset="2"/>
              </a:rPr>
              <a:t>0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de-DE" sz="1800" dirty="0" smtClean="0">
              <a:sym typeface="Symbol" pitchFamily="18" charset="2"/>
            </a:endParaRPr>
          </a:p>
          <a:p>
            <a:pPr marL="0" indent="0" defTabSz="180000" eaLnBrk="1" hangingPunct="1">
              <a:lnSpc>
                <a:spcPct val="90000"/>
              </a:lnSpc>
              <a:tabLst>
                <a:tab pos="180000" algn="l"/>
              </a:tabLst>
            </a:pPr>
            <a:r>
              <a:rPr lang="de-DE" sz="1800" dirty="0" smtClean="0"/>
              <a:t> Bei nur </a:t>
            </a:r>
            <a:r>
              <a:rPr lang="de-DE" sz="1800" i="1" dirty="0" smtClean="0"/>
              <a:t>einem</a:t>
            </a:r>
            <a:r>
              <a:rPr lang="de-DE" sz="1800" dirty="0" smtClean="0"/>
              <a:t> Kapazitätsengpass kann das Problem einfach über die Reihung    	nach relativen Deckungsbeiträgen gelöst werden </a:t>
            </a:r>
            <a:r>
              <a:rPr lang="de-DE" sz="1800" dirty="0" smtClean="0">
                <a:sym typeface="Symbol" pitchFamily="18" charset="2"/>
              </a:rPr>
              <a:t></a:t>
            </a:r>
            <a:r>
              <a:rPr lang="de-DE" sz="1800" dirty="0" smtClean="0"/>
              <a:t> LP nicht nötig</a:t>
            </a:r>
          </a:p>
          <a:p>
            <a:pPr indent="0" defTabSz="180000" eaLnBrk="1" hangingPunct="1">
              <a:lnSpc>
                <a:spcPct val="90000"/>
              </a:lnSpc>
              <a:tabLst>
                <a:tab pos="180000" algn="l"/>
              </a:tabLst>
            </a:pPr>
            <a:r>
              <a:rPr lang="de-DE" sz="1800" dirty="0" smtClean="0"/>
              <a:t> Bei </a:t>
            </a:r>
            <a:r>
              <a:rPr lang="de-DE" sz="1800" i="1" dirty="0" smtClean="0"/>
              <a:t>mehreren</a:t>
            </a:r>
            <a:r>
              <a:rPr lang="de-DE" sz="1800" dirty="0" smtClean="0"/>
              <a:t> Kapazitätsengpass muss das Problem einfach über LP gelöst    	werden </a:t>
            </a:r>
            <a:r>
              <a:rPr lang="de-DE" sz="1800" dirty="0" smtClean="0">
                <a:sym typeface="Symbol" pitchFamily="18" charset="2"/>
              </a:rPr>
              <a:t></a:t>
            </a:r>
            <a:r>
              <a:rPr lang="de-DE" sz="1800" dirty="0" smtClean="0"/>
              <a:t> § 5.4</a:t>
            </a:r>
          </a:p>
        </p:txBody>
      </p:sp>
      <p:sp>
        <p:nvSpPr>
          <p:cNvPr id="26685" name="Text Box 61"/>
          <p:cNvSpPr txBox="1">
            <a:spLocks noChangeArrowheads="1"/>
          </p:cNvSpPr>
          <p:nvPr/>
        </p:nvSpPr>
        <p:spPr bwMode="auto">
          <a:xfrm>
            <a:off x="7740650" y="2565400"/>
            <a:ext cx="1152525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chemeClr val="hlink"/>
                </a:solidFill>
                <a:hlinkClick r:id="rId2" action="ppaction://hlinksldjump"/>
              </a:rPr>
              <a:t>Tabelle</a:t>
            </a:r>
            <a:endParaRPr lang="de-AT" i="1" baseline="-25000" dirty="0">
              <a:solidFill>
                <a:schemeClr val="hlink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de-AT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  <p:bldP spid="2668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946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9EC3DA73-4C28-40D3-9777-A0D89ECE2410}" type="slidenum">
              <a:rPr lang="de-AT" smtClean="0"/>
              <a:pPr/>
              <a:t>16</a:t>
            </a:fld>
            <a:endParaRPr lang="de-AT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5.4 Grundmodell der Produktionsprogrammplanung</a:t>
            </a:r>
            <a:endParaRPr lang="de-AT" sz="28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e-DE" sz="2400" dirty="0" smtClean="0"/>
          </a:p>
          <a:p>
            <a:pPr eaLnBrk="1" hangingPunct="1"/>
            <a:r>
              <a:rPr lang="de-DE" sz="2400" dirty="0" smtClean="0"/>
              <a:t> statisch, </a:t>
            </a:r>
            <a:r>
              <a:rPr lang="de-DE" sz="2400" dirty="0" err="1" smtClean="0"/>
              <a:t>einperiodig</a:t>
            </a:r>
            <a:endParaRPr lang="de-DE" sz="2400" dirty="0" smtClean="0"/>
          </a:p>
          <a:p>
            <a:pPr eaLnBrk="1" hangingPunct="1"/>
            <a:r>
              <a:rPr lang="de-DE" sz="2400" dirty="0" smtClean="0"/>
              <a:t> dynamische Erweiterungen </a:t>
            </a:r>
            <a:r>
              <a:rPr lang="de-DE" sz="2400" dirty="0" smtClean="0">
                <a:sym typeface="Symbol" pitchFamily="18" charset="2"/>
              </a:rPr>
              <a:t></a:t>
            </a:r>
            <a:r>
              <a:rPr lang="de-DE" sz="2400" dirty="0" smtClean="0"/>
              <a:t> VK</a:t>
            </a:r>
          </a:p>
          <a:p>
            <a:pPr eaLnBrk="1" hangingPunct="1"/>
            <a:endParaRPr lang="de-DE" sz="2400" dirty="0" smtClean="0"/>
          </a:p>
          <a:p>
            <a:pPr eaLnBrk="1" hangingPunct="1">
              <a:buFontTx/>
              <a:buNone/>
            </a:pPr>
            <a:endParaRPr lang="de-DE" sz="2400" dirty="0" smtClean="0"/>
          </a:p>
          <a:p>
            <a:pPr eaLnBrk="1" hangingPunct="1">
              <a:buFontTx/>
              <a:buNone/>
            </a:pPr>
            <a:r>
              <a:rPr lang="de-DE" sz="2400" dirty="0" smtClean="0">
                <a:sym typeface="Wingdings" pitchFamily="2" charset="2"/>
              </a:rPr>
              <a:t> Lösung mittels Linearen Programms</a:t>
            </a:r>
            <a:endParaRPr lang="de-AT" sz="2400" dirty="0" smtClean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996113" y="3279775"/>
            <a:ext cx="12747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</a:pPr>
            <a:r>
              <a:rPr lang="de-DE" dirty="0">
                <a:hlinkClick r:id="rId2" action="ppaction://hlinksldjump"/>
              </a:rPr>
              <a:t>Übersicht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2048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AC9C664B-CBDA-4F3B-AE0D-D2C1B9FBF034}" type="slidenum">
              <a:rPr lang="de-AT" smtClean="0"/>
              <a:pPr/>
              <a:t>17</a:t>
            </a:fld>
            <a:endParaRPr lang="de-AT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800" smtClean="0"/>
              <a:t>5.4.1 Formulierung und Lösung eines Linearen Programms</a:t>
            </a:r>
            <a:endParaRPr lang="de-AT" sz="28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4638" indent="-274638" eaLnBrk="1" hangingPunct="1">
              <a:buFontTx/>
              <a:buNone/>
              <a:tabLst>
                <a:tab pos="274638" algn="l"/>
              </a:tabLst>
            </a:pPr>
            <a:r>
              <a:rPr lang="de-DE" b="1" u="sng" dirty="0" smtClean="0"/>
              <a:t>Annahme</a:t>
            </a:r>
            <a:r>
              <a:rPr lang="de-DE" dirty="0" smtClean="0"/>
              <a:t>: </a:t>
            </a:r>
          </a:p>
          <a:p>
            <a:pPr marL="274638" indent="-274638" eaLnBrk="1" hangingPunct="1">
              <a:buFontTx/>
              <a:buNone/>
              <a:tabLst>
                <a:tab pos="274638" algn="l"/>
              </a:tabLst>
            </a:pPr>
            <a:r>
              <a:rPr lang="de-DE" dirty="0" smtClean="0"/>
              <a:t>Alle Zusammenhänge lassen sich durch lineare Gleichungen bzw. </a:t>
            </a:r>
          </a:p>
          <a:p>
            <a:pPr marL="274638" indent="-274638" eaLnBrk="1" hangingPunct="1">
              <a:buFontTx/>
              <a:buNone/>
              <a:tabLst>
                <a:tab pos="274638" algn="l"/>
              </a:tabLst>
            </a:pPr>
            <a:r>
              <a:rPr lang="de-DE" dirty="0" smtClean="0"/>
              <a:t>Ungleichungen abbilden. (Leontief-Produktionsfunktion)</a:t>
            </a:r>
          </a:p>
          <a:p>
            <a:pPr marL="274638" indent="-274638" eaLnBrk="1" hangingPunct="1">
              <a:buFontTx/>
              <a:buNone/>
              <a:tabLst>
                <a:tab pos="274638" algn="l"/>
              </a:tabLst>
            </a:pPr>
            <a:endParaRPr lang="de-DE" dirty="0" smtClean="0"/>
          </a:p>
          <a:p>
            <a:pPr marL="274638" indent="-274638" eaLnBrk="1" hangingPunct="1">
              <a:buFontTx/>
              <a:buNone/>
              <a:tabLst>
                <a:tab pos="274638" algn="l"/>
              </a:tabLst>
            </a:pPr>
            <a:r>
              <a:rPr lang="de-DE" b="1" u="sng" dirty="0" smtClean="0"/>
              <a:t>Vorgehensweise bei der Formulierung</a:t>
            </a:r>
            <a:r>
              <a:rPr lang="de-DE" dirty="0" smtClean="0"/>
              <a:t>:</a:t>
            </a:r>
          </a:p>
          <a:p>
            <a:pPr marL="274638" indent="-274638" eaLnBrk="1" hangingPunct="1">
              <a:tabLst>
                <a:tab pos="274638" algn="l"/>
              </a:tabLst>
            </a:pPr>
            <a:r>
              <a:rPr lang="de-AT" dirty="0" smtClean="0"/>
              <a:t>Definition von </a:t>
            </a:r>
            <a:r>
              <a:rPr lang="de-AT" b="1" dirty="0" smtClean="0"/>
              <a:t>Entscheidungsvariablen</a:t>
            </a:r>
            <a:r>
              <a:rPr lang="de-AT" dirty="0" smtClean="0"/>
              <a:t> (z.B. Produktionsmengen der einzelnen Produkte.)</a:t>
            </a:r>
          </a:p>
          <a:p>
            <a:pPr marL="274638" indent="-274638" eaLnBrk="1" hangingPunct="1">
              <a:tabLst>
                <a:tab pos="274638" algn="l"/>
              </a:tabLst>
            </a:pPr>
            <a:r>
              <a:rPr lang="de-AT" dirty="0" smtClean="0"/>
              <a:t>Aufstellung einer </a:t>
            </a:r>
            <a:r>
              <a:rPr lang="de-AT" b="1" dirty="0" smtClean="0"/>
              <a:t>linearen Zielfunktion</a:t>
            </a:r>
            <a:r>
              <a:rPr lang="de-AT" dirty="0" smtClean="0"/>
              <a:t> (z.B. Gewinnmaximierung, Kostenminimierung)</a:t>
            </a:r>
          </a:p>
          <a:p>
            <a:pPr marL="274638" indent="-274638" eaLnBrk="1" hangingPunct="1">
              <a:tabLst>
                <a:tab pos="274638" algn="l"/>
              </a:tabLst>
            </a:pPr>
            <a:r>
              <a:rPr lang="de-AT" dirty="0" smtClean="0"/>
              <a:t>Aufstellung von </a:t>
            </a:r>
            <a:r>
              <a:rPr lang="de-AT" b="1" dirty="0" smtClean="0"/>
              <a:t>linearen Nebenbedingungen</a:t>
            </a:r>
            <a:r>
              <a:rPr lang="de-AT" dirty="0" smtClean="0"/>
              <a:t> </a:t>
            </a:r>
            <a:br>
              <a:rPr lang="de-AT" dirty="0" smtClean="0"/>
            </a:br>
            <a:r>
              <a:rPr lang="de-AT" dirty="0" smtClean="0"/>
              <a:t>(z.B. Kapazitätsrestriktionen, Absatzmindest- und Höchstmengenrestriktionen)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2150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A37F818B-0414-4FF5-A3DB-20667CA5209B}" type="slidenum">
              <a:rPr lang="de-AT" smtClean="0"/>
              <a:pPr/>
              <a:t>18</a:t>
            </a:fld>
            <a:endParaRPr lang="de-AT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pPr eaLnBrk="1" hangingPunct="1"/>
            <a:r>
              <a:rPr lang="de-DE" sz="2800" dirty="0" smtClean="0"/>
              <a:t>Beispiel: 2 Produkte – Lineares Programm</a:t>
            </a:r>
            <a:endParaRPr lang="de-AT" sz="2800" dirty="0" smtClean="0"/>
          </a:p>
        </p:txBody>
      </p:sp>
      <p:graphicFrame>
        <p:nvGraphicFramePr>
          <p:cNvPr id="13970" name="Group 65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072640"/>
        </p:xfrm>
        <a:graphic>
          <a:graphicData uri="http://schemas.openxmlformats.org/drawingml/2006/table">
            <a:tbl>
              <a:tblPr/>
              <a:tblGrid>
                <a:gridCol w="1362075"/>
                <a:gridCol w="1744663"/>
                <a:gridCol w="685800"/>
                <a:gridCol w="1692275"/>
                <a:gridCol w="685800"/>
                <a:gridCol w="1030287"/>
                <a:gridCol w="1028700"/>
              </a:tblGrid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A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Benötigte Stunden zur Fertigung einer Einheit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verfügbare 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Menge </a:t>
                      </a:r>
                      <a:r>
                        <a:rPr kumimoji="0" lang="de-AT" sz="1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x</a:t>
                      </a:r>
                      <a:r>
                        <a:rPr kumimoji="0" lang="de-AT" sz="16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</a:t>
                      </a:r>
                      <a:endParaRPr kumimoji="0" lang="de-AT" sz="16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Menge </a:t>
                      </a:r>
                      <a:r>
                        <a:rPr kumimoji="0" lang="de-AT" sz="1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x</a:t>
                      </a:r>
                      <a:r>
                        <a:rPr kumimoji="0" lang="de-AT" sz="16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b</a:t>
                      </a:r>
                      <a:endParaRPr kumimoji="0" lang="de-AT" sz="16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Arbeitsstunden 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Abteilung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Tische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Stühle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 Woche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Tischlerei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240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Lackiererei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DB/Stück </a:t>
                      </a:r>
                      <a:r>
                        <a:rPr kumimoji="0" lang="de-D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d</a:t>
                      </a:r>
                      <a:r>
                        <a:rPr kumimoji="0" lang="de-DE" sz="20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j</a:t>
                      </a:r>
                      <a:endParaRPr kumimoji="0" lang="de-AT" sz="2000" b="0" i="1" u="none" strike="noStrike" cap="none" normalizeH="0" baseline="-2500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€ 7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€ 5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960" name="Text Box 648"/>
          <p:cNvSpPr txBox="1">
            <a:spLocks noChangeArrowheads="1"/>
          </p:cNvSpPr>
          <p:nvPr/>
        </p:nvSpPr>
        <p:spPr bwMode="auto">
          <a:xfrm>
            <a:off x="468313" y="4006850"/>
            <a:ext cx="8547100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de-AT" b="1" dirty="0"/>
              <a:t>Zielfunktion (ZF): </a:t>
            </a:r>
            <a:r>
              <a:rPr lang="de-AT" dirty="0"/>
              <a:t>Maximiere: </a:t>
            </a:r>
            <a:r>
              <a:rPr lang="de-AT" dirty="0" err="1"/>
              <a:t>GesamtDB</a:t>
            </a:r>
            <a:r>
              <a:rPr lang="de-AT" dirty="0"/>
              <a:t>  =  </a:t>
            </a:r>
            <a:r>
              <a:rPr lang="de-AT" dirty="0">
                <a:solidFill>
                  <a:srgbClr val="FF00FF"/>
                </a:solidFill>
              </a:rPr>
              <a:t>€</a:t>
            </a:r>
            <a:r>
              <a:rPr lang="de-AT" dirty="0" smtClean="0">
                <a:solidFill>
                  <a:srgbClr val="FF00FF"/>
                </a:solidFill>
              </a:rPr>
              <a:t>7</a:t>
            </a:r>
            <a:r>
              <a:rPr lang="de-AT" i="1" dirty="0" smtClean="0">
                <a:latin typeface="Times New Roman" pitchFamily="18" charset="0"/>
              </a:rPr>
              <a:t>x</a:t>
            </a:r>
            <a:r>
              <a:rPr lang="de-AT" baseline="-25000" dirty="0" smtClean="0">
                <a:latin typeface="Times New Roman" pitchFamily="18" charset="0"/>
              </a:rPr>
              <a:t>a</a:t>
            </a:r>
            <a:r>
              <a:rPr lang="de-AT" dirty="0" smtClean="0"/>
              <a:t> </a:t>
            </a:r>
            <a:r>
              <a:rPr lang="de-AT" dirty="0"/>
              <a:t>+ </a:t>
            </a:r>
            <a:r>
              <a:rPr lang="de-AT" dirty="0">
                <a:solidFill>
                  <a:srgbClr val="FF00FF"/>
                </a:solidFill>
              </a:rPr>
              <a:t>€</a:t>
            </a:r>
            <a:r>
              <a:rPr lang="de-AT" dirty="0" smtClean="0">
                <a:solidFill>
                  <a:srgbClr val="FF00FF"/>
                </a:solidFill>
              </a:rPr>
              <a:t>5</a:t>
            </a:r>
            <a:r>
              <a:rPr lang="de-AT" i="1" dirty="0" smtClean="0">
                <a:latin typeface="Times New Roman" pitchFamily="18" charset="0"/>
              </a:rPr>
              <a:t>x</a:t>
            </a:r>
            <a:r>
              <a:rPr lang="de-AT" baseline="-25000" dirty="0" smtClean="0">
                <a:latin typeface="Times New Roman" pitchFamily="18" charset="0"/>
              </a:rPr>
              <a:t>b</a:t>
            </a:r>
            <a:endParaRPr lang="de-AT" dirty="0"/>
          </a:p>
          <a:p>
            <a:pPr>
              <a:spcAft>
                <a:spcPts val="600"/>
              </a:spcAft>
            </a:pPr>
            <a:r>
              <a:rPr lang="de-AT" b="1" dirty="0"/>
              <a:t>Nebenbedingungen</a:t>
            </a:r>
            <a:r>
              <a:rPr lang="de-AT" dirty="0"/>
              <a:t>:</a:t>
            </a:r>
          </a:p>
          <a:p>
            <a:pPr>
              <a:spcAft>
                <a:spcPts val="600"/>
              </a:spcAft>
            </a:pPr>
            <a:r>
              <a:rPr lang="de-AT" dirty="0">
                <a:latin typeface="Times New Roman" pitchFamily="18" charset="0"/>
              </a:rPr>
              <a:t>   I:</a:t>
            </a:r>
            <a:r>
              <a:rPr lang="de-AT" dirty="0"/>
              <a:t>   </a:t>
            </a:r>
            <a:r>
              <a:rPr lang="de-AT" dirty="0" smtClean="0">
                <a:solidFill>
                  <a:schemeClr val="accent2"/>
                </a:solidFill>
              </a:rPr>
              <a:t>4</a:t>
            </a:r>
            <a:r>
              <a:rPr lang="de-AT" i="1" dirty="0" smtClean="0">
                <a:latin typeface="Times New Roman" pitchFamily="18" charset="0"/>
              </a:rPr>
              <a:t>x</a:t>
            </a:r>
            <a:r>
              <a:rPr lang="de-AT" baseline="-25000" dirty="0" smtClean="0">
                <a:latin typeface="Times New Roman" pitchFamily="18" charset="0"/>
              </a:rPr>
              <a:t>a</a:t>
            </a:r>
            <a:r>
              <a:rPr lang="de-AT" dirty="0" smtClean="0"/>
              <a:t> </a:t>
            </a:r>
            <a:r>
              <a:rPr lang="de-AT" dirty="0"/>
              <a:t>+ </a:t>
            </a:r>
            <a:r>
              <a:rPr lang="de-AT" dirty="0" smtClean="0">
                <a:solidFill>
                  <a:schemeClr val="accent2"/>
                </a:solidFill>
              </a:rPr>
              <a:t>3</a:t>
            </a:r>
            <a:r>
              <a:rPr lang="de-AT" i="1" dirty="0" smtClean="0">
                <a:latin typeface="Times New Roman" pitchFamily="18" charset="0"/>
              </a:rPr>
              <a:t>x</a:t>
            </a:r>
            <a:r>
              <a:rPr lang="de-AT" baseline="-25000" dirty="0" smtClean="0">
                <a:latin typeface="Times New Roman" pitchFamily="18" charset="0"/>
              </a:rPr>
              <a:t>b</a:t>
            </a:r>
            <a:r>
              <a:rPr lang="de-AT" dirty="0" smtClean="0"/>
              <a:t> </a:t>
            </a:r>
            <a:r>
              <a:rPr lang="de-AT" dirty="0">
                <a:sym typeface="Symbol" pitchFamily="18" charset="2"/>
              </a:rPr>
              <a:t></a:t>
            </a:r>
            <a:r>
              <a:rPr lang="de-AT" dirty="0"/>
              <a:t> 240	(Tischlerei Nebenbedingung)</a:t>
            </a:r>
          </a:p>
          <a:p>
            <a:pPr>
              <a:spcAft>
                <a:spcPts val="600"/>
              </a:spcAft>
            </a:pPr>
            <a:r>
              <a:rPr lang="de-AT" dirty="0">
                <a:latin typeface="Times New Roman" pitchFamily="18" charset="0"/>
              </a:rPr>
              <a:t>   II:</a:t>
            </a:r>
            <a:r>
              <a:rPr lang="de-AT" dirty="0"/>
              <a:t>  </a:t>
            </a:r>
            <a:r>
              <a:rPr lang="de-AT" dirty="0" smtClean="0">
                <a:solidFill>
                  <a:schemeClr val="accent2"/>
                </a:solidFill>
              </a:rPr>
              <a:t>2</a:t>
            </a:r>
            <a:r>
              <a:rPr lang="de-AT" i="1" dirty="0" smtClean="0">
                <a:latin typeface="Times New Roman" pitchFamily="18" charset="0"/>
              </a:rPr>
              <a:t>x</a:t>
            </a:r>
            <a:r>
              <a:rPr lang="de-AT" baseline="-25000" dirty="0" smtClean="0">
                <a:latin typeface="Times New Roman" pitchFamily="18" charset="0"/>
              </a:rPr>
              <a:t>a</a:t>
            </a:r>
            <a:r>
              <a:rPr lang="de-AT" dirty="0" smtClean="0"/>
              <a:t> </a:t>
            </a:r>
            <a:r>
              <a:rPr lang="de-AT" dirty="0"/>
              <a:t>+ </a:t>
            </a:r>
            <a:r>
              <a:rPr lang="de-AT" dirty="0" smtClean="0">
                <a:solidFill>
                  <a:schemeClr val="accent2"/>
                </a:solidFill>
              </a:rPr>
              <a:t>1</a:t>
            </a:r>
            <a:r>
              <a:rPr lang="de-AT" i="1" dirty="0" smtClean="0">
                <a:latin typeface="Times New Roman" pitchFamily="18" charset="0"/>
              </a:rPr>
              <a:t>x</a:t>
            </a:r>
            <a:r>
              <a:rPr lang="de-AT" baseline="-25000" dirty="0" smtClean="0">
                <a:latin typeface="Times New Roman" pitchFamily="18" charset="0"/>
              </a:rPr>
              <a:t>b</a:t>
            </a:r>
            <a:r>
              <a:rPr lang="de-AT" dirty="0" smtClean="0"/>
              <a:t> </a:t>
            </a:r>
            <a:r>
              <a:rPr lang="de-AT" dirty="0">
                <a:sym typeface="Symbol" pitchFamily="18" charset="2"/>
              </a:rPr>
              <a:t></a:t>
            </a:r>
            <a:r>
              <a:rPr lang="de-AT" dirty="0"/>
              <a:t> 100	(Lackiererei Nebenbedingung)</a:t>
            </a:r>
          </a:p>
          <a:p>
            <a:pPr>
              <a:spcAft>
                <a:spcPts val="600"/>
              </a:spcAft>
            </a:pPr>
            <a:r>
              <a:rPr lang="de-AT" dirty="0">
                <a:latin typeface="Times New Roman" pitchFamily="18" charset="0"/>
              </a:rPr>
              <a:t>   III:</a:t>
            </a:r>
            <a:r>
              <a:rPr lang="de-AT" i="1" dirty="0">
                <a:latin typeface="Times New Roman" pitchFamily="18" charset="0"/>
              </a:rPr>
              <a:t> </a:t>
            </a:r>
            <a:r>
              <a:rPr lang="de-AT" i="1" dirty="0" err="1" smtClean="0">
                <a:latin typeface="Times New Roman" pitchFamily="18" charset="0"/>
              </a:rPr>
              <a:t>x</a:t>
            </a:r>
            <a:r>
              <a:rPr lang="de-AT" baseline="-25000" dirty="0" err="1" smtClean="0">
                <a:latin typeface="Times New Roman" pitchFamily="18" charset="0"/>
              </a:rPr>
              <a:t>a</a:t>
            </a:r>
            <a:r>
              <a:rPr lang="de-AT" dirty="0" smtClean="0"/>
              <a:t>            </a:t>
            </a:r>
            <a:r>
              <a:rPr lang="de-AT" dirty="0" smtClean="0">
                <a:sym typeface="Symbol" pitchFamily="18" charset="2"/>
              </a:rPr>
              <a:t></a:t>
            </a:r>
            <a:r>
              <a:rPr lang="de-AT" dirty="0" smtClean="0"/>
              <a:t> </a:t>
            </a:r>
            <a:r>
              <a:rPr lang="de-AT" dirty="0"/>
              <a:t>0	     	(Anzahl der produzierten Tische nicht negativ)</a:t>
            </a:r>
          </a:p>
          <a:p>
            <a:pPr>
              <a:spcAft>
                <a:spcPts val="600"/>
              </a:spcAft>
            </a:pPr>
            <a:r>
              <a:rPr lang="de-AT" dirty="0">
                <a:latin typeface="Times New Roman" pitchFamily="18" charset="0"/>
              </a:rPr>
              <a:t>   IV:</a:t>
            </a:r>
            <a:r>
              <a:rPr lang="de-AT" i="1" dirty="0"/>
              <a:t> </a:t>
            </a:r>
            <a:r>
              <a:rPr lang="de-AT" i="1" dirty="0" smtClean="0"/>
              <a:t>           </a:t>
            </a:r>
            <a:r>
              <a:rPr lang="de-AT" i="1" dirty="0" err="1" smtClean="0">
                <a:latin typeface="Times New Roman" pitchFamily="18" charset="0"/>
              </a:rPr>
              <a:t>x</a:t>
            </a:r>
            <a:r>
              <a:rPr lang="de-AT" baseline="-25000" dirty="0" err="1" smtClean="0">
                <a:latin typeface="Times New Roman" pitchFamily="18" charset="0"/>
              </a:rPr>
              <a:t>b</a:t>
            </a:r>
            <a:r>
              <a:rPr lang="de-AT" dirty="0" smtClean="0">
                <a:latin typeface="Times New Roman" pitchFamily="18" charset="0"/>
              </a:rPr>
              <a:t> </a:t>
            </a:r>
            <a:r>
              <a:rPr lang="de-AT" dirty="0">
                <a:sym typeface="Symbol" pitchFamily="18" charset="2"/>
              </a:rPr>
              <a:t></a:t>
            </a:r>
            <a:r>
              <a:rPr lang="de-AT" dirty="0"/>
              <a:t> 0		(Anzahl der produzierten Stühle nicht negativ)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029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E0B81CA6-CDD8-4F8F-9345-CF8404FD499F}" type="slidenum">
              <a:rPr lang="de-AT" smtClean="0"/>
              <a:pPr/>
              <a:t>19</a:t>
            </a:fld>
            <a:endParaRPr lang="de-AT" smtClean="0"/>
          </a:p>
        </p:txBody>
      </p:sp>
      <p:sp>
        <p:nvSpPr>
          <p:cNvPr id="15395" name="AutoShape 35"/>
          <p:cNvSpPr>
            <a:spLocks noChangeArrowheads="1"/>
          </p:cNvSpPr>
          <p:nvPr/>
        </p:nvSpPr>
        <p:spPr bwMode="auto">
          <a:xfrm>
            <a:off x="1854200" y="4206875"/>
            <a:ext cx="820738" cy="1627188"/>
          </a:xfrm>
          <a:prstGeom prst="rtTriangle">
            <a:avLst/>
          </a:prstGeom>
          <a:solidFill>
            <a:srgbClr val="FFFF66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5396" name="Rectangle 36"/>
          <p:cNvSpPr>
            <a:spLocks noChangeArrowheads="1"/>
          </p:cNvSpPr>
          <p:nvPr/>
        </p:nvSpPr>
        <p:spPr bwMode="auto">
          <a:xfrm>
            <a:off x="671513" y="4221163"/>
            <a:ext cx="1189037" cy="1617662"/>
          </a:xfrm>
          <a:prstGeom prst="rect">
            <a:avLst/>
          </a:prstGeom>
          <a:solidFill>
            <a:srgbClr val="FFFF66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5394" name="AutoShape 34"/>
          <p:cNvSpPr>
            <a:spLocks noChangeArrowheads="1"/>
          </p:cNvSpPr>
          <p:nvPr/>
        </p:nvSpPr>
        <p:spPr bwMode="auto">
          <a:xfrm>
            <a:off x="674688" y="2627313"/>
            <a:ext cx="1189037" cy="1593850"/>
          </a:xfrm>
          <a:prstGeom prst="rtTriangle">
            <a:avLst/>
          </a:prstGeom>
          <a:solidFill>
            <a:srgbClr val="FFFF66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052736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Graphische Lösung - Lösungsraum</a:t>
            </a:r>
            <a:endParaRPr lang="de-AT" sz="2800" dirty="0" smtClean="0"/>
          </a:p>
        </p:txBody>
      </p:sp>
      <p:sp>
        <p:nvSpPr>
          <p:cNvPr id="103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68313" y="1557338"/>
          <a:ext cx="5000625" cy="4438650"/>
        </p:xfrm>
        <a:graphic>
          <a:graphicData uri="http://schemas.openxmlformats.org/presentationml/2006/ole">
            <p:oleObj spid="_x0000_s1026" name="Bild" r:id="rId3" imgW="4599432" imgH="4073652" progId="Word.Picture.8">
              <p:embed/>
            </p:oleObj>
          </a:graphicData>
        </a:graphic>
      </p:graphicFrame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611188" y="1700213"/>
            <a:ext cx="2232025" cy="446563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468313" y="2349500"/>
            <a:ext cx="2808287" cy="37433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V="1">
            <a:off x="4859338" y="54768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684213" y="177323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4922838" y="5360988"/>
            <a:ext cx="574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IV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2700338" y="5013325"/>
            <a:ext cx="574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1116013" y="2492375"/>
            <a:ext cx="574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1042988" y="1557338"/>
            <a:ext cx="574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043" name="Text Box 17"/>
          <p:cNvSpPr txBox="1">
            <a:spLocks noChangeArrowheads="1"/>
          </p:cNvSpPr>
          <p:nvPr/>
        </p:nvSpPr>
        <p:spPr bwMode="auto">
          <a:xfrm>
            <a:off x="5508625" y="5734050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i="1" dirty="0" err="1" smtClean="0">
                <a:latin typeface="Times New Roman" pitchFamily="18" charset="0"/>
              </a:rPr>
              <a:t>x</a:t>
            </a:r>
            <a:r>
              <a:rPr lang="de-DE" baseline="-25000" dirty="0" err="1" smtClean="0">
                <a:latin typeface="Times New Roman" pitchFamily="18" charset="0"/>
              </a:rPr>
              <a:t>a</a:t>
            </a:r>
            <a:endParaRPr lang="de-AT" baseline="-25000" dirty="0">
              <a:latin typeface="Times New Roman" pitchFamily="18" charset="0"/>
            </a:endParaRPr>
          </a:p>
        </p:txBody>
      </p:sp>
      <p:sp>
        <p:nvSpPr>
          <p:cNvPr id="1044" name="Text Box 18"/>
          <p:cNvSpPr txBox="1">
            <a:spLocks noChangeArrowheads="1"/>
          </p:cNvSpPr>
          <p:nvPr/>
        </p:nvSpPr>
        <p:spPr bwMode="auto">
          <a:xfrm>
            <a:off x="467544" y="1196752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i="1" dirty="0" err="1" smtClean="0">
                <a:latin typeface="Times New Roman" pitchFamily="18" charset="0"/>
              </a:rPr>
              <a:t>x</a:t>
            </a:r>
            <a:r>
              <a:rPr lang="de-DE" baseline="-25000" dirty="0" err="1" smtClean="0">
                <a:latin typeface="Times New Roman" pitchFamily="18" charset="0"/>
              </a:rPr>
              <a:t>b</a:t>
            </a:r>
            <a:endParaRPr lang="de-AT" baseline="-25000" dirty="0">
              <a:latin typeface="Times New Roman" pitchFamily="18" charset="0"/>
            </a:endParaRP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2900363" y="5949950"/>
            <a:ext cx="3603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hlink"/>
                </a:solidFill>
              </a:rPr>
              <a:t>60</a:t>
            </a:r>
            <a:endParaRPr lang="de-AT" sz="1200" b="1">
              <a:solidFill>
                <a:schemeClr val="hlink"/>
              </a:solidFill>
            </a:endParaRP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2500313" y="5949950"/>
            <a:ext cx="3603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folHlink"/>
                </a:solidFill>
              </a:rPr>
              <a:t>50</a:t>
            </a:r>
            <a:endParaRPr lang="de-AT" sz="1200" b="1">
              <a:solidFill>
                <a:schemeClr val="folHlink"/>
              </a:solidFill>
            </a:endParaRP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142875" y="1684338"/>
            <a:ext cx="6842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folHlink"/>
                </a:solidFill>
              </a:rPr>
              <a:t>100</a:t>
            </a:r>
            <a:endParaRPr lang="de-AT" sz="1200" b="1">
              <a:solidFill>
                <a:schemeClr val="folHlink"/>
              </a:solidFill>
            </a:endParaRP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250825" y="2492375"/>
            <a:ext cx="3603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hlink"/>
                </a:solidFill>
              </a:rPr>
              <a:t>80</a:t>
            </a:r>
            <a:endParaRPr lang="de-AT" sz="1200" b="1">
              <a:solidFill>
                <a:schemeClr val="hlink"/>
              </a:solidFill>
            </a:endParaRPr>
          </a:p>
        </p:txBody>
      </p:sp>
      <p:sp>
        <p:nvSpPr>
          <p:cNvPr id="15398" name="Text Box 38"/>
          <p:cNvSpPr txBox="1">
            <a:spLocks noChangeArrowheads="1"/>
          </p:cNvSpPr>
          <p:nvPr/>
        </p:nvSpPr>
        <p:spPr bwMode="auto">
          <a:xfrm>
            <a:off x="922338" y="4789488"/>
            <a:ext cx="1379537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/>
              <a:t>Bereich der zulässigen Lösungen</a:t>
            </a:r>
            <a:endParaRPr lang="de-AT" sz="1400"/>
          </a:p>
        </p:txBody>
      </p:sp>
      <p:sp>
        <p:nvSpPr>
          <p:cNvPr id="15399" name="Text Box 39"/>
          <p:cNvSpPr txBox="1">
            <a:spLocks noChangeArrowheads="1"/>
          </p:cNvSpPr>
          <p:nvPr/>
        </p:nvSpPr>
        <p:spPr bwMode="auto">
          <a:xfrm>
            <a:off x="2235200" y="1690688"/>
            <a:ext cx="8547100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de-AT" dirty="0">
                <a:latin typeface="Times New Roman" pitchFamily="18" charset="0"/>
              </a:rPr>
              <a:t>I:</a:t>
            </a:r>
            <a:r>
              <a:rPr lang="de-AT" dirty="0"/>
              <a:t>   </a:t>
            </a:r>
            <a:r>
              <a:rPr lang="de-AT" dirty="0" smtClean="0">
                <a:solidFill>
                  <a:schemeClr val="accent2"/>
                </a:solidFill>
              </a:rPr>
              <a:t>4</a:t>
            </a:r>
            <a:r>
              <a:rPr lang="de-AT" i="1" dirty="0" smtClean="0">
                <a:latin typeface="Times New Roman" pitchFamily="18" charset="0"/>
              </a:rPr>
              <a:t>x</a:t>
            </a:r>
            <a:r>
              <a:rPr lang="de-AT" baseline="-25000" dirty="0" smtClean="0">
                <a:latin typeface="Times New Roman" pitchFamily="18" charset="0"/>
              </a:rPr>
              <a:t>a</a:t>
            </a:r>
            <a:r>
              <a:rPr lang="de-AT" dirty="0" smtClean="0"/>
              <a:t> </a:t>
            </a:r>
            <a:r>
              <a:rPr lang="de-AT" dirty="0"/>
              <a:t>+ </a:t>
            </a:r>
            <a:r>
              <a:rPr lang="de-AT" dirty="0" smtClean="0">
                <a:solidFill>
                  <a:schemeClr val="accent2"/>
                </a:solidFill>
              </a:rPr>
              <a:t>3</a:t>
            </a:r>
            <a:r>
              <a:rPr lang="de-AT" i="1" dirty="0" smtClean="0">
                <a:latin typeface="Times New Roman" pitchFamily="18" charset="0"/>
              </a:rPr>
              <a:t>x</a:t>
            </a:r>
            <a:r>
              <a:rPr lang="de-AT" baseline="-25000" dirty="0" smtClean="0">
                <a:latin typeface="Times New Roman" pitchFamily="18" charset="0"/>
              </a:rPr>
              <a:t>b</a:t>
            </a:r>
            <a:r>
              <a:rPr lang="de-AT" dirty="0" smtClean="0"/>
              <a:t> </a:t>
            </a:r>
            <a:r>
              <a:rPr lang="de-AT" dirty="0">
                <a:sym typeface="Symbol" pitchFamily="18" charset="2"/>
              </a:rPr>
              <a:t></a:t>
            </a:r>
            <a:r>
              <a:rPr lang="de-AT" dirty="0"/>
              <a:t> 240	(</a:t>
            </a:r>
            <a:r>
              <a:rPr lang="de-AT" dirty="0">
                <a:solidFill>
                  <a:schemeClr val="hlink"/>
                </a:solidFill>
              </a:rPr>
              <a:t>Tischlerei Nebenbedingung</a:t>
            </a:r>
            <a:r>
              <a:rPr lang="de-AT" dirty="0"/>
              <a:t>)</a:t>
            </a:r>
          </a:p>
          <a:p>
            <a:pPr>
              <a:spcAft>
                <a:spcPts val="600"/>
              </a:spcAft>
            </a:pPr>
            <a:r>
              <a:rPr lang="de-AT" dirty="0">
                <a:latin typeface="Times New Roman" pitchFamily="18" charset="0"/>
              </a:rPr>
              <a:t>Schnittpunkt mit der </a:t>
            </a:r>
            <a:r>
              <a:rPr lang="de-AT" i="1" dirty="0">
                <a:latin typeface="Times New Roman" pitchFamily="18" charset="0"/>
              </a:rPr>
              <a:t>x</a:t>
            </a:r>
            <a:r>
              <a:rPr lang="de-AT" baseline="-25000" dirty="0">
                <a:latin typeface="Times New Roman" pitchFamily="18" charset="0"/>
              </a:rPr>
              <a:t>1</a:t>
            </a:r>
            <a:r>
              <a:rPr lang="de-AT" dirty="0">
                <a:latin typeface="Times New Roman" pitchFamily="18" charset="0"/>
              </a:rPr>
              <a:t>-Achse: </a:t>
            </a:r>
            <a:r>
              <a:rPr lang="de-AT" i="1" dirty="0" err="1" smtClean="0">
                <a:latin typeface="Times New Roman" pitchFamily="18" charset="0"/>
              </a:rPr>
              <a:t>x</a:t>
            </a:r>
            <a:r>
              <a:rPr lang="de-AT" baseline="-25000" dirty="0" err="1" smtClean="0">
                <a:latin typeface="Times New Roman" pitchFamily="18" charset="0"/>
              </a:rPr>
              <a:t>b</a:t>
            </a:r>
            <a:r>
              <a:rPr lang="de-AT" dirty="0" smtClean="0"/>
              <a:t> </a:t>
            </a:r>
            <a:r>
              <a:rPr lang="de-AT" dirty="0">
                <a:sym typeface="Symbol" pitchFamily="18" charset="2"/>
              </a:rPr>
              <a:t>=</a:t>
            </a:r>
            <a:r>
              <a:rPr lang="de-AT" dirty="0"/>
              <a:t> 0 </a:t>
            </a:r>
            <a:r>
              <a:rPr lang="de-AT" dirty="0">
                <a:sym typeface="Symbol" pitchFamily="18" charset="2"/>
              </a:rPr>
              <a:t> </a:t>
            </a:r>
            <a:r>
              <a:rPr lang="de-AT" i="1" dirty="0" err="1" smtClean="0">
                <a:latin typeface="Times New Roman" pitchFamily="18" charset="0"/>
              </a:rPr>
              <a:t>x</a:t>
            </a:r>
            <a:r>
              <a:rPr lang="de-AT" baseline="-25000" dirty="0" err="1" smtClean="0">
                <a:latin typeface="Times New Roman" pitchFamily="18" charset="0"/>
              </a:rPr>
              <a:t>a</a:t>
            </a:r>
            <a:r>
              <a:rPr lang="de-AT" dirty="0" smtClean="0"/>
              <a:t> </a:t>
            </a:r>
            <a:r>
              <a:rPr lang="de-AT" dirty="0"/>
              <a:t>= 240 / </a:t>
            </a:r>
            <a:r>
              <a:rPr lang="de-AT" dirty="0">
                <a:solidFill>
                  <a:schemeClr val="accent2"/>
                </a:solidFill>
              </a:rPr>
              <a:t>4 </a:t>
            </a:r>
            <a:r>
              <a:rPr lang="de-AT" dirty="0"/>
              <a:t>= </a:t>
            </a:r>
            <a:r>
              <a:rPr lang="de-AT" dirty="0">
                <a:solidFill>
                  <a:schemeClr val="hlink"/>
                </a:solidFill>
              </a:rPr>
              <a:t>60</a:t>
            </a:r>
          </a:p>
          <a:p>
            <a:pPr>
              <a:spcAft>
                <a:spcPts val="600"/>
              </a:spcAft>
            </a:pPr>
            <a:r>
              <a:rPr lang="de-AT" dirty="0">
                <a:latin typeface="Times New Roman" pitchFamily="18" charset="0"/>
              </a:rPr>
              <a:t>Schnittpunkt mit der </a:t>
            </a:r>
            <a:r>
              <a:rPr lang="de-AT" i="1" dirty="0">
                <a:latin typeface="Times New Roman" pitchFamily="18" charset="0"/>
              </a:rPr>
              <a:t>x</a:t>
            </a:r>
            <a:r>
              <a:rPr lang="de-AT" baseline="-25000" dirty="0">
                <a:latin typeface="Times New Roman" pitchFamily="18" charset="0"/>
              </a:rPr>
              <a:t>2</a:t>
            </a:r>
            <a:r>
              <a:rPr lang="de-AT" dirty="0">
                <a:latin typeface="Times New Roman" pitchFamily="18" charset="0"/>
              </a:rPr>
              <a:t>-Achse: </a:t>
            </a:r>
            <a:r>
              <a:rPr lang="de-AT" i="1" dirty="0" err="1" smtClean="0">
                <a:latin typeface="Times New Roman" pitchFamily="18" charset="0"/>
              </a:rPr>
              <a:t>x</a:t>
            </a:r>
            <a:r>
              <a:rPr lang="de-AT" baseline="-25000" dirty="0" err="1" smtClean="0">
                <a:latin typeface="Times New Roman" pitchFamily="18" charset="0"/>
              </a:rPr>
              <a:t>a</a:t>
            </a:r>
            <a:r>
              <a:rPr lang="de-AT" dirty="0" smtClean="0"/>
              <a:t> </a:t>
            </a:r>
            <a:r>
              <a:rPr lang="de-AT" dirty="0">
                <a:sym typeface="Symbol" pitchFamily="18" charset="2"/>
              </a:rPr>
              <a:t>=</a:t>
            </a:r>
            <a:r>
              <a:rPr lang="de-AT" dirty="0"/>
              <a:t> 0 </a:t>
            </a:r>
            <a:r>
              <a:rPr lang="de-AT" dirty="0">
                <a:sym typeface="Symbol" pitchFamily="18" charset="2"/>
              </a:rPr>
              <a:t> </a:t>
            </a:r>
            <a:r>
              <a:rPr lang="de-AT" i="1" dirty="0" err="1" smtClean="0">
                <a:latin typeface="Times New Roman" pitchFamily="18" charset="0"/>
              </a:rPr>
              <a:t>x</a:t>
            </a:r>
            <a:r>
              <a:rPr lang="de-AT" baseline="-25000" dirty="0" err="1" smtClean="0">
                <a:latin typeface="Times New Roman" pitchFamily="18" charset="0"/>
              </a:rPr>
              <a:t>b</a:t>
            </a:r>
            <a:r>
              <a:rPr lang="de-AT" dirty="0" smtClean="0"/>
              <a:t> </a:t>
            </a:r>
            <a:r>
              <a:rPr lang="de-AT" dirty="0"/>
              <a:t>= 240 / </a:t>
            </a:r>
            <a:r>
              <a:rPr lang="de-AT" dirty="0">
                <a:solidFill>
                  <a:schemeClr val="accent2"/>
                </a:solidFill>
              </a:rPr>
              <a:t>3 </a:t>
            </a:r>
            <a:r>
              <a:rPr lang="de-AT" dirty="0"/>
              <a:t>= </a:t>
            </a:r>
            <a:r>
              <a:rPr lang="de-AT" dirty="0">
                <a:solidFill>
                  <a:schemeClr val="hlink"/>
                </a:solidFill>
              </a:rPr>
              <a:t>80</a:t>
            </a:r>
          </a:p>
        </p:txBody>
      </p:sp>
      <p:sp>
        <p:nvSpPr>
          <p:cNvPr id="15400" name="Text Box 40"/>
          <p:cNvSpPr txBox="1">
            <a:spLocks noChangeArrowheads="1"/>
          </p:cNvSpPr>
          <p:nvPr/>
        </p:nvSpPr>
        <p:spPr bwMode="auto">
          <a:xfrm>
            <a:off x="2730500" y="2906713"/>
            <a:ext cx="6167438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de-AT" dirty="0">
                <a:latin typeface="Times New Roman" pitchFamily="18" charset="0"/>
              </a:rPr>
              <a:t>II:</a:t>
            </a:r>
            <a:r>
              <a:rPr lang="de-AT" dirty="0"/>
              <a:t>   </a:t>
            </a:r>
            <a:r>
              <a:rPr lang="de-AT" dirty="0" smtClean="0">
                <a:solidFill>
                  <a:schemeClr val="accent2"/>
                </a:solidFill>
              </a:rPr>
              <a:t>2</a:t>
            </a:r>
            <a:r>
              <a:rPr lang="de-AT" i="1" dirty="0" smtClean="0">
                <a:latin typeface="Times New Roman" pitchFamily="18" charset="0"/>
              </a:rPr>
              <a:t>x</a:t>
            </a:r>
            <a:r>
              <a:rPr lang="de-AT" baseline="-25000" dirty="0" smtClean="0">
                <a:latin typeface="Times New Roman" pitchFamily="18" charset="0"/>
              </a:rPr>
              <a:t>a </a:t>
            </a:r>
            <a:r>
              <a:rPr lang="de-AT" dirty="0" smtClean="0"/>
              <a:t>+ </a:t>
            </a:r>
            <a:r>
              <a:rPr lang="de-AT" dirty="0" smtClean="0">
                <a:solidFill>
                  <a:schemeClr val="accent2"/>
                </a:solidFill>
              </a:rPr>
              <a:t>1</a:t>
            </a:r>
            <a:r>
              <a:rPr lang="de-AT" i="1" dirty="0" smtClean="0">
                <a:latin typeface="Times New Roman" pitchFamily="18" charset="0"/>
              </a:rPr>
              <a:t>x</a:t>
            </a:r>
            <a:r>
              <a:rPr lang="de-AT" baseline="-25000" dirty="0" smtClean="0">
                <a:latin typeface="Times New Roman" pitchFamily="18" charset="0"/>
              </a:rPr>
              <a:t>b</a:t>
            </a:r>
            <a:r>
              <a:rPr lang="de-AT" dirty="0" smtClean="0"/>
              <a:t> </a:t>
            </a:r>
            <a:r>
              <a:rPr lang="de-AT" dirty="0">
                <a:sym typeface="Symbol" pitchFamily="18" charset="2"/>
              </a:rPr>
              <a:t></a:t>
            </a:r>
            <a:r>
              <a:rPr lang="de-AT" dirty="0"/>
              <a:t> 100 	(</a:t>
            </a:r>
            <a:r>
              <a:rPr lang="de-AT" dirty="0">
                <a:solidFill>
                  <a:schemeClr val="folHlink"/>
                </a:solidFill>
              </a:rPr>
              <a:t>Lackiererei Nebenbedingung</a:t>
            </a:r>
            <a:r>
              <a:rPr lang="de-AT" dirty="0"/>
              <a:t>)</a:t>
            </a:r>
          </a:p>
          <a:p>
            <a:pPr>
              <a:spcAft>
                <a:spcPts val="600"/>
              </a:spcAft>
            </a:pPr>
            <a:r>
              <a:rPr lang="de-AT" dirty="0">
                <a:latin typeface="Times New Roman" pitchFamily="18" charset="0"/>
              </a:rPr>
              <a:t>Schnittpunkt mit der </a:t>
            </a:r>
            <a:r>
              <a:rPr lang="de-AT" i="1" dirty="0" err="1" smtClean="0">
                <a:latin typeface="Times New Roman" pitchFamily="18" charset="0"/>
              </a:rPr>
              <a:t>x</a:t>
            </a:r>
            <a:r>
              <a:rPr lang="de-AT" baseline="-25000" dirty="0" err="1" smtClean="0">
                <a:latin typeface="Times New Roman" pitchFamily="18" charset="0"/>
              </a:rPr>
              <a:t>a</a:t>
            </a:r>
            <a:r>
              <a:rPr lang="de-AT" dirty="0" smtClean="0">
                <a:latin typeface="Times New Roman" pitchFamily="18" charset="0"/>
              </a:rPr>
              <a:t>-Achse</a:t>
            </a:r>
            <a:r>
              <a:rPr lang="de-AT" dirty="0">
                <a:latin typeface="Times New Roman" pitchFamily="18" charset="0"/>
              </a:rPr>
              <a:t>: </a:t>
            </a:r>
            <a:r>
              <a:rPr lang="de-AT" i="1" dirty="0" err="1" smtClean="0">
                <a:latin typeface="Times New Roman" pitchFamily="18" charset="0"/>
              </a:rPr>
              <a:t>x</a:t>
            </a:r>
            <a:r>
              <a:rPr lang="de-AT" baseline="-25000" dirty="0" err="1" smtClean="0">
                <a:latin typeface="Times New Roman" pitchFamily="18" charset="0"/>
              </a:rPr>
              <a:t>b</a:t>
            </a:r>
            <a:r>
              <a:rPr lang="de-AT" dirty="0" smtClean="0"/>
              <a:t> </a:t>
            </a:r>
            <a:r>
              <a:rPr lang="de-AT" dirty="0">
                <a:sym typeface="Symbol" pitchFamily="18" charset="2"/>
              </a:rPr>
              <a:t>=</a:t>
            </a:r>
            <a:r>
              <a:rPr lang="de-AT" dirty="0"/>
              <a:t> 0 </a:t>
            </a:r>
            <a:r>
              <a:rPr lang="de-AT" dirty="0">
                <a:sym typeface="Symbol" pitchFamily="18" charset="2"/>
              </a:rPr>
              <a:t> </a:t>
            </a:r>
            <a:r>
              <a:rPr lang="de-AT" i="1" dirty="0" err="1" smtClean="0">
                <a:latin typeface="Times New Roman" pitchFamily="18" charset="0"/>
              </a:rPr>
              <a:t>x</a:t>
            </a:r>
            <a:r>
              <a:rPr lang="de-AT" baseline="-25000" dirty="0" err="1" smtClean="0">
                <a:latin typeface="Times New Roman" pitchFamily="18" charset="0"/>
              </a:rPr>
              <a:t>a</a:t>
            </a:r>
            <a:r>
              <a:rPr lang="de-AT" dirty="0" smtClean="0"/>
              <a:t> </a:t>
            </a:r>
            <a:r>
              <a:rPr lang="de-AT" dirty="0"/>
              <a:t>= 100 / </a:t>
            </a:r>
            <a:r>
              <a:rPr lang="de-AT" dirty="0">
                <a:solidFill>
                  <a:schemeClr val="accent2"/>
                </a:solidFill>
              </a:rPr>
              <a:t>2 </a:t>
            </a:r>
            <a:r>
              <a:rPr lang="de-AT" dirty="0"/>
              <a:t>= </a:t>
            </a:r>
            <a:r>
              <a:rPr lang="de-AT" dirty="0">
                <a:solidFill>
                  <a:schemeClr val="folHlink"/>
                </a:solidFill>
              </a:rPr>
              <a:t>50</a:t>
            </a:r>
          </a:p>
          <a:p>
            <a:pPr>
              <a:spcAft>
                <a:spcPts val="600"/>
              </a:spcAft>
            </a:pPr>
            <a:r>
              <a:rPr lang="de-AT" dirty="0">
                <a:latin typeface="Times New Roman" pitchFamily="18" charset="0"/>
              </a:rPr>
              <a:t>Schnittpunkt mit der </a:t>
            </a:r>
            <a:r>
              <a:rPr lang="de-AT" i="1" dirty="0" err="1" smtClean="0">
                <a:latin typeface="Times New Roman" pitchFamily="18" charset="0"/>
              </a:rPr>
              <a:t>x</a:t>
            </a:r>
            <a:r>
              <a:rPr lang="de-AT" baseline="-25000" dirty="0" err="1" smtClean="0">
                <a:latin typeface="Times New Roman" pitchFamily="18" charset="0"/>
              </a:rPr>
              <a:t>b</a:t>
            </a:r>
            <a:r>
              <a:rPr lang="de-AT" dirty="0" smtClean="0">
                <a:latin typeface="Times New Roman" pitchFamily="18" charset="0"/>
              </a:rPr>
              <a:t>-Achse</a:t>
            </a:r>
            <a:r>
              <a:rPr lang="de-AT" dirty="0">
                <a:latin typeface="Times New Roman" pitchFamily="18" charset="0"/>
              </a:rPr>
              <a:t>: </a:t>
            </a:r>
            <a:r>
              <a:rPr lang="de-AT" i="1" dirty="0" err="1" smtClean="0">
                <a:latin typeface="Times New Roman" pitchFamily="18" charset="0"/>
              </a:rPr>
              <a:t>x</a:t>
            </a:r>
            <a:r>
              <a:rPr lang="de-AT" baseline="-25000" dirty="0" err="1" smtClean="0">
                <a:latin typeface="Times New Roman" pitchFamily="18" charset="0"/>
              </a:rPr>
              <a:t>a</a:t>
            </a:r>
            <a:r>
              <a:rPr lang="de-AT" dirty="0" smtClean="0"/>
              <a:t> </a:t>
            </a:r>
            <a:r>
              <a:rPr lang="de-AT" dirty="0">
                <a:sym typeface="Symbol" pitchFamily="18" charset="2"/>
              </a:rPr>
              <a:t>=</a:t>
            </a:r>
            <a:r>
              <a:rPr lang="de-AT" dirty="0"/>
              <a:t> 0 </a:t>
            </a:r>
            <a:r>
              <a:rPr lang="de-AT" dirty="0">
                <a:sym typeface="Symbol" pitchFamily="18" charset="2"/>
              </a:rPr>
              <a:t> </a:t>
            </a:r>
            <a:r>
              <a:rPr lang="de-AT" i="1" dirty="0" err="1" smtClean="0">
                <a:latin typeface="Times New Roman" pitchFamily="18" charset="0"/>
              </a:rPr>
              <a:t>x</a:t>
            </a:r>
            <a:r>
              <a:rPr lang="de-AT" baseline="-25000" dirty="0" err="1" smtClean="0">
                <a:latin typeface="Times New Roman" pitchFamily="18" charset="0"/>
              </a:rPr>
              <a:t>b</a:t>
            </a:r>
            <a:r>
              <a:rPr lang="de-AT" dirty="0" smtClean="0"/>
              <a:t> </a:t>
            </a:r>
            <a:r>
              <a:rPr lang="de-AT" dirty="0"/>
              <a:t>= 100 / </a:t>
            </a:r>
            <a:r>
              <a:rPr lang="de-AT" dirty="0">
                <a:solidFill>
                  <a:schemeClr val="accent2"/>
                </a:solidFill>
              </a:rPr>
              <a:t>1 </a:t>
            </a:r>
            <a:r>
              <a:rPr lang="de-AT" dirty="0"/>
              <a:t>= </a:t>
            </a:r>
            <a:r>
              <a:rPr lang="de-AT" dirty="0">
                <a:solidFill>
                  <a:schemeClr val="folHlink"/>
                </a:solidFill>
              </a:rPr>
              <a:t>100</a:t>
            </a:r>
          </a:p>
        </p:txBody>
      </p:sp>
      <p:sp>
        <p:nvSpPr>
          <p:cNvPr id="15402" name="Text Box 42"/>
          <p:cNvSpPr txBox="1">
            <a:spLocks noChangeArrowheads="1"/>
          </p:cNvSpPr>
          <p:nvPr/>
        </p:nvSpPr>
        <p:spPr bwMode="auto">
          <a:xfrm>
            <a:off x="4067175" y="4175125"/>
            <a:ext cx="4672013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de-AT" dirty="0">
                <a:latin typeface="Times New Roman" pitchFamily="18" charset="0"/>
              </a:rPr>
              <a:t>III:</a:t>
            </a:r>
            <a:r>
              <a:rPr lang="de-AT" dirty="0"/>
              <a:t>   </a:t>
            </a:r>
            <a:r>
              <a:rPr lang="de-AT" i="1" dirty="0" err="1" smtClean="0">
                <a:latin typeface="Times New Roman" pitchFamily="18" charset="0"/>
              </a:rPr>
              <a:t>x</a:t>
            </a:r>
            <a:r>
              <a:rPr lang="de-AT" baseline="-25000" dirty="0" err="1" smtClean="0">
                <a:latin typeface="Times New Roman" pitchFamily="18" charset="0"/>
              </a:rPr>
              <a:t>a</a:t>
            </a:r>
            <a:r>
              <a:rPr lang="de-AT" dirty="0" smtClean="0"/>
              <a:t> </a:t>
            </a:r>
            <a:r>
              <a:rPr lang="de-AT" dirty="0">
                <a:sym typeface="Symbol" pitchFamily="18" charset="2"/>
              </a:rPr>
              <a:t></a:t>
            </a:r>
            <a:r>
              <a:rPr lang="de-AT" dirty="0"/>
              <a:t> 0 	(Nichtnegativität Tische)</a:t>
            </a:r>
          </a:p>
          <a:p>
            <a:pPr>
              <a:spcAft>
                <a:spcPts val="600"/>
              </a:spcAft>
            </a:pPr>
            <a:r>
              <a:rPr lang="de-AT" dirty="0"/>
              <a:t>IV:   </a:t>
            </a:r>
            <a:r>
              <a:rPr lang="de-AT" i="1" dirty="0" err="1" smtClean="0">
                <a:latin typeface="Times New Roman" pitchFamily="18" charset="0"/>
              </a:rPr>
              <a:t>x</a:t>
            </a:r>
            <a:r>
              <a:rPr lang="de-AT" baseline="-25000" dirty="0" err="1" smtClean="0">
                <a:latin typeface="Times New Roman" pitchFamily="18" charset="0"/>
              </a:rPr>
              <a:t>b</a:t>
            </a:r>
            <a:r>
              <a:rPr lang="de-AT" dirty="0" smtClean="0"/>
              <a:t> </a:t>
            </a:r>
            <a:r>
              <a:rPr lang="de-AT" dirty="0">
                <a:sym typeface="Symbol" pitchFamily="18" charset="2"/>
              </a:rPr>
              <a:t></a:t>
            </a:r>
            <a:r>
              <a:rPr lang="de-AT" dirty="0"/>
              <a:t> 0 	(Nichtnegativität Stühle)</a:t>
            </a:r>
          </a:p>
          <a:p>
            <a:pPr>
              <a:spcAft>
                <a:spcPts val="600"/>
              </a:spcAft>
            </a:pPr>
            <a:endParaRPr lang="de-AT" dirty="0"/>
          </a:p>
        </p:txBody>
      </p:sp>
      <p:sp>
        <p:nvSpPr>
          <p:cNvPr id="29" name="Line 12"/>
          <p:cNvSpPr>
            <a:spLocks noChangeShapeType="1"/>
          </p:cNvSpPr>
          <p:nvPr/>
        </p:nvSpPr>
        <p:spPr bwMode="auto">
          <a:xfrm flipH="1">
            <a:off x="2625725" y="5465763"/>
            <a:ext cx="157163" cy="138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30" name="Line 12"/>
          <p:cNvSpPr>
            <a:spLocks noChangeShapeType="1"/>
          </p:cNvSpPr>
          <p:nvPr/>
        </p:nvSpPr>
        <p:spPr bwMode="auto">
          <a:xfrm flipH="1">
            <a:off x="712788" y="2365375"/>
            <a:ext cx="212725" cy="185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5" grpId="0" animBg="1"/>
      <p:bldP spid="15396" grpId="0" animBg="1"/>
      <p:bldP spid="15394" grpId="0" animBg="1"/>
      <p:bldP spid="15366" grpId="0" animBg="1"/>
      <p:bldP spid="15367" grpId="0" animBg="1"/>
      <p:bldP spid="15371" grpId="0" animBg="1"/>
      <p:bldP spid="15372" grpId="0" animBg="1"/>
      <p:bldP spid="15373" grpId="0"/>
      <p:bldP spid="15374" grpId="0"/>
      <p:bldP spid="15376" grpId="0"/>
      <p:bldP spid="15379" grpId="0"/>
      <p:bldP spid="15380" grpId="0"/>
      <p:bldP spid="15381" grpId="0"/>
      <p:bldP spid="15382" grpId="0"/>
      <p:bldP spid="15398" grpId="0"/>
      <p:bldP spid="15399" grpId="0" build="allAtOnce"/>
      <p:bldP spid="15400" grpId="0" build="allAtOnce"/>
      <p:bldP spid="15402" grpId="0" build="allAtOnce"/>
      <p:bldP spid="29" grpId="0" animBg="1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4000" dirty="0" smtClean="0"/>
              <a:t>Produktionsprogrammplanung</a:t>
            </a:r>
            <a:endParaRPr lang="de-AT" sz="4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sz="2400" dirty="0" smtClean="0"/>
              <a:t>Plane die Mengen der wichtigsten Produktgruppen bzw. Produkte für die nächsten Perioden</a:t>
            </a:r>
          </a:p>
          <a:p>
            <a:endParaRPr lang="de-AT" sz="2400" dirty="0" smtClean="0"/>
          </a:p>
          <a:p>
            <a:endParaRPr lang="de-AT" sz="2400" dirty="0" smtClean="0"/>
          </a:p>
          <a:p>
            <a:endParaRPr lang="de-AT" sz="2400" dirty="0" smtClean="0"/>
          </a:p>
          <a:p>
            <a:endParaRPr lang="de-AT" sz="2400" dirty="0" smtClean="0"/>
          </a:p>
          <a:p>
            <a:endParaRPr lang="de-AT" sz="2400" dirty="0" smtClean="0"/>
          </a:p>
          <a:p>
            <a:endParaRPr lang="de-AT" sz="2400" dirty="0" smtClean="0">
              <a:solidFill>
                <a:srgbClr val="FF0000"/>
              </a:solidFill>
            </a:endParaRPr>
          </a:p>
          <a:p>
            <a:r>
              <a:rPr lang="de-AT" sz="2400" dirty="0" smtClean="0">
                <a:solidFill>
                  <a:srgbClr val="FF0000"/>
                </a:solidFill>
              </a:rPr>
              <a:t>  Hier zunächst nur </a:t>
            </a:r>
            <a:r>
              <a:rPr lang="de-AT" sz="2400" b="1" dirty="0" smtClean="0">
                <a:solidFill>
                  <a:srgbClr val="FF0000"/>
                </a:solidFill>
              </a:rPr>
              <a:t>eine typische Periode</a:t>
            </a:r>
          </a:p>
          <a:p>
            <a:r>
              <a:rPr lang="de-AT" sz="2400" dirty="0" smtClean="0"/>
              <a:t>  Allgemeinerer </a:t>
            </a:r>
            <a:r>
              <a:rPr lang="de-AT" sz="2400" smtClean="0"/>
              <a:t>Fall später (VK)</a:t>
            </a:r>
            <a:endParaRPr lang="nl-NL" sz="2400" dirty="0" smtClean="0"/>
          </a:p>
          <a:p>
            <a:endParaRPr lang="nl-NL" b="1" dirty="0" smtClean="0"/>
          </a:p>
          <a:p>
            <a:endParaRPr lang="de-AT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1403648" y="3140968"/>
          <a:ext cx="5901063" cy="18542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843009"/>
                <a:gridCol w="843009"/>
                <a:gridCol w="843009"/>
                <a:gridCol w="843009"/>
                <a:gridCol w="843009"/>
                <a:gridCol w="843009"/>
                <a:gridCol w="843009"/>
              </a:tblGrid>
              <a:tr h="370840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Mo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Di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Mi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Do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Fr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…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a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100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0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100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…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b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0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300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100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c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200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0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100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d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50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30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100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llipse 4"/>
          <p:cNvSpPr/>
          <p:nvPr/>
        </p:nvSpPr>
        <p:spPr>
          <a:xfrm>
            <a:off x="2123728" y="3356992"/>
            <a:ext cx="720080" cy="19442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2053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6DF5415E-02CD-4A8D-BCD8-477F5231871D}" type="slidenum">
              <a:rPr lang="de-AT" smtClean="0"/>
              <a:pPr/>
              <a:t>20</a:t>
            </a:fld>
            <a:endParaRPr lang="de-AT" smtClean="0"/>
          </a:p>
        </p:txBody>
      </p:sp>
      <p:sp>
        <p:nvSpPr>
          <p:cNvPr id="2054" name="Rectangle 34"/>
          <p:cNvSpPr>
            <a:spLocks noChangeArrowheads="1"/>
          </p:cNvSpPr>
          <p:nvPr/>
        </p:nvSpPr>
        <p:spPr bwMode="auto">
          <a:xfrm>
            <a:off x="676275" y="4221163"/>
            <a:ext cx="1184275" cy="1620837"/>
          </a:xfrm>
          <a:prstGeom prst="rect">
            <a:avLst/>
          </a:prstGeom>
          <a:solidFill>
            <a:srgbClr val="FFFF66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055" name="AutoShape 33"/>
          <p:cNvSpPr>
            <a:spLocks noChangeArrowheads="1"/>
          </p:cNvSpPr>
          <p:nvPr/>
        </p:nvSpPr>
        <p:spPr bwMode="auto">
          <a:xfrm>
            <a:off x="1863725" y="4221163"/>
            <a:ext cx="806450" cy="1612900"/>
          </a:xfrm>
          <a:prstGeom prst="rtTriangle">
            <a:avLst/>
          </a:prstGeom>
          <a:solidFill>
            <a:srgbClr val="FFFF66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056" name="AutoShape 32"/>
          <p:cNvSpPr>
            <a:spLocks noChangeArrowheads="1"/>
          </p:cNvSpPr>
          <p:nvPr/>
        </p:nvSpPr>
        <p:spPr bwMode="auto">
          <a:xfrm>
            <a:off x="674688" y="2636838"/>
            <a:ext cx="1189037" cy="1589087"/>
          </a:xfrm>
          <a:prstGeom prst="rtTriangle">
            <a:avLst/>
          </a:prstGeom>
          <a:solidFill>
            <a:srgbClr val="FFFF66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05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Graphische Lösung - Zielfunktion</a:t>
            </a:r>
            <a:endParaRPr lang="de-AT" sz="2800" dirty="0" smtClean="0"/>
          </a:p>
        </p:txBody>
      </p:sp>
      <p:sp>
        <p:nvSpPr>
          <p:cNvPr id="205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468313" y="1557338"/>
          <a:ext cx="5000625" cy="4438650"/>
        </p:xfrm>
        <a:graphic>
          <a:graphicData uri="http://schemas.openxmlformats.org/presentationml/2006/ole">
            <p:oleObj spid="_x0000_s2050" name="Bild" r:id="rId3" imgW="4599432" imgH="4073652" progId="Word.Picture.8">
              <p:embed/>
            </p:oleObj>
          </a:graphicData>
        </a:graphic>
      </p:graphicFrame>
      <p:sp>
        <p:nvSpPr>
          <p:cNvPr id="2059" name="Line 5"/>
          <p:cNvSpPr>
            <a:spLocks noChangeShapeType="1"/>
          </p:cNvSpPr>
          <p:nvPr/>
        </p:nvSpPr>
        <p:spPr bwMode="auto">
          <a:xfrm>
            <a:off x="611188" y="1700213"/>
            <a:ext cx="2232025" cy="4465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2060" name="Line 6"/>
          <p:cNvSpPr>
            <a:spLocks noChangeShapeType="1"/>
          </p:cNvSpPr>
          <p:nvPr/>
        </p:nvSpPr>
        <p:spPr bwMode="auto">
          <a:xfrm>
            <a:off x="468313" y="2349500"/>
            <a:ext cx="2808287" cy="3743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292100" y="1992313"/>
            <a:ext cx="2984500" cy="4192587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3240088" y="5938838"/>
            <a:ext cx="1335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rgbClr val="FF00FF"/>
                </a:solidFill>
              </a:rPr>
              <a:t>ZF = 410</a:t>
            </a:r>
            <a:endParaRPr lang="de-AT" b="1">
              <a:solidFill>
                <a:srgbClr val="FF00FF"/>
              </a:solidFill>
            </a:endParaRPr>
          </a:p>
        </p:txBody>
      </p:sp>
      <p:sp>
        <p:nvSpPr>
          <p:cNvPr id="2063" name="Text Box 12"/>
          <p:cNvSpPr txBox="1">
            <a:spLocks noChangeArrowheads="1"/>
          </p:cNvSpPr>
          <p:nvPr/>
        </p:nvSpPr>
        <p:spPr bwMode="auto">
          <a:xfrm>
            <a:off x="2700338" y="5013325"/>
            <a:ext cx="574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2064" name="Text Box 13"/>
          <p:cNvSpPr txBox="1">
            <a:spLocks noChangeArrowheads="1"/>
          </p:cNvSpPr>
          <p:nvPr/>
        </p:nvSpPr>
        <p:spPr bwMode="auto">
          <a:xfrm>
            <a:off x="1116013" y="2492375"/>
            <a:ext cx="574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2065" name="Text Box 15"/>
          <p:cNvSpPr txBox="1">
            <a:spLocks noChangeArrowheads="1"/>
          </p:cNvSpPr>
          <p:nvPr/>
        </p:nvSpPr>
        <p:spPr bwMode="auto">
          <a:xfrm>
            <a:off x="5508625" y="5734050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i="1" dirty="0" err="1" smtClean="0">
                <a:latin typeface="Times New Roman" pitchFamily="18" charset="0"/>
              </a:rPr>
              <a:t>x</a:t>
            </a:r>
            <a:r>
              <a:rPr lang="de-DE" baseline="-25000" dirty="0" err="1" smtClean="0">
                <a:latin typeface="Times New Roman" pitchFamily="18" charset="0"/>
              </a:rPr>
              <a:t>a</a:t>
            </a:r>
            <a:endParaRPr lang="de-AT" baseline="-25000" dirty="0">
              <a:latin typeface="Times New Roman" pitchFamily="18" charset="0"/>
            </a:endParaRPr>
          </a:p>
        </p:txBody>
      </p:sp>
      <p:sp>
        <p:nvSpPr>
          <p:cNvPr id="2066" name="Text Box 16"/>
          <p:cNvSpPr txBox="1">
            <a:spLocks noChangeArrowheads="1"/>
          </p:cNvSpPr>
          <p:nvPr/>
        </p:nvSpPr>
        <p:spPr bwMode="auto">
          <a:xfrm>
            <a:off x="250825" y="1389063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i="1" dirty="0" err="1" smtClean="0">
                <a:latin typeface="Times New Roman" pitchFamily="18" charset="0"/>
              </a:rPr>
              <a:t>x</a:t>
            </a:r>
            <a:r>
              <a:rPr lang="de-DE" baseline="-25000" dirty="0" err="1" smtClean="0">
                <a:latin typeface="Times New Roman" pitchFamily="18" charset="0"/>
              </a:rPr>
              <a:t>b</a:t>
            </a:r>
            <a:endParaRPr lang="de-AT" baseline="-25000" dirty="0">
              <a:latin typeface="Times New Roman" pitchFamily="18" charset="0"/>
            </a:endParaRPr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 flipH="1">
            <a:off x="1924050" y="3932238"/>
            <a:ext cx="444500" cy="273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de-AT"/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2238375" y="35306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Optimum</a:t>
            </a:r>
            <a:endParaRPr lang="de-AT"/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4251325" y="3508375"/>
            <a:ext cx="2371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/>
              <a:t>Schnittpunkt I </a:t>
            </a:r>
            <a:r>
              <a:rPr lang="de-DE" b="1">
                <a:cs typeface="Arial" charset="0"/>
              </a:rPr>
              <a:t>∩ II: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4887913" y="3849688"/>
            <a:ext cx="3240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/>
              <a:t>(II)  </a:t>
            </a:r>
            <a:r>
              <a:rPr lang="de-DE" dirty="0" smtClean="0"/>
              <a:t>2</a:t>
            </a:r>
            <a:r>
              <a:rPr lang="de-DE" i="1" dirty="0" smtClean="0">
                <a:latin typeface="Times New Roman" pitchFamily="18" charset="0"/>
              </a:rPr>
              <a:t>x</a:t>
            </a:r>
            <a:r>
              <a:rPr lang="de-DE" baseline="-25000" dirty="0" smtClean="0"/>
              <a:t>a</a:t>
            </a:r>
            <a:r>
              <a:rPr lang="de-DE" dirty="0" smtClean="0"/>
              <a:t> </a:t>
            </a:r>
            <a:r>
              <a:rPr lang="de-DE" dirty="0"/>
              <a:t>+ </a:t>
            </a:r>
            <a:r>
              <a:rPr lang="de-DE" i="1" dirty="0" err="1" smtClean="0">
                <a:latin typeface="Times New Roman" pitchFamily="18" charset="0"/>
              </a:rPr>
              <a:t>x</a:t>
            </a:r>
            <a:r>
              <a:rPr lang="de-DE" baseline="-25000" dirty="0" err="1" smtClean="0"/>
              <a:t>b</a:t>
            </a:r>
            <a:r>
              <a:rPr lang="de-DE" dirty="0" smtClean="0"/>
              <a:t> </a:t>
            </a:r>
            <a:r>
              <a:rPr lang="de-DE" dirty="0"/>
              <a:t>= 100</a:t>
            </a:r>
            <a:endParaRPr lang="de-AT" dirty="0"/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7048500" y="3821113"/>
            <a:ext cx="2303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ym typeface="Symbol" pitchFamily="18" charset="2"/>
              </a:rPr>
              <a:t>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i="1" dirty="0" err="1" smtClean="0">
                <a:latin typeface="Times New Roman" pitchFamily="18" charset="0"/>
                <a:sym typeface="Wingdings" pitchFamily="2" charset="2"/>
              </a:rPr>
              <a:t>x</a:t>
            </a:r>
            <a:r>
              <a:rPr lang="de-DE" baseline="-25000" dirty="0" err="1" smtClean="0">
                <a:sym typeface="Wingdings" pitchFamily="2" charset="2"/>
              </a:rPr>
              <a:t>b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>
                <a:sym typeface="Wingdings" pitchFamily="2" charset="2"/>
              </a:rPr>
              <a:t>= 100 – </a:t>
            </a:r>
            <a:r>
              <a:rPr lang="de-DE" dirty="0" smtClean="0">
                <a:sym typeface="Wingdings" pitchFamily="2" charset="2"/>
              </a:rPr>
              <a:t>2</a:t>
            </a:r>
            <a:r>
              <a:rPr lang="de-DE" i="1" dirty="0" smtClean="0">
                <a:latin typeface="Times New Roman" pitchFamily="18" charset="0"/>
                <a:sym typeface="Wingdings" pitchFamily="2" charset="2"/>
              </a:rPr>
              <a:t>x</a:t>
            </a:r>
            <a:r>
              <a:rPr lang="de-DE" baseline="-25000" dirty="0" smtClean="0">
                <a:sym typeface="Wingdings" pitchFamily="2" charset="2"/>
              </a:rPr>
              <a:t>a</a:t>
            </a:r>
            <a:endParaRPr lang="de-AT" baseline="-25000" dirty="0"/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4257675" y="4308475"/>
            <a:ext cx="2379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/>
              <a:t>Einsetzen in I:</a:t>
            </a:r>
            <a:endParaRPr lang="de-AT" b="1"/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6119813" y="4302125"/>
            <a:ext cx="3024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/>
              <a:t>4</a:t>
            </a:r>
            <a:r>
              <a:rPr lang="de-DE" i="1" dirty="0" smtClean="0">
                <a:latin typeface="Times New Roman" pitchFamily="18" charset="0"/>
              </a:rPr>
              <a:t>x</a:t>
            </a:r>
            <a:r>
              <a:rPr lang="de-DE" baseline="-25000" dirty="0" smtClean="0"/>
              <a:t>a</a:t>
            </a:r>
            <a:r>
              <a:rPr lang="de-DE" dirty="0" smtClean="0"/>
              <a:t> </a:t>
            </a:r>
            <a:r>
              <a:rPr lang="de-DE" dirty="0"/>
              <a:t>+ 3 (100 – </a:t>
            </a:r>
            <a:r>
              <a:rPr lang="de-DE" dirty="0" smtClean="0"/>
              <a:t>2</a:t>
            </a:r>
            <a:r>
              <a:rPr lang="de-DE" i="1" dirty="0" smtClean="0">
                <a:latin typeface="Times New Roman" pitchFamily="18" charset="0"/>
              </a:rPr>
              <a:t>x</a:t>
            </a:r>
            <a:r>
              <a:rPr lang="de-DE" baseline="-25000" dirty="0" smtClean="0"/>
              <a:t>a</a:t>
            </a:r>
            <a:r>
              <a:rPr lang="de-DE" dirty="0" smtClean="0"/>
              <a:t>) </a:t>
            </a:r>
            <a:r>
              <a:rPr lang="de-DE" dirty="0"/>
              <a:t>= 240</a:t>
            </a:r>
            <a:endParaRPr lang="de-AT" dirty="0"/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7493000" y="4710113"/>
            <a:ext cx="1338263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Char char="Þ"/>
            </a:pPr>
            <a:r>
              <a:rPr lang="de-DE" i="1" dirty="0">
                <a:latin typeface="Times New Roman" pitchFamily="18" charset="0"/>
                <a:sym typeface="Wingdings" pitchFamily="2" charset="2"/>
              </a:rPr>
              <a:t>  </a:t>
            </a:r>
            <a:r>
              <a:rPr lang="de-DE" i="1" dirty="0" err="1" smtClean="0">
                <a:latin typeface="Times New Roman" pitchFamily="18" charset="0"/>
                <a:sym typeface="Wingdings" pitchFamily="2" charset="2"/>
              </a:rPr>
              <a:t>x</a:t>
            </a:r>
            <a:r>
              <a:rPr lang="de-DE" baseline="-25000" dirty="0" err="1" smtClean="0">
                <a:sym typeface="Wingdings" pitchFamily="2" charset="2"/>
              </a:rPr>
              <a:t>a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>
                <a:sym typeface="Wingdings" pitchFamily="2" charset="2"/>
              </a:rPr>
              <a:t>= </a:t>
            </a:r>
            <a:r>
              <a:rPr lang="de-DE" b="1" dirty="0">
                <a:solidFill>
                  <a:schemeClr val="hlink"/>
                </a:solidFill>
                <a:sym typeface="Wingdings" pitchFamily="2" charset="2"/>
              </a:rPr>
              <a:t>30</a:t>
            </a:r>
          </a:p>
          <a:p>
            <a:pPr>
              <a:spcBef>
                <a:spcPct val="50000"/>
              </a:spcBef>
              <a:buFont typeface="Symbol" pitchFamily="18" charset="2"/>
              <a:buChar char="Þ"/>
            </a:pPr>
            <a:r>
              <a:rPr lang="de-DE" i="1" dirty="0">
                <a:latin typeface="Times New Roman" pitchFamily="18" charset="0"/>
              </a:rPr>
              <a:t>  </a:t>
            </a:r>
            <a:r>
              <a:rPr lang="de-DE" i="1" dirty="0" err="1" smtClean="0">
                <a:latin typeface="Times New Roman" pitchFamily="18" charset="0"/>
              </a:rPr>
              <a:t>x</a:t>
            </a:r>
            <a:r>
              <a:rPr lang="de-DE" baseline="-25000" dirty="0" err="1" smtClean="0"/>
              <a:t>b</a:t>
            </a:r>
            <a:r>
              <a:rPr lang="de-DE" dirty="0" smtClean="0"/>
              <a:t> </a:t>
            </a:r>
            <a:r>
              <a:rPr lang="de-DE" dirty="0"/>
              <a:t>= </a:t>
            </a:r>
            <a:r>
              <a:rPr lang="de-DE" b="1" dirty="0">
                <a:solidFill>
                  <a:schemeClr val="hlink"/>
                </a:solidFill>
              </a:rPr>
              <a:t>40</a:t>
            </a:r>
            <a:endParaRPr lang="de-AT" b="1" dirty="0">
              <a:solidFill>
                <a:schemeClr val="hlink"/>
              </a:solidFill>
            </a:endParaRP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5891213" y="5573713"/>
            <a:ext cx="295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/>
              <a:t>DB</a:t>
            </a:r>
            <a:r>
              <a:rPr lang="de-DE"/>
              <a:t> = </a:t>
            </a:r>
            <a:r>
              <a:rPr lang="de-DE">
                <a:solidFill>
                  <a:srgbClr val="FF00FF"/>
                </a:solidFill>
              </a:rPr>
              <a:t>7</a:t>
            </a:r>
            <a:r>
              <a:rPr lang="de-DE"/>
              <a:t>*</a:t>
            </a:r>
            <a:r>
              <a:rPr lang="de-DE">
                <a:solidFill>
                  <a:schemeClr val="hlink"/>
                </a:solidFill>
              </a:rPr>
              <a:t>30</a:t>
            </a:r>
            <a:r>
              <a:rPr lang="de-DE"/>
              <a:t> + </a:t>
            </a:r>
            <a:r>
              <a:rPr lang="de-DE">
                <a:solidFill>
                  <a:srgbClr val="FF00FF"/>
                </a:solidFill>
              </a:rPr>
              <a:t>5</a:t>
            </a:r>
            <a:r>
              <a:rPr lang="de-DE"/>
              <a:t>*</a:t>
            </a:r>
            <a:r>
              <a:rPr lang="de-DE">
                <a:solidFill>
                  <a:schemeClr val="hlink"/>
                </a:solidFill>
              </a:rPr>
              <a:t>40</a:t>
            </a:r>
            <a:endParaRPr lang="de-AT">
              <a:solidFill>
                <a:schemeClr val="hlink"/>
              </a:solidFill>
            </a:endParaRPr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8010525" y="5573713"/>
            <a:ext cx="1008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= </a:t>
            </a:r>
            <a:r>
              <a:rPr lang="de-DE" b="1">
                <a:solidFill>
                  <a:srgbClr val="FF00FF"/>
                </a:solidFill>
              </a:rPr>
              <a:t>€ 410</a:t>
            </a:r>
            <a:endParaRPr lang="de-AT" b="1">
              <a:solidFill>
                <a:srgbClr val="FF00FF"/>
              </a:solidFill>
            </a:endParaRPr>
          </a:p>
        </p:txBody>
      </p:sp>
      <p:sp>
        <p:nvSpPr>
          <p:cNvPr id="33828" name="Text Box 36"/>
          <p:cNvSpPr txBox="1">
            <a:spLocks noChangeArrowheads="1"/>
          </p:cNvSpPr>
          <p:nvPr/>
        </p:nvSpPr>
        <p:spPr bwMode="auto">
          <a:xfrm>
            <a:off x="5641975" y="5119688"/>
            <a:ext cx="2379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/>
              <a:t>Einsetzen in II:</a:t>
            </a:r>
            <a:endParaRPr lang="de-AT" b="1"/>
          </a:p>
        </p:txBody>
      </p:sp>
      <p:sp>
        <p:nvSpPr>
          <p:cNvPr id="33829" name="Text Box 37"/>
          <p:cNvSpPr txBox="1">
            <a:spLocks noChangeArrowheads="1"/>
          </p:cNvSpPr>
          <p:nvPr/>
        </p:nvSpPr>
        <p:spPr bwMode="auto">
          <a:xfrm>
            <a:off x="1655763" y="5905500"/>
            <a:ext cx="465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de-DE" b="1">
                <a:solidFill>
                  <a:schemeClr val="hlink"/>
                </a:solidFill>
                <a:sym typeface="Wingdings" pitchFamily="2" charset="2"/>
              </a:rPr>
              <a:t>30</a:t>
            </a:r>
          </a:p>
        </p:txBody>
      </p:sp>
      <p:sp>
        <p:nvSpPr>
          <p:cNvPr id="33830" name="Line 38"/>
          <p:cNvSpPr>
            <a:spLocks noChangeShapeType="1"/>
          </p:cNvSpPr>
          <p:nvPr/>
        </p:nvSpPr>
        <p:spPr bwMode="auto">
          <a:xfrm flipV="1">
            <a:off x="1870075" y="4208463"/>
            <a:ext cx="0" cy="1631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3831" name="Line 39"/>
          <p:cNvSpPr>
            <a:spLocks noChangeShapeType="1"/>
          </p:cNvSpPr>
          <p:nvPr/>
        </p:nvSpPr>
        <p:spPr bwMode="auto">
          <a:xfrm rot="5400000">
            <a:off x="1246188" y="3630613"/>
            <a:ext cx="4762" cy="12239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3832" name="Text Box 40"/>
          <p:cNvSpPr txBox="1">
            <a:spLocks noChangeArrowheads="1"/>
          </p:cNvSpPr>
          <p:nvPr/>
        </p:nvSpPr>
        <p:spPr bwMode="auto">
          <a:xfrm>
            <a:off x="158750" y="4067175"/>
            <a:ext cx="465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de-DE" b="1">
                <a:solidFill>
                  <a:schemeClr val="hlink"/>
                </a:solidFill>
                <a:sym typeface="Wingdings" pitchFamily="2" charset="2"/>
              </a:rPr>
              <a:t>40</a:t>
            </a:r>
          </a:p>
        </p:txBody>
      </p:sp>
      <p:sp>
        <p:nvSpPr>
          <p:cNvPr id="33833" name="Text Box 41"/>
          <p:cNvSpPr txBox="1">
            <a:spLocks noChangeArrowheads="1"/>
          </p:cNvSpPr>
          <p:nvPr/>
        </p:nvSpPr>
        <p:spPr bwMode="auto">
          <a:xfrm>
            <a:off x="1677988" y="1554163"/>
            <a:ext cx="73310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de-AT" b="1" dirty="0"/>
              <a:t>Zielfunktion (ZF):  </a:t>
            </a:r>
            <a:r>
              <a:rPr lang="de-AT" dirty="0" err="1"/>
              <a:t>GesamtDB</a:t>
            </a:r>
            <a:r>
              <a:rPr lang="de-AT" dirty="0"/>
              <a:t>  =  </a:t>
            </a:r>
            <a:r>
              <a:rPr lang="de-AT" dirty="0">
                <a:solidFill>
                  <a:srgbClr val="FF00FF"/>
                </a:solidFill>
              </a:rPr>
              <a:t>€</a:t>
            </a:r>
            <a:r>
              <a:rPr lang="de-AT" dirty="0" smtClean="0">
                <a:solidFill>
                  <a:srgbClr val="FF00FF"/>
                </a:solidFill>
              </a:rPr>
              <a:t>7</a:t>
            </a:r>
            <a:r>
              <a:rPr lang="de-AT" i="1" dirty="0" smtClean="0">
                <a:latin typeface="Times New Roman" pitchFamily="18" charset="0"/>
              </a:rPr>
              <a:t>x</a:t>
            </a:r>
            <a:r>
              <a:rPr lang="de-AT" baseline="-25000" dirty="0" smtClean="0">
                <a:latin typeface="Times New Roman" pitchFamily="18" charset="0"/>
              </a:rPr>
              <a:t>a</a:t>
            </a:r>
            <a:r>
              <a:rPr lang="de-AT" dirty="0" smtClean="0"/>
              <a:t> </a:t>
            </a:r>
            <a:r>
              <a:rPr lang="de-AT" dirty="0"/>
              <a:t>+ </a:t>
            </a:r>
            <a:r>
              <a:rPr lang="de-AT" dirty="0">
                <a:solidFill>
                  <a:srgbClr val="FF00FF"/>
                </a:solidFill>
              </a:rPr>
              <a:t>€</a:t>
            </a:r>
            <a:r>
              <a:rPr lang="de-AT" dirty="0" smtClean="0">
                <a:solidFill>
                  <a:srgbClr val="FF00FF"/>
                </a:solidFill>
              </a:rPr>
              <a:t>5</a:t>
            </a:r>
            <a:r>
              <a:rPr lang="de-AT" i="1" dirty="0" smtClean="0">
                <a:latin typeface="Times New Roman" pitchFamily="18" charset="0"/>
              </a:rPr>
              <a:t>x</a:t>
            </a:r>
            <a:r>
              <a:rPr lang="de-AT" baseline="-25000" dirty="0" smtClean="0">
                <a:latin typeface="Times New Roman" pitchFamily="18" charset="0"/>
              </a:rPr>
              <a:t>b</a:t>
            </a:r>
            <a:endParaRPr lang="de-AT" dirty="0"/>
          </a:p>
          <a:p>
            <a:pPr>
              <a:spcAft>
                <a:spcPts val="600"/>
              </a:spcAft>
            </a:pPr>
            <a:r>
              <a:rPr lang="de-AT" b="1" dirty="0"/>
              <a:t>		</a:t>
            </a:r>
            <a:r>
              <a:rPr lang="de-AT" dirty="0"/>
              <a:t>Wo ist ZF konstant?</a:t>
            </a:r>
            <a:r>
              <a:rPr lang="de-AT" b="1" dirty="0"/>
              <a:t> 	</a:t>
            </a:r>
            <a:r>
              <a:rPr lang="de-AT" b="1" dirty="0">
                <a:sym typeface="Symbol" pitchFamily="18" charset="2"/>
              </a:rPr>
              <a:t></a:t>
            </a:r>
            <a:r>
              <a:rPr lang="de-AT" b="1" dirty="0"/>
              <a:t> </a:t>
            </a:r>
            <a:r>
              <a:rPr lang="de-AT" dirty="0" smtClean="0">
                <a:solidFill>
                  <a:srgbClr val="FF00FF"/>
                </a:solidFill>
              </a:rPr>
              <a:t>7</a:t>
            </a:r>
            <a:r>
              <a:rPr lang="de-AT" i="1" dirty="0" smtClean="0">
                <a:latin typeface="Times New Roman" pitchFamily="18" charset="0"/>
              </a:rPr>
              <a:t>x</a:t>
            </a:r>
            <a:r>
              <a:rPr lang="de-AT" baseline="-25000" dirty="0" smtClean="0">
                <a:latin typeface="Times New Roman" pitchFamily="18" charset="0"/>
              </a:rPr>
              <a:t>a</a:t>
            </a:r>
            <a:r>
              <a:rPr lang="de-AT" dirty="0" smtClean="0"/>
              <a:t> </a:t>
            </a:r>
            <a:r>
              <a:rPr lang="de-AT" dirty="0"/>
              <a:t>+ </a:t>
            </a:r>
            <a:r>
              <a:rPr lang="de-AT" dirty="0" smtClean="0">
                <a:solidFill>
                  <a:srgbClr val="FF00FF"/>
                </a:solidFill>
              </a:rPr>
              <a:t>5</a:t>
            </a:r>
            <a:r>
              <a:rPr lang="de-AT" i="1" dirty="0" smtClean="0">
                <a:latin typeface="Times New Roman" pitchFamily="18" charset="0"/>
              </a:rPr>
              <a:t>x</a:t>
            </a:r>
            <a:r>
              <a:rPr lang="de-AT" baseline="-25000" dirty="0" smtClean="0">
                <a:latin typeface="Times New Roman" pitchFamily="18" charset="0"/>
              </a:rPr>
              <a:t>b </a:t>
            </a:r>
            <a:r>
              <a:rPr lang="de-AT" b="1" dirty="0">
                <a:latin typeface="Times New Roman" pitchFamily="18" charset="0"/>
              </a:rPr>
              <a:t>=  </a:t>
            </a:r>
            <a:r>
              <a:rPr lang="de-AT" i="1" dirty="0">
                <a:latin typeface="Times New Roman" pitchFamily="18" charset="0"/>
              </a:rPr>
              <a:t>c</a:t>
            </a:r>
          </a:p>
          <a:p>
            <a:pPr>
              <a:spcAft>
                <a:spcPts val="600"/>
              </a:spcAft>
            </a:pPr>
            <a:r>
              <a:rPr lang="de-AT" dirty="0"/>
              <a:t>wähle beliebiges </a:t>
            </a:r>
            <a:r>
              <a:rPr lang="de-AT" i="1" dirty="0">
                <a:latin typeface="Times New Roman" pitchFamily="18" charset="0"/>
              </a:rPr>
              <a:t>c,</a:t>
            </a:r>
            <a:r>
              <a:rPr lang="de-AT" dirty="0"/>
              <a:t> zeichne Gerade, z.B. für </a:t>
            </a:r>
            <a:r>
              <a:rPr lang="de-AT" i="1" dirty="0"/>
              <a:t>c</a:t>
            </a:r>
            <a:r>
              <a:rPr lang="de-AT" dirty="0"/>
              <a:t> = 350 (</a:t>
            </a:r>
            <a:r>
              <a:rPr lang="de-AT" dirty="0" err="1"/>
              <a:t>Vielf</a:t>
            </a:r>
            <a:r>
              <a:rPr lang="de-AT" dirty="0"/>
              <a:t>. v. </a:t>
            </a:r>
            <a:r>
              <a:rPr lang="de-AT" dirty="0">
                <a:solidFill>
                  <a:srgbClr val="FF00FF"/>
                </a:solidFill>
              </a:rPr>
              <a:t>7</a:t>
            </a:r>
            <a:r>
              <a:rPr lang="de-AT" dirty="0"/>
              <a:t> und </a:t>
            </a:r>
            <a:r>
              <a:rPr lang="de-AT" dirty="0">
                <a:solidFill>
                  <a:srgbClr val="FF00FF"/>
                </a:solidFill>
              </a:rPr>
              <a:t>5</a:t>
            </a:r>
            <a:r>
              <a:rPr lang="de-AT" dirty="0"/>
              <a:t>)</a:t>
            </a:r>
          </a:p>
          <a:p>
            <a:pPr>
              <a:spcAft>
                <a:spcPts val="600"/>
              </a:spcAft>
            </a:pPr>
            <a:r>
              <a:rPr lang="de-AT" dirty="0">
                <a:solidFill>
                  <a:srgbClr val="FF00FF"/>
                </a:solidFill>
                <a:sym typeface="Symbol" pitchFamily="18" charset="2"/>
              </a:rPr>
              <a:t>  </a:t>
            </a:r>
            <a:r>
              <a:rPr lang="de-AT" dirty="0">
                <a:solidFill>
                  <a:srgbClr val="FF00FF"/>
                </a:solidFill>
              </a:rPr>
              <a:t>verschiebe Gerade nach rechts oben bis gerade noch zulässig</a:t>
            </a:r>
          </a:p>
        </p:txBody>
      </p:sp>
      <p:sp>
        <p:nvSpPr>
          <p:cNvPr id="33834" name="Line 42"/>
          <p:cNvSpPr>
            <a:spLocks noChangeShapeType="1"/>
          </p:cNvSpPr>
          <p:nvPr/>
        </p:nvSpPr>
        <p:spPr bwMode="auto">
          <a:xfrm>
            <a:off x="311150" y="2528888"/>
            <a:ext cx="2566988" cy="3587750"/>
          </a:xfrm>
          <a:prstGeom prst="line">
            <a:avLst/>
          </a:prstGeom>
          <a:noFill/>
          <a:ln w="19050">
            <a:solidFill>
              <a:srgbClr val="FF00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3835" name="Text Box 43"/>
          <p:cNvSpPr txBox="1">
            <a:spLocks noChangeArrowheads="1"/>
          </p:cNvSpPr>
          <p:nvPr/>
        </p:nvSpPr>
        <p:spPr bwMode="auto">
          <a:xfrm>
            <a:off x="112713" y="2836863"/>
            <a:ext cx="4651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de-DE" b="1">
                <a:solidFill>
                  <a:srgbClr val="FF00FF"/>
                </a:solidFill>
                <a:sym typeface="Wingdings" pitchFamily="2" charset="2"/>
              </a:rPr>
              <a:t>70</a:t>
            </a:r>
          </a:p>
        </p:txBody>
      </p:sp>
      <p:sp>
        <p:nvSpPr>
          <p:cNvPr id="33836" name="Text Box 44"/>
          <p:cNvSpPr txBox="1">
            <a:spLocks noChangeArrowheads="1"/>
          </p:cNvSpPr>
          <p:nvPr/>
        </p:nvSpPr>
        <p:spPr bwMode="auto">
          <a:xfrm>
            <a:off x="2374900" y="5886450"/>
            <a:ext cx="465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de-DE" b="1">
                <a:solidFill>
                  <a:srgbClr val="FF00FF"/>
                </a:solidFill>
                <a:sym typeface="Wingdings" pitchFamily="2" charset="2"/>
              </a:rPr>
              <a:t>50</a:t>
            </a:r>
          </a:p>
        </p:txBody>
      </p:sp>
      <p:sp>
        <p:nvSpPr>
          <p:cNvPr id="33837" name="Text Box 45"/>
          <p:cNvSpPr txBox="1">
            <a:spLocks noChangeArrowheads="1"/>
          </p:cNvSpPr>
          <p:nvPr/>
        </p:nvSpPr>
        <p:spPr bwMode="auto">
          <a:xfrm>
            <a:off x="2222500" y="6196013"/>
            <a:ext cx="1293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rgbClr val="FF00FF"/>
                </a:solidFill>
              </a:rPr>
              <a:t>ZF = 350</a:t>
            </a:r>
            <a:endParaRPr lang="de-AT" b="1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07407E-6 L 0.02638 -0.02523 " pathEditMode="relative" rAng="0" ptsTypes="AA">
                                      <p:cBhvr>
                                        <p:cTn id="36" dur="5000" fill="hold"/>
                                        <p:tgtEl>
                                          <p:spTgt spid="338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13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 animBg="1"/>
      <p:bldP spid="33800" grpId="0"/>
      <p:bldP spid="33813" grpId="0" animBg="1"/>
      <p:bldP spid="33814" grpId="0"/>
      <p:bldP spid="33815" grpId="0"/>
      <p:bldP spid="33816" grpId="0"/>
      <p:bldP spid="33817" grpId="0"/>
      <p:bldP spid="33818" grpId="0"/>
      <p:bldP spid="33819" grpId="0"/>
      <p:bldP spid="33821" grpId="0" build="allAtOnce"/>
      <p:bldP spid="33822" grpId="0"/>
      <p:bldP spid="33823" grpId="0"/>
      <p:bldP spid="33828" grpId="0"/>
      <p:bldP spid="33829" grpId="0"/>
      <p:bldP spid="33830" grpId="0" animBg="1"/>
      <p:bldP spid="33831" grpId="0" animBg="1"/>
      <p:bldP spid="33832" grpId="0"/>
      <p:bldP spid="33833" grpId="0" uiExpand="1" build="allAtOnce"/>
      <p:bldP spid="33833" grpId="1" build="allAtOnce"/>
      <p:bldP spid="33833" grpId="2" uiExpand="1" build="allAtOnce"/>
      <p:bldP spid="33834" grpId="0" uiExpand="1" animBg="1"/>
      <p:bldP spid="33834" grpId="1" animBg="1"/>
      <p:bldP spid="33834" grpId="2" animBg="1"/>
      <p:bldP spid="33835" grpId="0" build="allAtOnce"/>
      <p:bldP spid="33836" grpId="0" build="allAtOnce"/>
      <p:bldP spid="33837" grpId="0" uiExpand="1"/>
      <p:bldP spid="33837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2253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0BBB3B65-B392-4D13-AECB-F06E36F8E638}" type="slidenum">
              <a:rPr lang="de-AT" smtClean="0"/>
              <a:pPr/>
              <a:t>21</a:t>
            </a:fld>
            <a:endParaRPr lang="de-AT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123975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5.4.3 Grundmodell der </a:t>
            </a:r>
            <a:r>
              <a:rPr lang="de-DE" sz="2800" dirty="0" err="1" smtClean="0"/>
              <a:t>einperiodigen</a:t>
            </a:r>
            <a:r>
              <a:rPr lang="de-DE" sz="2800" dirty="0" smtClean="0"/>
              <a:t> Produktionsprogrammplanung</a:t>
            </a:r>
            <a:endParaRPr lang="de-AT" sz="2800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AT" u="sng" dirty="0" smtClean="0"/>
              <a:t>Indizes:</a:t>
            </a:r>
            <a:endParaRPr lang="de-AT" dirty="0" smtClean="0"/>
          </a:p>
          <a:p>
            <a:pPr eaLnBrk="1" hangingPunct="1">
              <a:buFontTx/>
              <a:buNone/>
            </a:pPr>
            <a:r>
              <a:rPr lang="de-AT" dirty="0" smtClean="0"/>
              <a:t>	</a:t>
            </a:r>
            <a:r>
              <a:rPr lang="de-AT" i="1" dirty="0" smtClean="0">
                <a:latin typeface="Times New Roman" pitchFamily="18" charset="0"/>
              </a:rPr>
              <a:t>j </a:t>
            </a:r>
            <a:r>
              <a:rPr lang="de-AT" dirty="0" smtClean="0">
                <a:latin typeface="Times New Roman" pitchFamily="18" charset="0"/>
                <a:sym typeface="Symbol" pitchFamily="18" charset="2"/>
              </a:rPr>
              <a:t></a:t>
            </a:r>
            <a:r>
              <a:rPr lang="de-AT" i="1" dirty="0" smtClean="0">
                <a:latin typeface="Times New Roman" pitchFamily="18" charset="0"/>
              </a:rPr>
              <a:t> J</a:t>
            </a:r>
            <a:r>
              <a:rPr lang="de-AT" dirty="0" smtClean="0"/>
              <a:t>		Produkte</a:t>
            </a:r>
          </a:p>
          <a:p>
            <a:pPr eaLnBrk="1" hangingPunct="1">
              <a:buFontTx/>
              <a:buNone/>
            </a:pPr>
            <a:r>
              <a:rPr lang="de-AT" dirty="0" smtClean="0"/>
              <a:t>	</a:t>
            </a:r>
            <a:r>
              <a:rPr lang="de-AT" i="1" dirty="0" smtClean="0">
                <a:latin typeface="Times New Roman" pitchFamily="18" charset="0"/>
              </a:rPr>
              <a:t>i</a:t>
            </a:r>
            <a:r>
              <a:rPr lang="de-AT" dirty="0" smtClean="0">
                <a:latin typeface="Times New Roman" pitchFamily="18" charset="0"/>
              </a:rPr>
              <a:t> </a:t>
            </a:r>
            <a:r>
              <a:rPr lang="de-AT" dirty="0" smtClean="0">
                <a:latin typeface="Times New Roman" pitchFamily="18" charset="0"/>
                <a:sym typeface="Symbol" pitchFamily="18" charset="2"/>
              </a:rPr>
              <a:t></a:t>
            </a:r>
            <a:r>
              <a:rPr lang="de-AT" dirty="0" smtClean="0">
                <a:latin typeface="Times New Roman" pitchFamily="18" charset="0"/>
              </a:rPr>
              <a:t> </a:t>
            </a:r>
            <a:r>
              <a:rPr lang="de-AT" i="1" dirty="0" smtClean="0">
                <a:latin typeface="Times New Roman" pitchFamily="18" charset="0"/>
              </a:rPr>
              <a:t>I</a:t>
            </a:r>
            <a:r>
              <a:rPr lang="de-AT" dirty="0" smtClean="0"/>
              <a:t>		Ressourcen</a:t>
            </a:r>
          </a:p>
          <a:p>
            <a:pPr eaLnBrk="1" hangingPunct="1">
              <a:buFontTx/>
              <a:buNone/>
            </a:pPr>
            <a:r>
              <a:rPr lang="de-AT" dirty="0" smtClean="0"/>
              <a:t>	</a:t>
            </a:r>
            <a:endParaRPr lang="de-AT" u="sng" dirty="0" smtClean="0"/>
          </a:p>
          <a:p>
            <a:pPr eaLnBrk="1" hangingPunct="1">
              <a:buFontTx/>
              <a:buNone/>
            </a:pPr>
            <a:r>
              <a:rPr lang="de-AT" u="sng" dirty="0" smtClean="0"/>
              <a:t>Entscheidungsvariablen:</a:t>
            </a:r>
            <a:endParaRPr lang="de-AT" dirty="0" smtClean="0"/>
          </a:p>
          <a:p>
            <a:pPr eaLnBrk="1" hangingPunct="1">
              <a:buFontTx/>
              <a:buNone/>
            </a:pPr>
            <a:r>
              <a:rPr lang="de-AT" dirty="0" smtClean="0"/>
              <a:t>	</a:t>
            </a:r>
            <a:r>
              <a:rPr lang="de-AT" i="1" dirty="0" err="1" smtClean="0">
                <a:latin typeface="Times New Roman" pitchFamily="18" charset="0"/>
              </a:rPr>
              <a:t>x</a:t>
            </a:r>
            <a:r>
              <a:rPr lang="de-AT" i="1" baseline="-25000" dirty="0" err="1" smtClean="0">
                <a:latin typeface="Times New Roman" pitchFamily="18" charset="0"/>
              </a:rPr>
              <a:t>j</a:t>
            </a:r>
            <a:r>
              <a:rPr lang="de-AT" dirty="0" smtClean="0"/>
              <a:t>	=  Produktionsmenge von Produkt j</a:t>
            </a:r>
          </a:p>
          <a:p>
            <a:pPr eaLnBrk="1" hangingPunct="1">
              <a:buFontTx/>
              <a:buNone/>
            </a:pPr>
            <a:endParaRPr lang="de-AT" u="sng" dirty="0" smtClean="0"/>
          </a:p>
          <a:p>
            <a:pPr eaLnBrk="1" hangingPunct="1">
              <a:buFontTx/>
              <a:buNone/>
            </a:pPr>
            <a:r>
              <a:rPr lang="de-AT" u="sng" dirty="0" smtClean="0"/>
              <a:t>Daten:</a:t>
            </a:r>
            <a:endParaRPr lang="de-AT" dirty="0" smtClean="0"/>
          </a:p>
          <a:p>
            <a:pPr eaLnBrk="1" hangingPunct="1">
              <a:buFontTx/>
              <a:buNone/>
            </a:pPr>
            <a:r>
              <a:rPr lang="de-AT" dirty="0" smtClean="0"/>
              <a:t>	</a:t>
            </a:r>
            <a:r>
              <a:rPr lang="de-AT" i="1" dirty="0" err="1" smtClean="0">
                <a:solidFill>
                  <a:srgbClr val="FF00FF"/>
                </a:solidFill>
                <a:latin typeface="Times New Roman" pitchFamily="18" charset="0"/>
              </a:rPr>
              <a:t>d</a:t>
            </a:r>
            <a:r>
              <a:rPr lang="de-AT" i="1" baseline="-25000" dirty="0" err="1" smtClean="0">
                <a:solidFill>
                  <a:srgbClr val="FF00FF"/>
                </a:solidFill>
                <a:latin typeface="Times New Roman" pitchFamily="18" charset="0"/>
              </a:rPr>
              <a:t>j</a:t>
            </a:r>
            <a:r>
              <a:rPr lang="de-AT" i="1" baseline="-25000" dirty="0" smtClean="0">
                <a:solidFill>
                  <a:srgbClr val="FF00FF"/>
                </a:solidFill>
                <a:latin typeface="Times New Roman" pitchFamily="18" charset="0"/>
              </a:rPr>
              <a:t>	</a:t>
            </a:r>
            <a:r>
              <a:rPr lang="de-AT" dirty="0" smtClean="0"/>
              <a:t>=  Stückdeckungsbeitrag von Produkt j</a:t>
            </a:r>
          </a:p>
          <a:p>
            <a:pPr eaLnBrk="1" hangingPunct="1">
              <a:buFontTx/>
              <a:buNone/>
            </a:pPr>
            <a:r>
              <a:rPr lang="de-AT" dirty="0" smtClean="0"/>
              <a:t>	</a:t>
            </a:r>
            <a:r>
              <a:rPr lang="de-AT" i="1" dirty="0" err="1" smtClean="0">
                <a:latin typeface="Times New Roman" pitchFamily="18" charset="0"/>
              </a:rPr>
              <a:t>A</a:t>
            </a:r>
            <a:r>
              <a:rPr lang="de-AT" i="1" baseline="-25000" dirty="0" err="1" smtClean="0">
                <a:latin typeface="Times New Roman" pitchFamily="18" charset="0"/>
              </a:rPr>
              <a:t>j</a:t>
            </a:r>
            <a:r>
              <a:rPr lang="de-AT" i="1" baseline="-25000" dirty="0" smtClean="0">
                <a:latin typeface="Times New Roman" pitchFamily="18" charset="0"/>
              </a:rPr>
              <a:t>	</a:t>
            </a:r>
            <a:r>
              <a:rPr lang="de-AT" dirty="0" smtClean="0"/>
              <a:t>= Absatzhöchstmenge von Produkt j</a:t>
            </a:r>
          </a:p>
          <a:p>
            <a:pPr eaLnBrk="1" hangingPunct="1">
              <a:buFontTx/>
              <a:buNone/>
            </a:pPr>
            <a:r>
              <a:rPr lang="de-AT" dirty="0" smtClean="0"/>
              <a:t>	</a:t>
            </a:r>
            <a:r>
              <a:rPr lang="de-AT" i="1" dirty="0" smtClean="0">
                <a:solidFill>
                  <a:schemeClr val="accent2"/>
                </a:solidFill>
                <a:latin typeface="Times New Roman" pitchFamily="18" charset="0"/>
              </a:rPr>
              <a:t>B</a:t>
            </a:r>
            <a:r>
              <a:rPr lang="de-AT" i="1" baseline="-25000" dirty="0" smtClean="0">
                <a:solidFill>
                  <a:schemeClr val="accent2"/>
                </a:solidFill>
                <a:latin typeface="Times New Roman" pitchFamily="18" charset="0"/>
              </a:rPr>
              <a:t>i</a:t>
            </a:r>
            <a:r>
              <a:rPr lang="de-AT" i="1" baseline="-25000" dirty="0" smtClean="0">
                <a:latin typeface="Times New Roman" pitchFamily="18" charset="0"/>
              </a:rPr>
              <a:t>	</a:t>
            </a:r>
            <a:r>
              <a:rPr lang="de-AT" dirty="0" smtClean="0"/>
              <a:t>= verfügbare Kapazität der Ressource i</a:t>
            </a:r>
          </a:p>
          <a:p>
            <a:pPr eaLnBrk="1" hangingPunct="1">
              <a:buFontTx/>
              <a:buNone/>
            </a:pPr>
            <a:r>
              <a:rPr lang="de-AT" dirty="0" smtClean="0"/>
              <a:t>	</a:t>
            </a:r>
            <a:r>
              <a:rPr lang="de-AT" i="1" dirty="0" err="1" smtClean="0">
                <a:solidFill>
                  <a:schemeClr val="accent2"/>
                </a:solidFill>
                <a:latin typeface="Times New Roman" pitchFamily="18" charset="0"/>
              </a:rPr>
              <a:t>a</a:t>
            </a:r>
            <a:r>
              <a:rPr lang="de-AT" i="1" baseline="-25000" dirty="0" err="1" smtClean="0">
                <a:solidFill>
                  <a:schemeClr val="accent2"/>
                </a:solidFill>
                <a:latin typeface="Times New Roman" pitchFamily="18" charset="0"/>
              </a:rPr>
              <a:t>ij</a:t>
            </a:r>
            <a:r>
              <a:rPr lang="de-AT" i="1" baseline="-25000" dirty="0" smtClean="0">
                <a:latin typeface="Times New Roman" pitchFamily="18" charset="0"/>
              </a:rPr>
              <a:t>	</a:t>
            </a:r>
            <a:r>
              <a:rPr lang="de-AT" dirty="0" smtClean="0"/>
              <a:t>= Verbrauch der Ressource i je Einheit von Produkt j</a:t>
            </a:r>
          </a:p>
        </p:txBody>
      </p:sp>
      <p:sp>
        <p:nvSpPr>
          <p:cNvPr id="2253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2536" name="Rectangle 7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2538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2539" name="Rectangle 13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7991475" y="5583238"/>
            <a:ext cx="612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hlinkClick r:id="rId2" action="ppaction://hlinksldjump"/>
              </a:rPr>
              <a:t>LP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1639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3083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8565136A-CE5C-40F8-A9F1-79B477563DB2}" type="slidenum">
              <a:rPr lang="de-AT" smtClean="0"/>
              <a:pPr/>
              <a:t>22</a:t>
            </a:fld>
            <a:endParaRPr lang="de-AT" smtClean="0"/>
          </a:p>
        </p:txBody>
      </p:sp>
      <p:sp>
        <p:nvSpPr>
          <p:cNvPr id="17434" name="Rectangle 26"/>
          <p:cNvSpPr>
            <a:spLocks noChangeArrowheads="1"/>
          </p:cNvSpPr>
          <p:nvPr/>
        </p:nvSpPr>
        <p:spPr bwMode="auto">
          <a:xfrm>
            <a:off x="2325688" y="3565525"/>
            <a:ext cx="447675" cy="503238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2398713" y="1754188"/>
            <a:ext cx="447675" cy="503237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0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124744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LP - Modell</a:t>
            </a:r>
            <a:endParaRPr lang="de-AT" sz="2800" dirty="0" smtClean="0"/>
          </a:p>
        </p:txBody>
      </p:sp>
      <p:sp>
        <p:nvSpPr>
          <p:cNvPr id="308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1979613" y="1697038"/>
          <a:ext cx="1439862" cy="795337"/>
        </p:xfrm>
        <a:graphic>
          <a:graphicData uri="http://schemas.openxmlformats.org/presentationml/2006/ole">
            <p:oleObj spid="_x0000_s3074" name="Formel" r:id="rId3" imgW="634725" imgH="355446" progId="Equation.3">
              <p:embed/>
            </p:oleObj>
          </a:graphicData>
        </a:graphic>
      </p:graphicFrame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611188" y="1773238"/>
            <a:ext cx="1584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/>
              <a:t>maximiere</a:t>
            </a:r>
            <a:endParaRPr lang="de-AT" sz="2000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611188" y="2924175"/>
            <a:ext cx="3455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/>
              <a:t>Nebenbedingungen:</a:t>
            </a:r>
            <a:endParaRPr lang="de-AT" sz="2000"/>
          </a:p>
        </p:txBody>
      </p:sp>
      <p:sp>
        <p:nvSpPr>
          <p:cNvPr id="3090" name="Rectangle 10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1920875" y="3487738"/>
          <a:ext cx="2062163" cy="749300"/>
        </p:xfrm>
        <a:graphic>
          <a:graphicData uri="http://schemas.openxmlformats.org/presentationml/2006/ole">
            <p:oleObj spid="_x0000_s3075" name="Formel" r:id="rId4" imgW="1002960" imgH="368280" progId="Equation.3">
              <p:embed/>
            </p:oleObj>
          </a:graphicData>
        </a:graphic>
      </p:graphicFrame>
      <p:sp>
        <p:nvSpPr>
          <p:cNvPr id="3091" name="Rectangle 12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7419" name="Object 11"/>
          <p:cNvGraphicFramePr>
            <a:graphicFrameLocks noChangeAspect="1"/>
          </p:cNvGraphicFramePr>
          <p:nvPr/>
        </p:nvGraphicFramePr>
        <p:xfrm>
          <a:off x="4476750" y="3533775"/>
          <a:ext cx="838200" cy="425450"/>
        </p:xfrm>
        <a:graphic>
          <a:graphicData uri="http://schemas.openxmlformats.org/presentationml/2006/ole">
            <p:oleObj spid="_x0000_s3076" name="Formel" r:id="rId5" imgW="393480" imgH="203040" progId="Equation.3">
              <p:embed/>
            </p:oleObj>
          </a:graphicData>
        </a:graphic>
      </p:graphicFrame>
      <p:sp>
        <p:nvSpPr>
          <p:cNvPr id="3092" name="Rectangle 14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7421" name="Object 13"/>
          <p:cNvGraphicFramePr>
            <a:graphicFrameLocks noChangeAspect="1"/>
          </p:cNvGraphicFramePr>
          <p:nvPr/>
        </p:nvGraphicFramePr>
        <p:xfrm>
          <a:off x="1863725" y="4451350"/>
          <a:ext cx="1387475" cy="668338"/>
        </p:xfrm>
        <a:graphic>
          <a:graphicData uri="http://schemas.openxmlformats.org/presentationml/2006/ole">
            <p:oleObj spid="_x0000_s3077" name="Formel" r:id="rId6" imgW="596880" imgH="291960" progId="Equation.3">
              <p:embed/>
            </p:oleObj>
          </a:graphicData>
        </a:graphic>
      </p:graphicFrame>
      <p:sp>
        <p:nvSpPr>
          <p:cNvPr id="3093" name="Rectangle 16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7423" name="Object 15"/>
          <p:cNvGraphicFramePr>
            <a:graphicFrameLocks noChangeAspect="1"/>
          </p:cNvGraphicFramePr>
          <p:nvPr/>
        </p:nvGraphicFramePr>
        <p:xfrm>
          <a:off x="4410075" y="4540250"/>
          <a:ext cx="1008063" cy="512763"/>
        </p:xfrm>
        <a:graphic>
          <a:graphicData uri="http://schemas.openxmlformats.org/presentationml/2006/ole">
            <p:oleObj spid="_x0000_s3078" name="Formel" r:id="rId7" imgW="469800" imgH="241200" progId="Equation.3">
              <p:embed/>
            </p:oleObj>
          </a:graphicData>
        </a:graphic>
      </p:graphicFrame>
      <p:sp>
        <p:nvSpPr>
          <p:cNvPr id="3094" name="Rectangle 18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7427" name="Object 19"/>
          <p:cNvGraphicFramePr>
            <a:graphicFrameLocks noChangeAspect="1"/>
          </p:cNvGraphicFramePr>
          <p:nvPr>
            <p:ph idx="1"/>
          </p:nvPr>
        </p:nvGraphicFramePr>
        <p:xfrm>
          <a:off x="4459288" y="5338763"/>
          <a:ext cx="904875" cy="465137"/>
        </p:xfrm>
        <a:graphic>
          <a:graphicData uri="http://schemas.openxmlformats.org/presentationml/2006/ole">
            <p:oleObj spid="_x0000_s3079" name="Formel" r:id="rId8" imgW="469800" imgH="241200" progId="Equation.3">
              <p:embed/>
            </p:oleObj>
          </a:graphicData>
        </a:graphic>
      </p:graphicFrame>
      <p:graphicFrame>
        <p:nvGraphicFramePr>
          <p:cNvPr id="17429" name="Object 21"/>
          <p:cNvGraphicFramePr>
            <a:graphicFrameLocks noChangeAspect="1"/>
          </p:cNvGraphicFramePr>
          <p:nvPr/>
        </p:nvGraphicFramePr>
        <p:xfrm>
          <a:off x="1874838" y="5264150"/>
          <a:ext cx="1181100" cy="668338"/>
        </p:xfrm>
        <a:graphic>
          <a:graphicData uri="http://schemas.openxmlformats.org/presentationml/2006/ole">
            <p:oleObj spid="_x0000_s3080" name="Formel" r:id="rId9" imgW="507960" imgH="291960" progId="Equation.3">
              <p:embed/>
            </p:oleObj>
          </a:graphicData>
        </a:graphic>
      </p:graphicFrame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7635875" y="5583238"/>
            <a:ext cx="968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dirty="0">
                <a:hlinkClick r:id="rId10" action="ppaction://hlinksldjump"/>
              </a:rPr>
              <a:t>Daten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4" grpId="0" animBg="1"/>
      <p:bldP spid="17430" grpId="0" animBg="1"/>
      <p:bldP spid="17415" grpId="0"/>
      <p:bldP spid="17416" grpId="0"/>
      <p:bldP spid="1743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Mehrperiodige</a:t>
            </a:r>
            <a:r>
              <a:rPr lang="de-AT" dirty="0" smtClean="0"/>
              <a:t> Programmplanung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/>
            <a:r>
              <a:rPr lang="de-AT" dirty="0" smtClean="0"/>
              <a:t>Falls über mehrere Perioden geplant wird, sind natürlich Lagerbestünde zu berücksichtigen</a:t>
            </a:r>
          </a:p>
          <a:p>
            <a:pPr marL="355600" indent="-355600"/>
            <a:r>
              <a:rPr lang="de-AT" dirty="0" smtClean="0"/>
              <a:t> Wie bei der Beschäftigungsglättung können dann Bedarfsspitzen schon in Vorperioden vorproduziert werden</a:t>
            </a:r>
          </a:p>
          <a:p>
            <a:pPr marL="355600" indent="-355600"/>
            <a:endParaRPr lang="de-AT" dirty="0" smtClean="0"/>
          </a:p>
          <a:p>
            <a:pPr marL="355600" indent="-355600"/>
            <a:r>
              <a:rPr lang="de-AT" dirty="0" smtClean="0"/>
              <a:t>Das LP Modell ist also um Lagerbestandsvariablen zu erweitern</a:t>
            </a:r>
          </a:p>
          <a:p>
            <a:pPr marL="355600" indent="-355600"/>
            <a:r>
              <a:rPr lang="de-AT" dirty="0" smtClean="0"/>
              <a:t>Zusätzlich kommen Lagerbilanzgleichungen hinzu</a:t>
            </a:r>
          </a:p>
          <a:p>
            <a:pPr marL="355600" indent="-355600"/>
            <a:endParaRPr lang="de-AT" dirty="0" smtClean="0"/>
          </a:p>
          <a:p>
            <a:pPr marL="355600" indent="-355600"/>
            <a:r>
              <a:rPr lang="de-AT" dirty="0" smtClean="0"/>
              <a:t>Siehe VK</a:t>
            </a:r>
          </a:p>
          <a:p>
            <a:pPr marL="355600" indent="-355600"/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>
                <a:solidFill>
                  <a:schemeClr val="tx1"/>
                </a:solidFill>
              </a:rPr>
              <a:t>EK Produktion &amp; Logistik</a:t>
            </a:r>
          </a:p>
        </p:txBody>
      </p:sp>
      <p:sp>
        <p:nvSpPr>
          <p:cNvPr id="614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204E46F1-102F-484C-9C32-EEDDF37F17D5}" type="slidenum">
              <a:rPr lang="de-AT" smtClean="0"/>
              <a:pPr/>
              <a:t>3</a:t>
            </a:fld>
            <a:endParaRPr lang="de-AT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5.1 Fragestellung</a:t>
            </a:r>
            <a:endParaRPr lang="de-AT" sz="28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DE" dirty="0" smtClean="0"/>
              <a:t>Hauptproduktionsprogrammplanung =</a:t>
            </a:r>
            <a:br>
              <a:rPr lang="de-DE" dirty="0" smtClean="0"/>
            </a:br>
            <a:r>
              <a:rPr lang="de-DE" dirty="0" smtClean="0"/>
              <a:t>				</a:t>
            </a:r>
            <a:r>
              <a:rPr lang="de-DE" dirty="0" err="1" smtClean="0"/>
              <a:t>master</a:t>
            </a:r>
            <a:r>
              <a:rPr lang="de-DE" dirty="0" smtClean="0"/>
              <a:t> </a:t>
            </a:r>
            <a:r>
              <a:rPr lang="de-DE" dirty="0" err="1" smtClean="0"/>
              <a:t>production</a:t>
            </a:r>
            <a:r>
              <a:rPr lang="de-DE" dirty="0" smtClean="0"/>
              <a:t> </a:t>
            </a:r>
            <a:r>
              <a:rPr lang="de-DE" dirty="0" err="1" smtClean="0"/>
              <a:t>schedule</a:t>
            </a:r>
            <a:r>
              <a:rPr lang="de-DE" dirty="0" smtClean="0"/>
              <a:t> (MPS)</a:t>
            </a:r>
          </a:p>
          <a:p>
            <a:pPr eaLnBrk="1" hangingPunct="1">
              <a:buFontTx/>
              <a:buNone/>
            </a:pPr>
            <a:endParaRPr lang="de-DE" dirty="0" smtClean="0"/>
          </a:p>
          <a:p>
            <a:pPr eaLnBrk="1" hangingPunct="1">
              <a:buFontTx/>
              <a:buNone/>
            </a:pPr>
            <a:r>
              <a:rPr lang="de-DE" dirty="0" smtClean="0"/>
              <a:t>Es wird entschieden</a:t>
            </a:r>
            <a:r>
              <a:rPr lang="de-DE" sz="1800" dirty="0" smtClean="0"/>
              <a:t>:</a:t>
            </a:r>
          </a:p>
          <a:p>
            <a:pPr eaLnBrk="1" hangingPunct="1"/>
            <a:r>
              <a:rPr lang="de-DE" sz="1800" dirty="0" smtClean="0"/>
              <a:t> welche Produkte</a:t>
            </a:r>
          </a:p>
          <a:p>
            <a:pPr eaLnBrk="1" hangingPunct="1"/>
            <a:r>
              <a:rPr lang="de-DE" sz="1800" dirty="0" smtClean="0"/>
              <a:t> in welchen Mengen</a:t>
            </a:r>
          </a:p>
          <a:p>
            <a:pPr eaLnBrk="1" hangingPunct="1"/>
            <a:r>
              <a:rPr lang="de-DE" sz="1800" dirty="0" smtClean="0"/>
              <a:t> in den nächsten Perioden produziert werden</a:t>
            </a:r>
          </a:p>
          <a:p>
            <a:pPr eaLnBrk="1" hangingPunct="1"/>
            <a:endParaRPr lang="de-DE" sz="1800" dirty="0" smtClean="0"/>
          </a:p>
          <a:p>
            <a:pPr eaLnBrk="1" hangingPunct="1">
              <a:buFontTx/>
              <a:buNone/>
            </a:pPr>
            <a:r>
              <a:rPr lang="de-AT" dirty="0" smtClean="0"/>
              <a:t>Feinere Zeitrasterung als Beschäftigungsglättung: </a:t>
            </a:r>
            <a:br>
              <a:rPr lang="de-AT" dirty="0" smtClean="0"/>
            </a:br>
            <a:r>
              <a:rPr lang="de-AT" dirty="0" smtClean="0"/>
              <a:t>    z.B. Quartale, Monate  </a:t>
            </a:r>
            <a:r>
              <a:rPr lang="de-AT" dirty="0" smtClean="0">
                <a:sym typeface="Symbol" pitchFamily="18" charset="2"/>
              </a:rPr>
              <a:t>  Wochen, Tage</a:t>
            </a:r>
          </a:p>
          <a:p>
            <a:pPr eaLnBrk="1" hangingPunct="1">
              <a:buFontTx/>
              <a:buNone/>
            </a:pPr>
            <a:r>
              <a:rPr lang="de-AT" dirty="0" smtClean="0">
                <a:sym typeface="Symbol" pitchFamily="18" charset="2"/>
              </a:rPr>
              <a:t>Nicht aggregiert auf Produktgruppen, sondern detailliertere Betrachtung der (wichtigen) Endprodukte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717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6CEBC8BF-07C9-4A52-9290-76AD10DEF165}" type="slidenum">
              <a:rPr lang="de-AT" smtClean="0"/>
              <a:pPr/>
              <a:t>4</a:t>
            </a:fld>
            <a:endParaRPr lang="de-AT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80729"/>
            <a:ext cx="8209161" cy="792087"/>
          </a:xfrm>
        </p:spPr>
        <p:txBody>
          <a:bodyPr/>
          <a:lstStyle/>
          <a:p>
            <a:pPr eaLnBrk="1" hangingPunct="1"/>
            <a:r>
              <a:rPr lang="de-DE" sz="2800" dirty="0" smtClean="0"/>
              <a:t>5.2 Kapazitätsanalyse eines Produktionssystems</a:t>
            </a:r>
            <a:endParaRPr lang="de-AT" sz="28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AutoNum type="arabicPeriod"/>
            </a:pPr>
            <a:r>
              <a:rPr lang="de-DE" sz="2400" dirty="0" smtClean="0"/>
              <a:t>Bestimmung</a:t>
            </a:r>
            <a:r>
              <a:rPr lang="de-DE" dirty="0" smtClean="0"/>
              <a:t>: </a:t>
            </a:r>
            <a:br>
              <a:rPr lang="de-DE" dirty="0" smtClean="0"/>
            </a:br>
            <a:r>
              <a:rPr lang="de-DE" dirty="0" smtClean="0"/>
              <a:t>Welche Ressourcen werden für die produzierten Produkte in welchem Ausmaß benötigt?</a:t>
            </a:r>
            <a:br>
              <a:rPr lang="de-DE" dirty="0" smtClean="0"/>
            </a:br>
            <a:endParaRPr lang="de-DE" dirty="0" smtClean="0"/>
          </a:p>
          <a:p>
            <a:pPr marL="457200" indent="-457200" eaLnBrk="1" hangingPunct="1">
              <a:buFontTx/>
              <a:buAutoNum type="arabicPeriod"/>
            </a:pPr>
            <a:r>
              <a:rPr lang="de-DE" sz="2400" dirty="0" smtClean="0"/>
              <a:t>Lösung mittels </a:t>
            </a:r>
            <a:r>
              <a:rPr lang="de-DE" sz="2400" dirty="0" smtClean="0">
                <a:sym typeface="Wingdings" pitchFamily="2" charset="2"/>
              </a:rPr>
              <a:t>Kapazitätsanalyse</a:t>
            </a:r>
            <a:r>
              <a:rPr lang="de-DE" dirty="0" smtClean="0">
                <a:sym typeface="Wingdings" pitchFamily="2" charset="2"/>
              </a:rPr>
              <a:t/>
            </a:r>
            <a:br>
              <a:rPr lang="de-DE" dirty="0" smtClean="0">
                <a:sym typeface="Wingdings" pitchFamily="2" charset="2"/>
              </a:rPr>
            </a:br>
            <a:r>
              <a:rPr lang="de-DE" dirty="0" smtClean="0">
                <a:sym typeface="Wingdings" pitchFamily="2" charset="2"/>
              </a:rPr>
              <a:t> Ziel: durch exakte Darstellung der Materialflüsse der einzelnen Produkte sollen Interdependenzen zwischen den Produkten sowie Kapazitätsengpässe in den Fertigungsstellen ermittelt werden</a:t>
            </a:r>
            <a:endParaRPr lang="de-AT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819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BA7E6D42-5722-44BC-84C1-7D61406C55A6}" type="slidenum">
              <a:rPr lang="de-AT" smtClean="0"/>
              <a:pPr/>
              <a:t>5</a:t>
            </a:fld>
            <a:endParaRPr lang="de-AT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Beispiel: Kapazitätsanalyse I</a:t>
            </a:r>
            <a:endParaRPr lang="de-AT" sz="28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DE" sz="2400" dirty="0" smtClean="0"/>
              <a:t>Gegeben: </a:t>
            </a:r>
          </a:p>
          <a:p>
            <a:pPr defTabSz="180000" eaLnBrk="1" hangingPunct="1">
              <a:tabLst>
                <a:tab pos="180000" algn="l"/>
              </a:tabLst>
            </a:pPr>
            <a:r>
              <a:rPr lang="de-DE" dirty="0" smtClean="0"/>
              <a:t> der Materialfluss verschiedener Produkte innerhalb eines  	Produktionssystems</a:t>
            </a:r>
          </a:p>
          <a:p>
            <a:pPr defTabSz="180000" eaLnBrk="1" hangingPunct="1">
              <a:tabLst>
                <a:tab pos="180000" algn="l"/>
              </a:tabLst>
            </a:pPr>
            <a:r>
              <a:rPr lang="de-DE" dirty="0" smtClean="0"/>
              <a:t> Zahlenangaben in den Knoten = Kapazität einer Fertigungsstelle je 	Periode</a:t>
            </a:r>
          </a:p>
          <a:p>
            <a:pPr eaLnBrk="1" hangingPunct="1">
              <a:buFontTx/>
              <a:buNone/>
            </a:pPr>
            <a:endParaRPr lang="de-DE" dirty="0" smtClean="0"/>
          </a:p>
          <a:p>
            <a:pPr eaLnBrk="1" hangingPunct="1">
              <a:buFontTx/>
              <a:buNone/>
            </a:pPr>
            <a:r>
              <a:rPr lang="de-DE" sz="2400" dirty="0" smtClean="0"/>
              <a:t>Gesucht:</a:t>
            </a:r>
            <a:r>
              <a:rPr lang="de-DE" dirty="0" smtClean="0"/>
              <a:t> </a:t>
            </a:r>
          </a:p>
          <a:p>
            <a:pPr defTabSz="180000" eaLnBrk="1" hangingPunct="1">
              <a:tabLst>
                <a:tab pos="180000" algn="l"/>
              </a:tabLst>
            </a:pPr>
            <a:r>
              <a:rPr lang="de-DE" dirty="0" smtClean="0"/>
              <a:t> Nebenbedingungen für ein LP dargestellt in Ausbringung der Produkte 	a, b und c je Periode</a:t>
            </a:r>
            <a:endParaRPr lang="de-AT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922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6295610C-1961-486A-A798-48B54FEAA0E1}" type="slidenum">
              <a:rPr lang="de-AT" smtClean="0"/>
              <a:pPr/>
              <a:t>6</a:t>
            </a:fld>
            <a:endParaRPr lang="de-AT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Beispiel: Kapazitätsanalyse II.1</a:t>
            </a:r>
            <a:endParaRPr lang="de-AT" sz="2800" dirty="0" smtClean="0"/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291512" cy="1684338"/>
          </a:xfrm>
        </p:spPr>
        <p:txBody>
          <a:bodyPr/>
          <a:lstStyle/>
          <a:p>
            <a:pPr marL="381000" indent="-381000" eaLnBrk="1" hangingPunct="1">
              <a:buFontTx/>
              <a:buNone/>
            </a:pPr>
            <a:r>
              <a:rPr lang="de-AT" smtClean="0"/>
              <a:t>(1)   Zunächst nur ein Produkt: a</a:t>
            </a:r>
          </a:p>
          <a:p>
            <a:pPr marL="381000" indent="-381000" eaLnBrk="1" hangingPunct="1">
              <a:buFontTx/>
              <a:buNone/>
            </a:pPr>
            <a:endParaRPr lang="de-AT" smtClean="0"/>
          </a:p>
          <a:p>
            <a:pPr marL="381000" indent="-381000" eaLnBrk="1" hangingPunct="1">
              <a:buFontTx/>
              <a:buNone/>
            </a:pPr>
            <a:endParaRPr lang="de-AT" smtClean="0"/>
          </a:p>
          <a:p>
            <a:pPr marL="381000" indent="-381000" eaLnBrk="1" hangingPunct="1">
              <a:buFontTx/>
              <a:buNone/>
            </a:pPr>
            <a:endParaRPr lang="de-AT" smtClean="0"/>
          </a:p>
          <a:p>
            <a:pPr marL="381000" indent="-381000" eaLnBrk="1" hangingPunct="1">
              <a:buFontTx/>
              <a:buNone/>
            </a:pPr>
            <a:endParaRPr lang="de-AT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5175" y="2605088"/>
            <a:ext cx="4260850" cy="430212"/>
            <a:chOff x="6507" y="8019"/>
            <a:chExt cx="4857" cy="540"/>
          </a:xfrm>
        </p:grpSpPr>
        <p:sp>
          <p:nvSpPr>
            <p:cNvPr id="9235" name="Rectangle 5"/>
            <p:cNvSpPr>
              <a:spLocks noChangeArrowheads="1"/>
            </p:cNvSpPr>
            <p:nvPr/>
          </p:nvSpPr>
          <p:spPr bwMode="auto">
            <a:xfrm>
              <a:off x="7630" y="8023"/>
              <a:ext cx="561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8</a:t>
              </a:r>
            </a:p>
          </p:txBody>
        </p:sp>
        <p:sp>
          <p:nvSpPr>
            <p:cNvPr id="9236" name="Rectangle 6"/>
            <p:cNvSpPr>
              <a:spLocks noChangeArrowheads="1"/>
            </p:cNvSpPr>
            <p:nvPr/>
          </p:nvSpPr>
          <p:spPr bwMode="auto">
            <a:xfrm>
              <a:off x="8656" y="8019"/>
              <a:ext cx="561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6</a:t>
              </a:r>
            </a:p>
          </p:txBody>
        </p:sp>
        <p:sp>
          <p:nvSpPr>
            <p:cNvPr id="9237" name="Rectangle 7"/>
            <p:cNvSpPr>
              <a:spLocks noChangeArrowheads="1"/>
            </p:cNvSpPr>
            <p:nvPr/>
          </p:nvSpPr>
          <p:spPr bwMode="auto">
            <a:xfrm>
              <a:off x="9734" y="8032"/>
              <a:ext cx="561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7</a:t>
              </a:r>
            </a:p>
          </p:txBody>
        </p:sp>
        <p:sp>
          <p:nvSpPr>
            <p:cNvPr id="9238" name="Line 8"/>
            <p:cNvSpPr>
              <a:spLocks noChangeShapeType="1"/>
            </p:cNvSpPr>
            <p:nvPr/>
          </p:nvSpPr>
          <p:spPr bwMode="auto">
            <a:xfrm>
              <a:off x="6826" y="8266"/>
              <a:ext cx="8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9239" name="Line 9"/>
            <p:cNvSpPr>
              <a:spLocks noChangeShapeType="1"/>
            </p:cNvSpPr>
            <p:nvPr/>
          </p:nvSpPr>
          <p:spPr bwMode="auto">
            <a:xfrm>
              <a:off x="8191" y="8285"/>
              <a:ext cx="4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9240" name="Line 10"/>
            <p:cNvSpPr>
              <a:spLocks noChangeShapeType="1"/>
            </p:cNvSpPr>
            <p:nvPr/>
          </p:nvSpPr>
          <p:spPr bwMode="auto">
            <a:xfrm>
              <a:off x="9220" y="8247"/>
              <a:ext cx="5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9241" name="Line 11"/>
            <p:cNvSpPr>
              <a:spLocks noChangeShapeType="1"/>
            </p:cNvSpPr>
            <p:nvPr/>
          </p:nvSpPr>
          <p:spPr bwMode="auto">
            <a:xfrm>
              <a:off x="10286" y="8285"/>
              <a:ext cx="57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9242" name="Text Box 12"/>
            <p:cNvSpPr txBox="1">
              <a:spLocks noChangeArrowheads="1"/>
            </p:cNvSpPr>
            <p:nvPr/>
          </p:nvSpPr>
          <p:spPr bwMode="auto">
            <a:xfrm>
              <a:off x="6507" y="8024"/>
              <a:ext cx="449" cy="50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  <p:sp>
          <p:nvSpPr>
            <p:cNvPr id="9243" name="Text Box 13"/>
            <p:cNvSpPr txBox="1">
              <a:spLocks noChangeArrowheads="1"/>
            </p:cNvSpPr>
            <p:nvPr/>
          </p:nvSpPr>
          <p:spPr bwMode="auto">
            <a:xfrm>
              <a:off x="10915" y="8055"/>
              <a:ext cx="449" cy="50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</p:grp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2433638" y="2244725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Engpass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5313363" y="1955800"/>
            <a:ext cx="3024187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u="sng"/>
              <a:t>Kapazitätsengpass</a:t>
            </a:r>
            <a:r>
              <a:rPr lang="de-DE"/>
              <a:t>: </a:t>
            </a: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I:</a:t>
            </a:r>
            <a:r>
              <a:rPr lang="de-DE"/>
              <a:t> 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a</a:t>
            </a:r>
            <a:r>
              <a:rPr lang="de-DE">
                <a:latin typeface="Times New Roman" pitchFamily="18" charset="0"/>
              </a:rPr>
              <a:t> ≤ 8</a:t>
            </a:r>
            <a:endParaRPr lang="de-AT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II: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a</a:t>
            </a:r>
            <a:r>
              <a:rPr lang="de-DE">
                <a:latin typeface="Times New Roman" pitchFamily="18" charset="0"/>
              </a:rPr>
              <a:t> ≤ 6</a:t>
            </a:r>
            <a:endParaRPr lang="de-AT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III: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a</a:t>
            </a:r>
            <a:r>
              <a:rPr lang="de-DE" i="1">
                <a:latin typeface="Times New Roman" pitchFamily="18" charset="0"/>
              </a:rPr>
              <a:t> </a:t>
            </a:r>
            <a:r>
              <a:rPr lang="de-DE">
                <a:latin typeface="Times New Roman" pitchFamily="18" charset="0"/>
              </a:rPr>
              <a:t>≤ 7</a:t>
            </a:r>
            <a:endParaRPr lang="de-AT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de-AT">
              <a:latin typeface="Times New Roman" pitchFamily="18" charset="0"/>
            </a:endParaRPr>
          </a:p>
        </p:txBody>
      </p:sp>
      <p:sp>
        <p:nvSpPr>
          <p:cNvPr id="7236" name="Line 68"/>
          <p:cNvSpPr>
            <a:spLocks noChangeShapeType="1"/>
          </p:cNvSpPr>
          <p:nvPr/>
        </p:nvSpPr>
        <p:spPr bwMode="auto">
          <a:xfrm>
            <a:off x="5168900" y="2532063"/>
            <a:ext cx="1512888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7237" name="Text Box 69"/>
          <p:cNvSpPr txBox="1">
            <a:spLocks noChangeArrowheads="1"/>
          </p:cNvSpPr>
          <p:nvPr/>
        </p:nvSpPr>
        <p:spPr bwMode="auto">
          <a:xfrm>
            <a:off x="6969125" y="2389188"/>
            <a:ext cx="2174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3300"/>
                </a:solidFill>
              </a:rPr>
              <a:t>redundant (wegen II)</a:t>
            </a:r>
            <a:endParaRPr lang="de-AT" sz="1600">
              <a:solidFill>
                <a:srgbClr val="FF3300"/>
              </a:solidFill>
            </a:endParaRPr>
          </a:p>
        </p:txBody>
      </p:sp>
      <p:sp>
        <p:nvSpPr>
          <p:cNvPr id="7238" name="Line 70"/>
          <p:cNvSpPr>
            <a:spLocks noChangeShapeType="1"/>
          </p:cNvSpPr>
          <p:nvPr/>
        </p:nvSpPr>
        <p:spPr bwMode="auto">
          <a:xfrm>
            <a:off x="5168900" y="3397250"/>
            <a:ext cx="1512888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7239" name="Text Box 71"/>
          <p:cNvSpPr txBox="1">
            <a:spLocks noChangeArrowheads="1"/>
          </p:cNvSpPr>
          <p:nvPr/>
        </p:nvSpPr>
        <p:spPr bwMode="auto">
          <a:xfrm>
            <a:off x="6969125" y="3252788"/>
            <a:ext cx="1512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3300"/>
                </a:solidFill>
              </a:rPr>
              <a:t>redundant (II)</a:t>
            </a:r>
            <a:endParaRPr lang="de-AT" sz="1600">
              <a:solidFill>
                <a:srgbClr val="FF3300"/>
              </a:solidFill>
            </a:endParaRPr>
          </a:p>
        </p:txBody>
      </p:sp>
      <p:sp>
        <p:nvSpPr>
          <p:cNvPr id="7240" name="Rectangle 72"/>
          <p:cNvSpPr>
            <a:spLocks noChangeArrowheads="1"/>
          </p:cNvSpPr>
          <p:nvPr/>
        </p:nvSpPr>
        <p:spPr bwMode="auto">
          <a:xfrm>
            <a:off x="468313" y="4437063"/>
            <a:ext cx="8229600" cy="161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>
              <a:spcBef>
                <a:spcPct val="20000"/>
              </a:spcBef>
              <a:buFontTx/>
              <a:buChar char="•"/>
            </a:pPr>
            <a:r>
              <a:rPr lang="de-AT" sz="2000" dirty="0"/>
              <a:t>Nebenbedingung </a:t>
            </a:r>
            <a:r>
              <a:rPr lang="de-AT" sz="2000" dirty="0">
                <a:latin typeface="Times New Roman" pitchFamily="18" charset="0"/>
              </a:rPr>
              <a:t>I</a:t>
            </a:r>
            <a:r>
              <a:rPr lang="de-AT" sz="2000" dirty="0"/>
              <a:t> ist automatisch erfüllt, wenn Nebenbedingung </a:t>
            </a:r>
            <a:r>
              <a:rPr lang="de-AT" sz="2000" dirty="0">
                <a:latin typeface="Times New Roman" pitchFamily="18" charset="0"/>
              </a:rPr>
              <a:t>II</a:t>
            </a:r>
            <a:r>
              <a:rPr lang="de-AT" sz="2000" dirty="0"/>
              <a:t> gilt</a:t>
            </a:r>
          </a:p>
          <a:p>
            <a:pPr marL="381000" indent="-381000">
              <a:spcBef>
                <a:spcPct val="20000"/>
              </a:spcBef>
              <a:buFontTx/>
              <a:buChar char="•"/>
            </a:pPr>
            <a:r>
              <a:rPr lang="de-AT" sz="2000" dirty="0">
                <a:solidFill>
                  <a:srgbClr val="FF3300"/>
                </a:solidFill>
              </a:rPr>
              <a:t>redundante Nebenbedingung</a:t>
            </a:r>
            <a:r>
              <a:rPr lang="de-AT" sz="2000" dirty="0"/>
              <a:t>: Nebenbedingung kann weggelassen werden, da sie nicht nötig ist, bzw. automatisch erfüllt ist, wenn die anderen Nebenbedingungen gelten</a:t>
            </a:r>
          </a:p>
          <a:p>
            <a:pPr marL="381000" indent="-381000">
              <a:spcBef>
                <a:spcPct val="20000"/>
              </a:spcBef>
            </a:pPr>
            <a:endParaRPr lang="de-DE" sz="2000" dirty="0"/>
          </a:p>
          <a:p>
            <a:pPr marL="381000" indent="-381000">
              <a:spcBef>
                <a:spcPct val="20000"/>
              </a:spcBef>
            </a:pPr>
            <a:endParaRPr lang="de-AT" sz="2000" dirty="0"/>
          </a:p>
        </p:txBody>
      </p:sp>
      <p:sp>
        <p:nvSpPr>
          <p:cNvPr id="7241" name="Text Box 73"/>
          <p:cNvSpPr txBox="1">
            <a:spLocks noChangeArrowheads="1"/>
          </p:cNvSpPr>
          <p:nvPr/>
        </p:nvSpPr>
        <p:spPr bwMode="auto">
          <a:xfrm>
            <a:off x="1857375" y="2963863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7242" name="Text Box 74"/>
          <p:cNvSpPr txBox="1">
            <a:spLocks noChangeArrowheads="1"/>
          </p:cNvSpPr>
          <p:nvPr/>
        </p:nvSpPr>
        <p:spPr bwMode="auto">
          <a:xfrm>
            <a:off x="2720975" y="2963863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7243" name="Text Box 75"/>
          <p:cNvSpPr txBox="1">
            <a:spLocks noChangeArrowheads="1"/>
          </p:cNvSpPr>
          <p:nvPr/>
        </p:nvSpPr>
        <p:spPr bwMode="auto">
          <a:xfrm>
            <a:off x="3657600" y="2963863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7244" name="Text Box 76"/>
          <p:cNvSpPr txBox="1">
            <a:spLocks noChangeArrowheads="1"/>
          </p:cNvSpPr>
          <p:nvPr/>
        </p:nvSpPr>
        <p:spPr bwMode="auto">
          <a:xfrm>
            <a:off x="6969125" y="2820988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Engpass</a:t>
            </a:r>
            <a:endParaRPr lang="de-AT" sz="160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2" grpId="0"/>
      <p:bldP spid="7183" grpId="0" build="allAtOnce"/>
      <p:bldP spid="7183" grpId="1" build="allAtOnce"/>
      <p:bldP spid="7236" grpId="0" animBg="1"/>
      <p:bldP spid="7237" grpId="0"/>
      <p:bldP spid="7237" grpId="1"/>
      <p:bldP spid="7238" grpId="0" animBg="1"/>
      <p:bldP spid="7239" grpId="0"/>
      <p:bldP spid="7240" grpId="0" build="allAtOnce"/>
      <p:bldP spid="7241" grpId="0"/>
      <p:bldP spid="7242" grpId="0"/>
      <p:bldP spid="7243" grpId="0"/>
      <p:bldP spid="72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024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08451FBA-313D-40F4-BE00-795384AF239C}" type="slidenum">
              <a:rPr lang="de-AT" smtClean="0"/>
              <a:pPr/>
              <a:t>7</a:t>
            </a:fld>
            <a:endParaRPr lang="de-AT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Beispiel: Kapazitätsanalyse II.2</a:t>
            </a:r>
            <a:endParaRPr lang="de-AT" sz="2800" dirty="0" smtClean="0"/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AT" smtClean="0"/>
              <a:t>(2) Nun 2 Produkte: </a:t>
            </a:r>
            <a:r>
              <a:rPr lang="de-AT" smtClean="0">
                <a:latin typeface="Times New Roman" pitchFamily="18" charset="0"/>
              </a:rPr>
              <a:t>a</a:t>
            </a:r>
            <a:r>
              <a:rPr lang="de-AT" smtClean="0"/>
              <a:t> und </a:t>
            </a:r>
            <a:r>
              <a:rPr lang="de-AT" smtClean="0">
                <a:latin typeface="Times New Roman" pitchFamily="18" charset="0"/>
              </a:rPr>
              <a:t>b</a:t>
            </a:r>
          </a:p>
          <a:p>
            <a:pPr eaLnBrk="1" hangingPunct="1">
              <a:buFontTx/>
              <a:buNone/>
            </a:pPr>
            <a:endParaRPr lang="de-DE" smtClean="0"/>
          </a:p>
          <a:p>
            <a:pPr eaLnBrk="1" hangingPunct="1">
              <a:buFontTx/>
              <a:buNone/>
            </a:pPr>
            <a:endParaRPr lang="de-AT" smtClean="0"/>
          </a:p>
          <a:p>
            <a:pPr eaLnBrk="1" hangingPunct="1">
              <a:buFontTx/>
              <a:buNone/>
            </a:pPr>
            <a:endParaRPr lang="de-AT" smtClean="0"/>
          </a:p>
          <a:p>
            <a:pPr eaLnBrk="1" hangingPunct="1">
              <a:buFontTx/>
              <a:buNone/>
            </a:pPr>
            <a:endParaRPr lang="de-DE" smtClean="0"/>
          </a:p>
          <a:p>
            <a:pPr eaLnBrk="1" hangingPunct="1">
              <a:buFontTx/>
              <a:buNone/>
            </a:pPr>
            <a:endParaRPr lang="de-AT" smtClean="0"/>
          </a:p>
          <a:p>
            <a:pPr eaLnBrk="1" hangingPunct="1">
              <a:buFontTx/>
              <a:buNone/>
            </a:pPr>
            <a:r>
              <a:rPr lang="de-AT" smtClean="0"/>
              <a:t/>
            </a:r>
            <a:br>
              <a:rPr lang="de-AT" smtClean="0"/>
            </a:br>
            <a:endParaRPr lang="de-AT" smtClean="0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042988" y="2708275"/>
            <a:ext cx="4248150" cy="1008063"/>
            <a:chOff x="6882" y="8746"/>
            <a:chExt cx="4176" cy="1194"/>
          </a:xfrm>
        </p:grpSpPr>
        <p:sp>
          <p:nvSpPr>
            <p:cNvPr id="10259" name="Rectangle 17"/>
            <p:cNvSpPr>
              <a:spLocks noChangeArrowheads="1"/>
            </p:cNvSpPr>
            <p:nvPr/>
          </p:nvSpPr>
          <p:spPr bwMode="auto">
            <a:xfrm>
              <a:off x="7587" y="9063"/>
              <a:ext cx="561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4</a:t>
              </a:r>
            </a:p>
          </p:txBody>
        </p:sp>
        <p:sp>
          <p:nvSpPr>
            <p:cNvPr id="10260" name="Rectangle 18"/>
            <p:cNvSpPr>
              <a:spLocks noChangeArrowheads="1"/>
            </p:cNvSpPr>
            <p:nvPr/>
          </p:nvSpPr>
          <p:spPr bwMode="auto">
            <a:xfrm>
              <a:off x="8665" y="9095"/>
              <a:ext cx="561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3</a:t>
              </a:r>
            </a:p>
          </p:txBody>
        </p:sp>
        <p:sp>
          <p:nvSpPr>
            <p:cNvPr id="10261" name="Rectangle 19"/>
            <p:cNvSpPr>
              <a:spLocks noChangeArrowheads="1"/>
            </p:cNvSpPr>
            <p:nvPr/>
          </p:nvSpPr>
          <p:spPr bwMode="auto">
            <a:xfrm>
              <a:off x="9765" y="9092"/>
              <a:ext cx="561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5</a:t>
              </a:r>
            </a:p>
          </p:txBody>
        </p:sp>
        <p:sp>
          <p:nvSpPr>
            <p:cNvPr id="10262" name="Line 20"/>
            <p:cNvSpPr>
              <a:spLocks noChangeShapeType="1"/>
            </p:cNvSpPr>
            <p:nvPr/>
          </p:nvSpPr>
          <p:spPr bwMode="auto">
            <a:xfrm>
              <a:off x="6901" y="9238"/>
              <a:ext cx="6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263" name="Line 21"/>
            <p:cNvSpPr>
              <a:spLocks noChangeShapeType="1"/>
            </p:cNvSpPr>
            <p:nvPr/>
          </p:nvSpPr>
          <p:spPr bwMode="auto">
            <a:xfrm>
              <a:off x="6882" y="9444"/>
              <a:ext cx="7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264" name="Line 22"/>
            <p:cNvSpPr>
              <a:spLocks noChangeShapeType="1"/>
            </p:cNvSpPr>
            <p:nvPr/>
          </p:nvSpPr>
          <p:spPr bwMode="auto">
            <a:xfrm>
              <a:off x="8154" y="9201"/>
              <a:ext cx="5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265" name="Line 23"/>
            <p:cNvSpPr>
              <a:spLocks noChangeShapeType="1"/>
            </p:cNvSpPr>
            <p:nvPr/>
          </p:nvSpPr>
          <p:spPr bwMode="auto">
            <a:xfrm>
              <a:off x="8154" y="9407"/>
              <a:ext cx="5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266" name="Line 24"/>
            <p:cNvSpPr>
              <a:spLocks noChangeShapeType="1"/>
            </p:cNvSpPr>
            <p:nvPr/>
          </p:nvSpPr>
          <p:spPr bwMode="auto">
            <a:xfrm>
              <a:off x="9220" y="9220"/>
              <a:ext cx="54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267" name="Line 25"/>
            <p:cNvSpPr>
              <a:spLocks noChangeShapeType="1"/>
            </p:cNvSpPr>
            <p:nvPr/>
          </p:nvSpPr>
          <p:spPr bwMode="auto">
            <a:xfrm>
              <a:off x="9220" y="9425"/>
              <a:ext cx="54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268" name="Line 26"/>
            <p:cNvSpPr>
              <a:spLocks noChangeShapeType="1"/>
            </p:cNvSpPr>
            <p:nvPr/>
          </p:nvSpPr>
          <p:spPr bwMode="auto">
            <a:xfrm>
              <a:off x="10323" y="9220"/>
              <a:ext cx="4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269" name="Line 27"/>
            <p:cNvSpPr>
              <a:spLocks noChangeShapeType="1"/>
            </p:cNvSpPr>
            <p:nvPr/>
          </p:nvSpPr>
          <p:spPr bwMode="auto">
            <a:xfrm>
              <a:off x="10323" y="9444"/>
              <a:ext cx="4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270" name="Text Box 28"/>
            <p:cNvSpPr txBox="1">
              <a:spLocks noChangeArrowheads="1"/>
            </p:cNvSpPr>
            <p:nvPr/>
          </p:nvSpPr>
          <p:spPr bwMode="auto">
            <a:xfrm>
              <a:off x="6898" y="8771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  <p:sp>
          <p:nvSpPr>
            <p:cNvPr id="10271" name="Text Box 29"/>
            <p:cNvSpPr txBox="1">
              <a:spLocks noChangeArrowheads="1"/>
            </p:cNvSpPr>
            <p:nvPr/>
          </p:nvSpPr>
          <p:spPr bwMode="auto">
            <a:xfrm>
              <a:off x="10538" y="8746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  <p:sp>
          <p:nvSpPr>
            <p:cNvPr id="10272" name="Text Box 30"/>
            <p:cNvSpPr txBox="1">
              <a:spLocks noChangeArrowheads="1"/>
            </p:cNvSpPr>
            <p:nvPr/>
          </p:nvSpPr>
          <p:spPr bwMode="auto">
            <a:xfrm>
              <a:off x="6910" y="9383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b</a:t>
              </a:r>
            </a:p>
          </p:txBody>
        </p:sp>
        <p:sp>
          <p:nvSpPr>
            <p:cNvPr id="10273" name="Text Box 31"/>
            <p:cNvSpPr txBox="1">
              <a:spLocks noChangeArrowheads="1"/>
            </p:cNvSpPr>
            <p:nvPr/>
          </p:nvSpPr>
          <p:spPr bwMode="auto">
            <a:xfrm>
              <a:off x="8160" y="9362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b</a:t>
              </a:r>
            </a:p>
          </p:txBody>
        </p:sp>
        <p:sp>
          <p:nvSpPr>
            <p:cNvPr id="10274" name="Text Box 32"/>
            <p:cNvSpPr txBox="1">
              <a:spLocks noChangeArrowheads="1"/>
            </p:cNvSpPr>
            <p:nvPr/>
          </p:nvSpPr>
          <p:spPr bwMode="auto">
            <a:xfrm>
              <a:off x="9244" y="9361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b</a:t>
              </a:r>
            </a:p>
          </p:txBody>
        </p:sp>
        <p:sp>
          <p:nvSpPr>
            <p:cNvPr id="10275" name="Text Box 33"/>
            <p:cNvSpPr txBox="1">
              <a:spLocks noChangeArrowheads="1"/>
            </p:cNvSpPr>
            <p:nvPr/>
          </p:nvSpPr>
          <p:spPr bwMode="auto">
            <a:xfrm>
              <a:off x="10609" y="9436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b</a:t>
              </a:r>
            </a:p>
          </p:txBody>
        </p:sp>
        <p:sp>
          <p:nvSpPr>
            <p:cNvPr id="10276" name="Text Box 34"/>
            <p:cNvSpPr txBox="1">
              <a:spLocks noChangeArrowheads="1"/>
            </p:cNvSpPr>
            <p:nvPr/>
          </p:nvSpPr>
          <p:spPr bwMode="auto">
            <a:xfrm>
              <a:off x="8148" y="8805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  <p:sp>
          <p:nvSpPr>
            <p:cNvPr id="10277" name="Text Box 35"/>
            <p:cNvSpPr txBox="1">
              <a:spLocks noChangeArrowheads="1"/>
            </p:cNvSpPr>
            <p:nvPr/>
          </p:nvSpPr>
          <p:spPr bwMode="auto">
            <a:xfrm>
              <a:off x="9213" y="8823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</p:grpSp>
      <p:sp>
        <p:nvSpPr>
          <p:cNvPr id="24612" name="Text Box 36"/>
          <p:cNvSpPr txBox="1">
            <a:spLocks noChangeArrowheads="1"/>
          </p:cNvSpPr>
          <p:nvPr/>
        </p:nvSpPr>
        <p:spPr bwMode="auto">
          <a:xfrm>
            <a:off x="5435600" y="2492375"/>
            <a:ext cx="3024188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u="sng"/>
              <a:t>Kapazitätsengpass</a:t>
            </a:r>
            <a:r>
              <a:rPr lang="de-DE"/>
              <a:t>: </a:t>
            </a: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I: 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a</a:t>
            </a:r>
            <a:r>
              <a:rPr lang="de-DE" i="1">
                <a:latin typeface="Times New Roman" pitchFamily="18" charset="0"/>
              </a:rPr>
              <a:t> + x</a:t>
            </a:r>
            <a:r>
              <a:rPr lang="de-DE" i="1" baseline="-25000">
                <a:latin typeface="Times New Roman" pitchFamily="18" charset="0"/>
              </a:rPr>
              <a:t>b</a:t>
            </a:r>
            <a:r>
              <a:rPr lang="de-DE">
                <a:latin typeface="Times New Roman" pitchFamily="18" charset="0"/>
              </a:rPr>
              <a:t> ≤ 4</a:t>
            </a:r>
            <a:endParaRPr lang="de-AT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II: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a</a:t>
            </a:r>
            <a:r>
              <a:rPr lang="de-DE" i="1">
                <a:latin typeface="Times New Roman" pitchFamily="18" charset="0"/>
              </a:rPr>
              <a:t> + x</a:t>
            </a:r>
            <a:r>
              <a:rPr lang="de-DE" i="1" baseline="-25000">
                <a:latin typeface="Times New Roman" pitchFamily="18" charset="0"/>
              </a:rPr>
              <a:t>b</a:t>
            </a:r>
            <a:r>
              <a:rPr lang="de-DE">
                <a:latin typeface="Times New Roman" pitchFamily="18" charset="0"/>
              </a:rPr>
              <a:t> ≤ 3</a:t>
            </a:r>
            <a:endParaRPr lang="de-AT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III: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a </a:t>
            </a:r>
            <a:r>
              <a:rPr lang="de-DE" i="1">
                <a:latin typeface="Times New Roman" pitchFamily="18" charset="0"/>
              </a:rPr>
              <a:t>+</a:t>
            </a:r>
            <a:r>
              <a:rPr lang="de-DE" i="1" baseline="-25000">
                <a:latin typeface="Times New Roman" pitchFamily="18" charset="0"/>
              </a:rPr>
              <a:t>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b</a:t>
            </a:r>
            <a:r>
              <a:rPr lang="de-DE">
                <a:latin typeface="Times New Roman" pitchFamily="18" charset="0"/>
              </a:rPr>
              <a:t> ≤ 5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24637" name="Text Box 61"/>
          <p:cNvSpPr txBox="1">
            <a:spLocks noChangeArrowheads="1"/>
          </p:cNvSpPr>
          <p:nvPr/>
        </p:nvSpPr>
        <p:spPr bwMode="auto">
          <a:xfrm>
            <a:off x="2627313" y="2492375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Engpass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10250" name="Text Box 68"/>
          <p:cNvSpPr txBox="1">
            <a:spLocks noChangeArrowheads="1"/>
          </p:cNvSpPr>
          <p:nvPr/>
        </p:nvSpPr>
        <p:spPr bwMode="auto">
          <a:xfrm>
            <a:off x="1906588" y="3355975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0251" name="Text Box 69"/>
          <p:cNvSpPr txBox="1">
            <a:spLocks noChangeArrowheads="1"/>
          </p:cNvSpPr>
          <p:nvPr/>
        </p:nvSpPr>
        <p:spPr bwMode="auto">
          <a:xfrm>
            <a:off x="2987675" y="3355975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0252" name="Text Box 70"/>
          <p:cNvSpPr txBox="1">
            <a:spLocks noChangeArrowheads="1"/>
          </p:cNvSpPr>
          <p:nvPr/>
        </p:nvSpPr>
        <p:spPr bwMode="auto">
          <a:xfrm>
            <a:off x="4067175" y="3355975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24647" name="Line 71"/>
          <p:cNvSpPr>
            <a:spLocks noChangeShapeType="1"/>
          </p:cNvSpPr>
          <p:nvPr/>
        </p:nvSpPr>
        <p:spPr bwMode="auto">
          <a:xfrm>
            <a:off x="5435600" y="3068638"/>
            <a:ext cx="1512888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24648" name="Text Box 72"/>
          <p:cNvSpPr txBox="1">
            <a:spLocks noChangeArrowheads="1"/>
          </p:cNvSpPr>
          <p:nvPr/>
        </p:nvSpPr>
        <p:spPr bwMode="auto">
          <a:xfrm>
            <a:off x="7235825" y="2925763"/>
            <a:ext cx="1512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3300"/>
                </a:solidFill>
              </a:rPr>
              <a:t>redundant (II)</a:t>
            </a:r>
            <a:endParaRPr lang="de-AT" sz="1600">
              <a:solidFill>
                <a:srgbClr val="FF3300"/>
              </a:solidFill>
            </a:endParaRPr>
          </a:p>
        </p:txBody>
      </p:sp>
      <p:sp>
        <p:nvSpPr>
          <p:cNvPr id="24649" name="Line 73"/>
          <p:cNvSpPr>
            <a:spLocks noChangeShapeType="1"/>
          </p:cNvSpPr>
          <p:nvPr/>
        </p:nvSpPr>
        <p:spPr bwMode="auto">
          <a:xfrm>
            <a:off x="5435600" y="3933825"/>
            <a:ext cx="1512888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24650" name="Text Box 74"/>
          <p:cNvSpPr txBox="1">
            <a:spLocks noChangeArrowheads="1"/>
          </p:cNvSpPr>
          <p:nvPr/>
        </p:nvSpPr>
        <p:spPr bwMode="auto">
          <a:xfrm>
            <a:off x="7235825" y="3789363"/>
            <a:ext cx="1512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3300"/>
                </a:solidFill>
              </a:rPr>
              <a:t>redundant (II)</a:t>
            </a:r>
            <a:endParaRPr lang="de-AT" sz="1600">
              <a:solidFill>
                <a:srgbClr val="FF3300"/>
              </a:solidFill>
            </a:endParaRPr>
          </a:p>
        </p:txBody>
      </p:sp>
      <p:sp>
        <p:nvSpPr>
          <p:cNvPr id="24651" name="Text Box 75"/>
          <p:cNvSpPr txBox="1">
            <a:spLocks noChangeArrowheads="1"/>
          </p:cNvSpPr>
          <p:nvPr/>
        </p:nvSpPr>
        <p:spPr bwMode="auto">
          <a:xfrm>
            <a:off x="7235825" y="3357563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Engpass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24652" name="Text Box 76"/>
          <p:cNvSpPr txBox="1">
            <a:spLocks noChangeArrowheads="1"/>
          </p:cNvSpPr>
          <p:nvPr/>
        </p:nvSpPr>
        <p:spPr bwMode="auto">
          <a:xfrm>
            <a:off x="755650" y="4724400"/>
            <a:ext cx="79200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/>
              <a:t>Nicht alle Produkte müssen alle Fertigungsstellen durchlaufen </a:t>
            </a:r>
            <a:r>
              <a:rPr lang="de-DE" sz="2000">
                <a:sym typeface="Symbol" pitchFamily="18" charset="2"/>
              </a:rPr>
              <a:t></a:t>
            </a:r>
            <a:r>
              <a:rPr lang="de-DE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12" grpId="0" build="allAtOnce"/>
      <p:bldP spid="24637" grpId="0"/>
      <p:bldP spid="24647" grpId="0" animBg="1"/>
      <p:bldP spid="24648" grpId="0"/>
      <p:bldP spid="24649" grpId="0" animBg="1"/>
      <p:bldP spid="24650" grpId="0"/>
      <p:bldP spid="24651" grpId="0"/>
      <p:bldP spid="24652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126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CA546BDE-4004-4779-A51F-476FC223760D}" type="slidenum">
              <a:rPr lang="de-AT" smtClean="0"/>
              <a:pPr/>
              <a:t>8</a:t>
            </a:fld>
            <a:endParaRPr lang="de-AT" smtClean="0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844824"/>
            <a:ext cx="8353177" cy="43195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e-AT" dirty="0" smtClean="0"/>
              <a:t>(3) Nun 2 Produkte: </a:t>
            </a:r>
            <a:r>
              <a:rPr lang="de-AT" dirty="0" smtClean="0">
                <a:latin typeface="Times New Roman" pitchFamily="18" charset="0"/>
              </a:rPr>
              <a:t>a </a:t>
            </a:r>
            <a:r>
              <a:rPr lang="de-AT" dirty="0" smtClean="0"/>
              <a:t>und </a:t>
            </a:r>
            <a:r>
              <a:rPr lang="de-AT" dirty="0" smtClean="0">
                <a:latin typeface="Times New Roman" pitchFamily="18" charset="0"/>
              </a:rPr>
              <a:t>b</a:t>
            </a:r>
            <a:r>
              <a:rPr lang="de-AT" dirty="0" smtClean="0"/>
              <a:t> und </a:t>
            </a:r>
            <a:r>
              <a:rPr lang="de-AT" i="1" dirty="0" smtClean="0"/>
              <a:t>unterschiedliche Materialflüsse</a:t>
            </a:r>
          </a:p>
          <a:p>
            <a:pPr eaLnBrk="1" hangingPunct="1">
              <a:buFontTx/>
              <a:buNone/>
            </a:pPr>
            <a:endParaRPr lang="de-AT" dirty="0" smtClean="0"/>
          </a:p>
          <a:p>
            <a:pPr eaLnBrk="1" hangingPunct="1">
              <a:buFontTx/>
              <a:buNone/>
            </a:pPr>
            <a:endParaRPr lang="de-DE" dirty="0" smtClean="0"/>
          </a:p>
          <a:p>
            <a:pPr eaLnBrk="1" hangingPunct="1">
              <a:buFontTx/>
              <a:buNone/>
            </a:pPr>
            <a:endParaRPr lang="de-AT" dirty="0" smtClean="0"/>
          </a:p>
          <a:p>
            <a:pPr eaLnBrk="1" hangingPunct="1">
              <a:buFontTx/>
              <a:buNone/>
            </a:pPr>
            <a:r>
              <a:rPr lang="de-AT" dirty="0" smtClean="0"/>
              <a:t/>
            </a:r>
            <a:br>
              <a:rPr lang="de-AT" dirty="0" smtClean="0"/>
            </a:br>
            <a:endParaRPr lang="de-AT" dirty="0" smtClean="0"/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611188" y="2348880"/>
            <a:ext cx="4321175" cy="2011363"/>
            <a:chOff x="6785" y="9981"/>
            <a:chExt cx="5231" cy="2260"/>
          </a:xfrm>
        </p:grpSpPr>
        <p:sp>
          <p:nvSpPr>
            <p:cNvPr id="11288" name="Rectangle 38"/>
            <p:cNvSpPr>
              <a:spLocks noChangeArrowheads="1"/>
            </p:cNvSpPr>
            <p:nvPr/>
          </p:nvSpPr>
          <p:spPr bwMode="auto">
            <a:xfrm>
              <a:off x="10903" y="11015"/>
              <a:ext cx="654" cy="5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10</a:t>
              </a:r>
            </a:p>
          </p:txBody>
        </p:sp>
        <p:sp>
          <p:nvSpPr>
            <p:cNvPr id="11289" name="Rectangle 39"/>
            <p:cNvSpPr>
              <a:spLocks noChangeArrowheads="1"/>
            </p:cNvSpPr>
            <p:nvPr/>
          </p:nvSpPr>
          <p:spPr bwMode="auto">
            <a:xfrm>
              <a:off x="9834" y="10152"/>
              <a:ext cx="561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6</a:t>
              </a:r>
            </a:p>
          </p:txBody>
        </p:sp>
        <p:sp>
          <p:nvSpPr>
            <p:cNvPr id="11290" name="Rectangle 40"/>
            <p:cNvSpPr>
              <a:spLocks noChangeArrowheads="1"/>
            </p:cNvSpPr>
            <p:nvPr/>
          </p:nvSpPr>
          <p:spPr bwMode="auto">
            <a:xfrm>
              <a:off x="8465" y="10130"/>
              <a:ext cx="561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5</a:t>
              </a:r>
            </a:p>
          </p:txBody>
        </p:sp>
        <p:sp>
          <p:nvSpPr>
            <p:cNvPr id="11291" name="Rectangle 41"/>
            <p:cNvSpPr>
              <a:spLocks noChangeArrowheads="1"/>
            </p:cNvSpPr>
            <p:nvPr/>
          </p:nvSpPr>
          <p:spPr bwMode="auto">
            <a:xfrm>
              <a:off x="8519" y="11773"/>
              <a:ext cx="561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7</a:t>
              </a:r>
            </a:p>
          </p:txBody>
        </p:sp>
        <p:sp>
          <p:nvSpPr>
            <p:cNvPr id="11292" name="Rectangle 42"/>
            <p:cNvSpPr>
              <a:spLocks noChangeArrowheads="1"/>
            </p:cNvSpPr>
            <p:nvPr/>
          </p:nvSpPr>
          <p:spPr bwMode="auto">
            <a:xfrm>
              <a:off x="7450" y="11040"/>
              <a:ext cx="561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8</a:t>
              </a:r>
            </a:p>
          </p:txBody>
        </p:sp>
        <p:sp>
          <p:nvSpPr>
            <p:cNvPr id="11293" name="Line 43"/>
            <p:cNvSpPr>
              <a:spLocks noChangeShapeType="1"/>
            </p:cNvSpPr>
            <p:nvPr/>
          </p:nvSpPr>
          <p:spPr bwMode="auto">
            <a:xfrm>
              <a:off x="6807" y="11146"/>
              <a:ext cx="6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1294" name="Line 44"/>
            <p:cNvSpPr>
              <a:spLocks noChangeShapeType="1"/>
            </p:cNvSpPr>
            <p:nvPr/>
          </p:nvSpPr>
          <p:spPr bwMode="auto">
            <a:xfrm flipV="1">
              <a:off x="8004" y="10379"/>
              <a:ext cx="468" cy="8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1295" name="Line 45"/>
            <p:cNvSpPr>
              <a:spLocks noChangeShapeType="1"/>
            </p:cNvSpPr>
            <p:nvPr/>
          </p:nvSpPr>
          <p:spPr bwMode="auto">
            <a:xfrm>
              <a:off x="8004" y="11296"/>
              <a:ext cx="524" cy="7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1296" name="Line 46"/>
            <p:cNvSpPr>
              <a:spLocks noChangeShapeType="1"/>
            </p:cNvSpPr>
            <p:nvPr/>
          </p:nvSpPr>
          <p:spPr bwMode="auto">
            <a:xfrm flipV="1">
              <a:off x="9089" y="11333"/>
              <a:ext cx="1833" cy="6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1297" name="Line 47"/>
            <p:cNvSpPr>
              <a:spLocks noChangeShapeType="1"/>
            </p:cNvSpPr>
            <p:nvPr/>
          </p:nvSpPr>
          <p:spPr bwMode="auto">
            <a:xfrm>
              <a:off x="10398" y="10379"/>
              <a:ext cx="524" cy="8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1298" name="Line 48"/>
            <p:cNvSpPr>
              <a:spLocks noChangeShapeType="1"/>
            </p:cNvSpPr>
            <p:nvPr/>
          </p:nvSpPr>
          <p:spPr bwMode="auto">
            <a:xfrm>
              <a:off x="9033" y="10342"/>
              <a:ext cx="8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1299" name="Line 49"/>
            <p:cNvSpPr>
              <a:spLocks noChangeShapeType="1"/>
            </p:cNvSpPr>
            <p:nvPr/>
          </p:nvSpPr>
          <p:spPr bwMode="auto">
            <a:xfrm>
              <a:off x="11577" y="11220"/>
              <a:ext cx="4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1300" name="Line 50"/>
            <p:cNvSpPr>
              <a:spLocks noChangeShapeType="1"/>
            </p:cNvSpPr>
            <p:nvPr/>
          </p:nvSpPr>
          <p:spPr bwMode="auto">
            <a:xfrm>
              <a:off x="11577" y="11405"/>
              <a:ext cx="4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1301" name="Line 51"/>
            <p:cNvSpPr>
              <a:spLocks noChangeShapeType="1"/>
            </p:cNvSpPr>
            <p:nvPr/>
          </p:nvSpPr>
          <p:spPr bwMode="auto">
            <a:xfrm>
              <a:off x="6785" y="11386"/>
              <a:ext cx="6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1302" name="Text Box 52"/>
            <p:cNvSpPr txBox="1">
              <a:spLocks noChangeArrowheads="1"/>
            </p:cNvSpPr>
            <p:nvPr/>
          </p:nvSpPr>
          <p:spPr bwMode="auto">
            <a:xfrm>
              <a:off x="6820" y="10732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  <p:sp>
          <p:nvSpPr>
            <p:cNvPr id="11303" name="Text Box 53"/>
            <p:cNvSpPr txBox="1">
              <a:spLocks noChangeArrowheads="1"/>
            </p:cNvSpPr>
            <p:nvPr/>
          </p:nvSpPr>
          <p:spPr bwMode="auto">
            <a:xfrm>
              <a:off x="7808" y="10504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  <p:sp>
          <p:nvSpPr>
            <p:cNvPr id="11304" name="Text Box 54"/>
            <p:cNvSpPr txBox="1">
              <a:spLocks noChangeArrowheads="1"/>
            </p:cNvSpPr>
            <p:nvPr/>
          </p:nvSpPr>
          <p:spPr bwMode="auto">
            <a:xfrm>
              <a:off x="9174" y="9981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  <p:sp>
          <p:nvSpPr>
            <p:cNvPr id="11305" name="Text Box 55"/>
            <p:cNvSpPr txBox="1">
              <a:spLocks noChangeArrowheads="1"/>
            </p:cNvSpPr>
            <p:nvPr/>
          </p:nvSpPr>
          <p:spPr bwMode="auto">
            <a:xfrm>
              <a:off x="10576" y="10411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  <p:sp>
          <p:nvSpPr>
            <p:cNvPr id="11306" name="Text Box 56"/>
            <p:cNvSpPr txBox="1">
              <a:spLocks noChangeArrowheads="1"/>
            </p:cNvSpPr>
            <p:nvPr/>
          </p:nvSpPr>
          <p:spPr bwMode="auto">
            <a:xfrm>
              <a:off x="11567" y="10785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  <p:sp>
          <p:nvSpPr>
            <p:cNvPr id="11307" name="Text Box 57"/>
            <p:cNvSpPr txBox="1">
              <a:spLocks noChangeArrowheads="1"/>
            </p:cNvSpPr>
            <p:nvPr/>
          </p:nvSpPr>
          <p:spPr bwMode="auto">
            <a:xfrm>
              <a:off x="6851" y="11325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b</a:t>
              </a:r>
            </a:p>
          </p:txBody>
        </p:sp>
        <p:sp>
          <p:nvSpPr>
            <p:cNvPr id="11308" name="Text Box 58"/>
            <p:cNvSpPr txBox="1">
              <a:spLocks noChangeArrowheads="1"/>
            </p:cNvSpPr>
            <p:nvPr/>
          </p:nvSpPr>
          <p:spPr bwMode="auto">
            <a:xfrm>
              <a:off x="7898" y="11493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b</a:t>
              </a:r>
            </a:p>
          </p:txBody>
        </p:sp>
        <p:sp>
          <p:nvSpPr>
            <p:cNvPr id="11309" name="Text Box 59"/>
            <p:cNvSpPr txBox="1">
              <a:spLocks noChangeArrowheads="1"/>
            </p:cNvSpPr>
            <p:nvPr/>
          </p:nvSpPr>
          <p:spPr bwMode="auto">
            <a:xfrm>
              <a:off x="9824" y="11662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b</a:t>
              </a:r>
            </a:p>
          </p:txBody>
        </p:sp>
        <p:sp>
          <p:nvSpPr>
            <p:cNvPr id="11310" name="Text Box 60"/>
            <p:cNvSpPr txBox="1">
              <a:spLocks noChangeArrowheads="1"/>
            </p:cNvSpPr>
            <p:nvPr/>
          </p:nvSpPr>
          <p:spPr bwMode="auto">
            <a:xfrm>
              <a:off x="11545" y="11383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b</a:t>
              </a:r>
            </a:p>
          </p:txBody>
        </p:sp>
      </p:grpSp>
      <p:sp>
        <p:nvSpPr>
          <p:cNvPr id="25662" name="Text Box 62"/>
          <p:cNvSpPr txBox="1">
            <a:spLocks noChangeArrowheads="1"/>
          </p:cNvSpPr>
          <p:nvPr/>
        </p:nvSpPr>
        <p:spPr bwMode="auto">
          <a:xfrm>
            <a:off x="5364163" y="2205038"/>
            <a:ext cx="3024187" cy="284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1435100" algn="l"/>
              </a:tabLst>
            </a:pPr>
            <a:r>
              <a:rPr lang="de-DE" u="sng"/>
              <a:t>Kapazitätsengpässe</a:t>
            </a:r>
            <a:r>
              <a:rPr lang="de-DE"/>
              <a:t>: </a:t>
            </a:r>
          </a:p>
          <a:p>
            <a:pPr>
              <a:spcBef>
                <a:spcPct val="50000"/>
              </a:spcBef>
              <a:tabLst>
                <a:tab pos="1435100" algn="l"/>
              </a:tabLst>
            </a:pPr>
            <a:r>
              <a:rPr lang="de-DE">
                <a:latin typeface="Times New Roman" pitchFamily="18" charset="0"/>
              </a:rPr>
              <a:t>I:  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a </a:t>
            </a:r>
            <a:r>
              <a:rPr lang="de-DE" i="1">
                <a:latin typeface="Times New Roman" pitchFamily="18" charset="0"/>
              </a:rPr>
              <a:t>+</a:t>
            </a:r>
            <a:r>
              <a:rPr lang="de-DE" i="1" baseline="-25000">
                <a:latin typeface="Times New Roman" pitchFamily="18" charset="0"/>
              </a:rPr>
              <a:t>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b</a:t>
            </a:r>
            <a:r>
              <a:rPr lang="de-DE">
                <a:latin typeface="Times New Roman" pitchFamily="18" charset="0"/>
              </a:rPr>
              <a:t> </a:t>
            </a:r>
            <a:r>
              <a:rPr lang="de-DE">
                <a:latin typeface="Times New Roman" pitchFamily="18" charset="0"/>
                <a:cs typeface="Arial" charset="0"/>
              </a:rPr>
              <a:t>≤</a:t>
            </a:r>
            <a:r>
              <a:rPr lang="de-DE">
                <a:latin typeface="Times New Roman" pitchFamily="18" charset="0"/>
              </a:rPr>
              <a:t> 8	</a:t>
            </a:r>
          </a:p>
          <a:p>
            <a:pPr>
              <a:spcBef>
                <a:spcPct val="50000"/>
              </a:spcBef>
              <a:tabLst>
                <a:tab pos="1435100" algn="l"/>
              </a:tabLst>
            </a:pPr>
            <a:r>
              <a:rPr lang="de-DE">
                <a:latin typeface="Times New Roman" pitchFamily="18" charset="0"/>
              </a:rPr>
              <a:t>II: 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a</a:t>
            </a:r>
            <a:r>
              <a:rPr lang="de-DE">
                <a:latin typeface="Times New Roman" pitchFamily="18" charset="0"/>
              </a:rPr>
              <a:t>        ≤ 5</a:t>
            </a:r>
            <a:r>
              <a:rPr lang="de-AT">
                <a:latin typeface="Times New Roman" pitchFamily="18" charset="0"/>
              </a:rPr>
              <a:t>	</a:t>
            </a:r>
          </a:p>
          <a:p>
            <a:pPr>
              <a:spcBef>
                <a:spcPct val="50000"/>
              </a:spcBef>
              <a:tabLst>
                <a:tab pos="1435100" algn="l"/>
              </a:tabLst>
            </a:pPr>
            <a:r>
              <a:rPr lang="de-DE">
                <a:latin typeface="Times New Roman" pitchFamily="18" charset="0"/>
              </a:rPr>
              <a:t>III: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a</a:t>
            </a:r>
            <a:r>
              <a:rPr lang="de-DE">
                <a:latin typeface="Times New Roman" pitchFamily="18" charset="0"/>
              </a:rPr>
              <a:t>        ≤ 6</a:t>
            </a:r>
            <a:r>
              <a:rPr lang="de-AT">
                <a:latin typeface="Times New Roman" pitchFamily="18" charset="0"/>
              </a:rPr>
              <a:t>	</a:t>
            </a:r>
          </a:p>
          <a:p>
            <a:pPr>
              <a:spcBef>
                <a:spcPct val="50000"/>
              </a:spcBef>
              <a:tabLst>
                <a:tab pos="1435100" algn="l"/>
              </a:tabLst>
            </a:pPr>
            <a:r>
              <a:rPr lang="de-AT">
                <a:latin typeface="Times New Roman" pitchFamily="18" charset="0"/>
              </a:rPr>
              <a:t>IV:       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b</a:t>
            </a:r>
            <a:r>
              <a:rPr lang="de-DE" i="1">
                <a:latin typeface="Times New Roman" pitchFamily="18" charset="0"/>
              </a:rPr>
              <a:t> </a:t>
            </a:r>
            <a:r>
              <a:rPr lang="de-DE">
                <a:latin typeface="Times New Roman" pitchFamily="18" charset="0"/>
              </a:rPr>
              <a:t>≤ 7</a:t>
            </a:r>
          </a:p>
          <a:p>
            <a:pPr>
              <a:spcBef>
                <a:spcPct val="50000"/>
              </a:spcBef>
              <a:tabLst>
                <a:tab pos="1435100" algn="l"/>
              </a:tabLst>
            </a:pPr>
            <a:r>
              <a:rPr lang="de-AT">
                <a:latin typeface="Times New Roman" pitchFamily="18" charset="0"/>
              </a:rPr>
              <a:t>V:  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a </a:t>
            </a:r>
            <a:r>
              <a:rPr lang="de-DE" i="1">
                <a:latin typeface="Times New Roman" pitchFamily="18" charset="0"/>
              </a:rPr>
              <a:t>+</a:t>
            </a:r>
            <a:r>
              <a:rPr lang="de-DE" i="1" baseline="-25000">
                <a:latin typeface="Times New Roman" pitchFamily="18" charset="0"/>
              </a:rPr>
              <a:t>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b</a:t>
            </a:r>
            <a:r>
              <a:rPr lang="de-DE">
                <a:latin typeface="Times New Roman" pitchFamily="18" charset="0"/>
              </a:rPr>
              <a:t> </a:t>
            </a:r>
            <a:r>
              <a:rPr lang="de-DE">
                <a:latin typeface="Times New Roman" pitchFamily="18" charset="0"/>
                <a:cs typeface="Arial" charset="0"/>
              </a:rPr>
              <a:t>≤</a:t>
            </a:r>
            <a:r>
              <a:rPr lang="de-DE">
                <a:latin typeface="Times New Roman" pitchFamily="18" charset="0"/>
              </a:rPr>
              <a:t> 10</a:t>
            </a:r>
          </a:p>
          <a:p>
            <a:pPr>
              <a:spcBef>
                <a:spcPct val="50000"/>
              </a:spcBef>
              <a:tabLst>
                <a:tab pos="1435100" algn="l"/>
              </a:tabLst>
            </a:pPr>
            <a:endParaRPr lang="de-AT">
              <a:latin typeface="Times New Roman" pitchFamily="18" charset="0"/>
            </a:endParaRPr>
          </a:p>
        </p:txBody>
      </p:sp>
      <p:sp>
        <p:nvSpPr>
          <p:cNvPr id="25663" name="Text Box 63"/>
          <p:cNvSpPr txBox="1">
            <a:spLocks noChangeArrowheads="1"/>
          </p:cNvSpPr>
          <p:nvPr/>
        </p:nvSpPr>
        <p:spPr bwMode="auto">
          <a:xfrm>
            <a:off x="1216025" y="363061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25664" name="Text Box 64"/>
          <p:cNvSpPr txBox="1">
            <a:spLocks noChangeArrowheads="1"/>
          </p:cNvSpPr>
          <p:nvPr/>
        </p:nvSpPr>
        <p:spPr bwMode="auto">
          <a:xfrm>
            <a:off x="2035175" y="285273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latin typeface="Times New Roman" pitchFamily="18" charset="0"/>
              </a:rPr>
              <a:t>II</a:t>
            </a:r>
            <a:endParaRPr lang="de-AT" dirty="0">
              <a:latin typeface="Times New Roman" pitchFamily="18" charset="0"/>
            </a:endParaRPr>
          </a:p>
        </p:txBody>
      </p:sp>
      <p:sp>
        <p:nvSpPr>
          <p:cNvPr id="25665" name="Text Box 65"/>
          <p:cNvSpPr txBox="1">
            <a:spLocks noChangeArrowheads="1"/>
          </p:cNvSpPr>
          <p:nvPr/>
        </p:nvSpPr>
        <p:spPr bwMode="auto">
          <a:xfrm>
            <a:off x="4067175" y="371633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V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25666" name="Text Box 66"/>
          <p:cNvSpPr txBox="1">
            <a:spLocks noChangeArrowheads="1"/>
          </p:cNvSpPr>
          <p:nvPr/>
        </p:nvSpPr>
        <p:spPr bwMode="auto">
          <a:xfrm>
            <a:off x="3114675" y="285273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25667" name="Text Box 67"/>
          <p:cNvSpPr txBox="1">
            <a:spLocks noChangeArrowheads="1"/>
          </p:cNvSpPr>
          <p:nvPr/>
        </p:nvSpPr>
        <p:spPr bwMode="auto">
          <a:xfrm>
            <a:off x="2051050" y="42926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IV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1277" name="Rectangle 68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Beispiel: Kapazitätsanalyse II.3</a:t>
            </a:r>
          </a:p>
        </p:txBody>
      </p:sp>
      <p:sp>
        <p:nvSpPr>
          <p:cNvPr id="25669" name="Line 69"/>
          <p:cNvSpPr>
            <a:spLocks noChangeShapeType="1"/>
          </p:cNvSpPr>
          <p:nvPr/>
        </p:nvSpPr>
        <p:spPr bwMode="auto">
          <a:xfrm>
            <a:off x="5435600" y="3643313"/>
            <a:ext cx="1512888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25670" name="Text Box 70"/>
          <p:cNvSpPr txBox="1">
            <a:spLocks noChangeArrowheads="1"/>
          </p:cNvSpPr>
          <p:nvPr/>
        </p:nvSpPr>
        <p:spPr bwMode="auto">
          <a:xfrm>
            <a:off x="7235825" y="3500438"/>
            <a:ext cx="1512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3300"/>
                </a:solidFill>
              </a:rPr>
              <a:t>redundant (II)</a:t>
            </a:r>
            <a:endParaRPr lang="de-AT" sz="1600">
              <a:solidFill>
                <a:srgbClr val="FF3300"/>
              </a:solidFill>
            </a:endParaRPr>
          </a:p>
        </p:txBody>
      </p:sp>
      <p:sp>
        <p:nvSpPr>
          <p:cNvPr id="25671" name="Line 71"/>
          <p:cNvSpPr>
            <a:spLocks noChangeShapeType="1"/>
          </p:cNvSpPr>
          <p:nvPr/>
        </p:nvSpPr>
        <p:spPr bwMode="auto">
          <a:xfrm>
            <a:off x="5435600" y="4508500"/>
            <a:ext cx="1512888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25672" name="Text Box 72"/>
          <p:cNvSpPr txBox="1">
            <a:spLocks noChangeArrowheads="1"/>
          </p:cNvSpPr>
          <p:nvPr/>
        </p:nvSpPr>
        <p:spPr bwMode="auto">
          <a:xfrm>
            <a:off x="7235825" y="4365625"/>
            <a:ext cx="1512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3300"/>
                </a:solidFill>
              </a:rPr>
              <a:t>redundant (I)</a:t>
            </a:r>
            <a:endParaRPr lang="de-AT" sz="1600">
              <a:solidFill>
                <a:srgbClr val="FF3300"/>
              </a:solidFill>
            </a:endParaRPr>
          </a:p>
        </p:txBody>
      </p:sp>
      <p:sp>
        <p:nvSpPr>
          <p:cNvPr id="25673" name="Text Box 73"/>
          <p:cNvSpPr txBox="1">
            <a:spLocks noChangeArrowheads="1"/>
          </p:cNvSpPr>
          <p:nvPr/>
        </p:nvSpPr>
        <p:spPr bwMode="auto">
          <a:xfrm>
            <a:off x="611188" y="3860800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Engpass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25675" name="Text Box 75"/>
          <p:cNvSpPr txBox="1">
            <a:spLocks noChangeArrowheads="1"/>
          </p:cNvSpPr>
          <p:nvPr/>
        </p:nvSpPr>
        <p:spPr bwMode="auto">
          <a:xfrm>
            <a:off x="1763713" y="2133600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dirty="0">
                <a:solidFill>
                  <a:schemeClr val="hlink"/>
                </a:solidFill>
              </a:rPr>
              <a:t>Engpass</a:t>
            </a:r>
            <a:endParaRPr lang="de-AT" sz="1600" dirty="0">
              <a:solidFill>
                <a:schemeClr val="hlink"/>
              </a:solidFill>
            </a:endParaRPr>
          </a:p>
        </p:txBody>
      </p:sp>
      <p:sp>
        <p:nvSpPr>
          <p:cNvPr id="25676" name="Text Box 76"/>
          <p:cNvSpPr txBox="1">
            <a:spLocks noChangeArrowheads="1"/>
          </p:cNvSpPr>
          <p:nvPr/>
        </p:nvSpPr>
        <p:spPr bwMode="auto">
          <a:xfrm>
            <a:off x="1692275" y="4508500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Engpass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25677" name="Text Box 77"/>
          <p:cNvSpPr txBox="1">
            <a:spLocks noChangeArrowheads="1"/>
          </p:cNvSpPr>
          <p:nvPr/>
        </p:nvSpPr>
        <p:spPr bwMode="auto">
          <a:xfrm>
            <a:off x="7235825" y="2636838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Engpass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25678" name="Text Box 78"/>
          <p:cNvSpPr txBox="1">
            <a:spLocks noChangeArrowheads="1"/>
          </p:cNvSpPr>
          <p:nvPr/>
        </p:nvSpPr>
        <p:spPr bwMode="auto">
          <a:xfrm>
            <a:off x="7235825" y="3068638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Engpass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25679" name="Text Box 79"/>
          <p:cNvSpPr txBox="1">
            <a:spLocks noChangeArrowheads="1"/>
          </p:cNvSpPr>
          <p:nvPr/>
        </p:nvSpPr>
        <p:spPr bwMode="auto">
          <a:xfrm>
            <a:off x="7235825" y="3933825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Engpass</a:t>
            </a:r>
            <a:endParaRPr lang="de-AT" sz="160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62" grpId="0" build="allAtOnce"/>
      <p:bldP spid="25663" grpId="0"/>
      <p:bldP spid="25664" grpId="0"/>
      <p:bldP spid="25665" grpId="0"/>
      <p:bldP spid="25666" grpId="0"/>
      <p:bldP spid="25667" grpId="0"/>
      <p:bldP spid="25669" grpId="0" animBg="1"/>
      <p:bldP spid="25670" grpId="0"/>
      <p:bldP spid="25671" grpId="0" animBg="1"/>
      <p:bldP spid="25672" grpId="0"/>
      <p:bldP spid="25673" grpId="0"/>
      <p:bldP spid="25675" grpId="0"/>
      <p:bldP spid="25676" grpId="0"/>
      <p:bldP spid="25677" grpId="0"/>
      <p:bldP spid="25678" grpId="0"/>
      <p:bldP spid="2567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229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D5D7F9E0-3EF0-44EB-8C78-87C00FF1FB3E}" type="slidenum">
              <a:rPr lang="de-AT" smtClean="0"/>
              <a:pPr/>
              <a:t>9</a:t>
            </a:fld>
            <a:endParaRPr lang="de-AT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Beispiel: Kapazitätsanalyse III</a:t>
            </a:r>
            <a:endParaRPr lang="de-AT" sz="2800" dirty="0" smtClean="0"/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51765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e-AT" sz="1800" dirty="0" smtClean="0">
                <a:solidFill>
                  <a:schemeClr val="hlink"/>
                </a:solidFill>
              </a:rPr>
              <a:t>Nun 4 Produkte: </a:t>
            </a:r>
            <a:r>
              <a:rPr lang="de-AT" sz="1800" dirty="0" smtClean="0">
                <a:solidFill>
                  <a:schemeClr val="hlink"/>
                </a:solidFill>
                <a:latin typeface="Times New Roman" pitchFamily="18" charset="0"/>
              </a:rPr>
              <a:t>a, b, c</a:t>
            </a:r>
            <a:r>
              <a:rPr lang="de-AT" sz="1800" dirty="0" smtClean="0">
                <a:solidFill>
                  <a:schemeClr val="hlink"/>
                </a:solidFill>
              </a:rPr>
              <a:t> und </a:t>
            </a:r>
            <a:r>
              <a:rPr lang="de-AT" sz="1800" dirty="0" smtClean="0">
                <a:solidFill>
                  <a:schemeClr val="hlink"/>
                </a:solidFill>
                <a:latin typeface="Times New Roman" pitchFamily="18" charset="0"/>
              </a:rPr>
              <a:t>d</a:t>
            </a:r>
            <a:r>
              <a:rPr lang="de-AT" sz="1800" dirty="0" smtClean="0">
                <a:solidFill>
                  <a:schemeClr val="hlink"/>
                </a:solidFill>
              </a:rPr>
              <a:t> </a:t>
            </a:r>
          </a:p>
          <a:p>
            <a:pPr eaLnBrk="1" hangingPunct="1">
              <a:buFontTx/>
              <a:buNone/>
            </a:pPr>
            <a:r>
              <a:rPr lang="de-DE" sz="1800" dirty="0" smtClean="0"/>
              <a:t>Produktionsprozess mit </a:t>
            </a:r>
            <a:r>
              <a:rPr lang="de-DE" sz="1800" b="1" dirty="0" smtClean="0"/>
              <a:t>vernetzten Materialfluss</a:t>
            </a:r>
            <a:r>
              <a:rPr lang="de-DE" sz="1800" dirty="0" smtClean="0"/>
              <a:t>:</a:t>
            </a:r>
          </a:p>
          <a:p>
            <a:pPr eaLnBrk="1" hangingPunct="1">
              <a:buFontTx/>
              <a:buNone/>
            </a:pPr>
            <a:r>
              <a:rPr lang="de-DE" sz="1800" dirty="0" smtClean="0">
                <a:solidFill>
                  <a:schemeClr val="accent2"/>
                </a:solidFill>
              </a:rPr>
              <a:t>Stückbearbeitungszeiten: </a:t>
            </a:r>
            <a:r>
              <a:rPr lang="de-DE" sz="1800" i="1" dirty="0" err="1" smtClean="0">
                <a:solidFill>
                  <a:schemeClr val="accent2"/>
                </a:solidFill>
              </a:rPr>
              <a:t>a</a:t>
            </a:r>
            <a:r>
              <a:rPr lang="de-DE" sz="1800" i="1" baseline="-25000" dirty="0" err="1" smtClean="0">
                <a:solidFill>
                  <a:schemeClr val="accent2"/>
                </a:solidFill>
              </a:rPr>
              <a:t>a</a:t>
            </a:r>
            <a:r>
              <a:rPr lang="de-DE" sz="1800" i="1" dirty="0" smtClean="0">
                <a:solidFill>
                  <a:schemeClr val="accent2"/>
                </a:solidFill>
              </a:rPr>
              <a:t> </a:t>
            </a:r>
            <a:r>
              <a:rPr lang="de-DE" sz="1800" dirty="0" smtClean="0">
                <a:solidFill>
                  <a:schemeClr val="accent2"/>
                </a:solidFill>
              </a:rPr>
              <a:t>= 1;  </a:t>
            </a:r>
            <a:r>
              <a:rPr lang="de-DE" sz="1800" i="1" dirty="0" smtClean="0">
                <a:solidFill>
                  <a:schemeClr val="accent2"/>
                </a:solidFill>
              </a:rPr>
              <a:t>a</a:t>
            </a:r>
            <a:r>
              <a:rPr lang="de-DE" sz="1800" i="1" baseline="-25000" dirty="0" smtClean="0">
                <a:solidFill>
                  <a:schemeClr val="accent2"/>
                </a:solidFill>
              </a:rPr>
              <a:t>b</a:t>
            </a:r>
            <a:r>
              <a:rPr lang="de-DE" sz="1800" dirty="0" smtClean="0">
                <a:solidFill>
                  <a:schemeClr val="accent2"/>
                </a:solidFill>
              </a:rPr>
              <a:t> = 2;  </a:t>
            </a:r>
            <a:r>
              <a:rPr lang="de-DE" sz="1800" i="1" dirty="0" err="1" smtClean="0">
                <a:solidFill>
                  <a:schemeClr val="accent2"/>
                </a:solidFill>
              </a:rPr>
              <a:t>a</a:t>
            </a:r>
            <a:r>
              <a:rPr lang="de-DE" sz="1800" i="1" baseline="-25000" dirty="0" err="1" smtClean="0">
                <a:solidFill>
                  <a:schemeClr val="accent2"/>
                </a:solidFill>
              </a:rPr>
              <a:t>c</a:t>
            </a:r>
            <a:r>
              <a:rPr lang="de-DE" sz="1800" dirty="0" smtClean="0">
                <a:solidFill>
                  <a:schemeClr val="accent2"/>
                </a:solidFill>
              </a:rPr>
              <a:t> = 0,5;  </a:t>
            </a:r>
            <a:r>
              <a:rPr lang="de-DE" sz="1800" i="1" dirty="0" smtClean="0">
                <a:solidFill>
                  <a:schemeClr val="accent2"/>
                </a:solidFill>
              </a:rPr>
              <a:t>a</a:t>
            </a:r>
            <a:r>
              <a:rPr lang="de-DE" sz="1800" i="1" baseline="-25000" dirty="0" smtClean="0">
                <a:solidFill>
                  <a:schemeClr val="accent2"/>
                </a:solidFill>
              </a:rPr>
              <a:t>d</a:t>
            </a:r>
            <a:r>
              <a:rPr lang="de-DE" sz="1800" dirty="0" smtClean="0">
                <a:solidFill>
                  <a:schemeClr val="accent2"/>
                </a:solidFill>
              </a:rPr>
              <a:t> = 1</a:t>
            </a:r>
            <a:endParaRPr lang="de-AT" sz="1800" dirty="0" smtClean="0">
              <a:solidFill>
                <a:schemeClr val="accent2"/>
              </a:solidFill>
            </a:endParaRPr>
          </a:p>
        </p:txBody>
      </p:sp>
      <p:sp>
        <p:nvSpPr>
          <p:cNvPr id="8250" name="Text Box 58"/>
          <p:cNvSpPr txBox="1">
            <a:spLocks noChangeArrowheads="1"/>
          </p:cNvSpPr>
          <p:nvPr/>
        </p:nvSpPr>
        <p:spPr bwMode="auto">
          <a:xfrm>
            <a:off x="5692775" y="2852738"/>
            <a:ext cx="3132138" cy="325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I:   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a</a:t>
            </a:r>
            <a:r>
              <a:rPr lang="de-DE">
                <a:latin typeface="Times New Roman" pitchFamily="18" charset="0"/>
              </a:rPr>
              <a:t> + </a:t>
            </a:r>
            <a:r>
              <a:rPr lang="de-DE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b</a:t>
            </a:r>
            <a:r>
              <a:rPr lang="de-DE">
                <a:latin typeface="Times New Roman" pitchFamily="18" charset="0"/>
              </a:rPr>
              <a:t>                      ≤ 8</a:t>
            </a:r>
            <a:endParaRPr lang="de-AT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II:     </a:t>
            </a:r>
            <a:r>
              <a:rPr lang="de-DE">
                <a:solidFill>
                  <a:schemeClr val="accent2"/>
                </a:solidFill>
                <a:latin typeface="Times New Roman" pitchFamily="18" charset="0"/>
              </a:rPr>
              <a:t>                0,5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c </a:t>
            </a:r>
            <a:r>
              <a:rPr lang="de-DE">
                <a:latin typeface="Times New Roman" pitchFamily="18" charset="0"/>
              </a:rPr>
              <a:t>+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d</a:t>
            </a:r>
            <a:r>
              <a:rPr lang="de-DE">
                <a:latin typeface="Times New Roman" pitchFamily="18" charset="0"/>
              </a:rPr>
              <a:t>  ≤ 6 </a:t>
            </a: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III: 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a </a:t>
            </a:r>
            <a:r>
              <a:rPr lang="de-DE">
                <a:latin typeface="Times New Roman" pitchFamily="18" charset="0"/>
              </a:rPr>
              <a:t>                              ≤ 6</a:t>
            </a: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IV:          </a:t>
            </a:r>
            <a:r>
              <a:rPr lang="de-DE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b</a:t>
            </a:r>
            <a:r>
              <a:rPr lang="de-DE">
                <a:latin typeface="Times New Roman" pitchFamily="18" charset="0"/>
              </a:rPr>
              <a:t> + </a:t>
            </a:r>
            <a:r>
              <a:rPr lang="de-DE">
                <a:solidFill>
                  <a:schemeClr val="accent2"/>
                </a:solidFill>
                <a:latin typeface="Times New Roman" pitchFamily="18" charset="0"/>
              </a:rPr>
              <a:t>0,5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c </a:t>
            </a:r>
            <a:r>
              <a:rPr lang="de-DE">
                <a:latin typeface="Times New Roman" pitchFamily="18" charset="0"/>
              </a:rPr>
              <a:t>         ≤ 8</a:t>
            </a: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V:                               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d </a:t>
            </a:r>
            <a:r>
              <a:rPr lang="de-DE">
                <a:latin typeface="Times New Roman" pitchFamily="18" charset="0"/>
              </a:rPr>
              <a:t> ≤ 7</a:t>
            </a: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VI: 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a</a:t>
            </a:r>
            <a:r>
              <a:rPr lang="de-DE">
                <a:latin typeface="Times New Roman" pitchFamily="18" charset="0"/>
              </a:rPr>
              <a:t> + </a:t>
            </a:r>
            <a:r>
              <a:rPr lang="de-DE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b</a:t>
            </a:r>
            <a:r>
              <a:rPr lang="de-DE">
                <a:latin typeface="Times New Roman" pitchFamily="18" charset="0"/>
              </a:rPr>
              <a:t>                      ≤ 8</a:t>
            </a:r>
            <a:endParaRPr lang="de-AT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VII:                   </a:t>
            </a:r>
            <a:r>
              <a:rPr lang="de-DE">
                <a:solidFill>
                  <a:schemeClr val="accent2"/>
                </a:solidFill>
                <a:latin typeface="Times New Roman" pitchFamily="18" charset="0"/>
              </a:rPr>
              <a:t>0,5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c </a:t>
            </a:r>
            <a:r>
              <a:rPr lang="de-DE">
                <a:latin typeface="Times New Roman" pitchFamily="18" charset="0"/>
              </a:rPr>
              <a:t>+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d</a:t>
            </a:r>
            <a:r>
              <a:rPr lang="de-DE">
                <a:latin typeface="Times New Roman" pitchFamily="18" charset="0"/>
              </a:rPr>
              <a:t>  ≤ 8 </a:t>
            </a: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VIII: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a</a:t>
            </a:r>
            <a:r>
              <a:rPr lang="de-DE">
                <a:latin typeface="Times New Roman" pitchFamily="18" charset="0"/>
              </a:rPr>
              <a:t> + </a:t>
            </a:r>
            <a:r>
              <a:rPr lang="de-DE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b</a:t>
            </a:r>
            <a:r>
              <a:rPr lang="de-DE">
                <a:latin typeface="Times New Roman" pitchFamily="18" charset="0"/>
              </a:rPr>
              <a:t> + </a:t>
            </a:r>
            <a:r>
              <a:rPr lang="de-DE">
                <a:solidFill>
                  <a:schemeClr val="accent2"/>
                </a:solidFill>
                <a:latin typeface="Times New Roman" pitchFamily="18" charset="0"/>
              </a:rPr>
              <a:t>0,5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c </a:t>
            </a:r>
            <a:r>
              <a:rPr lang="de-DE">
                <a:latin typeface="Times New Roman" pitchFamily="18" charset="0"/>
              </a:rPr>
              <a:t>+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d</a:t>
            </a:r>
            <a:r>
              <a:rPr lang="de-DE">
                <a:latin typeface="Times New Roman" pitchFamily="18" charset="0"/>
              </a:rPr>
              <a:t>  ≤ 15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2296" name="Rectangle 5"/>
          <p:cNvSpPr>
            <a:spLocks noChangeArrowheads="1"/>
          </p:cNvSpPr>
          <p:nvPr/>
        </p:nvSpPr>
        <p:spPr bwMode="auto">
          <a:xfrm>
            <a:off x="1055688" y="3506788"/>
            <a:ext cx="433387" cy="352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  8</a:t>
            </a:r>
          </a:p>
        </p:txBody>
      </p:sp>
      <p:sp>
        <p:nvSpPr>
          <p:cNvPr id="12297" name="Rectangle 6"/>
          <p:cNvSpPr>
            <a:spLocks noChangeArrowheads="1"/>
          </p:cNvSpPr>
          <p:nvPr/>
        </p:nvSpPr>
        <p:spPr bwMode="auto">
          <a:xfrm>
            <a:off x="1027113" y="5022850"/>
            <a:ext cx="434975" cy="3540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  6</a:t>
            </a:r>
          </a:p>
        </p:txBody>
      </p:sp>
      <p:sp>
        <p:nvSpPr>
          <p:cNvPr id="12298" name="Rectangle 7"/>
          <p:cNvSpPr>
            <a:spLocks noChangeArrowheads="1"/>
          </p:cNvSpPr>
          <p:nvPr/>
        </p:nvSpPr>
        <p:spPr bwMode="auto">
          <a:xfrm>
            <a:off x="1906588" y="5595938"/>
            <a:ext cx="434975" cy="3540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  7</a:t>
            </a:r>
          </a:p>
        </p:txBody>
      </p:sp>
      <p:sp>
        <p:nvSpPr>
          <p:cNvPr id="12299" name="Rectangle 8"/>
          <p:cNvSpPr>
            <a:spLocks noChangeArrowheads="1"/>
          </p:cNvSpPr>
          <p:nvPr/>
        </p:nvSpPr>
        <p:spPr bwMode="auto">
          <a:xfrm>
            <a:off x="1930400" y="4140200"/>
            <a:ext cx="434975" cy="3540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  8</a:t>
            </a:r>
          </a:p>
        </p:txBody>
      </p:sp>
      <p:sp>
        <p:nvSpPr>
          <p:cNvPr id="12300" name="Rectangle 9"/>
          <p:cNvSpPr>
            <a:spLocks noChangeArrowheads="1"/>
          </p:cNvSpPr>
          <p:nvPr/>
        </p:nvSpPr>
        <p:spPr bwMode="auto">
          <a:xfrm>
            <a:off x="3013075" y="3482975"/>
            <a:ext cx="434975" cy="3540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  8</a:t>
            </a:r>
          </a:p>
        </p:txBody>
      </p:sp>
      <p:sp>
        <p:nvSpPr>
          <p:cNvPr id="12301" name="Rectangle 10"/>
          <p:cNvSpPr>
            <a:spLocks noChangeArrowheads="1"/>
          </p:cNvSpPr>
          <p:nvPr/>
        </p:nvSpPr>
        <p:spPr bwMode="auto">
          <a:xfrm>
            <a:off x="2998788" y="4986338"/>
            <a:ext cx="433387" cy="3540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  8</a:t>
            </a:r>
          </a:p>
        </p:txBody>
      </p:sp>
      <p:sp>
        <p:nvSpPr>
          <p:cNvPr id="12302" name="Rectangle 11"/>
          <p:cNvSpPr>
            <a:spLocks noChangeArrowheads="1"/>
          </p:cNvSpPr>
          <p:nvPr/>
        </p:nvSpPr>
        <p:spPr bwMode="auto">
          <a:xfrm>
            <a:off x="1949450" y="2879725"/>
            <a:ext cx="434975" cy="3540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  6</a:t>
            </a:r>
          </a:p>
        </p:txBody>
      </p:sp>
      <p:sp>
        <p:nvSpPr>
          <p:cNvPr id="12303" name="Rectangle 12"/>
          <p:cNvSpPr>
            <a:spLocks noChangeArrowheads="1"/>
          </p:cNvSpPr>
          <p:nvPr/>
        </p:nvSpPr>
        <p:spPr bwMode="auto">
          <a:xfrm>
            <a:off x="4092575" y="4052888"/>
            <a:ext cx="433388" cy="876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AT" sz="1600"/>
          </a:p>
          <a:p>
            <a:r>
              <a:rPr lang="de-AT" sz="1600"/>
              <a:t> 15</a:t>
            </a:r>
          </a:p>
        </p:txBody>
      </p:sp>
      <p:sp>
        <p:nvSpPr>
          <p:cNvPr id="12304" name="Line 13"/>
          <p:cNvSpPr>
            <a:spLocks noChangeShapeType="1"/>
          </p:cNvSpPr>
          <p:nvPr/>
        </p:nvSpPr>
        <p:spPr bwMode="auto">
          <a:xfrm>
            <a:off x="392113" y="3584575"/>
            <a:ext cx="638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05" name="Line 14"/>
          <p:cNvSpPr>
            <a:spLocks noChangeShapeType="1"/>
          </p:cNvSpPr>
          <p:nvPr/>
        </p:nvSpPr>
        <p:spPr bwMode="auto">
          <a:xfrm>
            <a:off x="390525" y="3765550"/>
            <a:ext cx="638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06" name="Line 15"/>
          <p:cNvSpPr>
            <a:spLocks noChangeShapeType="1"/>
          </p:cNvSpPr>
          <p:nvPr/>
        </p:nvSpPr>
        <p:spPr bwMode="auto">
          <a:xfrm>
            <a:off x="374650" y="5111750"/>
            <a:ext cx="638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07" name="Line 16"/>
          <p:cNvSpPr>
            <a:spLocks noChangeShapeType="1"/>
          </p:cNvSpPr>
          <p:nvPr/>
        </p:nvSpPr>
        <p:spPr bwMode="auto">
          <a:xfrm>
            <a:off x="373063" y="5267325"/>
            <a:ext cx="638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08" name="Line 17"/>
          <p:cNvSpPr>
            <a:spLocks noChangeShapeType="1"/>
          </p:cNvSpPr>
          <p:nvPr/>
        </p:nvSpPr>
        <p:spPr bwMode="auto">
          <a:xfrm>
            <a:off x="4540250" y="4156075"/>
            <a:ext cx="4476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09" name="Line 18"/>
          <p:cNvSpPr>
            <a:spLocks noChangeShapeType="1"/>
          </p:cNvSpPr>
          <p:nvPr/>
        </p:nvSpPr>
        <p:spPr bwMode="auto">
          <a:xfrm>
            <a:off x="4538663" y="4364038"/>
            <a:ext cx="4460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10" name="Line 19"/>
          <p:cNvSpPr>
            <a:spLocks noChangeShapeType="1"/>
          </p:cNvSpPr>
          <p:nvPr/>
        </p:nvSpPr>
        <p:spPr bwMode="auto">
          <a:xfrm>
            <a:off x="4524375" y="4611688"/>
            <a:ext cx="4460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11" name="Line 20"/>
          <p:cNvSpPr>
            <a:spLocks noChangeShapeType="1"/>
          </p:cNvSpPr>
          <p:nvPr/>
        </p:nvSpPr>
        <p:spPr bwMode="auto">
          <a:xfrm>
            <a:off x="4533900" y="4856163"/>
            <a:ext cx="4476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12" name="Line 21"/>
          <p:cNvSpPr>
            <a:spLocks noChangeShapeType="1"/>
          </p:cNvSpPr>
          <p:nvPr/>
        </p:nvSpPr>
        <p:spPr bwMode="auto">
          <a:xfrm flipV="1">
            <a:off x="1489075" y="3032125"/>
            <a:ext cx="460375" cy="5762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13" name="Line 22"/>
          <p:cNvSpPr>
            <a:spLocks noChangeShapeType="1"/>
          </p:cNvSpPr>
          <p:nvPr/>
        </p:nvSpPr>
        <p:spPr bwMode="auto">
          <a:xfrm flipV="1">
            <a:off x="1465263" y="4365625"/>
            <a:ext cx="471487" cy="7731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14" name="Line 23"/>
          <p:cNvSpPr>
            <a:spLocks noChangeShapeType="1"/>
          </p:cNvSpPr>
          <p:nvPr/>
        </p:nvSpPr>
        <p:spPr bwMode="auto">
          <a:xfrm>
            <a:off x="1489075" y="3686175"/>
            <a:ext cx="447675" cy="5746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15" name="Line 24"/>
          <p:cNvSpPr>
            <a:spLocks noChangeShapeType="1"/>
          </p:cNvSpPr>
          <p:nvPr/>
        </p:nvSpPr>
        <p:spPr bwMode="auto">
          <a:xfrm>
            <a:off x="1465263" y="5241925"/>
            <a:ext cx="446087" cy="536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16" name="Line 25"/>
          <p:cNvSpPr>
            <a:spLocks noChangeShapeType="1"/>
          </p:cNvSpPr>
          <p:nvPr/>
        </p:nvSpPr>
        <p:spPr bwMode="auto">
          <a:xfrm flipV="1">
            <a:off x="2344738" y="5202238"/>
            <a:ext cx="650875" cy="5762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17" name="Line 26"/>
          <p:cNvSpPr>
            <a:spLocks noChangeShapeType="1"/>
          </p:cNvSpPr>
          <p:nvPr/>
        </p:nvSpPr>
        <p:spPr bwMode="auto">
          <a:xfrm>
            <a:off x="2370138" y="4379913"/>
            <a:ext cx="625475" cy="7445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18" name="Line 27"/>
          <p:cNvSpPr>
            <a:spLocks noChangeShapeType="1"/>
          </p:cNvSpPr>
          <p:nvPr/>
        </p:nvSpPr>
        <p:spPr bwMode="auto">
          <a:xfrm>
            <a:off x="2382838" y="3044825"/>
            <a:ext cx="625475" cy="5762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19" name="Line 28"/>
          <p:cNvSpPr>
            <a:spLocks noChangeShapeType="1"/>
          </p:cNvSpPr>
          <p:nvPr/>
        </p:nvSpPr>
        <p:spPr bwMode="auto">
          <a:xfrm flipV="1">
            <a:off x="2370138" y="3738563"/>
            <a:ext cx="638175" cy="549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20" name="Line 29"/>
          <p:cNvSpPr>
            <a:spLocks noChangeShapeType="1"/>
          </p:cNvSpPr>
          <p:nvPr/>
        </p:nvSpPr>
        <p:spPr bwMode="auto">
          <a:xfrm>
            <a:off x="3443288" y="3527425"/>
            <a:ext cx="638175" cy="733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21" name="Line 30"/>
          <p:cNvSpPr>
            <a:spLocks noChangeShapeType="1"/>
          </p:cNvSpPr>
          <p:nvPr/>
        </p:nvSpPr>
        <p:spPr bwMode="auto">
          <a:xfrm>
            <a:off x="3443288" y="3738563"/>
            <a:ext cx="638175" cy="679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22" name="Line 31"/>
          <p:cNvSpPr>
            <a:spLocks noChangeShapeType="1"/>
          </p:cNvSpPr>
          <p:nvPr/>
        </p:nvSpPr>
        <p:spPr bwMode="auto">
          <a:xfrm flipV="1">
            <a:off x="3430588" y="4522788"/>
            <a:ext cx="650875" cy="549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23" name="Line 32"/>
          <p:cNvSpPr>
            <a:spLocks noChangeShapeType="1"/>
          </p:cNvSpPr>
          <p:nvPr/>
        </p:nvSpPr>
        <p:spPr bwMode="auto">
          <a:xfrm flipV="1">
            <a:off x="3430588" y="4679950"/>
            <a:ext cx="650875" cy="561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24" name="Text Box 33"/>
          <p:cNvSpPr txBox="1">
            <a:spLocks noChangeArrowheads="1"/>
          </p:cNvSpPr>
          <p:nvPr/>
        </p:nvSpPr>
        <p:spPr bwMode="auto">
          <a:xfrm>
            <a:off x="1463675" y="3071813"/>
            <a:ext cx="2809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a</a:t>
            </a:r>
          </a:p>
          <a:p>
            <a:endParaRPr lang="de-AT" sz="1600"/>
          </a:p>
        </p:txBody>
      </p:sp>
      <p:sp>
        <p:nvSpPr>
          <p:cNvPr id="12325" name="Text Box 34"/>
          <p:cNvSpPr txBox="1">
            <a:spLocks noChangeArrowheads="1"/>
          </p:cNvSpPr>
          <p:nvPr/>
        </p:nvSpPr>
        <p:spPr bwMode="auto">
          <a:xfrm>
            <a:off x="2586038" y="3016250"/>
            <a:ext cx="27940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a</a:t>
            </a:r>
          </a:p>
          <a:p>
            <a:endParaRPr lang="de-AT" sz="1600"/>
          </a:p>
        </p:txBody>
      </p:sp>
      <p:sp>
        <p:nvSpPr>
          <p:cNvPr id="12326" name="Text Box 35"/>
          <p:cNvSpPr txBox="1">
            <a:spLocks noChangeArrowheads="1"/>
          </p:cNvSpPr>
          <p:nvPr/>
        </p:nvSpPr>
        <p:spPr bwMode="auto">
          <a:xfrm>
            <a:off x="3694113" y="3616325"/>
            <a:ext cx="28098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a</a:t>
            </a:r>
          </a:p>
          <a:p>
            <a:endParaRPr lang="de-AT" sz="1600"/>
          </a:p>
        </p:txBody>
      </p:sp>
      <p:sp>
        <p:nvSpPr>
          <p:cNvPr id="12327" name="Text Box 36"/>
          <p:cNvSpPr txBox="1">
            <a:spLocks noChangeArrowheads="1"/>
          </p:cNvSpPr>
          <p:nvPr/>
        </p:nvSpPr>
        <p:spPr bwMode="auto">
          <a:xfrm>
            <a:off x="5032375" y="3967163"/>
            <a:ext cx="3317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a</a:t>
            </a:r>
          </a:p>
          <a:p>
            <a:r>
              <a:rPr lang="de-AT" sz="1600"/>
              <a:t>b</a:t>
            </a:r>
          </a:p>
          <a:p>
            <a:r>
              <a:rPr lang="de-AT" sz="1600"/>
              <a:t>c</a:t>
            </a:r>
          </a:p>
          <a:p>
            <a:r>
              <a:rPr lang="de-AT" sz="1600"/>
              <a:t>d</a:t>
            </a:r>
          </a:p>
          <a:p>
            <a:endParaRPr lang="de-AT" sz="1600"/>
          </a:p>
          <a:p>
            <a:endParaRPr lang="de-AT" sz="1600"/>
          </a:p>
        </p:txBody>
      </p:sp>
      <p:sp>
        <p:nvSpPr>
          <p:cNvPr id="12328" name="Text Box 37"/>
          <p:cNvSpPr txBox="1">
            <a:spLocks noChangeArrowheads="1"/>
          </p:cNvSpPr>
          <p:nvPr/>
        </p:nvSpPr>
        <p:spPr bwMode="auto">
          <a:xfrm>
            <a:off x="473075" y="5326063"/>
            <a:ext cx="2794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d</a:t>
            </a:r>
          </a:p>
          <a:p>
            <a:endParaRPr lang="de-AT" sz="1600"/>
          </a:p>
        </p:txBody>
      </p:sp>
      <p:sp>
        <p:nvSpPr>
          <p:cNvPr id="12329" name="Text Box 38"/>
          <p:cNvSpPr txBox="1">
            <a:spLocks noChangeArrowheads="1"/>
          </p:cNvSpPr>
          <p:nvPr/>
        </p:nvSpPr>
        <p:spPr bwMode="auto">
          <a:xfrm>
            <a:off x="484188" y="4706938"/>
            <a:ext cx="280987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c</a:t>
            </a:r>
          </a:p>
          <a:p>
            <a:endParaRPr lang="de-AT" sz="1600"/>
          </a:p>
        </p:txBody>
      </p:sp>
      <p:sp>
        <p:nvSpPr>
          <p:cNvPr id="12330" name="Text Box 39"/>
          <p:cNvSpPr txBox="1">
            <a:spLocks noChangeArrowheads="1"/>
          </p:cNvSpPr>
          <p:nvPr/>
        </p:nvSpPr>
        <p:spPr bwMode="auto">
          <a:xfrm>
            <a:off x="2600325" y="4483100"/>
            <a:ext cx="2809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c</a:t>
            </a:r>
          </a:p>
          <a:p>
            <a:endParaRPr lang="de-AT" sz="1600"/>
          </a:p>
        </p:txBody>
      </p:sp>
      <p:sp>
        <p:nvSpPr>
          <p:cNvPr id="12331" name="Text Box 40"/>
          <p:cNvSpPr txBox="1">
            <a:spLocks noChangeArrowheads="1"/>
          </p:cNvSpPr>
          <p:nvPr/>
        </p:nvSpPr>
        <p:spPr bwMode="auto">
          <a:xfrm>
            <a:off x="530225" y="3186113"/>
            <a:ext cx="2809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a</a:t>
            </a:r>
          </a:p>
          <a:p>
            <a:endParaRPr lang="de-AT" sz="1600"/>
          </a:p>
        </p:txBody>
      </p:sp>
      <p:sp>
        <p:nvSpPr>
          <p:cNvPr id="12332" name="Text Box 41"/>
          <p:cNvSpPr txBox="1">
            <a:spLocks noChangeArrowheads="1"/>
          </p:cNvSpPr>
          <p:nvPr/>
        </p:nvSpPr>
        <p:spPr bwMode="auto">
          <a:xfrm>
            <a:off x="1423988" y="4559300"/>
            <a:ext cx="28098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c</a:t>
            </a:r>
          </a:p>
          <a:p>
            <a:endParaRPr lang="de-AT" sz="1600"/>
          </a:p>
        </p:txBody>
      </p:sp>
      <p:sp>
        <p:nvSpPr>
          <p:cNvPr id="12333" name="Text Box 42"/>
          <p:cNvSpPr txBox="1">
            <a:spLocks noChangeArrowheads="1"/>
          </p:cNvSpPr>
          <p:nvPr/>
        </p:nvSpPr>
        <p:spPr bwMode="auto">
          <a:xfrm>
            <a:off x="1460500" y="3863975"/>
            <a:ext cx="2809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b</a:t>
            </a:r>
          </a:p>
          <a:p>
            <a:endParaRPr lang="de-AT" sz="1600"/>
          </a:p>
        </p:txBody>
      </p:sp>
      <p:sp>
        <p:nvSpPr>
          <p:cNvPr id="12334" name="Text Box 43"/>
          <p:cNvSpPr txBox="1">
            <a:spLocks noChangeArrowheads="1"/>
          </p:cNvSpPr>
          <p:nvPr/>
        </p:nvSpPr>
        <p:spPr bwMode="auto">
          <a:xfrm>
            <a:off x="2593975" y="3965575"/>
            <a:ext cx="280988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b</a:t>
            </a:r>
          </a:p>
          <a:p>
            <a:endParaRPr lang="de-AT" sz="1600"/>
          </a:p>
        </p:txBody>
      </p:sp>
      <p:sp>
        <p:nvSpPr>
          <p:cNvPr id="12335" name="Text Box 44"/>
          <p:cNvSpPr txBox="1">
            <a:spLocks noChangeArrowheads="1"/>
          </p:cNvSpPr>
          <p:nvPr/>
        </p:nvSpPr>
        <p:spPr bwMode="auto">
          <a:xfrm>
            <a:off x="3473450" y="3951288"/>
            <a:ext cx="2809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b</a:t>
            </a:r>
          </a:p>
          <a:p>
            <a:endParaRPr lang="de-AT" sz="1600"/>
          </a:p>
        </p:txBody>
      </p:sp>
      <p:sp>
        <p:nvSpPr>
          <p:cNvPr id="12336" name="Text Box 45"/>
          <p:cNvSpPr txBox="1">
            <a:spLocks noChangeArrowheads="1"/>
          </p:cNvSpPr>
          <p:nvPr/>
        </p:nvSpPr>
        <p:spPr bwMode="auto">
          <a:xfrm>
            <a:off x="3441700" y="4624388"/>
            <a:ext cx="2794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c</a:t>
            </a:r>
          </a:p>
          <a:p>
            <a:endParaRPr lang="de-AT" sz="1600"/>
          </a:p>
        </p:txBody>
      </p:sp>
      <p:sp>
        <p:nvSpPr>
          <p:cNvPr id="12337" name="Text Box 46"/>
          <p:cNvSpPr txBox="1">
            <a:spLocks noChangeArrowheads="1"/>
          </p:cNvSpPr>
          <p:nvPr/>
        </p:nvSpPr>
        <p:spPr bwMode="auto">
          <a:xfrm>
            <a:off x="1401763" y="5441950"/>
            <a:ext cx="28098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d</a:t>
            </a:r>
          </a:p>
          <a:p>
            <a:endParaRPr lang="de-AT" sz="1600"/>
          </a:p>
        </p:txBody>
      </p:sp>
      <p:sp>
        <p:nvSpPr>
          <p:cNvPr id="12338" name="Text Box 47"/>
          <p:cNvSpPr txBox="1">
            <a:spLocks noChangeArrowheads="1"/>
          </p:cNvSpPr>
          <p:nvPr/>
        </p:nvSpPr>
        <p:spPr bwMode="auto">
          <a:xfrm>
            <a:off x="2536825" y="5478463"/>
            <a:ext cx="2794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d</a:t>
            </a:r>
          </a:p>
          <a:p>
            <a:endParaRPr lang="de-AT" sz="1600"/>
          </a:p>
        </p:txBody>
      </p:sp>
      <p:sp>
        <p:nvSpPr>
          <p:cNvPr id="12339" name="Text Box 48"/>
          <p:cNvSpPr txBox="1">
            <a:spLocks noChangeArrowheads="1"/>
          </p:cNvSpPr>
          <p:nvPr/>
        </p:nvSpPr>
        <p:spPr bwMode="auto">
          <a:xfrm>
            <a:off x="3644900" y="4926013"/>
            <a:ext cx="280988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d</a:t>
            </a:r>
          </a:p>
          <a:p>
            <a:endParaRPr lang="de-AT" sz="1600"/>
          </a:p>
        </p:txBody>
      </p:sp>
      <p:sp>
        <p:nvSpPr>
          <p:cNvPr id="12340" name="Text Box 49"/>
          <p:cNvSpPr txBox="1">
            <a:spLocks noChangeArrowheads="1"/>
          </p:cNvSpPr>
          <p:nvPr/>
        </p:nvSpPr>
        <p:spPr bwMode="auto">
          <a:xfrm>
            <a:off x="558800" y="3779838"/>
            <a:ext cx="2809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b</a:t>
            </a:r>
          </a:p>
          <a:p>
            <a:endParaRPr lang="de-AT" sz="1600"/>
          </a:p>
        </p:txBody>
      </p:sp>
      <p:sp>
        <p:nvSpPr>
          <p:cNvPr id="12341" name="Text Box 50"/>
          <p:cNvSpPr txBox="1">
            <a:spLocks noChangeArrowheads="1"/>
          </p:cNvSpPr>
          <p:nvPr/>
        </p:nvSpPr>
        <p:spPr bwMode="auto">
          <a:xfrm>
            <a:off x="1163638" y="3217863"/>
            <a:ext cx="5191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2342" name="Text Box 51"/>
          <p:cNvSpPr txBox="1">
            <a:spLocks noChangeArrowheads="1"/>
          </p:cNvSpPr>
          <p:nvPr/>
        </p:nvSpPr>
        <p:spPr bwMode="auto">
          <a:xfrm>
            <a:off x="1100138" y="4746625"/>
            <a:ext cx="519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8244" name="Text Box 52"/>
          <p:cNvSpPr txBox="1">
            <a:spLocks noChangeArrowheads="1"/>
          </p:cNvSpPr>
          <p:nvPr/>
        </p:nvSpPr>
        <p:spPr bwMode="auto">
          <a:xfrm>
            <a:off x="401638" y="31750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accent2"/>
                </a:solidFill>
              </a:rPr>
              <a:t>1</a:t>
            </a:r>
            <a:endParaRPr lang="de-AT">
              <a:solidFill>
                <a:schemeClr val="accent2"/>
              </a:solidFill>
            </a:endParaRPr>
          </a:p>
        </p:txBody>
      </p:sp>
      <p:sp>
        <p:nvSpPr>
          <p:cNvPr id="8246" name="Text Box 54"/>
          <p:cNvSpPr txBox="1">
            <a:spLocks noChangeArrowheads="1"/>
          </p:cNvSpPr>
          <p:nvPr/>
        </p:nvSpPr>
        <p:spPr bwMode="auto">
          <a:xfrm>
            <a:off x="409575" y="375602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accent2"/>
                </a:solidFill>
              </a:rPr>
              <a:t>2</a:t>
            </a:r>
            <a:endParaRPr lang="de-AT">
              <a:solidFill>
                <a:schemeClr val="accent2"/>
              </a:solidFill>
            </a:endParaRPr>
          </a:p>
        </p:txBody>
      </p:sp>
      <p:sp>
        <p:nvSpPr>
          <p:cNvPr id="8247" name="Text Box 55"/>
          <p:cNvSpPr txBox="1">
            <a:spLocks noChangeArrowheads="1"/>
          </p:cNvSpPr>
          <p:nvPr/>
        </p:nvSpPr>
        <p:spPr bwMode="auto">
          <a:xfrm>
            <a:off x="165100" y="4684713"/>
            <a:ext cx="568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accent2"/>
                </a:solidFill>
              </a:rPr>
              <a:t>0,5</a:t>
            </a:r>
            <a:endParaRPr lang="de-AT">
              <a:solidFill>
                <a:schemeClr val="accent2"/>
              </a:solidFill>
            </a:endParaRPr>
          </a:p>
        </p:txBody>
      </p:sp>
      <p:sp>
        <p:nvSpPr>
          <p:cNvPr id="8248" name="Text Box 56"/>
          <p:cNvSpPr txBox="1">
            <a:spLocks noChangeArrowheads="1"/>
          </p:cNvSpPr>
          <p:nvPr/>
        </p:nvSpPr>
        <p:spPr bwMode="auto">
          <a:xfrm>
            <a:off x="361950" y="52990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accent2"/>
                </a:solidFill>
              </a:rPr>
              <a:t>1</a:t>
            </a:r>
            <a:endParaRPr lang="de-AT">
              <a:solidFill>
                <a:schemeClr val="accent2"/>
              </a:solidFill>
            </a:endParaRPr>
          </a:p>
        </p:txBody>
      </p:sp>
      <p:sp>
        <p:nvSpPr>
          <p:cNvPr id="12347" name="Text Box 59"/>
          <p:cNvSpPr txBox="1">
            <a:spLocks noChangeArrowheads="1"/>
          </p:cNvSpPr>
          <p:nvPr/>
        </p:nvSpPr>
        <p:spPr bwMode="auto">
          <a:xfrm>
            <a:off x="1992313" y="2565400"/>
            <a:ext cx="519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2348" name="Text Box 60"/>
          <p:cNvSpPr txBox="1">
            <a:spLocks noChangeArrowheads="1"/>
          </p:cNvSpPr>
          <p:nvPr/>
        </p:nvSpPr>
        <p:spPr bwMode="auto">
          <a:xfrm>
            <a:off x="1992313" y="3825875"/>
            <a:ext cx="519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IV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2349" name="Text Box 61"/>
          <p:cNvSpPr txBox="1">
            <a:spLocks noChangeArrowheads="1"/>
          </p:cNvSpPr>
          <p:nvPr/>
        </p:nvSpPr>
        <p:spPr bwMode="auto">
          <a:xfrm>
            <a:off x="1992313" y="5275263"/>
            <a:ext cx="5191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V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2350" name="Text Box 62"/>
          <p:cNvSpPr txBox="1">
            <a:spLocks noChangeArrowheads="1"/>
          </p:cNvSpPr>
          <p:nvPr/>
        </p:nvSpPr>
        <p:spPr bwMode="auto">
          <a:xfrm>
            <a:off x="3030538" y="3195638"/>
            <a:ext cx="5191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VI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2351" name="Text Box 63"/>
          <p:cNvSpPr txBox="1">
            <a:spLocks noChangeArrowheads="1"/>
          </p:cNvSpPr>
          <p:nvPr/>
        </p:nvSpPr>
        <p:spPr bwMode="auto">
          <a:xfrm>
            <a:off x="2965450" y="4708525"/>
            <a:ext cx="519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VII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2352" name="Text Box 64"/>
          <p:cNvSpPr txBox="1">
            <a:spLocks noChangeArrowheads="1"/>
          </p:cNvSpPr>
          <p:nvPr/>
        </p:nvSpPr>
        <p:spPr bwMode="auto">
          <a:xfrm>
            <a:off x="4002088" y="3763963"/>
            <a:ext cx="712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VIII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8258" name="Line 66"/>
          <p:cNvSpPr>
            <a:spLocks noChangeShapeType="1"/>
          </p:cNvSpPr>
          <p:nvPr/>
        </p:nvSpPr>
        <p:spPr bwMode="auto">
          <a:xfrm>
            <a:off x="5681663" y="5114925"/>
            <a:ext cx="2921000" cy="1111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8259" name="Text Box 67"/>
          <p:cNvSpPr txBox="1">
            <a:spLocks noChangeArrowheads="1"/>
          </p:cNvSpPr>
          <p:nvPr/>
        </p:nvSpPr>
        <p:spPr bwMode="auto">
          <a:xfrm>
            <a:off x="8509000" y="4899025"/>
            <a:ext cx="511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3300"/>
                </a:solidFill>
              </a:rPr>
              <a:t> (I)</a:t>
            </a:r>
            <a:endParaRPr lang="de-AT" sz="1600">
              <a:solidFill>
                <a:srgbClr val="FF3300"/>
              </a:solidFill>
            </a:endParaRPr>
          </a:p>
        </p:txBody>
      </p:sp>
      <p:sp>
        <p:nvSpPr>
          <p:cNvPr id="8260" name="Line 68"/>
          <p:cNvSpPr>
            <a:spLocks noChangeShapeType="1"/>
          </p:cNvSpPr>
          <p:nvPr/>
        </p:nvSpPr>
        <p:spPr bwMode="auto">
          <a:xfrm>
            <a:off x="5681663" y="5546725"/>
            <a:ext cx="2921000" cy="1111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8261" name="Text Box 69"/>
          <p:cNvSpPr txBox="1">
            <a:spLocks noChangeArrowheads="1"/>
          </p:cNvSpPr>
          <p:nvPr/>
        </p:nvSpPr>
        <p:spPr bwMode="auto">
          <a:xfrm>
            <a:off x="8509000" y="5330825"/>
            <a:ext cx="511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3300"/>
                </a:solidFill>
              </a:rPr>
              <a:t> (II)</a:t>
            </a:r>
            <a:endParaRPr lang="de-AT" sz="1600">
              <a:solidFill>
                <a:srgbClr val="FF3300"/>
              </a:solidFill>
            </a:endParaRPr>
          </a:p>
        </p:txBody>
      </p:sp>
      <p:sp>
        <p:nvSpPr>
          <p:cNvPr id="8264" name="Line 72"/>
          <p:cNvSpPr>
            <a:spLocks noChangeShapeType="1"/>
          </p:cNvSpPr>
          <p:nvPr/>
        </p:nvSpPr>
        <p:spPr bwMode="auto">
          <a:xfrm>
            <a:off x="5681663" y="5957888"/>
            <a:ext cx="2921000" cy="11112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8265" name="Text Box 73"/>
          <p:cNvSpPr txBox="1">
            <a:spLocks noChangeArrowheads="1"/>
          </p:cNvSpPr>
          <p:nvPr/>
        </p:nvSpPr>
        <p:spPr bwMode="auto">
          <a:xfrm>
            <a:off x="8509000" y="5741988"/>
            <a:ext cx="63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3300"/>
                </a:solidFill>
              </a:rPr>
              <a:t> (I,II)</a:t>
            </a:r>
            <a:endParaRPr lang="de-AT" sz="1600">
              <a:solidFill>
                <a:srgbClr val="FF3300"/>
              </a:solidFill>
            </a:endParaRPr>
          </a:p>
        </p:txBody>
      </p:sp>
      <p:sp>
        <p:nvSpPr>
          <p:cNvPr id="8266" name="Line 74"/>
          <p:cNvSpPr>
            <a:spLocks noChangeShapeType="1"/>
          </p:cNvSpPr>
          <p:nvPr/>
        </p:nvSpPr>
        <p:spPr bwMode="auto">
          <a:xfrm>
            <a:off x="5670550" y="4714875"/>
            <a:ext cx="2921000" cy="1111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8267" name="Text Box 75"/>
          <p:cNvSpPr txBox="1">
            <a:spLocks noChangeArrowheads="1"/>
          </p:cNvSpPr>
          <p:nvPr/>
        </p:nvSpPr>
        <p:spPr bwMode="auto">
          <a:xfrm>
            <a:off x="8497888" y="4498975"/>
            <a:ext cx="511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3300"/>
                </a:solidFill>
              </a:rPr>
              <a:t> (II)</a:t>
            </a:r>
            <a:endParaRPr lang="de-AT" sz="1600">
              <a:solidFill>
                <a:srgbClr val="FF3300"/>
              </a:solidFill>
            </a:endParaRPr>
          </a:p>
        </p:txBody>
      </p:sp>
      <p:sp>
        <p:nvSpPr>
          <p:cNvPr id="8268" name="Text Box 76"/>
          <p:cNvSpPr txBox="1">
            <a:spLocks noChangeArrowheads="1"/>
          </p:cNvSpPr>
          <p:nvPr/>
        </p:nvSpPr>
        <p:spPr bwMode="auto">
          <a:xfrm>
            <a:off x="5907088" y="1625997"/>
            <a:ext cx="2989262" cy="65087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dirty="0">
                <a:solidFill>
                  <a:srgbClr val="FF3300"/>
                </a:solidFill>
              </a:rPr>
              <a:t>Summe von </a:t>
            </a:r>
            <a:r>
              <a:rPr lang="de-DE" dirty="0">
                <a:solidFill>
                  <a:srgbClr val="FF3300"/>
                </a:solidFill>
                <a:latin typeface="Times New Roman" pitchFamily="18" charset="0"/>
              </a:rPr>
              <a:t>I </a:t>
            </a:r>
            <a:r>
              <a:rPr lang="de-DE" dirty="0">
                <a:solidFill>
                  <a:srgbClr val="FF3300"/>
                </a:solidFill>
              </a:rPr>
              <a:t>und </a:t>
            </a:r>
            <a:r>
              <a:rPr lang="de-DE" dirty="0">
                <a:solidFill>
                  <a:srgbClr val="FF3300"/>
                </a:solidFill>
                <a:latin typeface="Times New Roman" pitchFamily="18" charset="0"/>
              </a:rPr>
              <a:t>II </a:t>
            </a:r>
            <a:r>
              <a:rPr lang="de-DE" dirty="0">
                <a:solidFill>
                  <a:srgbClr val="FF3300"/>
                </a:solidFill>
              </a:rPr>
              <a:t>ergibt</a:t>
            </a:r>
            <a:br>
              <a:rPr lang="de-DE" dirty="0">
                <a:solidFill>
                  <a:srgbClr val="FF3300"/>
                </a:solidFill>
              </a:rPr>
            </a:br>
            <a:r>
              <a:rPr lang="de-DE" i="1" dirty="0" err="1">
                <a:solidFill>
                  <a:srgbClr val="FF3300"/>
                </a:solidFill>
                <a:latin typeface="Times New Roman" pitchFamily="18" charset="0"/>
              </a:rPr>
              <a:t>x</a:t>
            </a:r>
            <a:r>
              <a:rPr lang="de-DE" baseline="-25000" dirty="0" err="1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de-DE" dirty="0">
                <a:solidFill>
                  <a:srgbClr val="FF3300"/>
                </a:solidFill>
                <a:latin typeface="Times New Roman" pitchFamily="18" charset="0"/>
              </a:rPr>
              <a:t> + 2</a:t>
            </a:r>
            <a:r>
              <a:rPr lang="de-DE" i="1" dirty="0">
                <a:solidFill>
                  <a:srgbClr val="FF3300"/>
                </a:solidFill>
                <a:latin typeface="Times New Roman" pitchFamily="18" charset="0"/>
              </a:rPr>
              <a:t>x</a:t>
            </a:r>
            <a:r>
              <a:rPr lang="de-DE" baseline="-25000" dirty="0">
                <a:solidFill>
                  <a:srgbClr val="FF3300"/>
                </a:solidFill>
                <a:latin typeface="Times New Roman" pitchFamily="18" charset="0"/>
              </a:rPr>
              <a:t>b</a:t>
            </a:r>
            <a:r>
              <a:rPr lang="de-DE" dirty="0">
                <a:solidFill>
                  <a:srgbClr val="FF3300"/>
                </a:solidFill>
                <a:latin typeface="Times New Roman" pitchFamily="18" charset="0"/>
              </a:rPr>
              <a:t> + 0,5</a:t>
            </a:r>
            <a:r>
              <a:rPr lang="de-DE" i="1" dirty="0">
                <a:solidFill>
                  <a:srgbClr val="FF3300"/>
                </a:solidFill>
                <a:latin typeface="Times New Roman" pitchFamily="18" charset="0"/>
              </a:rPr>
              <a:t>x</a:t>
            </a:r>
            <a:r>
              <a:rPr lang="de-DE" baseline="-25000" dirty="0">
                <a:solidFill>
                  <a:srgbClr val="FF3300"/>
                </a:solidFill>
                <a:latin typeface="Times New Roman" pitchFamily="18" charset="0"/>
              </a:rPr>
              <a:t>c</a:t>
            </a:r>
            <a:r>
              <a:rPr lang="de-DE" dirty="0">
                <a:solidFill>
                  <a:srgbClr val="FF3300"/>
                </a:solidFill>
                <a:latin typeface="Times New Roman" pitchFamily="18" charset="0"/>
              </a:rPr>
              <a:t> + </a:t>
            </a:r>
            <a:r>
              <a:rPr lang="de-DE" i="1" dirty="0" err="1">
                <a:solidFill>
                  <a:srgbClr val="FF3300"/>
                </a:solidFill>
                <a:latin typeface="Times New Roman" pitchFamily="18" charset="0"/>
              </a:rPr>
              <a:t>x</a:t>
            </a:r>
            <a:r>
              <a:rPr lang="de-DE" baseline="-25000" dirty="0" err="1">
                <a:solidFill>
                  <a:srgbClr val="FF3300"/>
                </a:solidFill>
                <a:latin typeface="Times New Roman" pitchFamily="18" charset="0"/>
              </a:rPr>
              <a:t>d</a:t>
            </a:r>
            <a:r>
              <a:rPr lang="de-DE" dirty="0">
                <a:solidFill>
                  <a:srgbClr val="FF3300"/>
                </a:solidFill>
                <a:latin typeface="Times New Roman" pitchFamily="18" charset="0"/>
              </a:rPr>
              <a:t>  ≤ 14</a:t>
            </a:r>
          </a:p>
        </p:txBody>
      </p:sp>
      <p:sp>
        <p:nvSpPr>
          <p:cNvPr id="8270" name="Text Box 78"/>
          <p:cNvSpPr txBox="1">
            <a:spLocks noChangeArrowheads="1"/>
          </p:cNvSpPr>
          <p:nvPr/>
        </p:nvSpPr>
        <p:spPr bwMode="auto">
          <a:xfrm>
            <a:off x="8439150" y="2873375"/>
            <a:ext cx="1049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Engp.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8271" name="Text Box 79"/>
          <p:cNvSpPr txBox="1">
            <a:spLocks noChangeArrowheads="1"/>
          </p:cNvSpPr>
          <p:nvPr/>
        </p:nvSpPr>
        <p:spPr bwMode="auto">
          <a:xfrm>
            <a:off x="8440738" y="3289300"/>
            <a:ext cx="1049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Engp.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8272" name="Text Box 80"/>
          <p:cNvSpPr txBox="1">
            <a:spLocks noChangeArrowheads="1"/>
          </p:cNvSpPr>
          <p:nvPr/>
        </p:nvSpPr>
        <p:spPr bwMode="auto">
          <a:xfrm>
            <a:off x="8440738" y="3708400"/>
            <a:ext cx="1049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Engp.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8273" name="Text Box 81"/>
          <p:cNvSpPr txBox="1">
            <a:spLocks noChangeArrowheads="1"/>
          </p:cNvSpPr>
          <p:nvPr/>
        </p:nvSpPr>
        <p:spPr bwMode="auto">
          <a:xfrm>
            <a:off x="8459788" y="4098925"/>
            <a:ext cx="1049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Engp.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8274" name="Text Box 82"/>
          <p:cNvSpPr txBox="1">
            <a:spLocks noChangeArrowheads="1"/>
          </p:cNvSpPr>
          <p:nvPr/>
        </p:nvSpPr>
        <p:spPr bwMode="auto">
          <a:xfrm>
            <a:off x="855663" y="5338763"/>
            <a:ext cx="1049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Engp.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8275" name="Text Box 83"/>
          <p:cNvSpPr txBox="1">
            <a:spLocks noChangeArrowheads="1"/>
          </p:cNvSpPr>
          <p:nvPr/>
        </p:nvSpPr>
        <p:spPr bwMode="auto">
          <a:xfrm>
            <a:off x="896938" y="3808413"/>
            <a:ext cx="1049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Engp.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8276" name="Text Box 84"/>
          <p:cNvSpPr txBox="1">
            <a:spLocks noChangeArrowheads="1"/>
          </p:cNvSpPr>
          <p:nvPr/>
        </p:nvSpPr>
        <p:spPr bwMode="auto">
          <a:xfrm>
            <a:off x="1781175" y="3222625"/>
            <a:ext cx="1049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Engp.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8277" name="Text Box 85"/>
          <p:cNvSpPr txBox="1">
            <a:spLocks noChangeArrowheads="1"/>
          </p:cNvSpPr>
          <p:nvPr/>
        </p:nvSpPr>
        <p:spPr bwMode="auto">
          <a:xfrm>
            <a:off x="1831975" y="4465638"/>
            <a:ext cx="1049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Engp.</a:t>
            </a:r>
            <a:endParaRPr lang="de-AT" sz="160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50" grpId="0" build="allAtOnce"/>
      <p:bldP spid="8244" grpId="0"/>
      <p:bldP spid="8246" grpId="0"/>
      <p:bldP spid="8247" grpId="0"/>
      <p:bldP spid="8248" grpId="0"/>
      <p:bldP spid="8258" grpId="0" animBg="1"/>
      <p:bldP spid="8259" grpId="0"/>
      <p:bldP spid="8260" grpId="0" animBg="1"/>
      <p:bldP spid="8261" grpId="0"/>
      <p:bldP spid="8264" grpId="0" animBg="1"/>
      <p:bldP spid="8265" grpId="0"/>
      <p:bldP spid="8266" grpId="0" animBg="1"/>
      <p:bldP spid="8267" grpId="0"/>
      <p:bldP spid="8268" grpId="0" animBg="1"/>
      <p:bldP spid="8270" grpId="0"/>
      <p:bldP spid="8271" grpId="0"/>
      <p:bldP spid="8272" grpId="0"/>
      <p:bldP spid="8273" grpId="0"/>
      <p:bldP spid="8274" grpId="0"/>
      <p:bldP spid="8275" grpId="0"/>
      <p:bldP spid="8276" grpId="0"/>
      <p:bldP spid="8277" grpId="0"/>
    </p:bldLst>
  </p:timing>
</p:sld>
</file>

<file path=ppt/theme/theme1.xml><?xml version="1.0" encoding="utf-8"?>
<a:theme xmlns:a="http://schemas.openxmlformats.org/drawingml/2006/main" name="Vorlage_6">
  <a:themeElements>
    <a:clrScheme name="Vorlage_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orlage_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orlage_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Vorlage_6</Template>
  <TotalTime>0</TotalTime>
  <Words>1181</Words>
  <Application>Microsoft Office PowerPoint</Application>
  <PresentationFormat>Bildschirmpräsentation (4:3)</PresentationFormat>
  <Paragraphs>537</Paragraphs>
  <Slides>23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23</vt:i4>
      </vt:variant>
    </vt:vector>
  </HeadingPairs>
  <TitlesOfParts>
    <vt:vector size="26" baseType="lpstr">
      <vt:lpstr>Vorlage_6</vt:lpstr>
      <vt:lpstr>Bild</vt:lpstr>
      <vt:lpstr>Formel</vt:lpstr>
      <vt:lpstr>Kapitel 5</vt:lpstr>
      <vt:lpstr>Produktionsprogrammplanung</vt:lpstr>
      <vt:lpstr>5.1 Fragestellung</vt:lpstr>
      <vt:lpstr>5.2 Kapazitätsanalyse eines Produktionssystems</vt:lpstr>
      <vt:lpstr>Beispiel: Kapazitätsanalyse I</vt:lpstr>
      <vt:lpstr>Beispiel: Kapazitätsanalyse II.1</vt:lpstr>
      <vt:lpstr>Beispiel: Kapazitätsanalyse II.2</vt:lpstr>
      <vt:lpstr>Beispiel: Kapazitätsanalyse II.3</vt:lpstr>
      <vt:lpstr>Beispiel: Kapazitätsanalyse III</vt:lpstr>
      <vt:lpstr>5.3 Lösungsverfahren zur Produktionsprogammplanung</vt:lpstr>
      <vt:lpstr>Beispiel - Kein Kapazitätsengpass</vt:lpstr>
      <vt:lpstr>Beispiel - Ein Kapazitätsengpass (Angabe)</vt:lpstr>
      <vt:lpstr>Beispiel - Ein Kapazitätsengpass (Lösung)</vt:lpstr>
      <vt:lpstr>Beispiel - Ein Kapazitätsengpass (Vergleich)</vt:lpstr>
      <vt:lpstr>Beispiel - Ein Kapazitätsengpass (LP)</vt:lpstr>
      <vt:lpstr>5.4 Grundmodell der Produktionsprogrammplanung</vt:lpstr>
      <vt:lpstr>5.4.1 Formulierung und Lösung eines Linearen Programms</vt:lpstr>
      <vt:lpstr>Beispiel: 2 Produkte – Lineares Programm</vt:lpstr>
      <vt:lpstr>Graphische Lösung - Lösungsraum</vt:lpstr>
      <vt:lpstr>Graphische Lösung - Zielfunktion</vt:lpstr>
      <vt:lpstr>5.4.3 Grundmodell der einperiodigen Produktionsprogrammplanung</vt:lpstr>
      <vt:lpstr>LP - Modell</vt:lpstr>
      <vt:lpstr>Mehrperiodige Programmplanung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Carina</dc:creator>
  <cp:lastModifiedBy>Hartl</cp:lastModifiedBy>
  <cp:revision>23</cp:revision>
  <dcterms:created xsi:type="dcterms:W3CDTF">2011-04-28T12:25:33Z</dcterms:created>
  <dcterms:modified xsi:type="dcterms:W3CDTF">2013-04-30T15:48:04Z</dcterms:modified>
</cp:coreProperties>
</file>