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95C0-A25C-4D9D-9F62-7D68C7189C6E}" type="datetimeFigureOut">
              <a:rPr lang="de-AT" smtClean="0"/>
              <a:pPr/>
              <a:t>13.12.2011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EF03-F358-40F2-9360-912679F71C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 bwMode="auto">
          <a:xfrm>
            <a:off x="3497263" y="6525344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705600" y="6525344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10/</a:t>
            </a:r>
            <a:fld id="{B3329073-1404-4B22-86B4-1C163EFC8B03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Produktionssteuerung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r>
              <a:rPr lang="de-DE" sz="3600" dirty="0" smtClean="0">
                <a:solidFill>
                  <a:schemeClr val="accent5">
                    <a:lumMod val="50000"/>
                  </a:schemeClr>
                </a:solidFill>
                <a:hlinkClick r:id="rId2" action="ppaction://hlinkpres?slideindex=1&amp;slidetitle="/>
              </a:rPr>
              <a:t>PPS</a:t>
            </a:r>
            <a:endParaRPr lang="de-DE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10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220788" y="2493963"/>
            <a:ext cx="1455737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364163" y="2492375"/>
            <a:ext cx="1698625" cy="5270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17888" y="2486025"/>
            <a:ext cx="1946275" cy="5238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70175" y="2493963"/>
            <a:ext cx="739775" cy="5318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35013" y="2493963"/>
            <a:ext cx="488950" cy="53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1916113"/>
          <a:ext cx="8208962" cy="1498600"/>
        </p:xfrm>
        <a:graphic>
          <a:graphicData uri="http://schemas.openxmlformats.org/presentationml/2006/ole">
            <p:oleObj spid="_x0000_s1026" name="Bild" r:id="rId3" imgW="3607920" imgH="654120" progId="Word.Picture.8">
              <p:embed/>
            </p:oleObj>
          </a:graphicData>
        </a:graphic>
      </p:graphicFrame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4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1892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170488" y="30543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19</a:t>
            </a:r>
            <a:endParaRPr lang="de-AT" sz="1600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8595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03263" y="371475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</a:t>
            </a:r>
            <a:r>
              <a:rPr lang="de-DE" sz="2000" u="sng"/>
              <a:t>maximale Verspätung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03263" y="42529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941763" y="37306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5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022850" y="42576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(8+2+19+11+26)/5</a:t>
            </a:r>
            <a:endParaRPr lang="de-AT" sz="2000"/>
          </a:p>
        </p:txBody>
      </p:sp>
      <p:sp>
        <p:nvSpPr>
          <p:cNvPr id="1045" name="Rectangle 28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6" name="Rectangle 2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7" name="Rectangle 30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8" name="Rectangle 31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254875" y="42497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13, 2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55688" y="30257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411538" y="3105150"/>
            <a:ext cx="96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5113338" y="3105150"/>
            <a:ext cx="2413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5840413" y="3105150"/>
            <a:ext cx="12223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656263" y="31623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CC00"/>
                </a:solidFill>
              </a:rPr>
              <a:t>21</a:t>
            </a:r>
            <a:endParaRPr lang="de-AT" sz="1600">
              <a:solidFill>
                <a:srgbClr val="00CC00"/>
              </a:solidFill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906963" y="31400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3333FF"/>
                </a:solidFill>
              </a:rPr>
              <a:t>18</a:t>
            </a:r>
            <a:endParaRPr lang="de-AT" sz="1600">
              <a:solidFill>
                <a:srgbClr val="3333FF"/>
              </a:solidFill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192588" y="31146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0000"/>
                </a:solidFill>
              </a:rPr>
              <a:t>15</a:t>
            </a:r>
            <a:endParaRPr lang="de-AT" sz="1600">
              <a:solidFill>
                <a:srgbClr val="FF0000"/>
              </a:solidFill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9900"/>
                </a:solidFill>
              </a:rPr>
              <a:t>8</a:t>
            </a:r>
            <a:endParaRPr lang="de-AT" sz="1600">
              <a:solidFill>
                <a:srgbClr val="FF9900"/>
              </a:solidFill>
            </a:endParaRP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2052638" y="308292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folHlink"/>
                </a:solidFill>
              </a:rPr>
              <a:t>6</a:t>
            </a:r>
            <a:endParaRPr lang="de-AT" sz="1600">
              <a:solidFill>
                <a:schemeClr val="folHlink"/>
              </a:solidFill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12788" y="4767263"/>
            <a:ext cx="7416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Durchlaufzeit = </a:t>
            </a:r>
            <a:r>
              <a:rPr lang="de-AT" sz="2000"/>
              <a:t>Fertigstellungszeitpunkt - Freigabezeitpunkt</a:t>
            </a:r>
          </a:p>
          <a:p>
            <a:pPr>
              <a:buFontTx/>
              <a:buChar char="•"/>
            </a:pPr>
            <a:r>
              <a:rPr lang="de-DE" sz="1800"/>
              <a:t>  Durchlaufzeit (</a:t>
            </a:r>
            <a:r>
              <a:rPr lang="de-DE" sz="1800" i="1"/>
              <a:t>flow time</a:t>
            </a:r>
            <a:r>
              <a:rPr lang="de-DE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Fertigstellungszeitpunkt (</a:t>
            </a:r>
            <a:r>
              <a:rPr lang="de-AT" sz="1800" i="1"/>
              <a:t>completion time</a:t>
            </a:r>
            <a:r>
              <a:rPr lang="de-AT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Freigabezeitpunkt (</a:t>
            </a:r>
            <a:r>
              <a:rPr lang="de-AT" sz="1800" i="1"/>
              <a:t>release date</a:t>
            </a:r>
            <a:r>
              <a:rPr lang="de-AT" sz="1800"/>
              <a:t>) … hier als 0 angenommen</a:t>
            </a:r>
            <a:endParaRPr lang="de-DE" sz="1800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25550" y="3100388"/>
            <a:ext cx="96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697163" y="3095625"/>
            <a:ext cx="38100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62" name="Text Box 44"/>
          <p:cNvSpPr txBox="1">
            <a:spLocks noChangeArrowheads="1"/>
          </p:cNvSpPr>
          <p:nvPr/>
        </p:nvSpPr>
        <p:spPr bwMode="auto">
          <a:xfrm>
            <a:off x="7705725" y="5857875"/>
            <a:ext cx="124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hlinkClick r:id="rId5" action="ppaction://hlinksldjump"/>
              </a:rPr>
              <a:t>Zykluszeit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7" grpId="0" animBg="1"/>
      <p:bldP spid="11276" grpId="0" animBg="1"/>
      <p:bldP spid="11275" grpId="0" animBg="1"/>
      <p:bldP spid="11273" grpId="0" animBg="1"/>
      <p:bldP spid="11284" grpId="0"/>
      <p:bldP spid="11285" grpId="0"/>
      <p:bldP spid="11286" grpId="0"/>
      <p:bldP spid="11287" grpId="0"/>
      <p:bldP spid="11288" grpId="0"/>
      <p:bldP spid="11289" grpId="0"/>
      <p:bldP spid="11290" grpId="0"/>
      <p:bldP spid="11291" grpId="0"/>
      <p:bldP spid="11296" grpId="0"/>
      <p:bldP spid="11283" grpId="0"/>
      <p:bldP spid="11299" grpId="0" animBg="1"/>
      <p:bldP spid="11300" grpId="0" animBg="1"/>
      <p:bldP spid="11301" grpId="0" animBg="1"/>
      <p:bldP spid="11302" grpId="0"/>
      <p:bldP spid="11303" grpId="0"/>
      <p:bldP spid="11304" grpId="0"/>
      <p:bldP spid="11305" grpId="0"/>
      <p:bldP spid="11306" grpId="0"/>
      <p:bldP spid="11307" grpId="0"/>
      <p:bldP spid="11297" grpId="0" animBg="1"/>
      <p:bldP spid="11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Ausblick: Andere terminorientierte Ziele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Summe aller Verspätungen</a:t>
            </a:r>
            <a:r>
              <a:rPr lang="de-DE" smtClean="0"/>
              <a:t> (</a:t>
            </a:r>
            <a:r>
              <a:rPr lang="de-DE" i="1" smtClean="0"/>
              <a:t>total tardiness</a:t>
            </a:r>
            <a:r>
              <a:rPr lang="de-DE" smtClean="0"/>
              <a:t>)</a:t>
            </a:r>
            <a:br>
              <a:rPr lang="de-DE" smtClean="0"/>
            </a:br>
            <a:r>
              <a:rPr lang="de-DE" smtClean="0"/>
              <a:t>im vorigen Beispiel: </a:t>
            </a:r>
            <a:r>
              <a:rPr lang="de-DE" i="1" smtClean="0"/>
              <a:t>total tardiness = </a:t>
            </a:r>
            <a:r>
              <a:rPr lang="de-DE" smtClean="0">
                <a:solidFill>
                  <a:srgbClr val="3333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00CC00"/>
                </a:solidFill>
              </a:rPr>
              <a:t>5</a:t>
            </a:r>
            <a:r>
              <a:rPr lang="de-DE" smtClean="0"/>
              <a:t> = 6</a:t>
            </a:r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Anzahl verspäteter Aufträge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im vorigen Beispiel: Anzahl verspäteter Aufträge</a:t>
            </a:r>
            <a:r>
              <a:rPr lang="de-DE" i="1" smtClean="0"/>
              <a:t> = </a:t>
            </a:r>
            <a:r>
              <a:rPr lang="de-DE" smtClean="0">
                <a:solidFill>
                  <a:srgbClr val="3333FF"/>
                </a:solidFill>
              </a:rPr>
              <a:t>2</a:t>
            </a:r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/>
              <a:t>EDD-Regel liefert meist auch bezüglich dieser Ziele gute Lösungen ist aber dort nur eine </a:t>
            </a:r>
            <a:r>
              <a:rPr lang="de-DE" i="1" smtClean="0"/>
              <a:t>Heuristik</a:t>
            </a:r>
            <a:r>
              <a:rPr lang="de-DE" smtClean="0"/>
              <a:t> </a:t>
            </a:r>
            <a:endParaRPr lang="de-AT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für exakte Lösung andere Lösungsmethoden erforderlich 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(siehe VK Produktion und Logistik bzw KFK)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Minimierung der Zykluszeit </a:t>
            </a:r>
            <a:r>
              <a:rPr lang="de-DE" i="1" dirty="0" smtClean="0"/>
              <a:t>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Zykluszeit (</a:t>
            </a:r>
            <a:r>
              <a:rPr lang="de-DE" i="1" dirty="0" err="1" smtClean="0"/>
              <a:t>makespan</a:t>
            </a:r>
            <a:r>
              <a:rPr lang="de-DE" dirty="0" smtClean="0"/>
              <a:t>)</a:t>
            </a:r>
            <a:r>
              <a:rPr lang="de-DE" i="1" dirty="0" smtClean="0"/>
              <a:t>= </a:t>
            </a:r>
            <a:r>
              <a:rPr lang="de-DE" dirty="0" smtClean="0"/>
              <a:t>maximaler</a:t>
            </a:r>
            <a:r>
              <a:rPr lang="de-DE" i="1" dirty="0" smtClean="0"/>
              <a:t> </a:t>
            </a:r>
            <a:r>
              <a:rPr lang="de-AT" dirty="0" smtClean="0"/>
              <a:t>Fertigstellungszeitpunkt aller Aufträge</a:t>
            </a: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DE" dirty="0" smtClean="0"/>
              <a:t>Bei </a:t>
            </a:r>
            <a:r>
              <a:rPr lang="de-DE" dirty="0" err="1" smtClean="0"/>
              <a:t>Einmaschinenproblem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Jede zulässige Lösung, wo es keine Leerzeiten zwischen den Aufträgen gibt, ist </a:t>
            </a:r>
            <a:r>
              <a:rPr lang="de-DE" b="1" dirty="0" smtClean="0"/>
              <a:t>optimal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u="sng" dirty="0" smtClean="0"/>
              <a:t>Obiges </a:t>
            </a:r>
            <a:r>
              <a:rPr lang="de-DE" u="sng" dirty="0" smtClean="0">
                <a:hlinkClick r:id="rId2" action="ppaction://hlinksldjump"/>
              </a:rPr>
              <a:t>Beispiel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dirty="0" smtClean="0"/>
              <a:t> ist immer 26, wenn keine Leerzeiten gelassen werden!</a:t>
            </a:r>
            <a:endParaRPr lang="de-AT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" name="Rectangle 122"/>
          <p:cNvSpPr>
            <a:spLocks noChangeArrowheads="1"/>
          </p:cNvSpPr>
          <p:nvPr/>
        </p:nvSpPr>
        <p:spPr bwMode="auto">
          <a:xfrm>
            <a:off x="395288" y="1671638"/>
            <a:ext cx="821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sz="1800" b="1"/>
              <a:t>Optimale Lösung</a:t>
            </a:r>
            <a:r>
              <a:rPr lang="de-DE" sz="1800"/>
              <a:t> wird durch SPT-Regel (</a:t>
            </a:r>
            <a:r>
              <a:rPr lang="de-DE" sz="1800" i="1"/>
              <a:t>shortest processing time</a:t>
            </a:r>
            <a:r>
              <a:rPr lang="de-DE" sz="1800"/>
              <a:t>, KOZ = kürzeste Operations-Zeit) bestimmt (exakt, keine Heuristik)</a:t>
            </a:r>
            <a:endParaRPr lang="de-AT" sz="1800" i="1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</a:t>
            </a:r>
            <a:r>
              <a:rPr lang="de-DE" dirty="0" smtClean="0"/>
              <a:t> - Minimierung der </a:t>
            </a:r>
            <a:br>
              <a:rPr lang="de-DE" dirty="0" smtClean="0"/>
            </a:br>
            <a:r>
              <a:rPr lang="de-DE" b="1" i="1" dirty="0" smtClean="0"/>
              <a:t>durchschnittlichen</a:t>
            </a:r>
            <a:r>
              <a:rPr lang="de-DE" dirty="0" smtClean="0"/>
              <a:t> Durchlaufzeit</a:t>
            </a:r>
            <a:endParaRPr lang="de-AT" dirty="0" smtClean="0"/>
          </a:p>
        </p:txBody>
      </p:sp>
      <p:graphicFrame>
        <p:nvGraphicFramePr>
          <p:cNvPr id="13426" name="Group 114"/>
          <p:cNvGraphicFramePr>
            <a:graphicFrameLocks noGrp="1"/>
          </p:cNvGraphicFramePr>
          <p:nvPr>
            <p:ph sz="half" idx="2"/>
          </p:nvPr>
        </p:nvGraphicFramePr>
        <p:xfrm>
          <a:off x="431800" y="2565400"/>
          <a:ext cx="8388350" cy="2901315"/>
        </p:xfrm>
        <a:graphic>
          <a:graphicData uri="http://schemas.openxmlformats.org/drawingml/2006/table">
            <a:tbl>
              <a:tblPr/>
              <a:tblGrid>
                <a:gridCol w="1012825"/>
                <a:gridCol w="1851025"/>
                <a:gridCol w="703263"/>
                <a:gridCol w="1762125"/>
                <a:gridCol w="1727200"/>
                <a:gridCol w="133191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" name="Text Box 104"/>
          <p:cNvSpPr txBox="1">
            <a:spLocks noChangeArrowheads="1"/>
          </p:cNvSpPr>
          <p:nvPr/>
        </p:nvSpPr>
        <p:spPr bwMode="auto">
          <a:xfrm>
            <a:off x="3492500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17" name="Text Box 105"/>
          <p:cNvSpPr txBox="1">
            <a:spLocks noChangeArrowheads="1"/>
          </p:cNvSpPr>
          <p:nvPr/>
        </p:nvSpPr>
        <p:spPr bwMode="auto">
          <a:xfrm>
            <a:off x="3492500" y="40401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3418" name="Text Box 106"/>
          <p:cNvSpPr txBox="1">
            <a:spLocks noChangeArrowheads="1"/>
          </p:cNvSpPr>
          <p:nvPr/>
        </p:nvSpPr>
        <p:spPr bwMode="auto">
          <a:xfrm>
            <a:off x="34925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5.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19" name="Text Box 107"/>
          <p:cNvSpPr txBox="1">
            <a:spLocks noChangeArrowheads="1"/>
          </p:cNvSpPr>
          <p:nvPr/>
        </p:nvSpPr>
        <p:spPr bwMode="auto">
          <a:xfrm>
            <a:off x="3492500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2.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3492500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4.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6445250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3422" name="Text Box 110"/>
          <p:cNvSpPr txBox="1">
            <a:spLocks noChangeArrowheads="1"/>
          </p:cNvSpPr>
          <p:nvPr/>
        </p:nvSpPr>
        <p:spPr bwMode="auto">
          <a:xfrm>
            <a:off x="6443663" y="50847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18</a:t>
            </a:r>
            <a:endParaRPr lang="de-AT" sz="1800" b="1"/>
          </a:p>
        </p:txBody>
      </p:sp>
      <p:sp>
        <p:nvSpPr>
          <p:cNvPr id="13423" name="Text Box 111"/>
          <p:cNvSpPr txBox="1">
            <a:spLocks noChangeArrowheads="1"/>
          </p:cNvSpPr>
          <p:nvPr/>
        </p:nvSpPr>
        <p:spPr bwMode="auto">
          <a:xfrm>
            <a:off x="65166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5</a:t>
            </a:r>
            <a:endParaRPr lang="de-AT" sz="1800" b="1"/>
          </a:p>
        </p:txBody>
      </p: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516688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3425" name="Text Box 113"/>
          <p:cNvSpPr txBox="1">
            <a:spLocks noChangeArrowheads="1"/>
          </p:cNvSpPr>
          <p:nvPr/>
        </p:nvSpPr>
        <p:spPr bwMode="auto">
          <a:xfrm>
            <a:off x="6443663" y="36449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3427" name="Text Box 115"/>
          <p:cNvSpPr txBox="1">
            <a:spLocks noChangeArrowheads="1"/>
          </p:cNvSpPr>
          <p:nvPr/>
        </p:nvSpPr>
        <p:spPr bwMode="auto">
          <a:xfrm>
            <a:off x="802798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8027988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29" name="Text Box 117"/>
          <p:cNvSpPr txBox="1">
            <a:spLocks noChangeArrowheads="1"/>
          </p:cNvSpPr>
          <p:nvPr/>
        </p:nvSpPr>
        <p:spPr bwMode="auto">
          <a:xfrm>
            <a:off x="8027988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8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30" name="Text Box 118"/>
          <p:cNvSpPr txBox="1">
            <a:spLocks noChangeArrowheads="1"/>
          </p:cNvSpPr>
          <p:nvPr/>
        </p:nvSpPr>
        <p:spPr bwMode="auto">
          <a:xfrm>
            <a:off x="80279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8027988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2" name="Text Box 120"/>
          <p:cNvSpPr txBox="1">
            <a:spLocks noChangeArrowheads="1"/>
          </p:cNvSpPr>
          <p:nvPr/>
        </p:nvSpPr>
        <p:spPr bwMode="auto">
          <a:xfrm>
            <a:off x="395288" y="573405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3008313" y="57308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C 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3436" name="Text Box 124"/>
          <p:cNvSpPr txBox="1">
            <a:spLocks noChangeArrowheads="1"/>
          </p:cNvSpPr>
          <p:nvPr/>
        </p:nvSpPr>
        <p:spPr bwMode="auto">
          <a:xfrm>
            <a:off x="5788025" y="56007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" grpId="0" build="p"/>
      <p:bldP spid="13416" grpId="0"/>
      <p:bldP spid="13417" grpId="0"/>
      <p:bldP spid="13418" grpId="0"/>
      <p:bldP spid="13419" grpId="0"/>
      <p:bldP spid="13420" grpId="0"/>
      <p:bldP spid="13421" grpId="0"/>
      <p:bldP spid="13422" grpId="0"/>
      <p:bldP spid="13423" grpId="0"/>
      <p:bldP spid="13424" grpId="0"/>
      <p:bldP spid="13425" grpId="0"/>
      <p:bldP spid="13427" grpId="0"/>
      <p:bldP spid="13428" grpId="0"/>
      <p:bldP spid="13429" grpId="0"/>
      <p:bldP spid="13430" grpId="0"/>
      <p:bldP spid="13431" grpId="0"/>
      <p:bldP spid="13432" grpId="0"/>
      <p:bldP spid="13433" grpId="0"/>
      <p:bldP spid="13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5313" y="2220913"/>
            <a:ext cx="476250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71563" y="2214563"/>
            <a:ext cx="731837" cy="519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800225" y="2220913"/>
            <a:ext cx="1460500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59138" y="2211388"/>
            <a:ext cx="1712912" cy="5222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70463" y="2220913"/>
            <a:ext cx="1952625" cy="51276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31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27574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090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787900" y="27241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18</a:t>
            </a:r>
            <a:endParaRPr lang="de-AT" sz="16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748463" y="27320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68313" y="393382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maximale Verspätung = </a:t>
            </a:r>
            <a:endParaRPr lang="de-AT" sz="20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635375" y="39497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8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924300" y="3949700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5 </a:t>
            </a:r>
            <a:r>
              <a:rPr lang="de-DE" sz="2000"/>
              <a:t>bei EDD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68313" y="44719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</a:t>
            </a:r>
            <a:r>
              <a:rPr lang="de-DE" sz="2000" u="sng"/>
              <a:t>durchschnittliche Durchlaufzeit</a:t>
            </a:r>
            <a:r>
              <a:rPr lang="de-DE" sz="2000"/>
              <a:t>  = </a:t>
            </a:r>
            <a:endParaRPr lang="de-AT" sz="200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16463" y="447675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rgbClr val="FF9900"/>
                </a:solidFill>
              </a:rPr>
              <a:t>11</a:t>
            </a:r>
            <a:r>
              <a:rPr lang="de-DE" sz="2000"/>
              <a:t>+</a:t>
            </a:r>
            <a:r>
              <a:rPr lang="de-DE" sz="2000">
                <a:solidFill>
                  <a:schemeClr val="folHlink"/>
                </a:solidFill>
              </a:rPr>
              <a:t>2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26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5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18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877050" y="44688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12,4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69213" y="4471988"/>
            <a:ext cx="147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13,2)</a:t>
            </a:r>
            <a:endParaRPr lang="de-AT" sz="2000" b="1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87363" y="5175250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de-DE" sz="2000">
                <a:sym typeface="Wingdings" pitchFamily="2" charset="2"/>
              </a:rPr>
              <a:t> Gleichzeitige Minimierung der </a:t>
            </a:r>
            <a:r>
              <a:rPr lang="de-DE" sz="2000" u="sng">
                <a:sym typeface="Wingdings" pitchFamily="2" charset="2"/>
              </a:rPr>
              <a:t>maximalen Verspätung</a:t>
            </a:r>
            <a:r>
              <a:rPr lang="de-DE" sz="2000">
                <a:sym typeface="Wingdings" pitchFamily="2" charset="2"/>
              </a:rPr>
              <a:t> und der</a:t>
            </a:r>
            <a:br>
              <a:rPr lang="de-DE" sz="2000">
                <a:sym typeface="Wingdings" pitchFamily="2" charset="2"/>
              </a:rPr>
            </a:br>
            <a:r>
              <a:rPr lang="de-DE" sz="2000">
                <a:sym typeface="Wingdings" pitchFamily="2" charset="2"/>
              </a:rPr>
              <a:t>     </a:t>
            </a:r>
            <a:r>
              <a:rPr lang="de-DE" sz="2000" u="sng">
                <a:sym typeface="Wingdings" pitchFamily="2" charset="2"/>
              </a:rPr>
              <a:t>durchschnittlichen Durchlaufzeit</a:t>
            </a:r>
            <a:r>
              <a:rPr lang="de-DE" sz="2000">
                <a:sym typeface="Wingdings" pitchFamily="2" charset="2"/>
              </a:rPr>
              <a:t> ist </a:t>
            </a:r>
            <a:r>
              <a:rPr lang="de-DE" sz="2000" b="1">
                <a:sym typeface="Wingdings" pitchFamily="2" charset="2"/>
              </a:rPr>
              <a:t>nicht</a:t>
            </a:r>
            <a:r>
              <a:rPr lang="de-DE" sz="2000">
                <a:sym typeface="Wingdings" pitchFamily="2" charset="2"/>
              </a:rPr>
              <a:t> möglich</a:t>
            </a:r>
            <a:endParaRPr lang="de-AT" sz="20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8313" y="1635125"/>
          <a:ext cx="8207375" cy="1497013"/>
        </p:xfrm>
        <a:graphic>
          <a:graphicData uri="http://schemas.openxmlformats.org/presentationml/2006/ole">
            <p:oleObj spid="_x0000_s2050" name="Bild" r:id="rId4" imgW="3607920" imgH="65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10.2.2 Maschinenbelegung auf </a:t>
            </a:r>
            <a:r>
              <a:rPr lang="de-DE" b="1" smtClean="0"/>
              <a:t>mehreren</a:t>
            </a:r>
            <a:r>
              <a:rPr lang="de-DE" smtClean="0"/>
              <a:t> Maschinen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1800" b="1" smtClean="0"/>
              <a:t>Jeder Auftrag muss auf mehreren Maschinen bearbeitet werden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de-AT" sz="1800" smtClean="0"/>
              <a:t>Viel schwieriger </a:t>
            </a:r>
            <a:r>
              <a:rPr lang="de-AT" sz="1800" smtClean="0">
                <a:sym typeface="Symbol" pitchFamily="18" charset="2"/>
              </a:rPr>
              <a:t> </a:t>
            </a:r>
            <a:r>
              <a:rPr lang="de-AT" sz="1800" smtClean="0"/>
              <a:t>Oft Verwendung von verschiedenen Prioritätsregeln </a:t>
            </a:r>
            <a:br>
              <a:rPr lang="de-AT" sz="1800" smtClean="0"/>
            </a:br>
            <a:r>
              <a:rPr lang="de-AT" sz="1800" smtClean="0"/>
              <a:t>(hier meist nur Heuristiken), z.B.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endParaRPr lang="de-AT" sz="1800" smtClean="0"/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SPT</a:t>
            </a:r>
            <a:r>
              <a:rPr lang="de-AT" sz="1800" smtClean="0"/>
              <a:t>: shortest processing time (KOZ) </a:t>
            </a:r>
            <a:br>
              <a:rPr lang="de-AT" sz="1800" smtClean="0"/>
            </a:br>
            <a:r>
              <a:rPr lang="de-AT" sz="1800" smtClean="0"/>
              <a:t>ist meist gut bzgl. durchschnittlicher Durchlaufzeit </a:t>
            </a:r>
            <a:r>
              <a:rPr lang="de-AT" sz="1800" i="1" smtClean="0"/>
              <a:t>D</a:t>
            </a:r>
            <a:br>
              <a:rPr lang="de-AT" sz="1800" i="1" smtClean="0"/>
            </a:br>
            <a:r>
              <a:rPr lang="de-AT" sz="1800" smtClean="0"/>
              <a:t>(war optimal bei einer Maschine)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SRPT</a:t>
            </a:r>
            <a:r>
              <a:rPr lang="de-AT" sz="1800" smtClean="0"/>
              <a:t>: shortest </a:t>
            </a:r>
            <a:r>
              <a:rPr lang="de-AT" sz="1800" b="1" smtClean="0"/>
              <a:t>remaining</a:t>
            </a:r>
            <a:r>
              <a:rPr lang="de-AT" sz="1800" smtClean="0"/>
              <a:t> processing time</a:t>
            </a:r>
            <a:br>
              <a:rPr lang="de-AT" sz="1800" smtClean="0"/>
            </a:br>
            <a:r>
              <a:rPr lang="de-AT" sz="1800" smtClean="0"/>
              <a:t>Priorität für jenen Auftrag, wo Restbearbeitungszeit (Summe der Bearbeitungszeiten auf allen verbleibenden Maschinen) minimal</a:t>
            </a:r>
            <a:br>
              <a:rPr lang="de-AT" sz="1800" smtClean="0"/>
            </a:br>
            <a:r>
              <a:rPr lang="de-AT" sz="1800" smtClean="0"/>
              <a:t>ist meist gut bzgl. durchschnittlicher Durchlaufzeit </a:t>
            </a:r>
            <a:r>
              <a:rPr lang="de-AT" sz="1800" i="1" smtClean="0"/>
              <a:t>D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LPT</a:t>
            </a:r>
            <a:r>
              <a:rPr lang="de-AT" sz="1800" smtClean="0"/>
              <a:t>: longest processing time (LOZ) </a:t>
            </a:r>
            <a:br>
              <a:rPr lang="de-AT" sz="1800" smtClean="0"/>
            </a:br>
            <a:r>
              <a:rPr lang="de-AT" sz="1800" smtClean="0"/>
              <a:t>ist manchmal gut bzgl. Zykluszeit </a:t>
            </a:r>
            <a:r>
              <a:rPr lang="de-AT" sz="1800" i="1" smtClean="0"/>
              <a:t>Z</a:t>
            </a:r>
            <a:endParaRPr lang="de-AT" sz="1800" smtClean="0"/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EDD:</a:t>
            </a:r>
            <a:r>
              <a:rPr lang="de-AT" sz="1800" smtClean="0"/>
              <a:t> (</a:t>
            </a:r>
            <a:r>
              <a:rPr lang="de-AT" sz="1800" i="1" smtClean="0"/>
              <a:t>earliest due date</a:t>
            </a:r>
            <a:r>
              <a:rPr lang="de-AT" sz="1800" smtClean="0"/>
              <a:t>) </a:t>
            </a:r>
            <a:br>
              <a:rPr lang="de-AT" sz="1800" smtClean="0"/>
            </a:br>
            <a:r>
              <a:rPr lang="de-AT" sz="1800" smtClean="0"/>
              <a:t>ist meist gut bei terminorientierten Zielen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Critical ratio</a:t>
            </a:r>
            <a:r>
              <a:rPr lang="de-AT" sz="1800" smtClean="0"/>
              <a:t>: Verfeinerung der EDD-Regel </a:t>
            </a:r>
            <a:br>
              <a:rPr lang="de-AT" sz="1800" smtClean="0"/>
            </a:br>
            <a:r>
              <a:rPr lang="de-AT" sz="1800" smtClean="0"/>
              <a:t>(verbleibende Zeit bis due date)/ Restbearbeitungszeit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10.2.3 Maschinenbelegung bei zwei Maschinen</a:t>
            </a:r>
            <a:endParaRPr lang="de-A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Bei</a:t>
            </a:r>
            <a:r>
              <a:rPr lang="de-AT" b="1" smtClean="0"/>
              <a:t> </a:t>
            </a:r>
            <a:r>
              <a:rPr lang="de-AT" smtClean="0"/>
              <a:t>Maschinenbelegungsproblemen mit zwei Maschinen (und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identischer Maschinenfolge aller Aufträge) und der Zielsetzung</a:t>
            </a:r>
            <a:r>
              <a:rPr lang="de-AT" b="1" smtClean="0"/>
              <a:t>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b="1" smtClean="0"/>
              <a:t>“minimiere die Zykluszeit” </a:t>
            </a:r>
            <a:r>
              <a:rPr lang="de-AT" smtClean="0"/>
              <a:t>liefert folgendes einfache Verfahren immer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die optimale Lösung:</a:t>
            </a:r>
          </a:p>
          <a:p>
            <a:pPr marL="381000" indent="-381000" eaLnBrk="1" hangingPunct="1">
              <a:buFontTx/>
              <a:buNone/>
            </a:pPr>
            <a:endParaRPr lang="de-AT" b="1" i="1" smtClean="0"/>
          </a:p>
          <a:p>
            <a:pPr marL="381000" indent="-381000" eaLnBrk="1" hangingPunct="1">
              <a:buFontTx/>
              <a:buNone/>
            </a:pPr>
            <a:r>
              <a:rPr lang="de-AT" b="1" i="1" smtClean="0"/>
              <a:t>Johnson Algorithmus:</a:t>
            </a: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/>
              <a:t>1.	Suche das </a:t>
            </a:r>
            <a:r>
              <a:rPr lang="de-AT" b="1" smtClean="0"/>
              <a:t>kleinste Element</a:t>
            </a:r>
            <a:r>
              <a:rPr lang="de-AT" smtClean="0"/>
              <a:t> der Tabelle der Bearbeitungszeiten. Wenn diese kürzeste Dauer bei Maschine 1 auftritt, ordne den Auftrag vorne an, sonst ordne ihn hinten an. </a:t>
            </a:r>
          </a:p>
          <a:p>
            <a:pPr marL="381000" indent="-381000" eaLnBrk="1" hangingPunct="1">
              <a:buFontTx/>
              <a:buNone/>
            </a:pPr>
            <a:r>
              <a:rPr lang="de-AT" smtClean="0"/>
              <a:t>2. 	Wenn ein Auftrag angeordnet wurde, streiche ihn aus der Tabelle der Bearbeitungszeiten</a:t>
            </a:r>
            <a:br>
              <a:rPr lang="de-AT" smtClean="0"/>
            </a:b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Lösung wächst von vorne </a:t>
            </a:r>
            <a:r>
              <a:rPr lang="de-AT" i="1" smtClean="0"/>
              <a:t>und</a:t>
            </a:r>
            <a:r>
              <a:rPr lang="de-AT" smtClean="0"/>
              <a:t> hinten beginnend zusammen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953375" y="57721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hlinkClick r:id="rId2" action="ppaction://hlinksldjump"/>
              </a:rPr>
              <a:t>Beispiel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 - Johnson </a:t>
            </a:r>
            <a:r>
              <a:rPr lang="de-DE" dirty="0" smtClean="0">
                <a:hlinkClick r:id="rId2" action="ppaction://hlinksldjump"/>
              </a:rPr>
              <a:t>Al</a:t>
            </a:r>
            <a:r>
              <a:rPr lang="de-DE" dirty="0" smtClean="0">
                <a:hlinkClick r:id="rId2" action="ppaction://hlinksldjump"/>
              </a:rPr>
              <a:t>gorithmus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Es sind 5 Aufträge auf den beiden Arbeitsstationen „Bohrmaschine“ (M1) und „Drehbank“ (M2) zu bearbeiten. </a:t>
            </a:r>
            <a:r>
              <a:rPr lang="de-DE" i="1" dirty="0" smtClean="0"/>
              <a:t>Z</a:t>
            </a:r>
            <a:r>
              <a:rPr lang="de-DE" dirty="0" smtClean="0"/>
              <a:t> min!</a:t>
            </a:r>
            <a:endParaRPr lang="de-AT" dirty="0" smtClean="0"/>
          </a:p>
        </p:txBody>
      </p:sp>
      <p:graphicFrame>
        <p:nvGraphicFramePr>
          <p:cNvPr id="17480" name="Group 72"/>
          <p:cNvGraphicFramePr>
            <a:graphicFrameLocks noGrp="1"/>
          </p:cNvGraphicFramePr>
          <p:nvPr>
            <p:ph sz="half" idx="2"/>
          </p:nvPr>
        </p:nvGraphicFramePr>
        <p:xfrm>
          <a:off x="468313" y="2492375"/>
          <a:ext cx="8207375" cy="2468880"/>
        </p:xfrm>
        <a:graphic>
          <a:graphicData uri="http://schemas.openxmlformats.org/drawingml/2006/table">
            <a:tbl>
              <a:tblPr/>
              <a:tblGrid>
                <a:gridCol w="1008062"/>
                <a:gridCol w="719138"/>
                <a:gridCol w="792162"/>
                <a:gridCol w="1800225"/>
                <a:gridCol w="2016125"/>
                <a:gridCol w="187166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Auftrag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Johnson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Gesamtbear- beitungszeit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SRPT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385763" y="52927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Optimale Reihenfolge:</a:t>
            </a:r>
            <a:endParaRPr lang="de-AT" sz="2000" b="1"/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3267075" y="5256213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/>
              <a:t>[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]  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2433638" y="31321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2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1681163" y="3497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3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2435225" y="38623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4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1684338" y="45910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7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3482975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endParaRPr lang="de-AT" sz="2000" b="1">
              <a:solidFill>
                <a:schemeClr val="folHlink"/>
              </a:solidFill>
            </a:endParaRP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5859463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9900"/>
                </a:solidFill>
              </a:rPr>
              <a:t>C</a:t>
            </a:r>
            <a:endParaRPr lang="de-AT" sz="2000" b="1">
              <a:solidFill>
                <a:srgbClr val="FF9900"/>
              </a:solidFill>
            </a:endParaRP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275138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50673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</a:rPr>
              <a:t>D</a:t>
            </a:r>
            <a:endParaRPr lang="de-AT" sz="2000" b="1">
              <a:solidFill>
                <a:srgbClr val="FF0000"/>
              </a:solidFill>
            </a:endParaRP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65786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A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56515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5580063" y="42211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17</a:t>
            </a:r>
            <a:endParaRPr lang="de-AT" sz="1800"/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5651500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5580063" y="3854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12</a:t>
            </a:r>
            <a:endParaRPr lang="de-AT" sz="1800"/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5580063" y="457517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19</a:t>
            </a:r>
            <a:endParaRPr lang="de-AT" sz="1800"/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3635375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35</a:t>
            </a:r>
            <a:endParaRPr lang="de-AT" sz="1800"/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708400" y="35004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3635375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3635375" y="421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29</a:t>
            </a:r>
            <a:endParaRPr lang="de-AT" sz="1800"/>
          </a:p>
        </p:txBody>
      </p:sp>
      <p:sp>
        <p:nvSpPr>
          <p:cNvPr id="17503" name="Text Box 95"/>
          <p:cNvSpPr txBox="1">
            <a:spLocks noChangeArrowheads="1"/>
          </p:cNvSpPr>
          <p:nvPr/>
        </p:nvSpPr>
        <p:spPr bwMode="auto">
          <a:xfrm>
            <a:off x="3635375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22</a:t>
            </a:r>
            <a:endParaRPr lang="de-AT" sz="1800"/>
          </a:p>
        </p:txBody>
      </p:sp>
      <p:sp>
        <p:nvSpPr>
          <p:cNvPr id="17504" name="Text Box 96"/>
          <p:cNvSpPr txBox="1">
            <a:spLocks noChangeArrowheads="1"/>
          </p:cNvSpPr>
          <p:nvPr/>
        </p:nvSpPr>
        <p:spPr bwMode="auto">
          <a:xfrm>
            <a:off x="7596188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>
            <a:off x="7524750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14</a:t>
            </a:r>
            <a:endParaRPr lang="de-AT" sz="1800"/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7524750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20</a:t>
            </a:r>
            <a:endParaRPr lang="de-AT" sz="1800"/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524750" y="42211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7524750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45</a:t>
            </a:r>
            <a:endParaRPr lang="de-AT" sz="1800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1609725" y="33147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>
            <a:off x="1609725" y="36830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>
            <a:off x="1619250" y="4048125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>
            <a:off x="1619250" y="4773613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3" name="Text Box 105"/>
          <p:cNvSpPr txBox="1">
            <a:spLocks noChangeArrowheads="1"/>
          </p:cNvSpPr>
          <p:nvPr/>
        </p:nvSpPr>
        <p:spPr bwMode="auto">
          <a:xfrm>
            <a:off x="395288" y="569277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Durchlaufzeiten? Zykluszeit?</a:t>
            </a:r>
            <a:endParaRPr lang="de-AT" sz="2000" b="1"/>
          </a:p>
        </p:txBody>
      </p:sp>
      <p:sp>
        <p:nvSpPr>
          <p:cNvPr id="39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82" grpId="0"/>
      <p:bldP spid="17483" grpId="0"/>
      <p:bldP spid="17484" grpId="0"/>
      <p:bldP spid="17486" grpId="0"/>
      <p:bldP spid="17489" grpId="0"/>
      <p:bldP spid="17490" grpId="0"/>
      <p:bldP spid="17491" grpId="0"/>
      <p:bldP spid="17492" grpId="0"/>
      <p:bldP spid="17493" grpId="0"/>
      <p:bldP spid="17494" grpId="0"/>
      <p:bldP spid="17495" grpId="0"/>
      <p:bldP spid="17496" grpId="0"/>
      <p:bldP spid="17497" grpId="0"/>
      <p:bldP spid="17498" grpId="0"/>
      <p:bldP spid="17499" grpId="0"/>
      <p:bldP spid="17501" grpId="0"/>
      <p:bldP spid="17502" grpId="0"/>
      <p:bldP spid="17503" grpId="0"/>
      <p:bldP spid="17504" grpId="0"/>
      <p:bldP spid="17505" grpId="0"/>
      <p:bldP spid="17506" grpId="0"/>
      <p:bldP spid="17507" grpId="0"/>
      <p:bldP spid="17508" grpId="0"/>
      <p:bldP spid="17509" grpId="0" animBg="1"/>
      <p:bldP spid="17510" grpId="0" animBg="1"/>
      <p:bldP spid="17511" grpId="0" animBg="1"/>
      <p:bldP spid="17512" grpId="0" animBg="1"/>
      <p:bldP spid="175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/>
            </a:r>
            <a:br>
              <a:rPr lang="de-DE" dirty="0" smtClean="0">
                <a:hlinkClick r:id="rId3" action="ppaction://hlinksldjump"/>
              </a:rPr>
            </a:br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Maschinenorientiertes Gantt-Diagramm</a:t>
            </a:r>
            <a:endParaRPr lang="de-AT" dirty="0" smtClean="0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003300" y="2814638"/>
            <a:ext cx="584200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87500" y="2817813"/>
            <a:ext cx="1222375" cy="4953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14638" y="2814638"/>
            <a:ext cx="1747837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562475" y="2817813"/>
            <a:ext cx="1397000" cy="4984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961063" y="2816225"/>
            <a:ext cx="873125" cy="500063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585913" y="2316163"/>
            <a:ext cx="1046162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11463" y="2314575"/>
            <a:ext cx="2098675" cy="4984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135688" y="2316163"/>
            <a:ext cx="700087" cy="4984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37363" y="2314575"/>
            <a:ext cx="344487" cy="50165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458913" y="3436938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80088" y="34353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28</a:t>
            </a:r>
            <a:endParaRPr lang="de-AT" sz="16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356100" y="34290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627313" y="34369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988175" y="20447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35</a:t>
            </a:r>
            <a:endParaRPr lang="de-AT" sz="16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627813" y="20447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883275" y="205263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29</a:t>
            </a:r>
            <a:endParaRPr lang="de-AT" sz="16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668838" y="2052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22</a:t>
            </a:r>
            <a:endParaRPr lang="de-AT" sz="160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643188" y="20367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46856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9</a:t>
            </a:r>
            <a:endParaRPr lang="de-AT" sz="160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45891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643688" y="34290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46113" y="518160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</a:t>
            </a:r>
            <a:r>
              <a:rPr lang="de-DE" sz="2000" u="sng"/>
              <a:t>Zykluszeit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46113" y="571976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894263" y="5724525"/>
            <a:ext cx="341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chemeClr val="folHlink"/>
                </a:solidFill>
              </a:rPr>
              <a:t>9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22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29</a:t>
            </a:r>
            <a:r>
              <a:rPr lang="de-DE" sz="2000"/>
              <a:t>+</a:t>
            </a:r>
            <a:r>
              <a:rPr lang="de-DE" sz="2000">
                <a:solidFill>
                  <a:srgbClr val="FF9900"/>
                </a:solidFill>
              </a:rPr>
              <a:t>33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35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199313" y="5716588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25,6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517775" y="51974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35 </a:t>
            </a:r>
            <a:r>
              <a:rPr lang="de-DE" sz="2000"/>
              <a:t>ZE</a:t>
            </a:r>
            <a:endParaRPr lang="de-AT" sz="2000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913313" y="2319338"/>
            <a:ext cx="1217612" cy="495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9900" y="1714500"/>
          <a:ext cx="8204200" cy="2012950"/>
        </p:xfrm>
        <a:graphic>
          <a:graphicData uri="http://schemas.openxmlformats.org/presentationml/2006/ole">
            <p:oleObj spid="_x0000_s3074" name="Bild" r:id="rId4" imgW="3788280" imgH="923760" progId="Word.Picture.8">
              <p:embed/>
            </p:oleObj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36588" y="3781425"/>
            <a:ext cx="77311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B kann auf M2 beginnen, sobald er auf M1 fertig ist (da M2 frei ist)</a:t>
            </a:r>
            <a:endParaRPr lang="de-AT" sz="1800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36588" y="4124325"/>
            <a:ext cx="7721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E kann auf M2 beginnen, sobald er auf M1 fertig ist (da M2 frei ist)</a:t>
            </a:r>
            <a:endParaRPr lang="de-AT" sz="1800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27063" y="4486275"/>
            <a:ext cx="77216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D kann </a:t>
            </a:r>
            <a:r>
              <a:rPr lang="de-DE" sz="1800" b="1"/>
              <a:t>nicht</a:t>
            </a:r>
            <a:r>
              <a:rPr lang="de-DE" sz="1800"/>
              <a:t> auf M2 beginnen wenn auf M1 fertig (da M2 belegt)</a:t>
            </a:r>
            <a:endParaRPr lang="de-A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6" grpId="0"/>
      <p:bldP spid="19487" grpId="0"/>
      <p:bldP spid="19488" grpId="0"/>
      <p:bldP spid="19489" grpId="0"/>
      <p:bldP spid="19490" grpId="0"/>
      <p:bldP spid="19491" grpId="0" animBg="1"/>
      <p:bldP spid="19498" grpId="0" animBg="1"/>
      <p:bldP spid="19499" grpId="0" animBg="1"/>
      <p:bldP spid="19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SRPT-Regel</a:t>
            </a:r>
            <a:endParaRPr lang="de-AT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Wir ermitteln nun Vergleichslösung mittels SRPT- Regel </a:t>
            </a:r>
            <a:endParaRPr lang="de-DE" u="sng" dirty="0" smtClean="0"/>
          </a:p>
          <a:p>
            <a:pPr eaLnBrk="1" hangingPunct="1"/>
            <a:r>
              <a:rPr lang="de-DE" dirty="0" smtClean="0"/>
              <a:t>Also Ziel: kurze </a:t>
            </a:r>
            <a:r>
              <a:rPr lang="de-DE" u="sng" dirty="0" smtClean="0"/>
              <a:t>durchschnittliche Durchlaufzeit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468313" y="2672085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Reihenfolge</a:t>
            </a:r>
            <a:r>
              <a:rPr lang="de-DE" sz="2000" dirty="0"/>
              <a:t>: </a:t>
            </a:r>
            <a:r>
              <a:rPr lang="de-AT" sz="2000" dirty="0"/>
              <a:t>[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]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39975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3333FF"/>
                </a:solidFill>
              </a:rPr>
              <a:t>A</a:t>
            </a:r>
            <a:endParaRPr lang="de-AT" sz="2000" b="1" dirty="0">
              <a:solidFill>
                <a:srgbClr val="3333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03848" y="2636912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folHlink"/>
                </a:solidFill>
              </a:rPr>
              <a:t>B</a:t>
            </a:r>
            <a:endParaRPr lang="de-AT" sz="2000" b="1" dirty="0">
              <a:solidFill>
                <a:schemeClr val="fol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40200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9900"/>
                </a:solidFill>
              </a:rPr>
              <a:t>C</a:t>
            </a:r>
            <a:endParaRPr lang="de-AT" sz="2000" b="1" dirty="0">
              <a:solidFill>
                <a:srgbClr val="FF99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482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0000"/>
                </a:solidFill>
              </a:rPr>
              <a:t>D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0118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00CC00"/>
                </a:solidFill>
              </a:rPr>
              <a:t>E</a:t>
            </a:r>
            <a:endParaRPr lang="de-AT" sz="2000" b="1" dirty="0">
              <a:solidFill>
                <a:srgbClr val="00CC00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899592" y="4077072"/>
            <a:ext cx="946150" cy="5159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862138" y="4077072"/>
            <a:ext cx="522287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580063" y="4080247"/>
            <a:ext cx="1241425" cy="50641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387600" y="4080247"/>
            <a:ext cx="1416050" cy="5159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803650" y="4077072"/>
            <a:ext cx="1774825" cy="515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862138" y="3546847"/>
            <a:ext cx="347662" cy="52705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387600" y="3542084"/>
            <a:ext cx="1062038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800475" y="3542084"/>
            <a:ext cx="712788" cy="5286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581650" y="3545259"/>
            <a:ext cx="1239838" cy="525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727200" y="46609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46313" y="466090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614738" y="46767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99088" y="46767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38925" y="46767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214688" y="3262684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14</a:t>
            </a:r>
            <a:endParaRPr lang="de-AT" sz="1600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295775" y="3254747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391150" y="3262684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6630988" y="3272209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8604250" y="3234109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45</a:t>
            </a:r>
            <a:endParaRPr lang="de-AT" sz="1600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717675" y="3256334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046288" y="3256334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7</a:t>
            </a:r>
            <a:endParaRPr lang="de-AT" sz="160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63775" y="3254747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590925" y="3256334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11188" y="508476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Zykluszeit = </a:t>
            </a:r>
            <a:endParaRPr lang="de-AT" sz="2000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11188" y="562451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 </a:t>
            </a:r>
            <a:endParaRPr lang="de-AT" sz="2000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2482850" y="51038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45</a:t>
            </a:r>
            <a:r>
              <a:rPr lang="de-DE" sz="2000"/>
              <a:t> ZE</a:t>
            </a:r>
            <a:endParaRPr lang="de-AT" sz="2000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1155700" y="5629275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(7+14+20+33+45)/5 = </a:t>
            </a:r>
            <a:endParaRPr lang="de-AT" sz="2000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708400" y="56292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23,8</a:t>
            </a:r>
            <a:r>
              <a:rPr lang="de-DE" sz="2000"/>
              <a:t> </a:t>
            </a:r>
            <a:endParaRPr lang="de-AT" sz="2000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362325" y="5083175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35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4371975" y="5607050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25,6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71475" y="2924944"/>
          <a:ext cx="8313738" cy="2109787"/>
        </p:xfrm>
        <a:graphic>
          <a:graphicData uri="http://schemas.openxmlformats.org/presentationml/2006/ole">
            <p:oleObj spid="_x0000_s4098" name="Bild" r:id="rId4" imgW="3788280" imgH="923760" progId="Word.Picture.8">
              <p:embed/>
            </p:oleObj>
          </a:graphicData>
        </a:graphic>
      </p:graphicFrame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827838" y="3542084"/>
            <a:ext cx="2136775" cy="5254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2" grpId="0"/>
      <p:bldP spid="20503" grpId="0"/>
      <p:bldP spid="20504" grpId="0"/>
      <p:bldP spid="20505" grpId="0"/>
      <p:bldP spid="20507" grpId="0"/>
      <p:bldP spid="20508" grpId="0"/>
      <p:bldP spid="20510" grpId="0"/>
      <p:bldP spid="20511" grpId="0"/>
      <p:bldP spid="20512" grpId="0"/>
      <p:bldP spid="20513" grpId="0"/>
      <p:bldP spid="20514" grpId="0"/>
      <p:bldP spid="20515" grpId="0"/>
      <p:bldP spid="20517" grpId="0"/>
      <p:bldP spid="20518" grpId="0"/>
      <p:bldP spid="20519" grpId="0"/>
      <p:bldP spid="20520" grpId="0"/>
      <p:bldP spid="20521" grpId="0"/>
      <p:bldP spid="20522" grpId="0"/>
      <p:bldP spid="20523" grpId="0"/>
      <p:bldP spid="20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 Auftragsfreigabe I</a:t>
            </a:r>
            <a:endParaRPr lang="de-AT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z="2400" i="1" u="sng" smtClean="0"/>
              <a:t>Dilemma der Ablaufplanung</a:t>
            </a:r>
            <a:r>
              <a:rPr lang="de-AT" smtClean="0"/>
              <a:t>: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Maximierung der Kapazitätsauslastung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vs. Minimierung der mittleren Durchlaufzeit (konkurrierende Ziele)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endParaRPr lang="de-DE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viele freigegebene Aufträge 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Maschinen gut ausgelastet – kaum Leerzeiten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lange </a:t>
            </a:r>
            <a:r>
              <a:rPr lang="de-AT" smtClean="0"/>
              <a:t>Wartezeiten vor Engpassmaschinen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i="1" smtClean="0"/>
              <a:t>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große </a:t>
            </a:r>
            <a:r>
              <a:rPr lang="de-AT" i="1" smtClean="0"/>
              <a:t>Durchlaufzeiten </a:t>
            </a:r>
            <a:r>
              <a:rPr lang="de-AT" smtClean="0"/>
              <a:t>(= Zeit von Auftragsfreigabe bis Fertigstellung des Auftrags)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wenige freigegebene Aufträge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kürzere Durchlaufzeiten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</a:t>
            </a:r>
            <a:r>
              <a:rPr lang="de-AT" smtClean="0"/>
              <a:t>Verringerung der </a:t>
            </a:r>
            <a:r>
              <a:rPr lang="de-AT" i="1" smtClean="0"/>
              <a:t>Kapazitätsauslastung</a:t>
            </a:r>
            <a:r>
              <a:rPr lang="de-AT" smtClean="0"/>
              <a:t> im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Maschinenbelegung bei mehreren Maschinen</a:t>
            </a:r>
          </a:p>
        </p:txBody>
      </p:sp>
      <p:sp>
        <p:nvSpPr>
          <p:cNvPr id="39940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de-DE" smtClean="0">
                <a:sym typeface="Wingdings" pitchFamily="2" charset="2"/>
              </a:rPr>
              <a:t> Gleichzeitige Minimierung der </a:t>
            </a:r>
            <a:r>
              <a:rPr lang="de-DE" b="1" smtClean="0">
                <a:sym typeface="Wingdings" pitchFamily="2" charset="2"/>
              </a:rPr>
              <a:t>Zykluszeit</a:t>
            </a:r>
            <a:r>
              <a:rPr lang="de-DE" smtClean="0">
                <a:sym typeface="Wingdings" pitchFamily="2" charset="2"/>
              </a:rPr>
              <a:t> und der </a:t>
            </a:r>
            <a:r>
              <a:rPr lang="de-DE" b="1" smtClean="0">
                <a:sym typeface="Wingdings" pitchFamily="2" charset="2"/>
              </a:rPr>
              <a:t>durchschnittlichen Durchlaufzeit</a:t>
            </a:r>
            <a:r>
              <a:rPr lang="de-DE" smtClean="0">
                <a:sym typeface="Wingdings" pitchFamily="2" charset="2"/>
              </a:rPr>
              <a:t> ist </a:t>
            </a:r>
            <a:r>
              <a:rPr lang="de-DE" b="1" smtClean="0">
                <a:sym typeface="Wingdings" pitchFamily="2" charset="2"/>
              </a:rPr>
              <a:t>nicht</a:t>
            </a:r>
            <a:r>
              <a:rPr lang="de-DE" smtClean="0">
                <a:sym typeface="Wingdings" pitchFamily="2" charset="2"/>
              </a:rPr>
              <a:t> möglich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DE" smtClean="0">
                <a:sym typeface="Wingdings" pitchFamily="2" charset="2"/>
              </a:rPr>
              <a:t>Es gibt viele </a:t>
            </a:r>
            <a:r>
              <a:rPr lang="de-DE" i="1" smtClean="0">
                <a:sym typeface="Wingdings" pitchFamily="2" charset="2"/>
              </a:rPr>
              <a:t>konfliktäre</a:t>
            </a:r>
            <a:r>
              <a:rPr lang="de-DE" smtClean="0">
                <a:sym typeface="Wingdings" pitchFamily="2" charset="2"/>
              </a:rPr>
              <a:t> Ziele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Für jedes Ziel gibt es meist viel verschieden Lösungsverfahren (exakte Verfahren und Heuristiken)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Siehe „VK ABWL Produktion und Logistik“ und KFK (OMA, 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Schlußwort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Viel Erfolg beim Endtest</a:t>
            </a:r>
            <a:r>
              <a:rPr lang="de-AT" smtClean="0"/>
              <a:t>!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Viel Spaß beim VK </a:t>
            </a:r>
            <a:r>
              <a:rPr lang="de-AT" smtClean="0">
                <a:sym typeface="Wingdings" pitchFamily="2" charset="2"/>
              </a:rPr>
              <a:t>Produktion und Logistik</a:t>
            </a:r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Auf Wiedersehen in der KFK</a:t>
            </a:r>
          </a:p>
          <a:p>
            <a:pPr eaLnBrk="1" hangingPunct="1"/>
            <a:endParaRPr lang="de-AT" smtClean="0"/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/>
            <a:r>
              <a:rPr lang="de-AT" smtClean="0"/>
              <a:t> Schöne Ferien</a:t>
            </a:r>
            <a:endParaRPr lang="de-AT" sz="4000" smtClean="0">
              <a:sym typeface="Webdings" pitchFamily="18" charset="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17304"/>
            <a:ext cx="4381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Auftragsfreigabe II</a:t>
            </a:r>
            <a:endParaRPr lang="de-AT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Ein </a:t>
            </a:r>
            <a:r>
              <a:rPr lang="de-AT" sz="1800" b="1" dirty="0" smtClean="0"/>
              <a:t>Ausgleich</a:t>
            </a:r>
            <a:r>
              <a:rPr lang="de-AT" sz="1800" dirty="0" smtClean="0"/>
              <a:t> zwischen den beiden </a:t>
            </a:r>
            <a:r>
              <a:rPr lang="de-AT" sz="1800" b="1" dirty="0" err="1" smtClean="0"/>
              <a:t>konfliktären</a:t>
            </a:r>
            <a:r>
              <a:rPr lang="de-AT" sz="1800" b="1" dirty="0" smtClean="0"/>
              <a:t> Zielen</a:t>
            </a:r>
            <a:r>
              <a:rPr lang="de-AT" sz="1800" dirty="0" smtClean="0"/>
              <a:t> kann durch 	intelligente Produktionssteuerung zumindest teilweise erreicht werden!</a:t>
            </a:r>
          </a:p>
          <a:p>
            <a:pPr eaLnBrk="1" hangingPunct="1">
              <a:buFont typeface="Wingdings" pitchFamily="2" charset="2"/>
              <a:buNone/>
            </a:pPr>
            <a:endParaRPr lang="de-AT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AT" sz="1800" dirty="0" smtClean="0"/>
              <a:t>d.h. Ziel ist Erzielung einer akzeptable Durchlaufzeit </a:t>
            </a:r>
          </a:p>
          <a:p>
            <a:pPr lvl="1" defTabSz="180000" eaLnBrk="1" hangingPunct="1"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ohne allzu hohen Bestand an halbfertigen, </a:t>
            </a:r>
            <a:r>
              <a:rPr lang="de-AT" dirty="0" err="1" smtClean="0"/>
              <a:t>angearbeiteten</a:t>
            </a:r>
            <a:r>
              <a:rPr lang="de-AT" dirty="0" smtClean="0"/>
              <a:t> Aufträgen (</a:t>
            </a:r>
            <a:r>
              <a:rPr lang="de-AT" i="1" dirty="0" smtClean="0"/>
              <a:t>WIP =  	</a:t>
            </a:r>
            <a:r>
              <a:rPr lang="de-AT" i="1" dirty="0" err="1" smtClean="0"/>
              <a:t>work</a:t>
            </a:r>
            <a:r>
              <a:rPr lang="de-AT" i="1" dirty="0" smtClean="0"/>
              <a:t> in </a:t>
            </a:r>
            <a:r>
              <a:rPr lang="de-AT" i="1" dirty="0" err="1" smtClean="0"/>
              <a:t>process</a:t>
            </a:r>
            <a:r>
              <a:rPr lang="de-AT" dirty="0" smtClean="0"/>
              <a:t>) </a:t>
            </a:r>
          </a:p>
          <a:p>
            <a:pPr lvl="1" eaLnBrk="1" hangingPunct="1">
              <a:buFontTx/>
              <a:buChar char="•"/>
            </a:pPr>
            <a:r>
              <a:rPr lang="de-AT" dirty="0" smtClean="0"/>
              <a:t> ohne einer allzu hohen Senkung der Kapazitätsauslastung</a:t>
            </a:r>
          </a:p>
          <a:p>
            <a:pPr lvl="1" eaLnBrk="1" hangingPunct="1">
              <a:buFontTx/>
              <a:buChar char="•"/>
            </a:pPr>
            <a:endParaRPr lang="de-AT" dirty="0" smtClean="0"/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/>
              <a:t> Auftragsfreigabe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wann soll mit den einzelnen Aufträgen begonnen werden?)</a:t>
            </a:r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>
                <a:hlinkClick r:id="rId2" action="ppaction://hlinksldjump"/>
              </a:rPr>
              <a:t> Maschinenbelegung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Reihenfolge der freigegebenen Aufträge auf den einzelnen Maschinen)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Durchlaufzeiten-Syndrom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Grund für der Notwendigkeit gezielter Auftragsfreigabe: </a:t>
            </a:r>
            <a:r>
              <a:rPr lang="de-DE" b="1" dirty="0" smtClean="0"/>
              <a:t>Durchlaufzeiten-Syndrom</a:t>
            </a:r>
          </a:p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Ausgangspunkt sind geschätzte, auf </a:t>
            </a:r>
            <a:r>
              <a:rPr lang="de-DE" i="1" dirty="0" smtClean="0"/>
              <a:t>Erfahrungswerten beruhende 	Durchlaufzeiten</a:t>
            </a:r>
            <a:endParaRPr lang="de-DE" dirty="0" smtClean="0"/>
          </a:p>
          <a:p>
            <a:pPr defTabSz="180000" eaLnBrk="1" hangingPunct="1">
              <a:buFont typeface="Symbol" pitchFamily="18" charset="2"/>
              <a:buChar char="Þ"/>
              <a:tabLst>
                <a:tab pos="180000" algn="l"/>
              </a:tabLst>
            </a:pPr>
            <a:r>
              <a:rPr lang="de-DE" dirty="0" smtClean="0"/>
              <a:t> Um Schwankungen auszugleichen, werden sie um  			 			  						   Sicherheitszuschläge erhöht.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früher als notwendig freigegeben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Wartezeiten </a:t>
            </a:r>
            <a:r>
              <a:rPr lang="de-DE" dirty="0" smtClean="0">
                <a:sym typeface="Symbol" pitchFamily="18" charset="2"/>
              </a:rPr>
              <a:t> </a:t>
            </a:r>
            <a:r>
              <a:rPr lang="de-DE" dirty="0" smtClean="0"/>
              <a:t>die zu beobachtenden Durchlaufzeiten steigen an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Schätzwerte für Durchlaufzeiten werden nach oben korrigiert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noch früher freigegeben,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Auftragsfreigabe III</a:t>
            </a:r>
            <a:endParaRPr lang="de-A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Durchlaufzeiten-Syndrom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Schätzwerte für Durchlaufzeiten werden 	immer weiter nach oben korrigiert 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lange Durchlaufzeiten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 Ausweg: systematische </a:t>
            </a:r>
            <a:r>
              <a:rPr lang="de-AT" i="1" dirty="0" smtClean="0"/>
              <a:t>Auftragsfreigabe</a:t>
            </a:r>
            <a:br>
              <a:rPr lang="de-AT" i="1" dirty="0" smtClean="0"/>
            </a:br>
            <a:r>
              <a:rPr lang="de-AT" i="1" dirty="0" smtClean="0"/>
              <a:t>  </a:t>
            </a:r>
            <a:r>
              <a:rPr lang="de-AT" dirty="0" smtClean="0"/>
              <a:t>wann soll mit den einzelnen Aufträgen begonnen werden?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u="sng" dirty="0" smtClean="0"/>
              <a:t> Idee der </a:t>
            </a:r>
            <a:r>
              <a:rPr lang="de-DE" i="1" u="sng" dirty="0" smtClean="0"/>
              <a:t>Auftragsfreigabe</a:t>
            </a:r>
            <a:r>
              <a:rPr lang="de-DE" i="1" dirty="0" smtClean="0"/>
              <a:t>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nur dann einen neuen Auftrag freigeben, wenn es die      	Gesamtbelastung des Systems zulässt 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Verschiedene Systeme der Auftragsfreigabe </a:t>
            </a:r>
            <a:endParaRPr lang="de-A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b="1" dirty="0" smtClean="0"/>
              <a:t>CONWIP-System</a:t>
            </a:r>
            <a:r>
              <a:rPr lang="de-DE" dirty="0" smtClean="0"/>
              <a:t> (CONWIP = </a:t>
            </a:r>
            <a:r>
              <a:rPr lang="de-DE" i="1" dirty="0" err="1" smtClean="0">
                <a:solidFill>
                  <a:srgbClr val="FF0000"/>
                </a:solidFill>
              </a:rPr>
              <a:t>CON</a:t>
            </a:r>
            <a:r>
              <a:rPr lang="de-DE" i="1" dirty="0" err="1" smtClean="0"/>
              <a:t>stant</a:t>
            </a:r>
            <a:r>
              <a:rPr lang="de-DE" i="1" dirty="0" smtClean="0"/>
              <a:t> </a:t>
            </a:r>
            <a:r>
              <a:rPr lang="de-AT" i="1" dirty="0" smtClean="0">
                <a:solidFill>
                  <a:srgbClr val="FF0000"/>
                </a:solidFill>
              </a:rPr>
              <a:t>W</a:t>
            </a:r>
            <a:r>
              <a:rPr lang="de-AT" i="1" dirty="0" smtClean="0"/>
              <a:t>ork </a:t>
            </a:r>
            <a:r>
              <a:rPr lang="de-AT" i="1" dirty="0" smtClean="0">
                <a:solidFill>
                  <a:srgbClr val="FF0000"/>
                </a:solidFill>
              </a:rPr>
              <a:t>I</a:t>
            </a:r>
            <a:r>
              <a:rPr lang="de-AT" i="1" dirty="0" smtClean="0"/>
              <a:t>n </a:t>
            </a:r>
            <a:r>
              <a:rPr lang="de-AT" i="1" dirty="0" err="1" smtClean="0">
                <a:solidFill>
                  <a:srgbClr val="FF0000"/>
                </a:solidFill>
              </a:rPr>
              <a:t>P</a:t>
            </a:r>
            <a:r>
              <a:rPr lang="de-AT" i="1" dirty="0" err="1" smtClean="0"/>
              <a:t>rocess</a:t>
            </a:r>
            <a:r>
              <a:rPr lang="de-DE" dirty="0" smtClean="0"/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einfach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in US-Literatur und Praxis beliebt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Anzahl der </a:t>
            </a:r>
            <a:r>
              <a:rPr lang="de-AT" dirty="0" smtClean="0"/>
              <a:t>halbfertigen Aufträge wird konstant gehalten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wird genau dann freigegeben, wenn ein anderer   	fertig geworden 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sz="2400" b="1" dirty="0" smtClean="0"/>
              <a:t>belastungsorientierte Auftragsfreigabe</a:t>
            </a:r>
            <a:r>
              <a:rPr lang="de-AT" dirty="0" smtClean="0"/>
              <a:t> (BOA, BORA):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komplizierter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im deutschen Sprachraum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ist freizugeben, wenn die zulässige Belastung (die    	Warteschlangenlänge an Aufträgen vor dieser Maschine) bei allen 	dafür  benötigten Maschinen nicht überschritten wird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 Maschinenbelegung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es wird bestimmt, in welcher Reihenfolge die freigegebenen Aufträge  	auf den einzelnen Maschinen zu bearbeiten sind </a:t>
            </a:r>
          </a:p>
          <a:p>
            <a:pPr eaLnBrk="1" hangingPunct="1"/>
            <a:r>
              <a:rPr lang="de-AT" dirty="0" smtClean="0"/>
              <a:t> diverse Zielsetzungen sinnvoll – Beispiele:</a:t>
            </a:r>
          </a:p>
          <a:p>
            <a:pPr lvl="1" eaLnBrk="1" hangingPunct="1"/>
            <a:r>
              <a:rPr lang="de-AT" dirty="0" smtClean="0"/>
              <a:t>Minimiere die Summe aller Verspätungen </a:t>
            </a:r>
            <a:r>
              <a:rPr lang="de-AT" i="1" dirty="0" smtClean="0"/>
              <a:t>V,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Zykluszeit (bis alle Aufträge fertig sind) </a:t>
            </a:r>
            <a:r>
              <a:rPr lang="de-AT" i="1" dirty="0" smtClean="0"/>
              <a:t>Z,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durchschnittliche Durchlaufzeit der Aufträge </a:t>
            </a:r>
            <a:r>
              <a:rPr lang="de-AT" i="1" dirty="0" smtClean="0"/>
              <a:t>D.</a:t>
            </a:r>
          </a:p>
          <a:p>
            <a:pPr lvl="1" eaLnBrk="1" hangingPunct="1">
              <a:buFontTx/>
              <a:buNone/>
            </a:pPr>
            <a:endParaRPr lang="de-AT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smtClean="0"/>
              <a:t>Zielsetzungen sind oft gegenläufig, d.h., eine Lösung, die bzgl. der    	einen Zielsetzung gut ist, ist bzgl. einer anderen Zielsetzung eher 	schlecht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10.2.1 Maschinenbelegung auf </a:t>
            </a:r>
            <a:r>
              <a:rPr lang="de-DE" b="1" smtClean="0"/>
              <a:t>einer</a:t>
            </a:r>
            <a:r>
              <a:rPr lang="de-DE" smtClean="0"/>
              <a:t> Maschine</a:t>
            </a:r>
            <a:endParaRPr lang="de-AT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Maschinenbelegung auf </a:t>
            </a:r>
            <a:r>
              <a:rPr lang="de-DE" b="1" dirty="0" smtClean="0"/>
              <a:t>einer</a:t>
            </a:r>
            <a:r>
              <a:rPr lang="de-DE" dirty="0" smtClean="0"/>
              <a:t> Maschine ist einfach</a:t>
            </a:r>
          </a:p>
          <a:p>
            <a:pPr eaLnBrk="1" hangingPunct="1"/>
            <a:r>
              <a:rPr lang="de-DE" dirty="0" smtClean="0"/>
              <a:t> Viele Zielsetzungen lassen sich durch einfache Prioritätsregeln </a:t>
            </a:r>
            <a:r>
              <a:rPr lang="de-DE" b="1" dirty="0" smtClean="0"/>
              <a:t>exakt</a:t>
            </a:r>
            <a:r>
              <a:rPr lang="de-DE" dirty="0" smtClean="0"/>
              <a:t> lösen (Optimalität der Lösung gesichert)!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Beispiele</a:t>
            </a:r>
            <a:r>
              <a:rPr lang="de-DE" dirty="0" smtClean="0"/>
              <a:t>: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2" action="ppaction://hlinksldjump"/>
              </a:rPr>
              <a:t>maximalen Verspätung</a:t>
            </a:r>
            <a:endParaRPr lang="de-DE" dirty="0" smtClean="0"/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3" action="ppaction://hlinksldjump"/>
              </a:rPr>
              <a:t>Zykluszeit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4" action="ppaction://hlinksldjump"/>
              </a:rPr>
              <a:t>durchschnittlichen Durchlaufzeit</a:t>
            </a:r>
            <a:r>
              <a:rPr lang="de-DE" dirty="0" smtClean="0"/>
              <a:t> der Aufträge </a:t>
            </a:r>
            <a:r>
              <a:rPr lang="de-DE" i="1" dirty="0" smtClean="0"/>
              <a:t>D</a:t>
            </a:r>
            <a:endParaRPr lang="de-A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Minimierung der maximalen Verspätung - </a:t>
            </a:r>
            <a:r>
              <a:rPr lang="de-DE" dirty="0" smtClean="0">
                <a:hlinkClick r:id="rId2" action="ppaction://hlinksldjump"/>
              </a:rPr>
              <a:t>Beispiel</a:t>
            </a:r>
            <a:endParaRPr lang="de-A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557338"/>
            <a:ext cx="8218487" cy="1223962"/>
          </a:xfrm>
        </p:spPr>
        <p:txBody>
          <a:bodyPr/>
          <a:lstStyle/>
          <a:p>
            <a:pPr eaLnBrk="1" hangingPunct="1"/>
            <a:r>
              <a:rPr lang="de-DE" sz="1800" dirty="0" smtClean="0"/>
              <a:t>EDD-Regel (</a:t>
            </a:r>
            <a:r>
              <a:rPr lang="de-DE" sz="1800" dirty="0" err="1" smtClean="0"/>
              <a:t>earliest</a:t>
            </a:r>
            <a:r>
              <a:rPr lang="de-DE" sz="1800" dirty="0" smtClean="0"/>
              <a:t> due </a:t>
            </a:r>
            <a:r>
              <a:rPr lang="de-DE" sz="1800" dirty="0" err="1" smtClean="0"/>
              <a:t>date</a:t>
            </a:r>
            <a:r>
              <a:rPr lang="de-DE" sz="1800" dirty="0" smtClean="0"/>
              <a:t>)      </a:t>
            </a:r>
            <a:br>
              <a:rPr lang="de-DE" sz="1800" dirty="0" smtClean="0"/>
            </a:br>
            <a:r>
              <a:rPr lang="de-DE" sz="1800" i="1" dirty="0" smtClean="0"/>
              <a:t>due </a:t>
            </a:r>
            <a:r>
              <a:rPr lang="de-DE" sz="1800" i="1" dirty="0" err="1" smtClean="0"/>
              <a:t>date</a:t>
            </a:r>
            <a:r>
              <a:rPr lang="de-DE" sz="1800" i="1" dirty="0" smtClean="0"/>
              <a:t> </a:t>
            </a:r>
            <a:r>
              <a:rPr lang="de-DE" sz="1800" dirty="0" smtClean="0"/>
              <a:t>= gewünschter Fertigstellungszeitpunkt</a:t>
            </a:r>
          </a:p>
          <a:p>
            <a:pPr eaLnBrk="1" hangingPunct="1"/>
            <a:r>
              <a:rPr lang="de-DE" sz="1800" dirty="0" smtClean="0"/>
              <a:t>Einfache Grundidee: </a:t>
            </a:r>
            <a:r>
              <a:rPr lang="de-DE" sz="1800" i="1" dirty="0" smtClean="0"/>
              <a:t>Priorität hat jener Auftrag, der als erster fertig sein soll</a:t>
            </a:r>
            <a:endParaRPr lang="de-AT" sz="1800" i="1" dirty="0" smtClean="0"/>
          </a:p>
        </p:txBody>
      </p:sp>
      <p:graphicFrame>
        <p:nvGraphicFramePr>
          <p:cNvPr id="10554" name="Group 314"/>
          <p:cNvGraphicFramePr>
            <a:graphicFrameLocks noGrp="1"/>
          </p:cNvGraphicFramePr>
          <p:nvPr>
            <p:ph sz="half" idx="2"/>
          </p:nvPr>
        </p:nvGraphicFramePr>
        <p:xfrm>
          <a:off x="468313" y="2673350"/>
          <a:ext cx="8231187" cy="2902903"/>
        </p:xfrm>
        <a:graphic>
          <a:graphicData uri="http://schemas.openxmlformats.org/drawingml/2006/table">
            <a:tbl>
              <a:tblPr/>
              <a:tblGrid>
                <a:gridCol w="1000125"/>
                <a:gridCol w="1820862"/>
                <a:gridCol w="1709738"/>
                <a:gridCol w="690562"/>
                <a:gridCol w="1709738"/>
                <a:gridCol w="130016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Durchlaufzeit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6" name="Text Box 286"/>
          <p:cNvSpPr txBox="1">
            <a:spLocks noChangeArrowheads="1"/>
          </p:cNvSpPr>
          <p:nvPr/>
        </p:nvSpPr>
        <p:spPr bwMode="auto">
          <a:xfrm>
            <a:off x="514826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0527" name="Text Box 287"/>
          <p:cNvSpPr txBox="1">
            <a:spLocks noChangeArrowheads="1"/>
          </p:cNvSpPr>
          <p:nvPr/>
        </p:nvSpPr>
        <p:spPr bwMode="auto">
          <a:xfrm>
            <a:off x="5148263" y="44735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4.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28" name="Text Box 288"/>
          <p:cNvSpPr txBox="1">
            <a:spLocks noChangeArrowheads="1"/>
          </p:cNvSpPr>
          <p:nvPr/>
        </p:nvSpPr>
        <p:spPr bwMode="auto">
          <a:xfrm>
            <a:off x="5148263" y="518795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29" name="Text Box 289"/>
          <p:cNvSpPr txBox="1">
            <a:spLocks noChangeArrowheads="1"/>
          </p:cNvSpPr>
          <p:nvPr/>
        </p:nvSpPr>
        <p:spPr bwMode="auto">
          <a:xfrm>
            <a:off x="51482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3.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0530" name="Text Box 290"/>
          <p:cNvSpPr txBox="1">
            <a:spLocks noChangeArrowheads="1"/>
          </p:cNvSpPr>
          <p:nvPr/>
        </p:nvSpPr>
        <p:spPr bwMode="auto">
          <a:xfrm>
            <a:off x="514826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2.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0531" name="Text Box 291"/>
          <p:cNvSpPr txBox="1">
            <a:spLocks noChangeArrowheads="1"/>
          </p:cNvSpPr>
          <p:nvPr/>
        </p:nvSpPr>
        <p:spPr bwMode="auto">
          <a:xfrm>
            <a:off x="6300788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8</a:t>
            </a:r>
            <a:endParaRPr lang="de-AT" sz="1800" b="1"/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6300788" y="41068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62277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622776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19</a:t>
            </a:r>
            <a:endParaRPr lang="de-AT" sz="1800" b="1"/>
          </a:p>
        </p:txBody>
      </p:sp>
      <p:sp>
        <p:nvSpPr>
          <p:cNvPr id="10536" name="Text Box 296"/>
          <p:cNvSpPr txBox="1">
            <a:spLocks noChangeArrowheads="1"/>
          </p:cNvSpPr>
          <p:nvPr/>
        </p:nvSpPr>
        <p:spPr bwMode="auto">
          <a:xfrm>
            <a:off x="6229350" y="51879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0537" name="Text Box 297"/>
          <p:cNvSpPr txBox="1">
            <a:spLocks noChangeArrowheads="1"/>
          </p:cNvSpPr>
          <p:nvPr/>
        </p:nvSpPr>
        <p:spPr bwMode="auto">
          <a:xfrm>
            <a:off x="788511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8" name="Text Box 298"/>
          <p:cNvSpPr txBox="1">
            <a:spLocks noChangeArrowheads="1"/>
          </p:cNvSpPr>
          <p:nvPr/>
        </p:nvSpPr>
        <p:spPr bwMode="auto">
          <a:xfrm>
            <a:off x="788511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9" name="Text Box 299"/>
          <p:cNvSpPr txBox="1">
            <a:spLocks noChangeArrowheads="1"/>
          </p:cNvSpPr>
          <p:nvPr/>
        </p:nvSpPr>
        <p:spPr bwMode="auto">
          <a:xfrm>
            <a:off x="788511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788511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1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7885113" y="51943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43" name="Text Box 303"/>
          <p:cNvSpPr txBox="1">
            <a:spLocks noChangeArrowheads="1"/>
          </p:cNvSpPr>
          <p:nvPr/>
        </p:nvSpPr>
        <p:spPr bwMode="auto">
          <a:xfrm>
            <a:off x="395288" y="580548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0544" name="Text Box 304"/>
          <p:cNvSpPr txBox="1">
            <a:spLocks noChangeArrowheads="1"/>
          </p:cNvSpPr>
          <p:nvPr/>
        </p:nvSpPr>
        <p:spPr bwMode="auto">
          <a:xfrm>
            <a:off x="3022600" y="5824538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3333FF"/>
                </a:solidFill>
              </a:rPr>
              <a:t>C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0555" name="Text Box 315"/>
          <p:cNvSpPr txBox="1">
            <a:spLocks noChangeArrowheads="1"/>
          </p:cNvSpPr>
          <p:nvPr/>
        </p:nvSpPr>
        <p:spPr bwMode="auto">
          <a:xfrm>
            <a:off x="5788025" y="57150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526" grpId="0"/>
      <p:bldP spid="10527" grpId="0"/>
      <p:bldP spid="10528" grpId="0"/>
      <p:bldP spid="10529" grpId="0"/>
      <p:bldP spid="10530" grpId="0"/>
      <p:bldP spid="10531" grpId="0"/>
      <p:bldP spid="10533" grpId="0"/>
      <p:bldP spid="10534" grpId="0"/>
      <p:bldP spid="10535" grpId="0"/>
      <p:bldP spid="10536" grpId="0"/>
      <p:bldP spid="10537" grpId="0"/>
      <p:bldP spid="10538" grpId="0"/>
      <p:bldP spid="10539" grpId="0"/>
      <p:bldP spid="10540" grpId="0"/>
      <p:bldP spid="10541" grpId="0"/>
      <p:bldP spid="10543" grpId="0"/>
      <p:bldP spid="10544" grpId="0"/>
      <p:bldP spid="10555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906</Words>
  <Application>Microsoft Office PowerPoint</Application>
  <PresentationFormat>Bildschirmpräsentation (4:3)</PresentationFormat>
  <Paragraphs>398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Vorlage_6</vt:lpstr>
      <vt:lpstr>Bild</vt:lpstr>
      <vt:lpstr>Kapitel 10</vt:lpstr>
      <vt:lpstr>10.1 Auftragsfreigabe I</vt:lpstr>
      <vt:lpstr>Auftragsfreigabe II</vt:lpstr>
      <vt:lpstr>Durchlaufzeiten-Syndrom</vt:lpstr>
      <vt:lpstr>Auftragsfreigabe III</vt:lpstr>
      <vt:lpstr>Verschiedene Systeme der Auftragsfreigabe </vt:lpstr>
      <vt:lpstr>10.2 Maschinenbelegung</vt:lpstr>
      <vt:lpstr>10.2.1 Maschinenbelegung auf einer Maschine</vt:lpstr>
      <vt:lpstr>  Minimierung der maximalen Verspätung - Beispiel</vt:lpstr>
      <vt:lpstr>Beispiel - Gantt-Diagramm</vt:lpstr>
      <vt:lpstr>Ausblick: Andere terminorientierte Ziele</vt:lpstr>
      <vt:lpstr>Minimierung der Zykluszeit Z</vt:lpstr>
      <vt:lpstr> Beispiel - Minimierung der  durchschnittlichen Durchlaufzeit</vt:lpstr>
      <vt:lpstr>Beispiel - Gantt-Diagramm</vt:lpstr>
      <vt:lpstr>10.2.2 Maschinenbelegung auf mehreren Maschinen</vt:lpstr>
      <vt:lpstr>10.2.3 Maschinenbelegung bei zwei Maschinen</vt:lpstr>
      <vt:lpstr> Beispiel - Johnson Algorithmus</vt:lpstr>
      <vt:lpstr> Beispiel - Maschinenorientiertes Gantt-Diagramm</vt:lpstr>
      <vt:lpstr>Beispiel - SRPT-Regel</vt:lpstr>
      <vt:lpstr>Maschinenbelegung bei mehreren Maschinen</vt:lpstr>
      <vt:lpstr>Schlußwort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20</cp:revision>
  <dcterms:created xsi:type="dcterms:W3CDTF">2011-04-28T12:25:33Z</dcterms:created>
  <dcterms:modified xsi:type="dcterms:W3CDTF">2011-12-13T10:56:37Z</dcterms:modified>
</cp:coreProperties>
</file>